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4" r:id="rId8"/>
    <p:sldId id="266" r:id="rId9"/>
    <p:sldId id="267" r:id="rId10"/>
    <p:sldId id="268" r:id="rId11"/>
    <p:sldId id="269" r:id="rId12"/>
    <p:sldId id="270" r:id="rId13"/>
    <p:sldId id="271" r:id="rId14"/>
    <p:sldId id="272" r:id="rId15"/>
    <p:sldId id="273" r:id="rId16"/>
    <p:sldId id="275" r:id="rId17"/>
    <p:sldId id="276" r:id="rId18"/>
    <p:sldId id="279" r:id="rId19"/>
    <p:sldId id="281" r:id="rId20"/>
    <p:sldId id="282" r:id="rId21"/>
    <p:sldId id="286" r:id="rId22"/>
    <p:sldId id="283"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8228C48-E1E0-4D67-B169-C98F58E21A57}" type="datetimeFigureOut">
              <a:rPr lang="en-IN" smtClean="0"/>
              <a:t>01-02-2019</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13902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28C48-E1E0-4D67-B169-C98F58E21A57}"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384214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28C48-E1E0-4D67-B169-C98F58E21A57}"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117426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28C48-E1E0-4D67-B169-C98F58E21A57}"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781575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28C48-E1E0-4D67-B169-C98F58E21A57}"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268812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8228C48-E1E0-4D67-B169-C98F58E21A57}" type="datetimeFigureOut">
              <a:rPr lang="en-IN" smtClean="0"/>
              <a:t>01-02-2019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93702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8228C48-E1E0-4D67-B169-C98F58E21A57}" type="datetimeFigureOut">
              <a:rPr lang="en-IN" smtClean="0"/>
              <a:t>01-02-2019</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196746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8228C48-E1E0-4D67-B169-C98F58E21A57}"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411020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8228C48-E1E0-4D67-B169-C98F58E21A57}"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83340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228C48-E1E0-4D67-B169-C98F58E21A57}"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30460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28C48-E1E0-4D67-B169-C98F58E21A57}"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424782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228C48-E1E0-4D67-B169-C98F58E21A57}"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18575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228C48-E1E0-4D67-B169-C98F58E21A57}" type="datetimeFigureOut">
              <a:rPr lang="en-IN" smtClean="0"/>
              <a:t>01-02-2019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207883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228C48-E1E0-4D67-B169-C98F58E21A57}"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194643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28C48-E1E0-4D67-B169-C98F58E21A57}" type="datetimeFigureOut">
              <a:rPr lang="en-IN" smtClean="0"/>
              <a:t>01-02-2019</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241874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28C48-E1E0-4D67-B169-C98F58E21A57}"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317005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28C48-E1E0-4D67-B169-C98F58E21A57}"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849F7E-653E-45ED-8ED0-7D0FE8387230}" type="slidenum">
              <a:rPr lang="en-IN" smtClean="0"/>
              <a:t>‹#›</a:t>
            </a:fld>
            <a:endParaRPr lang="en-IN"/>
          </a:p>
        </p:txBody>
      </p:sp>
    </p:spTree>
    <p:extLst>
      <p:ext uri="{BB962C8B-B14F-4D97-AF65-F5344CB8AC3E}">
        <p14:creationId xmlns:p14="http://schemas.microsoft.com/office/powerpoint/2010/main" val="346875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8228C48-E1E0-4D67-B169-C98F58E21A57}" type="datetimeFigureOut">
              <a:rPr lang="en-IN" smtClean="0"/>
              <a:t>01-02-2019</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1849F7E-653E-45ED-8ED0-7D0FE8387230}" type="slidenum">
              <a:rPr lang="en-IN" smtClean="0"/>
              <a:t>‹#›</a:t>
            </a:fld>
            <a:endParaRPr lang="en-IN"/>
          </a:p>
        </p:txBody>
      </p:sp>
    </p:spTree>
    <p:extLst>
      <p:ext uri="{BB962C8B-B14F-4D97-AF65-F5344CB8AC3E}">
        <p14:creationId xmlns:p14="http://schemas.microsoft.com/office/powerpoint/2010/main" val="2976993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4968" y="1071033"/>
            <a:ext cx="8825658" cy="2677648"/>
          </a:xfrm>
        </p:spPr>
        <p:txBody>
          <a:bodyPr/>
          <a:lstStyle/>
          <a:p>
            <a:pPr algn="ctr"/>
            <a:r>
              <a:rPr lang="en-IN" dirty="0" smtClean="0">
                <a:latin typeface="Britannic Bold" panose="020B0903060703020204" pitchFamily="34" charset="0"/>
              </a:rPr>
              <a:t>Introduction to Animal Cell Culture</a:t>
            </a:r>
            <a:endParaRPr lang="en-IN" dirty="0">
              <a:latin typeface="Britannic Bold" panose="020B0903060703020204" pitchFamily="34" charset="0"/>
            </a:endParaRPr>
          </a:p>
        </p:txBody>
      </p:sp>
      <p:sp>
        <p:nvSpPr>
          <p:cNvPr id="3" name="Subtitle 2"/>
          <p:cNvSpPr>
            <a:spLocks noGrp="1"/>
          </p:cNvSpPr>
          <p:nvPr>
            <p:ph type="subTitle" idx="1"/>
          </p:nvPr>
        </p:nvSpPr>
        <p:spPr>
          <a:xfrm>
            <a:off x="1154955" y="3748681"/>
            <a:ext cx="8825658" cy="2128837"/>
          </a:xfrm>
        </p:spPr>
        <p:txBody>
          <a:bodyPr>
            <a:normAutofit/>
          </a:bodyPr>
          <a:lstStyle/>
          <a:p>
            <a:r>
              <a:rPr lang="en-IN" dirty="0" smtClean="0">
                <a:solidFill>
                  <a:schemeClr val="accent1">
                    <a:lumMod val="40000"/>
                    <a:lumOff val="60000"/>
                  </a:schemeClr>
                </a:solidFill>
                <a:latin typeface="Britannic Bold" panose="020B0903060703020204" pitchFamily="34" charset="0"/>
              </a:rPr>
              <a:t>Semester: III</a:t>
            </a:r>
          </a:p>
          <a:p>
            <a:r>
              <a:rPr lang="en-IN" dirty="0" smtClean="0">
                <a:solidFill>
                  <a:schemeClr val="accent1">
                    <a:lumMod val="40000"/>
                    <a:lumOff val="60000"/>
                  </a:schemeClr>
                </a:solidFill>
                <a:latin typeface="Britannic Bold" panose="020B0903060703020204" pitchFamily="34" charset="0"/>
              </a:rPr>
              <a:t>Subject code: 17zooc33</a:t>
            </a:r>
          </a:p>
          <a:p>
            <a:r>
              <a:rPr lang="en-IN" dirty="0" smtClean="0">
                <a:solidFill>
                  <a:schemeClr val="accent1">
                    <a:lumMod val="40000"/>
                    <a:lumOff val="60000"/>
                  </a:schemeClr>
                </a:solidFill>
                <a:latin typeface="Britannic Bold" panose="020B0903060703020204" pitchFamily="34" charset="0"/>
              </a:rPr>
              <a:t>Department of Animal Science</a:t>
            </a:r>
          </a:p>
          <a:p>
            <a:r>
              <a:rPr lang="en-IN" dirty="0" err="1" smtClean="0">
                <a:solidFill>
                  <a:schemeClr val="accent1">
                    <a:lumMod val="40000"/>
                    <a:lumOff val="60000"/>
                  </a:schemeClr>
                </a:solidFill>
                <a:latin typeface="Britannic Bold" panose="020B0903060703020204" pitchFamily="34" charset="0"/>
              </a:rPr>
              <a:t>Bharathidasan</a:t>
            </a:r>
            <a:r>
              <a:rPr lang="en-IN" dirty="0" smtClean="0">
                <a:solidFill>
                  <a:schemeClr val="accent1">
                    <a:lumMod val="40000"/>
                    <a:lumOff val="60000"/>
                  </a:schemeClr>
                </a:solidFill>
                <a:latin typeface="Britannic Bold" panose="020B0903060703020204" pitchFamily="34" charset="0"/>
              </a:rPr>
              <a:t> University</a:t>
            </a:r>
          </a:p>
          <a:p>
            <a:r>
              <a:rPr lang="en-IN" dirty="0" smtClean="0">
                <a:solidFill>
                  <a:schemeClr val="accent1">
                    <a:lumMod val="40000"/>
                    <a:lumOff val="60000"/>
                  </a:schemeClr>
                </a:solidFill>
                <a:latin typeface="Britannic Bold" panose="020B0903060703020204" pitchFamily="34" charset="0"/>
              </a:rPr>
              <a:t>Trichy - 24</a:t>
            </a:r>
            <a:endParaRPr lang="en-IN" dirty="0">
              <a:solidFill>
                <a:schemeClr val="accent1">
                  <a:lumMod val="40000"/>
                  <a:lumOff val="60000"/>
                </a:schemeClr>
              </a:solidFill>
              <a:latin typeface="Britannic Bold" panose="020B0903060703020204" pitchFamily="34" charset="0"/>
            </a:endParaRPr>
          </a:p>
        </p:txBody>
      </p:sp>
    </p:spTree>
    <p:extLst>
      <p:ext uri="{BB962C8B-B14F-4D97-AF65-F5344CB8AC3E}">
        <p14:creationId xmlns:p14="http://schemas.microsoft.com/office/powerpoint/2010/main" val="185066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0" y="0"/>
            <a:ext cx="5334000" cy="666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8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Britannic Bold" panose="020B0903060703020204" pitchFamily="34" charset="0"/>
              </a:rPr>
              <a:t>CO2 Incubator</a:t>
            </a:r>
            <a:endParaRPr lang="en-IN" dirty="0">
              <a:latin typeface="Britannic Bold" panose="020B0903060703020204" pitchFamily="34" charset="0"/>
            </a:endParaRPr>
          </a:p>
        </p:txBody>
      </p:sp>
      <p:sp>
        <p:nvSpPr>
          <p:cNvPr id="3" name="Content Placeholder 2"/>
          <p:cNvSpPr>
            <a:spLocks noGrp="1"/>
          </p:cNvSpPr>
          <p:nvPr>
            <p:ph idx="1"/>
          </p:nvPr>
        </p:nvSpPr>
        <p:spPr/>
        <p:txBody>
          <a:bodyPr/>
          <a:lstStyle/>
          <a:p>
            <a:endParaRPr lang="en-IN" dirty="0"/>
          </a:p>
        </p:txBody>
      </p:sp>
      <p:pic>
        <p:nvPicPr>
          <p:cNvPr id="3074" name="Picture 2" descr="Image result for cell culture incub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304" y="2098652"/>
            <a:ext cx="7086600" cy="47534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ell culture incub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098652"/>
            <a:ext cx="3943350" cy="473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4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017746" cy="706964"/>
          </a:xfrm>
        </p:spPr>
        <p:txBody>
          <a:bodyPr/>
          <a:lstStyle/>
          <a:p>
            <a:pPr algn="r"/>
            <a:r>
              <a:rPr lang="en-IN" dirty="0" smtClean="0">
                <a:latin typeface="Britannic Bold" panose="020B0903060703020204" pitchFamily="34" charset="0"/>
              </a:rPr>
              <a:t>Refrigerator</a:t>
            </a:r>
            <a:endParaRPr lang="en-IN" dirty="0">
              <a:latin typeface="Britannic Bold" panose="020B0903060703020204" pitchFamily="34" charset="0"/>
            </a:endParaRPr>
          </a:p>
        </p:txBody>
      </p:sp>
      <p:pic>
        <p:nvPicPr>
          <p:cNvPr id="4" name="Content Placeholder 3"/>
          <p:cNvPicPr>
            <a:picLocks noGrp="1" noChangeAspect="1"/>
          </p:cNvPicPr>
          <p:nvPr>
            <p:ph idx="1"/>
          </p:nvPr>
        </p:nvPicPr>
        <p:blipFill rotWithShape="1">
          <a:blip r:embed="rId2"/>
          <a:srcRect l="12237" r="16387"/>
          <a:stretch/>
        </p:blipFill>
        <p:spPr>
          <a:xfrm>
            <a:off x="1314450" y="474662"/>
            <a:ext cx="3386137" cy="6325492"/>
          </a:xfrm>
          <a:prstGeom prst="rect">
            <a:avLst/>
          </a:prstGeom>
        </p:spPr>
      </p:pic>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7" y="2309641"/>
            <a:ext cx="6743701" cy="44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42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Britannic Bold" panose="020B0903060703020204" pitchFamily="34" charset="0"/>
              </a:rPr>
              <a:t>Inverted Microscope</a:t>
            </a:r>
            <a:endParaRPr lang="en-IN" dirty="0">
              <a:latin typeface="Britannic Bold" panose="020B0903060703020204" pitchFamily="34" charset="0"/>
            </a:endParaRPr>
          </a:p>
        </p:txBody>
      </p:sp>
      <p:pic>
        <p:nvPicPr>
          <p:cNvPr id="5122" name="Picture 2" descr="Image result for cell culture micr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2374062"/>
            <a:ext cx="5159375" cy="43682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85973" y="2273076"/>
            <a:ext cx="6045030" cy="458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Related imag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353" t="6598" r="5693" b="3066"/>
          <a:stretch/>
        </p:blipFill>
        <p:spPr bwMode="auto">
          <a:xfrm>
            <a:off x="557213" y="530679"/>
            <a:ext cx="11072812" cy="632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23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667" y="620186"/>
            <a:ext cx="8761413" cy="706964"/>
          </a:xfrm>
        </p:spPr>
        <p:txBody>
          <a:bodyPr/>
          <a:lstStyle/>
          <a:p>
            <a:r>
              <a:rPr lang="en-IN" dirty="0" smtClean="0">
                <a:latin typeface="Britannic Bold" panose="020B0903060703020204" pitchFamily="34" charset="0"/>
              </a:rPr>
              <a:t>Autoclave</a:t>
            </a:r>
            <a:endParaRPr lang="en-IN" dirty="0">
              <a:latin typeface="Britannic Bold" panose="020B0903060703020204" pitchFamily="34" charset="0"/>
            </a:endParaRPr>
          </a:p>
        </p:txBody>
      </p:sp>
      <p:pic>
        <p:nvPicPr>
          <p:cNvPr id="717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395" y="2003425"/>
            <a:ext cx="3801133" cy="450982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837" y="1480870"/>
            <a:ext cx="7548564" cy="5032375"/>
          </a:xfrm>
          <a:prstGeom prst="rect">
            <a:avLst/>
          </a:prstGeom>
        </p:spPr>
      </p:pic>
      <p:sp>
        <p:nvSpPr>
          <p:cNvPr id="5" name="Title 1"/>
          <p:cNvSpPr txBox="1">
            <a:spLocks/>
          </p:cNvSpPr>
          <p:nvPr/>
        </p:nvSpPr>
        <p:spPr bwMode="gray">
          <a:xfrm>
            <a:off x="6046787" y="620186"/>
            <a:ext cx="43545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mtClean="0">
                <a:latin typeface="Britannic Bold" panose="020B0903060703020204" pitchFamily="34" charset="0"/>
              </a:rPr>
              <a:t>Cell culture wares</a:t>
            </a:r>
            <a:endParaRPr lang="en-IN" dirty="0">
              <a:latin typeface="Britannic Bold" panose="020B0903060703020204" pitchFamily="34" charset="0"/>
            </a:endParaRPr>
          </a:p>
        </p:txBody>
      </p:sp>
    </p:spTree>
    <p:extLst>
      <p:ext uri="{BB962C8B-B14F-4D97-AF65-F5344CB8AC3E}">
        <p14:creationId xmlns:p14="http://schemas.microsoft.com/office/powerpoint/2010/main" val="111157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Britannic Bold" panose="020B0903060703020204" pitchFamily="34" charset="0"/>
              </a:rPr>
              <a:t>Basic aseptic conditions</a:t>
            </a:r>
            <a:endParaRPr lang="en-IN" dirty="0">
              <a:latin typeface="Britannic Bold" panose="020B0903060703020204" pitchFamily="34" charset="0"/>
            </a:endParaRPr>
          </a:p>
        </p:txBody>
      </p:sp>
      <p:sp>
        <p:nvSpPr>
          <p:cNvPr id="3" name="Content Placeholder 2"/>
          <p:cNvSpPr>
            <a:spLocks noGrp="1"/>
          </p:cNvSpPr>
          <p:nvPr>
            <p:ph idx="1"/>
          </p:nvPr>
        </p:nvSpPr>
        <p:spPr>
          <a:xfrm>
            <a:off x="300038" y="2289175"/>
            <a:ext cx="7358063" cy="4440238"/>
          </a:xfrm>
        </p:spPr>
        <p:txBody>
          <a:bodyPr>
            <a:normAutofit/>
          </a:bodyPr>
          <a:lstStyle/>
          <a:p>
            <a:pPr algn="just"/>
            <a:r>
              <a:rPr lang="en-US" altLang="en-US" sz="2000" dirty="0">
                <a:latin typeface="Cambria" panose="02040503050406030204" pitchFamily="18" charset="0"/>
              </a:rPr>
              <a:t>If working on the bench use a Bunsen flame to heat the air surrounding the Bunsen</a:t>
            </a:r>
          </a:p>
          <a:p>
            <a:pPr algn="just"/>
            <a:r>
              <a:rPr lang="en-US" altLang="en-US" sz="2000" dirty="0">
                <a:latin typeface="Cambria" panose="02040503050406030204" pitchFamily="18" charset="0"/>
              </a:rPr>
              <a:t>Swab all bottle tops &amp; necks with 70% ethanol</a:t>
            </a:r>
          </a:p>
          <a:p>
            <a:pPr algn="just"/>
            <a:r>
              <a:rPr lang="en-US" altLang="en-US" sz="2000" dirty="0">
                <a:latin typeface="Cambria" panose="02040503050406030204" pitchFamily="18" charset="0"/>
              </a:rPr>
              <a:t>Flame all bottle necks &amp; pipette by passing very quickly through the hottest part of the flame</a:t>
            </a:r>
          </a:p>
          <a:p>
            <a:pPr algn="just"/>
            <a:r>
              <a:rPr lang="en-US" altLang="en-US" sz="2000" dirty="0">
                <a:latin typeface="Cambria" panose="02040503050406030204" pitchFamily="18" charset="0"/>
              </a:rPr>
              <a:t>Avoiding placing caps &amp; pipettes down on the bench; practice holding bottle tops with the little finger</a:t>
            </a:r>
          </a:p>
          <a:p>
            <a:pPr algn="just"/>
            <a:r>
              <a:rPr lang="en-US" altLang="en-US" sz="2000" dirty="0">
                <a:latin typeface="Cambria" panose="02040503050406030204" pitchFamily="18" charset="0"/>
              </a:rPr>
              <a:t>Work either left to right or vice versa, so that all material goes to one side, once finished</a:t>
            </a:r>
          </a:p>
          <a:p>
            <a:pPr algn="just"/>
            <a:r>
              <a:rPr lang="en-US" altLang="en-US" sz="2000" dirty="0">
                <a:latin typeface="Cambria" panose="02040503050406030204" pitchFamily="18" charset="0"/>
              </a:rPr>
              <a:t>Clean up spills immediately &amp; always leave the work place neat &amp; tidy</a:t>
            </a:r>
          </a:p>
          <a:p>
            <a:pPr algn="just"/>
            <a:endParaRPr lang="en-IN" sz="2000" dirty="0">
              <a:latin typeface="Cambria" panose="02040503050406030204" pitchFamily="18" charset="0"/>
            </a:endParaRPr>
          </a:p>
        </p:txBody>
      </p:sp>
      <p:pic>
        <p:nvPicPr>
          <p:cNvPr id="4" name="Picture 2" descr="http://www.nano-nik.com/images/products/Operator.jpg"/>
          <p:cNvPicPr>
            <a:picLocks noChangeAspect="1" noChangeArrowheads="1"/>
          </p:cNvPicPr>
          <p:nvPr/>
        </p:nvPicPr>
        <p:blipFill rotWithShape="1">
          <a:blip r:embed="rId2">
            <a:extLst>
              <a:ext uri="{28A0092B-C50C-407E-A947-70E740481C1C}">
                <a14:useLocalDpi xmlns:a14="http://schemas.microsoft.com/office/drawing/2010/main" val="0"/>
              </a:ext>
            </a:extLst>
          </a:blip>
          <a:srcRect l="40201"/>
          <a:stretch/>
        </p:blipFill>
        <p:spPr bwMode="auto">
          <a:xfrm>
            <a:off x="7775580" y="1434043"/>
            <a:ext cx="4281574" cy="536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6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Britannic Bold" panose="020B0903060703020204" pitchFamily="34" charset="0"/>
              </a:rPr>
              <a:t>Safety aspect in cell culture</a:t>
            </a:r>
          </a:p>
        </p:txBody>
      </p:sp>
      <p:sp>
        <p:nvSpPr>
          <p:cNvPr id="3" name="Content Placeholder 2"/>
          <p:cNvSpPr>
            <a:spLocks noGrp="1"/>
          </p:cNvSpPr>
          <p:nvPr>
            <p:ph idx="1"/>
          </p:nvPr>
        </p:nvSpPr>
        <p:spPr>
          <a:xfrm>
            <a:off x="371476" y="2603500"/>
            <a:ext cx="11472862" cy="3416300"/>
          </a:xfrm>
        </p:spPr>
        <p:txBody>
          <a:bodyPr>
            <a:normAutofit/>
          </a:bodyPr>
          <a:lstStyle/>
          <a:p>
            <a:pPr algn="just"/>
            <a:r>
              <a:rPr lang="en-IN" sz="2000" dirty="0">
                <a:latin typeface="Cambria" panose="02040503050406030204" pitchFamily="18" charset="0"/>
              </a:rPr>
              <a:t>Possibly keep cultures free of antibiotics in order to be able to recognize the contamination</a:t>
            </a:r>
          </a:p>
          <a:p>
            <a:pPr algn="just"/>
            <a:r>
              <a:rPr lang="en-IN" sz="2000" dirty="0">
                <a:latin typeface="Cambria" panose="02040503050406030204" pitchFamily="18" charset="0"/>
              </a:rPr>
              <a:t>Never use the same media bottle for different cell lines. If caps are dropped or bottles touched unconditionally touched, replace them with new ones</a:t>
            </a:r>
          </a:p>
          <a:p>
            <a:pPr algn="just"/>
            <a:r>
              <a:rPr lang="en-IN" sz="2000" dirty="0">
                <a:latin typeface="Cambria" panose="02040503050406030204" pitchFamily="18" charset="0"/>
              </a:rPr>
              <a:t>Necks of glass bottles prefer heat at least for 60 secs at a temperature of </a:t>
            </a:r>
            <a:r>
              <a:rPr lang="en-IN" sz="2000" dirty="0" smtClean="0">
                <a:latin typeface="Cambria" panose="02040503050406030204" pitchFamily="18" charset="0"/>
              </a:rPr>
              <a:t>200</a:t>
            </a:r>
            <a:r>
              <a:rPr lang="en-IN" sz="2000" dirty="0" smtClean="0">
                <a:latin typeface="Times New Roman" panose="02020603050405020304" pitchFamily="18" charset="0"/>
                <a:cs typeface="Times New Roman" panose="02020603050405020304" pitchFamily="18" charset="0"/>
              </a:rPr>
              <a:t>º</a:t>
            </a:r>
            <a:r>
              <a:rPr lang="en-IN" sz="2000" dirty="0" smtClean="0">
                <a:latin typeface="Cambria" panose="02040503050406030204" pitchFamily="18" charset="0"/>
              </a:rPr>
              <a:t>C</a:t>
            </a:r>
            <a:endParaRPr lang="en-IN" sz="2000" dirty="0">
              <a:latin typeface="Cambria" panose="02040503050406030204" pitchFamily="18" charset="0"/>
            </a:endParaRPr>
          </a:p>
          <a:p>
            <a:pPr algn="just"/>
            <a:r>
              <a:rPr lang="en-IN" sz="2000" dirty="0">
                <a:latin typeface="Cambria" panose="02040503050406030204" pitchFamily="18" charset="0"/>
              </a:rPr>
              <a:t>Switch on the laminar flow cabinet 20 </a:t>
            </a:r>
            <a:r>
              <a:rPr lang="en-IN" sz="2000" dirty="0" err="1">
                <a:latin typeface="Cambria" panose="02040503050406030204" pitchFamily="18" charset="0"/>
              </a:rPr>
              <a:t>mts</a:t>
            </a:r>
            <a:r>
              <a:rPr lang="en-IN" sz="2000" dirty="0">
                <a:latin typeface="Cambria" panose="02040503050406030204" pitchFamily="18" charset="0"/>
              </a:rPr>
              <a:t> prior to start working</a:t>
            </a:r>
          </a:p>
          <a:p>
            <a:pPr algn="just"/>
            <a:r>
              <a:rPr lang="en-IN" sz="2000" dirty="0">
                <a:latin typeface="Cambria" panose="02040503050406030204" pitchFamily="18" charset="0"/>
              </a:rPr>
              <a:t>Cell cultures which are frequently used should be </a:t>
            </a:r>
            <a:r>
              <a:rPr lang="en-IN" sz="2000" dirty="0" err="1">
                <a:latin typeface="Cambria" panose="02040503050406030204" pitchFamily="18" charset="0"/>
              </a:rPr>
              <a:t>subcultered</a:t>
            </a:r>
            <a:r>
              <a:rPr lang="en-IN" sz="2000" dirty="0">
                <a:latin typeface="Cambria" panose="02040503050406030204" pitchFamily="18" charset="0"/>
              </a:rPr>
              <a:t> &amp; stored as duplicate strains</a:t>
            </a:r>
          </a:p>
          <a:p>
            <a:pPr algn="just"/>
            <a:endParaRPr lang="en-IN" sz="2000" dirty="0">
              <a:latin typeface="Cambria" panose="02040503050406030204" pitchFamily="18" charset="0"/>
            </a:endParaRPr>
          </a:p>
        </p:txBody>
      </p:sp>
    </p:spTree>
    <p:extLst>
      <p:ext uri="{BB962C8B-B14F-4D97-AF65-F5344CB8AC3E}">
        <p14:creationId xmlns:p14="http://schemas.microsoft.com/office/powerpoint/2010/main" val="129216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976"/>
            <a:ext cx="10515600" cy="990600"/>
          </a:xfrm>
        </p:spPr>
        <p:txBody>
          <a:bodyPr>
            <a:normAutofit fontScale="90000"/>
          </a:bodyPr>
          <a:lstStyle/>
          <a:p>
            <a:pPr>
              <a:spcBef>
                <a:spcPct val="20000"/>
              </a:spcBef>
            </a:pPr>
            <a:r>
              <a:rPr lang="en-GB" altLang="en-US" b="1" dirty="0">
                <a:latin typeface="Britannic Bold" panose="020B0903060703020204" pitchFamily="34" charset="0"/>
              </a:rPr>
              <a:t>What do cells need to grow?</a:t>
            </a:r>
            <a:br>
              <a:rPr lang="en-GB" altLang="en-US" b="1" dirty="0">
                <a:latin typeface="Britannic Bold" panose="020B0903060703020204" pitchFamily="34" charset="0"/>
              </a:rPr>
            </a:br>
            <a:r>
              <a:rPr lang="en-GB" altLang="en-US" b="1" dirty="0">
                <a:latin typeface="Britannic Bold" panose="020B0903060703020204" pitchFamily="34" charset="0"/>
              </a:rPr>
              <a:t/>
            </a:r>
            <a:br>
              <a:rPr lang="en-GB" altLang="en-US" b="1" dirty="0">
                <a:latin typeface="Britannic Bold" panose="020B0903060703020204" pitchFamily="34" charset="0"/>
              </a:rPr>
            </a:br>
            <a:endParaRPr lang="en-IN" dirty="0">
              <a:latin typeface="Britannic Bold" panose="020B0903060703020204" pitchFamily="34" charset="0"/>
            </a:endParaRPr>
          </a:p>
        </p:txBody>
      </p:sp>
      <p:sp>
        <p:nvSpPr>
          <p:cNvPr id="3" name="Content Placeholder 2"/>
          <p:cNvSpPr>
            <a:spLocks noGrp="1"/>
          </p:cNvSpPr>
          <p:nvPr>
            <p:ph idx="1"/>
          </p:nvPr>
        </p:nvSpPr>
        <p:spPr>
          <a:xfrm>
            <a:off x="385763" y="2414588"/>
            <a:ext cx="11687175" cy="4086224"/>
          </a:xfrm>
        </p:spPr>
        <p:txBody>
          <a:bodyPr>
            <a:normAutofit fontScale="92500" lnSpcReduction="20000"/>
          </a:bodyPr>
          <a:lstStyle/>
          <a:p>
            <a:pPr marL="0" indent="0">
              <a:spcBef>
                <a:spcPct val="20000"/>
              </a:spcBef>
              <a:buNone/>
            </a:pPr>
            <a:endParaRPr lang="en-GB" altLang="en-US" sz="2400" b="1" dirty="0" smtClean="0">
              <a:latin typeface="Cambria" panose="02040503050406030204" pitchFamily="18" charset="0"/>
            </a:endParaRPr>
          </a:p>
          <a:p>
            <a:pPr marL="0" indent="0">
              <a:spcBef>
                <a:spcPct val="20000"/>
              </a:spcBef>
              <a:buNone/>
            </a:pPr>
            <a:r>
              <a:rPr lang="en-GB" altLang="en-US" sz="2400" b="1" dirty="0" smtClean="0">
                <a:latin typeface="Cambria" panose="02040503050406030204" pitchFamily="18" charset="0"/>
              </a:rPr>
              <a:t>Substrate or liquid (cell culture flask or scaffold material)</a:t>
            </a:r>
          </a:p>
          <a:p>
            <a:pPr>
              <a:spcBef>
                <a:spcPct val="20000"/>
              </a:spcBef>
            </a:pPr>
            <a:r>
              <a:rPr lang="en-GB" altLang="en-US" sz="2400" dirty="0" smtClean="0">
                <a:latin typeface="Cambria" panose="02040503050406030204" pitchFamily="18" charset="0"/>
              </a:rPr>
              <a:t>chemically modified plastic or coated with ECM proteins</a:t>
            </a:r>
          </a:p>
          <a:p>
            <a:pPr>
              <a:spcBef>
                <a:spcPct val="20000"/>
              </a:spcBef>
            </a:pPr>
            <a:r>
              <a:rPr lang="en-GB" altLang="en-US" sz="2400" dirty="0" smtClean="0">
                <a:latin typeface="Cambria" panose="02040503050406030204" pitchFamily="18" charset="0"/>
              </a:rPr>
              <a:t>suspension culture</a:t>
            </a:r>
          </a:p>
          <a:p>
            <a:pPr>
              <a:spcBef>
                <a:spcPct val="20000"/>
              </a:spcBef>
              <a:buFontTx/>
              <a:buChar char="•"/>
            </a:pPr>
            <a:endParaRPr lang="en-GB" altLang="en-US" sz="2400" dirty="0" smtClean="0">
              <a:latin typeface="Cambria" panose="02040503050406030204" pitchFamily="18" charset="0"/>
            </a:endParaRPr>
          </a:p>
          <a:p>
            <a:pPr marL="0" indent="0">
              <a:spcBef>
                <a:spcPct val="20000"/>
              </a:spcBef>
              <a:buNone/>
            </a:pPr>
            <a:r>
              <a:rPr lang="en-GB" altLang="en-US" sz="2400" b="1" dirty="0" smtClean="0">
                <a:latin typeface="Cambria" panose="02040503050406030204" pitchFamily="18" charset="0"/>
              </a:rPr>
              <a:t>Nutrients (culture media)</a:t>
            </a:r>
          </a:p>
          <a:p>
            <a:pPr>
              <a:spcBef>
                <a:spcPct val="20000"/>
              </a:spcBef>
              <a:buFontTx/>
              <a:buChar char="•"/>
            </a:pPr>
            <a:endParaRPr lang="en-GB" altLang="en-US" sz="2400" b="1" dirty="0" smtClean="0">
              <a:latin typeface="Cambria" panose="02040503050406030204" pitchFamily="18" charset="0"/>
            </a:endParaRPr>
          </a:p>
          <a:p>
            <a:pPr marL="0" indent="0">
              <a:spcBef>
                <a:spcPct val="20000"/>
              </a:spcBef>
              <a:buNone/>
            </a:pPr>
            <a:r>
              <a:rPr lang="en-GB" altLang="en-US" sz="2400" b="1" dirty="0" smtClean="0">
                <a:latin typeface="Cambria" panose="02040503050406030204" pitchFamily="18" charset="0"/>
              </a:rPr>
              <a:t>Environment </a:t>
            </a:r>
          </a:p>
          <a:p>
            <a:pPr>
              <a:spcBef>
                <a:spcPct val="20000"/>
              </a:spcBef>
            </a:pPr>
            <a:r>
              <a:rPr lang="en-GB" altLang="en-US" sz="2400" dirty="0" smtClean="0">
                <a:latin typeface="Cambria" panose="02040503050406030204" pitchFamily="18" charset="0"/>
              </a:rPr>
              <a:t>CO</a:t>
            </a:r>
            <a:r>
              <a:rPr lang="en-GB" altLang="en-US" sz="2400" baseline="-25000" dirty="0" smtClean="0">
                <a:latin typeface="Cambria" panose="02040503050406030204" pitchFamily="18" charset="0"/>
              </a:rPr>
              <a:t>2</a:t>
            </a:r>
            <a:r>
              <a:rPr lang="en-GB" altLang="en-US" sz="2400" dirty="0" smtClean="0">
                <a:latin typeface="Cambria" panose="02040503050406030204" pitchFamily="18" charset="0"/>
              </a:rPr>
              <a:t>, temperature 37</a:t>
            </a:r>
            <a:r>
              <a:rPr lang="en-GB" altLang="en-US" sz="2400" baseline="30000" dirty="0" smtClean="0">
                <a:latin typeface="Cambria" panose="02040503050406030204" pitchFamily="18" charset="0"/>
              </a:rPr>
              <a:t>o</a:t>
            </a:r>
            <a:r>
              <a:rPr lang="en-GB" altLang="en-US" sz="2400" dirty="0" smtClean="0">
                <a:latin typeface="Cambria" panose="02040503050406030204" pitchFamily="18" charset="0"/>
              </a:rPr>
              <a:t>C, humidity</a:t>
            </a:r>
          </a:p>
          <a:p>
            <a:pPr>
              <a:spcBef>
                <a:spcPct val="20000"/>
              </a:spcBef>
              <a:buFontTx/>
              <a:buChar char="•"/>
            </a:pPr>
            <a:endParaRPr lang="en-GB" altLang="en-US" sz="2400" dirty="0" smtClean="0">
              <a:latin typeface="Cambria" panose="02040503050406030204" pitchFamily="18" charset="0"/>
            </a:endParaRPr>
          </a:p>
          <a:p>
            <a:pPr marL="0" indent="0">
              <a:spcBef>
                <a:spcPct val="20000"/>
              </a:spcBef>
              <a:buNone/>
            </a:pPr>
            <a:r>
              <a:rPr lang="en-GB" altLang="en-US" sz="2400" b="1" dirty="0" smtClean="0">
                <a:latin typeface="Cambria" panose="02040503050406030204" pitchFamily="18" charset="0"/>
              </a:rPr>
              <a:t>Sterility</a:t>
            </a:r>
            <a:r>
              <a:rPr lang="en-GB" altLang="en-US" sz="2400" dirty="0" smtClean="0">
                <a:latin typeface="Cambria" panose="02040503050406030204" pitchFamily="18" charset="0"/>
              </a:rPr>
              <a:t> </a:t>
            </a:r>
          </a:p>
          <a:p>
            <a:pPr>
              <a:spcBef>
                <a:spcPct val="20000"/>
              </a:spcBef>
            </a:pPr>
            <a:r>
              <a:rPr lang="en-GB" altLang="en-US" sz="2400" dirty="0" smtClean="0">
                <a:latin typeface="Cambria" panose="02040503050406030204" pitchFamily="18" charset="0"/>
              </a:rPr>
              <a:t>aseptic technique, antibiotics and </a:t>
            </a:r>
            <a:r>
              <a:rPr lang="en-GB" altLang="en-US" sz="2400" dirty="0" err="1" smtClean="0">
                <a:latin typeface="Cambria" panose="02040503050406030204" pitchFamily="18" charset="0"/>
              </a:rPr>
              <a:t>antimycotics</a:t>
            </a:r>
            <a:endParaRPr lang="en-IN" sz="3200" dirty="0">
              <a:latin typeface="Cambria" panose="02040503050406030204" pitchFamily="18" charset="0"/>
            </a:endParaRPr>
          </a:p>
        </p:txBody>
      </p:sp>
      <p:pic>
        <p:nvPicPr>
          <p:cNvPr id="4" name="Picture 12" descr="media"/>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a:xfrm>
            <a:off x="7696200" y="3171825"/>
            <a:ext cx="4441045" cy="3531357"/>
          </a:xfrm>
          <a:prstGeom prst="rect">
            <a:avLst/>
          </a:prstGeom>
          <a:noFill/>
        </p:spPr>
      </p:pic>
    </p:spTree>
    <p:extLst>
      <p:ext uri="{BB962C8B-B14F-4D97-AF65-F5344CB8AC3E}">
        <p14:creationId xmlns:p14="http://schemas.microsoft.com/office/powerpoint/2010/main" val="4010170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071686"/>
            <a:ext cx="11515725" cy="4457701"/>
          </a:xfrm>
        </p:spPr>
        <p:txBody>
          <a:bodyPr>
            <a:noAutofit/>
          </a:bodyPr>
          <a:lstStyle/>
          <a:p>
            <a:pPr marL="0" indent="0">
              <a:spcBef>
                <a:spcPct val="20000"/>
              </a:spcBef>
              <a:buNone/>
            </a:pPr>
            <a:r>
              <a:rPr lang="en-GB" altLang="en-US" sz="2000" b="1" dirty="0" smtClean="0">
                <a:latin typeface="Cambria" panose="02040503050406030204" pitchFamily="18" charset="0"/>
              </a:rPr>
              <a:t>Basal Media</a:t>
            </a:r>
          </a:p>
          <a:p>
            <a:pPr>
              <a:spcBef>
                <a:spcPct val="20000"/>
              </a:spcBef>
              <a:buFontTx/>
              <a:buChar char="•"/>
            </a:pPr>
            <a:r>
              <a:rPr lang="en-GB" altLang="en-US" sz="2000" dirty="0" smtClean="0">
                <a:latin typeface="Cambria" panose="02040503050406030204" pitchFamily="18" charset="0"/>
              </a:rPr>
              <a:t>Maintain pH and </a:t>
            </a:r>
            <a:r>
              <a:rPr lang="en-GB" altLang="en-US" sz="2000" dirty="0" err="1" smtClean="0">
                <a:latin typeface="Cambria" panose="02040503050406030204" pitchFamily="18" charset="0"/>
              </a:rPr>
              <a:t>osmolarity</a:t>
            </a:r>
            <a:r>
              <a:rPr lang="en-GB" altLang="en-US" sz="2000" dirty="0" smtClean="0">
                <a:latin typeface="Cambria" panose="02040503050406030204" pitchFamily="18" charset="0"/>
              </a:rPr>
              <a:t> (260-320 </a:t>
            </a:r>
            <a:r>
              <a:rPr lang="en-GB" altLang="en-US" sz="2000" dirty="0" err="1" smtClean="0">
                <a:latin typeface="Cambria" panose="02040503050406030204" pitchFamily="18" charset="0"/>
              </a:rPr>
              <a:t>mOsm</a:t>
            </a:r>
            <a:r>
              <a:rPr lang="en-GB" altLang="en-US" sz="2000" dirty="0" smtClean="0">
                <a:latin typeface="Cambria" panose="02040503050406030204" pitchFamily="18" charset="0"/>
              </a:rPr>
              <a:t>/L).</a:t>
            </a:r>
          </a:p>
          <a:p>
            <a:pPr>
              <a:spcBef>
                <a:spcPct val="20000"/>
              </a:spcBef>
              <a:buFontTx/>
              <a:buChar char="•"/>
            </a:pPr>
            <a:r>
              <a:rPr lang="en-GB" altLang="en-US" sz="2000" dirty="0" smtClean="0">
                <a:latin typeface="Cambria" panose="02040503050406030204" pitchFamily="18" charset="0"/>
              </a:rPr>
              <a:t>Provide nutrients and energy source.</a:t>
            </a:r>
          </a:p>
          <a:p>
            <a:pPr>
              <a:spcBef>
                <a:spcPct val="20000"/>
              </a:spcBef>
            </a:pPr>
            <a:endParaRPr lang="en-GB" altLang="en-US" sz="2000" dirty="0" smtClean="0">
              <a:latin typeface="Cambria" panose="02040503050406030204" pitchFamily="18" charset="0"/>
            </a:endParaRPr>
          </a:p>
          <a:p>
            <a:pPr marL="0" indent="0">
              <a:spcBef>
                <a:spcPct val="20000"/>
              </a:spcBef>
              <a:buNone/>
            </a:pPr>
            <a:r>
              <a:rPr lang="en-GB" altLang="en-US" sz="2000" b="1" dirty="0" smtClean="0">
                <a:latin typeface="Cambria" panose="02040503050406030204" pitchFamily="18" charset="0"/>
              </a:rPr>
              <a:t>Components of Basal Media</a:t>
            </a:r>
          </a:p>
          <a:p>
            <a:pPr>
              <a:spcBef>
                <a:spcPct val="20000"/>
              </a:spcBef>
            </a:pPr>
            <a:r>
              <a:rPr lang="en-GB" altLang="en-US" sz="2000" dirty="0" smtClean="0">
                <a:latin typeface="Cambria" panose="02040503050406030204" pitchFamily="18" charset="0"/>
              </a:rPr>
              <a:t>Inorganic Salts</a:t>
            </a:r>
          </a:p>
          <a:p>
            <a:pPr>
              <a:spcBef>
                <a:spcPct val="20000"/>
              </a:spcBef>
              <a:buFontTx/>
              <a:buChar char="•"/>
            </a:pPr>
            <a:r>
              <a:rPr lang="en-GB" altLang="en-US" sz="2000" dirty="0" smtClean="0">
                <a:latin typeface="Cambria" panose="02040503050406030204" pitchFamily="18" charset="0"/>
              </a:rPr>
              <a:t>Maintain </a:t>
            </a:r>
            <a:r>
              <a:rPr lang="en-GB" altLang="en-US" sz="2000" dirty="0" err="1" smtClean="0">
                <a:latin typeface="Cambria" panose="02040503050406030204" pitchFamily="18" charset="0"/>
              </a:rPr>
              <a:t>osmolarity</a:t>
            </a:r>
            <a:endParaRPr lang="en-GB" altLang="en-US" sz="2000" dirty="0" smtClean="0">
              <a:latin typeface="Cambria" panose="02040503050406030204" pitchFamily="18" charset="0"/>
            </a:endParaRPr>
          </a:p>
          <a:p>
            <a:pPr>
              <a:spcBef>
                <a:spcPct val="20000"/>
              </a:spcBef>
              <a:buFontTx/>
              <a:buChar char="•"/>
            </a:pPr>
            <a:r>
              <a:rPr lang="en-GB" altLang="en-US" sz="2000" dirty="0" smtClean="0">
                <a:latin typeface="Cambria" panose="02040503050406030204" pitchFamily="18" charset="0"/>
              </a:rPr>
              <a:t>Regulate membrane potential (Na</a:t>
            </a:r>
            <a:r>
              <a:rPr lang="en-GB" altLang="en-US" sz="2000" baseline="30000" dirty="0" smtClean="0">
                <a:latin typeface="Cambria" panose="02040503050406030204" pitchFamily="18" charset="0"/>
              </a:rPr>
              <a:t>+</a:t>
            </a:r>
            <a:r>
              <a:rPr lang="en-GB" altLang="en-US" sz="2000" dirty="0" smtClean="0">
                <a:latin typeface="Cambria" panose="02040503050406030204" pitchFamily="18" charset="0"/>
              </a:rPr>
              <a:t>, K</a:t>
            </a:r>
            <a:r>
              <a:rPr lang="en-GB" altLang="en-US" sz="2000" baseline="30000" dirty="0" smtClean="0">
                <a:latin typeface="Cambria" panose="02040503050406030204" pitchFamily="18" charset="0"/>
              </a:rPr>
              <a:t>+</a:t>
            </a:r>
            <a:r>
              <a:rPr lang="en-GB" altLang="en-US" sz="2000" dirty="0" smtClean="0">
                <a:latin typeface="Cambria" panose="02040503050406030204" pitchFamily="18" charset="0"/>
              </a:rPr>
              <a:t>, Ca</a:t>
            </a:r>
            <a:r>
              <a:rPr lang="en-GB" altLang="en-US" sz="2000" baseline="30000" dirty="0" smtClean="0">
                <a:latin typeface="Cambria" panose="02040503050406030204" pitchFamily="18" charset="0"/>
              </a:rPr>
              <a:t>2+</a:t>
            </a:r>
            <a:r>
              <a:rPr lang="en-GB" altLang="en-US" sz="2000" dirty="0" smtClean="0">
                <a:latin typeface="Cambria" panose="02040503050406030204" pitchFamily="18" charset="0"/>
              </a:rPr>
              <a:t>)</a:t>
            </a:r>
          </a:p>
          <a:p>
            <a:pPr>
              <a:spcBef>
                <a:spcPct val="20000"/>
              </a:spcBef>
              <a:buFontTx/>
              <a:buChar char="•"/>
            </a:pPr>
            <a:r>
              <a:rPr lang="en-GB" altLang="en-US" sz="2000" dirty="0" smtClean="0">
                <a:latin typeface="Cambria" panose="02040503050406030204" pitchFamily="18" charset="0"/>
              </a:rPr>
              <a:t>Ions for cell attachment and enzyme cofactors</a:t>
            </a:r>
          </a:p>
          <a:p>
            <a:pPr>
              <a:spcBef>
                <a:spcPct val="20000"/>
              </a:spcBef>
            </a:pPr>
            <a:endParaRPr lang="en-GB" altLang="en-US" sz="2000" dirty="0" smtClean="0">
              <a:latin typeface="Cambria" panose="02040503050406030204" pitchFamily="18" charset="0"/>
            </a:endParaRPr>
          </a:p>
          <a:p>
            <a:pPr marL="0" indent="0">
              <a:spcBef>
                <a:spcPct val="20000"/>
              </a:spcBef>
              <a:buNone/>
            </a:pPr>
            <a:r>
              <a:rPr lang="en-GB" altLang="en-US" sz="2000" b="1" dirty="0" smtClean="0">
                <a:latin typeface="Cambria" panose="02040503050406030204" pitchFamily="18" charset="0"/>
              </a:rPr>
              <a:t>pH Indicator – Phenol Red</a:t>
            </a:r>
          </a:p>
          <a:p>
            <a:pPr>
              <a:spcBef>
                <a:spcPct val="20000"/>
              </a:spcBef>
              <a:buFontTx/>
              <a:buChar char="•"/>
            </a:pPr>
            <a:r>
              <a:rPr lang="en-GB" altLang="en-US" sz="2000" dirty="0" smtClean="0">
                <a:latin typeface="Cambria" panose="02040503050406030204" pitchFamily="18" charset="0"/>
              </a:rPr>
              <a:t>Optimum cell growth approx. pH 7.4</a:t>
            </a:r>
          </a:p>
          <a:p>
            <a:pPr>
              <a:spcBef>
                <a:spcPct val="20000"/>
              </a:spcBef>
              <a:buFontTx/>
              <a:buChar char="•"/>
            </a:pPr>
            <a:endParaRPr lang="en-GB" altLang="en-US" sz="2000" dirty="0" smtClean="0">
              <a:latin typeface="Cambria" panose="02040503050406030204" pitchFamily="18" charset="0"/>
            </a:endParaRPr>
          </a:p>
          <a:p>
            <a:endParaRPr lang="en-IN" dirty="0">
              <a:latin typeface="Cambria" panose="02040503050406030204" pitchFamily="18" charset="0"/>
            </a:endParaRPr>
          </a:p>
        </p:txBody>
      </p:sp>
      <p:pic>
        <p:nvPicPr>
          <p:cNvPr id="4" name="Picture 2" descr="https://www.ksesci.com/content/images/uploaded/6483-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237" y="2310440"/>
            <a:ext cx="4945063" cy="451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Cambria" panose="02040503050406030204" pitchFamily="18" charset="0"/>
              </a:rPr>
              <a:t>Animal tissue </a:t>
            </a:r>
            <a:r>
              <a:rPr lang="en-IN" dirty="0">
                <a:latin typeface="Cambria" panose="02040503050406030204" pitchFamily="18" charset="0"/>
              </a:rPr>
              <a:t>culture</a:t>
            </a:r>
            <a:endParaRPr lang="en-IN" dirty="0"/>
          </a:p>
        </p:txBody>
      </p:sp>
      <p:sp>
        <p:nvSpPr>
          <p:cNvPr id="3" name="Content Placeholder 2"/>
          <p:cNvSpPr>
            <a:spLocks noGrp="1"/>
          </p:cNvSpPr>
          <p:nvPr>
            <p:ph idx="1"/>
          </p:nvPr>
        </p:nvSpPr>
        <p:spPr>
          <a:xfrm>
            <a:off x="142875" y="2314575"/>
            <a:ext cx="11715749" cy="4429125"/>
          </a:xfrm>
        </p:spPr>
        <p:txBody>
          <a:bodyPr>
            <a:noAutofit/>
          </a:bodyPr>
          <a:lstStyle/>
          <a:p>
            <a:pPr algn="just"/>
            <a:r>
              <a:rPr lang="en-IN" sz="2000" dirty="0">
                <a:solidFill>
                  <a:schemeClr val="tx1"/>
                </a:solidFill>
                <a:latin typeface="Cambria" panose="02040503050406030204" pitchFamily="18" charset="0"/>
              </a:rPr>
              <a:t>In vitro cultivation of organs, tissues &amp; cells at defined temperature using an incubator &amp; supplemented with a medium containing cell nutrients &amp; growth factors is collectively known as tissue culture</a:t>
            </a:r>
          </a:p>
          <a:p>
            <a:pPr algn="just"/>
            <a:r>
              <a:rPr lang="en-IN" sz="2000" dirty="0" smtClean="0">
                <a:solidFill>
                  <a:schemeClr val="tx1"/>
                </a:solidFill>
                <a:latin typeface="Cambria" panose="02040503050406030204" pitchFamily="18" charset="0"/>
              </a:rPr>
              <a:t>Different </a:t>
            </a:r>
            <a:r>
              <a:rPr lang="en-IN" sz="2000" dirty="0">
                <a:solidFill>
                  <a:schemeClr val="tx1"/>
                </a:solidFill>
                <a:latin typeface="Cambria" panose="02040503050406030204" pitchFamily="18" charset="0"/>
              </a:rPr>
              <a:t>types of cell grown in culture includes connective tissue elements such as fibroblasts, skeletal tissue, cardiac, epithelial tissue (liver, breast, skin, kidney) and many different types of </a:t>
            </a:r>
            <a:r>
              <a:rPr lang="en-IN" sz="2000" dirty="0" err="1">
                <a:solidFill>
                  <a:schemeClr val="tx1"/>
                </a:solidFill>
                <a:latin typeface="Cambria" panose="02040503050406030204" pitchFamily="18" charset="0"/>
              </a:rPr>
              <a:t>tumor</a:t>
            </a:r>
            <a:r>
              <a:rPr lang="en-IN" sz="2000" dirty="0">
                <a:solidFill>
                  <a:schemeClr val="tx1"/>
                </a:solidFill>
                <a:latin typeface="Cambria" panose="02040503050406030204" pitchFamily="18" charset="0"/>
              </a:rPr>
              <a:t> cells.</a:t>
            </a:r>
          </a:p>
          <a:p>
            <a:pPr algn="just"/>
            <a:r>
              <a:rPr lang="en-IN" sz="2000" dirty="0" smtClean="0">
                <a:solidFill>
                  <a:schemeClr val="tx1"/>
                </a:solidFill>
                <a:latin typeface="Cambria" panose="02040503050406030204" pitchFamily="18" charset="0"/>
              </a:rPr>
              <a:t>Cell </a:t>
            </a:r>
            <a:r>
              <a:rPr lang="en-IN" sz="2000" dirty="0">
                <a:solidFill>
                  <a:schemeClr val="tx1"/>
                </a:solidFill>
                <a:latin typeface="Cambria" panose="02040503050406030204" pitchFamily="18" charset="0"/>
              </a:rPr>
              <a:t>culture is the process by which cells are grown under controlled conditions, generally outside of their natural environment. In practice, the term "cell culture" now refers to the culturing of cells derived from multi-cellular eukaryotes, especially animal cells.</a:t>
            </a:r>
          </a:p>
          <a:p>
            <a:pPr algn="just"/>
            <a:r>
              <a:rPr lang="en-IN" sz="2000" b="1" dirty="0" smtClean="0">
                <a:solidFill>
                  <a:schemeClr val="tx1"/>
                </a:solidFill>
                <a:latin typeface="Cambria" panose="02040503050406030204" pitchFamily="18" charset="0"/>
              </a:rPr>
              <a:t>Categories </a:t>
            </a:r>
            <a:r>
              <a:rPr lang="en-IN" sz="2000" b="1" dirty="0">
                <a:solidFill>
                  <a:schemeClr val="tx1"/>
                </a:solidFill>
                <a:latin typeface="Cambria" panose="02040503050406030204" pitchFamily="18" charset="0"/>
              </a:rPr>
              <a:t>of tissue </a:t>
            </a:r>
            <a:r>
              <a:rPr lang="en-IN" sz="2000" b="1" dirty="0" smtClean="0">
                <a:solidFill>
                  <a:schemeClr val="tx1"/>
                </a:solidFill>
                <a:latin typeface="Cambria" panose="02040503050406030204" pitchFamily="18" charset="0"/>
              </a:rPr>
              <a:t>culture</a:t>
            </a:r>
          </a:p>
          <a:p>
            <a:pPr algn="just">
              <a:buFont typeface="Arial" panose="020B0604020202020204" pitchFamily="34" charset="0"/>
              <a:buChar char="•"/>
            </a:pPr>
            <a:r>
              <a:rPr lang="en-IN" sz="2000" dirty="0">
                <a:solidFill>
                  <a:schemeClr val="tx1"/>
                </a:solidFill>
                <a:latin typeface="Cambria" panose="02040503050406030204" pitchFamily="18" charset="0"/>
              </a:rPr>
              <a:t>organ culture</a:t>
            </a:r>
          </a:p>
          <a:p>
            <a:pPr algn="just">
              <a:buFont typeface="Arial" panose="020B0604020202020204" pitchFamily="34" charset="0"/>
              <a:buChar char="•"/>
            </a:pPr>
            <a:r>
              <a:rPr lang="en-IN" sz="2000" dirty="0">
                <a:solidFill>
                  <a:schemeClr val="tx1"/>
                </a:solidFill>
                <a:latin typeface="Cambria" panose="02040503050406030204" pitchFamily="18" charset="0"/>
              </a:rPr>
              <a:t>explant culture</a:t>
            </a:r>
          </a:p>
          <a:p>
            <a:pPr algn="just">
              <a:buFont typeface="Arial" panose="020B0604020202020204" pitchFamily="34" charset="0"/>
              <a:buChar char="•"/>
            </a:pPr>
            <a:r>
              <a:rPr lang="en-IN" sz="2000" dirty="0">
                <a:solidFill>
                  <a:schemeClr val="tx1"/>
                </a:solidFill>
                <a:latin typeface="Cambria" panose="02040503050406030204" pitchFamily="18" charset="0"/>
              </a:rPr>
              <a:t>cell culture.</a:t>
            </a:r>
          </a:p>
          <a:p>
            <a:pPr algn="just"/>
            <a:endParaRPr lang="en-IN" sz="2000" dirty="0">
              <a:latin typeface="Cambria" panose="02040503050406030204" pitchFamily="18" charset="0"/>
            </a:endParaRPr>
          </a:p>
          <a:p>
            <a:pPr algn="just"/>
            <a:endParaRPr lang="en-IN" sz="2000" dirty="0">
              <a:latin typeface="Cambria" panose="02040503050406030204" pitchFamily="18" charset="0"/>
            </a:endParaRPr>
          </a:p>
        </p:txBody>
      </p:sp>
    </p:spTree>
    <p:extLst>
      <p:ext uri="{BB962C8B-B14F-4D97-AF65-F5344CB8AC3E}">
        <p14:creationId xmlns:p14="http://schemas.microsoft.com/office/powerpoint/2010/main" val="136689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49" y="2200275"/>
            <a:ext cx="11244263" cy="4329112"/>
          </a:xfrm>
        </p:spPr>
        <p:txBody>
          <a:bodyPr>
            <a:noAutofit/>
          </a:bodyPr>
          <a:lstStyle/>
          <a:p>
            <a:pPr marL="0" indent="0">
              <a:spcBef>
                <a:spcPct val="20000"/>
              </a:spcBef>
              <a:buNone/>
            </a:pPr>
            <a:r>
              <a:rPr lang="en-GB" altLang="en-US" sz="2000" b="1" dirty="0">
                <a:latin typeface="Cambria" panose="02040503050406030204" pitchFamily="18" charset="0"/>
              </a:rPr>
              <a:t>Buffers (Bicarbonate and HEPES)</a:t>
            </a:r>
          </a:p>
          <a:p>
            <a:pPr>
              <a:spcBef>
                <a:spcPct val="20000"/>
              </a:spcBef>
              <a:buFontTx/>
              <a:buChar char="•"/>
            </a:pPr>
            <a:r>
              <a:rPr lang="en-GB" altLang="en-US" sz="2000" dirty="0">
                <a:latin typeface="Cambria" panose="02040503050406030204" pitchFamily="18" charset="0"/>
              </a:rPr>
              <a:t>Bicarbonate buffered media requires CO</a:t>
            </a:r>
            <a:r>
              <a:rPr lang="en-GB" altLang="en-US" sz="2000" baseline="-25000" dirty="0">
                <a:latin typeface="Cambria" panose="02040503050406030204" pitchFamily="18" charset="0"/>
              </a:rPr>
              <a:t>2</a:t>
            </a:r>
            <a:r>
              <a:rPr lang="en-GB" altLang="en-US" sz="2000" dirty="0">
                <a:latin typeface="Cambria" panose="02040503050406030204" pitchFamily="18" charset="0"/>
              </a:rPr>
              <a:t> atmosphere </a:t>
            </a:r>
          </a:p>
          <a:p>
            <a:pPr>
              <a:spcBef>
                <a:spcPct val="20000"/>
              </a:spcBef>
              <a:buFontTx/>
              <a:buChar char="•"/>
            </a:pPr>
            <a:r>
              <a:rPr lang="en-GB" altLang="en-US" sz="2000" dirty="0">
                <a:latin typeface="Cambria" panose="02040503050406030204" pitchFamily="18" charset="0"/>
              </a:rPr>
              <a:t>HEPES Strong chemical buffer range pH 7.2 – 7.6 (does not require CO</a:t>
            </a:r>
            <a:r>
              <a:rPr lang="en-GB" altLang="en-US" sz="2000" baseline="-25000" dirty="0">
                <a:latin typeface="Cambria" panose="02040503050406030204" pitchFamily="18" charset="0"/>
              </a:rPr>
              <a:t>2</a:t>
            </a:r>
            <a:r>
              <a:rPr lang="en-GB" altLang="en-US" sz="2000" dirty="0">
                <a:latin typeface="Cambria" panose="02040503050406030204" pitchFamily="18" charset="0"/>
              </a:rPr>
              <a:t>)	</a:t>
            </a:r>
          </a:p>
          <a:p>
            <a:pPr marL="0" indent="0">
              <a:spcBef>
                <a:spcPct val="20000"/>
              </a:spcBef>
              <a:buNone/>
            </a:pPr>
            <a:r>
              <a:rPr lang="en-GB" altLang="en-US" sz="2000" b="1" dirty="0" smtClean="0">
                <a:latin typeface="Cambria" panose="02040503050406030204" pitchFamily="18" charset="0"/>
              </a:rPr>
              <a:t>Glucose</a:t>
            </a:r>
            <a:endParaRPr lang="en-GB" altLang="en-US" sz="2000" b="1" dirty="0">
              <a:latin typeface="Cambria" panose="02040503050406030204" pitchFamily="18" charset="0"/>
            </a:endParaRPr>
          </a:p>
          <a:p>
            <a:pPr>
              <a:spcBef>
                <a:spcPct val="20000"/>
              </a:spcBef>
              <a:buFontTx/>
              <a:buChar char="•"/>
            </a:pPr>
            <a:r>
              <a:rPr lang="en-GB" altLang="en-US" sz="2000" dirty="0">
                <a:latin typeface="Cambria" panose="02040503050406030204" pitchFamily="18" charset="0"/>
              </a:rPr>
              <a:t>Energy Source		</a:t>
            </a:r>
          </a:p>
          <a:p>
            <a:pPr marL="0" indent="0">
              <a:lnSpc>
                <a:spcPct val="100000"/>
              </a:lnSpc>
              <a:buNone/>
            </a:pPr>
            <a:r>
              <a:rPr lang="en-GB" altLang="en-US" sz="2000" b="1" dirty="0" smtClean="0">
                <a:latin typeface="Cambria" panose="02040503050406030204" pitchFamily="18" charset="0"/>
              </a:rPr>
              <a:t>Components of Basal Media</a:t>
            </a:r>
          </a:p>
          <a:p>
            <a:pPr>
              <a:lnSpc>
                <a:spcPct val="100000"/>
              </a:lnSpc>
            </a:pPr>
            <a:r>
              <a:rPr lang="en-GB" altLang="en-US" sz="2000" dirty="0" err="1" smtClean="0">
                <a:latin typeface="Cambria" panose="02040503050406030204" pitchFamily="18" charset="0"/>
              </a:rPr>
              <a:t>Keto</a:t>
            </a:r>
            <a:r>
              <a:rPr lang="en-GB" altLang="en-US" sz="2000" dirty="0" smtClean="0">
                <a:latin typeface="Cambria" panose="02040503050406030204" pitchFamily="18" charset="0"/>
              </a:rPr>
              <a:t> acids (</a:t>
            </a:r>
            <a:r>
              <a:rPr lang="en-GB" altLang="en-US" sz="2000" dirty="0" err="1" smtClean="0">
                <a:latin typeface="Cambria" panose="02040503050406030204" pitchFamily="18" charset="0"/>
              </a:rPr>
              <a:t>oxalacetate</a:t>
            </a:r>
            <a:r>
              <a:rPr lang="en-GB" altLang="en-US" sz="2000" dirty="0" smtClean="0">
                <a:latin typeface="Cambria" panose="02040503050406030204" pitchFamily="18" charset="0"/>
              </a:rPr>
              <a:t> and pyruvate)</a:t>
            </a:r>
          </a:p>
          <a:p>
            <a:pPr>
              <a:lnSpc>
                <a:spcPct val="100000"/>
              </a:lnSpc>
            </a:pPr>
            <a:r>
              <a:rPr lang="en-GB" altLang="en-US" sz="2000" dirty="0" smtClean="0">
                <a:latin typeface="Cambria" panose="02040503050406030204" pitchFamily="18" charset="0"/>
              </a:rPr>
              <a:t>Intermediate in Glycolysis/Krebs cycle</a:t>
            </a:r>
          </a:p>
          <a:p>
            <a:pPr>
              <a:lnSpc>
                <a:spcPct val="100000"/>
              </a:lnSpc>
            </a:pPr>
            <a:r>
              <a:rPr lang="en-GB" altLang="en-US" sz="2000" dirty="0" err="1" smtClean="0">
                <a:latin typeface="Cambria" panose="02040503050406030204" pitchFamily="18" charset="0"/>
              </a:rPr>
              <a:t>Keto</a:t>
            </a:r>
            <a:r>
              <a:rPr lang="en-GB" altLang="en-US" sz="2000" dirty="0" smtClean="0">
                <a:latin typeface="Cambria" panose="02040503050406030204" pitchFamily="18" charset="0"/>
              </a:rPr>
              <a:t> acids added to the media as additional energy source</a:t>
            </a:r>
          </a:p>
          <a:p>
            <a:pPr>
              <a:lnSpc>
                <a:spcPct val="100000"/>
              </a:lnSpc>
            </a:pPr>
            <a:r>
              <a:rPr lang="en-GB" altLang="en-US" sz="2000" dirty="0" smtClean="0">
                <a:latin typeface="Cambria" panose="02040503050406030204" pitchFamily="18" charset="0"/>
              </a:rPr>
              <a:t>Maintain maximum cell metabolism</a:t>
            </a:r>
          </a:p>
        </p:txBody>
      </p:sp>
    </p:spTree>
    <p:extLst>
      <p:ext uri="{BB962C8B-B14F-4D97-AF65-F5344CB8AC3E}">
        <p14:creationId xmlns:p14="http://schemas.microsoft.com/office/powerpoint/2010/main" val="2693926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5764" y="2185987"/>
            <a:ext cx="11401424" cy="4300537"/>
          </a:xfrm>
        </p:spPr>
        <p:txBody>
          <a:bodyPr>
            <a:normAutofit/>
          </a:bodyPr>
          <a:lstStyle/>
          <a:p>
            <a:pPr marL="0" indent="0">
              <a:lnSpc>
                <a:spcPct val="100000"/>
              </a:lnSpc>
              <a:buNone/>
            </a:pPr>
            <a:r>
              <a:rPr lang="en-GB" altLang="en-US" sz="2000" b="1" dirty="0">
                <a:latin typeface="Cambria" panose="02040503050406030204" pitchFamily="18" charset="0"/>
              </a:rPr>
              <a:t>Carbohydrates</a:t>
            </a:r>
          </a:p>
          <a:p>
            <a:pPr>
              <a:lnSpc>
                <a:spcPct val="100000"/>
              </a:lnSpc>
            </a:pPr>
            <a:r>
              <a:rPr lang="en-GB" altLang="en-US" sz="2000" dirty="0">
                <a:latin typeface="Cambria" panose="02040503050406030204" pitchFamily="18" charset="0"/>
              </a:rPr>
              <a:t>Energy source</a:t>
            </a:r>
          </a:p>
          <a:p>
            <a:pPr>
              <a:lnSpc>
                <a:spcPct val="100000"/>
              </a:lnSpc>
            </a:pPr>
            <a:r>
              <a:rPr lang="en-GB" altLang="en-US" sz="2000" dirty="0">
                <a:latin typeface="Cambria" panose="02040503050406030204" pitchFamily="18" charset="0"/>
              </a:rPr>
              <a:t>Glucose and galactose</a:t>
            </a:r>
          </a:p>
          <a:p>
            <a:pPr>
              <a:lnSpc>
                <a:spcPct val="100000"/>
              </a:lnSpc>
            </a:pPr>
            <a:r>
              <a:rPr lang="en-GB" altLang="en-US" sz="2000" dirty="0">
                <a:latin typeface="Cambria" panose="02040503050406030204" pitchFamily="18" charset="0"/>
              </a:rPr>
              <a:t>Low (1 g/L) and high (4.5 g/L) concentrations of sugars in basal media</a:t>
            </a:r>
          </a:p>
          <a:p>
            <a:pPr marL="0" indent="0">
              <a:lnSpc>
                <a:spcPct val="100000"/>
              </a:lnSpc>
              <a:buNone/>
            </a:pPr>
            <a:r>
              <a:rPr lang="en-GB" altLang="en-US" sz="2000" b="1" dirty="0">
                <a:latin typeface="Cambria" panose="02040503050406030204" pitchFamily="18" charset="0"/>
              </a:rPr>
              <a:t>Vitamins</a:t>
            </a:r>
          </a:p>
          <a:p>
            <a:pPr>
              <a:lnSpc>
                <a:spcPct val="100000"/>
              </a:lnSpc>
            </a:pPr>
            <a:r>
              <a:rPr lang="en-GB" altLang="en-US" sz="2000" dirty="0">
                <a:latin typeface="Cambria" panose="02040503050406030204" pitchFamily="18" charset="0"/>
              </a:rPr>
              <a:t>Precursors for numerous co-factors</a:t>
            </a:r>
          </a:p>
          <a:p>
            <a:pPr>
              <a:lnSpc>
                <a:spcPct val="100000"/>
              </a:lnSpc>
            </a:pPr>
            <a:r>
              <a:rPr lang="en-GB" altLang="en-US" sz="2000" dirty="0">
                <a:latin typeface="Cambria" panose="02040503050406030204" pitchFamily="18" charset="0"/>
              </a:rPr>
              <a:t>B group vitamins  necessary for cell growth and proliferation</a:t>
            </a:r>
          </a:p>
          <a:p>
            <a:pPr>
              <a:lnSpc>
                <a:spcPct val="100000"/>
              </a:lnSpc>
            </a:pPr>
            <a:r>
              <a:rPr lang="en-GB" altLang="en-US" sz="2000" dirty="0">
                <a:latin typeface="Cambria" panose="02040503050406030204" pitchFamily="18" charset="0"/>
              </a:rPr>
              <a:t>Common vitamins found in basal media is riboflavin, thiamine and biotin</a:t>
            </a:r>
          </a:p>
          <a:p>
            <a:pPr marL="0" indent="0">
              <a:lnSpc>
                <a:spcPct val="100000"/>
              </a:lnSpc>
              <a:buNone/>
            </a:pPr>
            <a:r>
              <a:rPr lang="en-GB" altLang="en-US" sz="2000" b="1" dirty="0">
                <a:latin typeface="Cambria" panose="02040503050406030204" pitchFamily="18" charset="0"/>
              </a:rPr>
              <a:t>Trace Elements</a:t>
            </a:r>
          </a:p>
          <a:p>
            <a:pPr>
              <a:lnSpc>
                <a:spcPct val="100000"/>
              </a:lnSpc>
            </a:pPr>
            <a:r>
              <a:rPr lang="en-GB" altLang="en-US" sz="2000" dirty="0">
                <a:latin typeface="Cambria" panose="02040503050406030204" pitchFamily="18" charset="0"/>
              </a:rPr>
              <a:t>Zinc, copper, selenium and tricarboxylic acid intermediates</a:t>
            </a:r>
          </a:p>
          <a:p>
            <a:pPr>
              <a:lnSpc>
                <a:spcPct val="100000"/>
              </a:lnSpc>
            </a:pPr>
            <a:endParaRPr lang="en-IN" sz="2000" dirty="0">
              <a:latin typeface="Cambria" panose="02040503050406030204" pitchFamily="18" charset="0"/>
            </a:endParaRPr>
          </a:p>
          <a:p>
            <a:endParaRPr lang="en-IN" sz="2000" dirty="0"/>
          </a:p>
        </p:txBody>
      </p:sp>
    </p:spTree>
    <p:extLst>
      <p:ext uri="{BB962C8B-B14F-4D97-AF65-F5344CB8AC3E}">
        <p14:creationId xmlns:p14="http://schemas.microsoft.com/office/powerpoint/2010/main" val="1799319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3" y="185738"/>
            <a:ext cx="11587162" cy="5991225"/>
          </a:xfrm>
        </p:spPr>
        <p:txBody>
          <a:bodyPr>
            <a:noAutofit/>
          </a:bodyPr>
          <a:lstStyle/>
          <a:p>
            <a:pPr>
              <a:lnSpc>
                <a:spcPct val="80000"/>
              </a:lnSpc>
              <a:buNone/>
            </a:pPr>
            <a:endParaRPr lang="en-GB" altLang="en-US" sz="2000" b="1" dirty="0" smtClean="0">
              <a:latin typeface="Cambria" panose="02040503050406030204" pitchFamily="18" charset="0"/>
            </a:endParaRPr>
          </a:p>
          <a:p>
            <a:pPr>
              <a:lnSpc>
                <a:spcPct val="80000"/>
              </a:lnSpc>
              <a:buNone/>
            </a:pPr>
            <a:endParaRPr lang="en-GB" altLang="en-US" sz="2000" b="1" dirty="0">
              <a:latin typeface="Cambria" panose="02040503050406030204" pitchFamily="18" charset="0"/>
            </a:endParaRPr>
          </a:p>
          <a:p>
            <a:pPr>
              <a:lnSpc>
                <a:spcPct val="80000"/>
              </a:lnSpc>
              <a:buNone/>
            </a:pPr>
            <a:endParaRPr lang="en-GB" altLang="en-US" sz="2000" b="1" dirty="0" smtClean="0">
              <a:latin typeface="Cambria" panose="02040503050406030204" pitchFamily="18" charset="0"/>
            </a:endParaRPr>
          </a:p>
          <a:p>
            <a:pPr>
              <a:lnSpc>
                <a:spcPct val="80000"/>
              </a:lnSpc>
              <a:buNone/>
            </a:pPr>
            <a:endParaRPr lang="en-GB" altLang="en-US" sz="2000" b="1" dirty="0">
              <a:latin typeface="Cambria" panose="02040503050406030204" pitchFamily="18" charset="0"/>
            </a:endParaRPr>
          </a:p>
          <a:p>
            <a:pPr>
              <a:lnSpc>
                <a:spcPct val="80000"/>
              </a:lnSpc>
              <a:buNone/>
            </a:pPr>
            <a:endParaRPr lang="en-GB" altLang="en-US" sz="2000" b="1" dirty="0" smtClean="0">
              <a:latin typeface="Cambria" panose="02040503050406030204" pitchFamily="18" charset="0"/>
            </a:endParaRPr>
          </a:p>
          <a:p>
            <a:pPr>
              <a:lnSpc>
                <a:spcPct val="80000"/>
              </a:lnSpc>
              <a:buNone/>
            </a:pPr>
            <a:r>
              <a:rPr lang="en-GB" altLang="en-US" sz="2000" b="1" dirty="0" smtClean="0">
                <a:latin typeface="Cambria" panose="02040503050406030204" pitchFamily="18" charset="0"/>
              </a:rPr>
              <a:t>Supplements</a:t>
            </a:r>
          </a:p>
          <a:p>
            <a:pPr>
              <a:lnSpc>
                <a:spcPct val="80000"/>
              </a:lnSpc>
              <a:buNone/>
            </a:pPr>
            <a:r>
              <a:rPr lang="en-GB" altLang="en-US" sz="2000" b="1" dirty="0" smtClean="0">
                <a:latin typeface="Baskerville Old Face" panose="02020602080505020303" pitchFamily="18" charset="0"/>
              </a:rPr>
              <a:t>L-glutamine</a:t>
            </a:r>
          </a:p>
          <a:p>
            <a:pPr>
              <a:lnSpc>
                <a:spcPct val="80000"/>
              </a:lnSpc>
            </a:pPr>
            <a:r>
              <a:rPr lang="en-GB" altLang="en-US" sz="2000" dirty="0" smtClean="0">
                <a:latin typeface="Cambria" panose="02040503050406030204" pitchFamily="18" charset="0"/>
              </a:rPr>
              <a:t>Essential amino acid (not synthesised by the cell)</a:t>
            </a:r>
          </a:p>
          <a:p>
            <a:pPr>
              <a:lnSpc>
                <a:spcPct val="80000"/>
              </a:lnSpc>
            </a:pPr>
            <a:r>
              <a:rPr lang="en-GB" altLang="en-US" sz="2000" dirty="0" smtClean="0">
                <a:latin typeface="Cambria" panose="02040503050406030204" pitchFamily="18" charset="0"/>
              </a:rPr>
              <a:t>Energy source (citric acid cycle), used in protein synthesis</a:t>
            </a:r>
          </a:p>
          <a:p>
            <a:pPr>
              <a:lnSpc>
                <a:spcPct val="80000"/>
              </a:lnSpc>
            </a:pPr>
            <a:r>
              <a:rPr lang="en-GB" altLang="en-US" sz="2000" dirty="0" smtClean="0">
                <a:latin typeface="Cambria" panose="02040503050406030204" pitchFamily="18" charset="0"/>
              </a:rPr>
              <a:t>Unstable in liquid media - added as a supplement</a:t>
            </a:r>
          </a:p>
          <a:p>
            <a:pPr>
              <a:lnSpc>
                <a:spcPct val="80000"/>
              </a:lnSpc>
              <a:buNone/>
            </a:pPr>
            <a:r>
              <a:rPr lang="en-GB" altLang="en-US" sz="2000" b="1" dirty="0" smtClean="0">
                <a:latin typeface="Baskerville Old Face" panose="02020602080505020303" pitchFamily="18" charset="0"/>
              </a:rPr>
              <a:t>Non-essential amino acids (NEAA)</a:t>
            </a:r>
          </a:p>
          <a:p>
            <a:pPr>
              <a:lnSpc>
                <a:spcPct val="80000"/>
              </a:lnSpc>
            </a:pPr>
            <a:r>
              <a:rPr lang="en-GB" altLang="en-US" sz="2000" dirty="0" smtClean="0">
                <a:latin typeface="Cambria" panose="02040503050406030204" pitchFamily="18" charset="0"/>
              </a:rPr>
              <a:t>Usually added to basic media compositions</a:t>
            </a:r>
          </a:p>
          <a:p>
            <a:pPr>
              <a:lnSpc>
                <a:spcPct val="80000"/>
              </a:lnSpc>
            </a:pPr>
            <a:r>
              <a:rPr lang="en-GB" altLang="en-US" sz="2000" dirty="0" smtClean="0">
                <a:latin typeface="Cambria" panose="02040503050406030204" pitchFamily="18" charset="0"/>
              </a:rPr>
              <a:t>Energy source, used in protein synthesis</a:t>
            </a:r>
          </a:p>
          <a:p>
            <a:pPr>
              <a:lnSpc>
                <a:spcPct val="80000"/>
              </a:lnSpc>
            </a:pPr>
            <a:r>
              <a:rPr lang="en-GB" altLang="en-US" sz="2000" dirty="0" smtClean="0">
                <a:latin typeface="Cambria" panose="02040503050406030204" pitchFamily="18" charset="0"/>
              </a:rPr>
              <a:t>May reduce metabolic burden on cells</a:t>
            </a:r>
          </a:p>
          <a:p>
            <a:pPr>
              <a:lnSpc>
                <a:spcPct val="80000"/>
              </a:lnSpc>
              <a:buNone/>
            </a:pPr>
            <a:r>
              <a:rPr lang="en-GB" altLang="en-US" sz="2000" b="1" dirty="0" smtClean="0">
                <a:latin typeface="Baskerville Old Face" panose="02020602080505020303" pitchFamily="18" charset="0"/>
              </a:rPr>
              <a:t>Growth Factors and Hormones (e.g.: insulin)</a:t>
            </a:r>
          </a:p>
          <a:p>
            <a:pPr>
              <a:lnSpc>
                <a:spcPct val="80000"/>
              </a:lnSpc>
            </a:pPr>
            <a:r>
              <a:rPr lang="en-GB" altLang="en-US" sz="2000" dirty="0" smtClean="0">
                <a:latin typeface="Cambria" panose="02040503050406030204" pitchFamily="18" charset="0"/>
              </a:rPr>
              <a:t>Stimulate glucose transport and utilisation</a:t>
            </a:r>
          </a:p>
          <a:p>
            <a:pPr>
              <a:lnSpc>
                <a:spcPct val="80000"/>
              </a:lnSpc>
            </a:pPr>
            <a:r>
              <a:rPr lang="en-GB" altLang="en-US" sz="2000" dirty="0" smtClean="0">
                <a:latin typeface="Cambria" panose="02040503050406030204" pitchFamily="18" charset="0"/>
              </a:rPr>
              <a:t>Uptake of amino acids</a:t>
            </a:r>
          </a:p>
          <a:p>
            <a:pPr>
              <a:lnSpc>
                <a:spcPct val="80000"/>
              </a:lnSpc>
            </a:pPr>
            <a:r>
              <a:rPr lang="en-GB" altLang="en-US" sz="2000" dirty="0" smtClean="0">
                <a:latin typeface="Cambria" panose="02040503050406030204" pitchFamily="18" charset="0"/>
              </a:rPr>
              <a:t>Maintenance of differentiation</a:t>
            </a:r>
          </a:p>
        </p:txBody>
      </p:sp>
      <p:pic>
        <p:nvPicPr>
          <p:cNvPr id="4" name="Picture 5" descr="lglut"/>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a:xfrm>
            <a:off x="7440613" y="185738"/>
            <a:ext cx="1803400" cy="3157542"/>
          </a:xfrm>
          <a:prstGeom prst="rect">
            <a:avLst/>
          </a:prstGeom>
          <a:noFill/>
        </p:spPr>
      </p:pic>
      <p:pic>
        <p:nvPicPr>
          <p:cNvPr id="5" name="Picture 8" descr="ne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566025" y="1982000"/>
            <a:ext cx="2017712" cy="3408349"/>
          </a:xfrm>
          <a:prstGeom prst="rect">
            <a:avLst/>
          </a:prstGeom>
          <a:noFill/>
        </p:spPr>
      </p:pic>
      <p:pic>
        <p:nvPicPr>
          <p:cNvPr id="6" name="Picture 14" descr="abam"/>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7440613" y="3686175"/>
            <a:ext cx="1850525" cy="302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896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142874"/>
            <a:ext cx="11772900" cy="6543675"/>
          </a:xfrm>
        </p:spPr>
        <p:txBody>
          <a:bodyPr>
            <a:noAutofit/>
          </a:bodyPr>
          <a:lstStyle/>
          <a:p>
            <a:pPr>
              <a:lnSpc>
                <a:spcPct val="80000"/>
              </a:lnSpc>
              <a:buNone/>
            </a:pPr>
            <a:endParaRPr lang="en-GB" altLang="en-US" sz="2000" b="1" dirty="0" smtClean="0">
              <a:latin typeface="Cambria" panose="02040503050406030204" pitchFamily="18" charset="0"/>
            </a:endParaRPr>
          </a:p>
          <a:p>
            <a:pPr>
              <a:lnSpc>
                <a:spcPct val="80000"/>
              </a:lnSpc>
              <a:buNone/>
            </a:pPr>
            <a:endParaRPr lang="en-GB" altLang="en-US" sz="2000" b="1" dirty="0">
              <a:latin typeface="Cambria" panose="02040503050406030204" pitchFamily="18" charset="0"/>
            </a:endParaRPr>
          </a:p>
          <a:p>
            <a:pPr>
              <a:lnSpc>
                <a:spcPct val="80000"/>
              </a:lnSpc>
              <a:buNone/>
            </a:pPr>
            <a:endParaRPr lang="en-GB" altLang="en-US" sz="2000" b="1" dirty="0" smtClean="0">
              <a:latin typeface="Cambria" panose="02040503050406030204" pitchFamily="18" charset="0"/>
            </a:endParaRPr>
          </a:p>
          <a:p>
            <a:pPr>
              <a:lnSpc>
                <a:spcPct val="80000"/>
              </a:lnSpc>
              <a:buNone/>
            </a:pPr>
            <a:endParaRPr lang="en-GB" altLang="en-US" sz="2000" b="1" dirty="0">
              <a:latin typeface="Cambria" panose="02040503050406030204" pitchFamily="18" charset="0"/>
            </a:endParaRPr>
          </a:p>
          <a:p>
            <a:pPr>
              <a:lnSpc>
                <a:spcPct val="80000"/>
              </a:lnSpc>
              <a:buNone/>
            </a:pPr>
            <a:endParaRPr lang="en-GB" altLang="en-US" sz="2000" b="1" dirty="0" smtClean="0">
              <a:latin typeface="Cambria" panose="02040503050406030204" pitchFamily="18" charset="0"/>
            </a:endParaRPr>
          </a:p>
          <a:p>
            <a:pPr>
              <a:lnSpc>
                <a:spcPct val="80000"/>
              </a:lnSpc>
              <a:buNone/>
            </a:pPr>
            <a:endParaRPr lang="en-GB" altLang="en-US" sz="2000" b="1" dirty="0">
              <a:latin typeface="Cambria" panose="02040503050406030204" pitchFamily="18" charset="0"/>
            </a:endParaRPr>
          </a:p>
          <a:p>
            <a:pPr>
              <a:lnSpc>
                <a:spcPct val="80000"/>
              </a:lnSpc>
              <a:buNone/>
            </a:pPr>
            <a:r>
              <a:rPr lang="en-GB" altLang="en-US" sz="2000" b="1" dirty="0" smtClean="0">
                <a:latin typeface="Cambria" panose="02040503050406030204" pitchFamily="18" charset="0"/>
              </a:rPr>
              <a:t>Antibiotics </a:t>
            </a:r>
            <a:r>
              <a:rPr lang="en-GB" altLang="en-US" sz="2000" b="1" dirty="0">
                <a:latin typeface="Cambria" panose="02040503050406030204" pitchFamily="18" charset="0"/>
              </a:rPr>
              <a:t>and </a:t>
            </a:r>
            <a:r>
              <a:rPr lang="en-GB" altLang="en-US" sz="2000" b="1" dirty="0" err="1">
                <a:latin typeface="Cambria" panose="02040503050406030204" pitchFamily="18" charset="0"/>
              </a:rPr>
              <a:t>Antimycotics</a:t>
            </a:r>
            <a:endParaRPr lang="en-GB" altLang="en-US" sz="2000" b="1" dirty="0">
              <a:latin typeface="Cambria" panose="02040503050406030204" pitchFamily="18" charset="0"/>
            </a:endParaRPr>
          </a:p>
          <a:p>
            <a:pPr>
              <a:lnSpc>
                <a:spcPct val="80000"/>
              </a:lnSpc>
            </a:pPr>
            <a:r>
              <a:rPr lang="en-GB" altLang="en-US" sz="2000" dirty="0">
                <a:latin typeface="Cambria" panose="02040503050406030204" pitchFamily="18" charset="0"/>
              </a:rPr>
              <a:t>Penicillin, streptomycin, gentamicin, amphotericin </a:t>
            </a:r>
            <a:r>
              <a:rPr lang="en-GB" altLang="en-US" sz="2000" dirty="0" smtClean="0">
                <a:latin typeface="Cambria" panose="02040503050406030204" pitchFamily="18" charset="0"/>
              </a:rPr>
              <a:t>B</a:t>
            </a:r>
          </a:p>
          <a:p>
            <a:pPr marL="0" indent="0">
              <a:buNone/>
            </a:pPr>
            <a:endParaRPr lang="en-IN" sz="2000" dirty="0" smtClean="0">
              <a:latin typeface="Cambria" panose="02040503050406030204" pitchFamily="18" charset="0"/>
            </a:endParaRPr>
          </a:p>
          <a:p>
            <a:pPr>
              <a:lnSpc>
                <a:spcPct val="80000"/>
              </a:lnSpc>
              <a:buNone/>
            </a:pPr>
            <a:r>
              <a:rPr lang="en-GB" altLang="en-US" sz="2000" b="1" dirty="0" smtClean="0">
                <a:latin typeface="Cambria" panose="02040503050406030204" pitchFamily="18" charset="0"/>
              </a:rPr>
              <a:t>Foetal Calf/Bovine Serum (FCS &amp; FBS)</a:t>
            </a:r>
          </a:p>
          <a:p>
            <a:pPr>
              <a:lnSpc>
                <a:spcPct val="80000"/>
              </a:lnSpc>
              <a:buNone/>
            </a:pPr>
            <a:endParaRPr lang="en-GB" altLang="en-US" sz="2000" dirty="0" smtClean="0">
              <a:latin typeface="Cambria" panose="02040503050406030204" pitchFamily="18" charset="0"/>
            </a:endParaRPr>
          </a:p>
          <a:p>
            <a:pPr>
              <a:lnSpc>
                <a:spcPct val="80000"/>
              </a:lnSpc>
            </a:pPr>
            <a:r>
              <a:rPr lang="en-GB" altLang="en-US" sz="2000" dirty="0" smtClean="0">
                <a:latin typeface="Cambria" panose="02040503050406030204" pitchFamily="18" charset="0"/>
              </a:rPr>
              <a:t>Growth factors and hormones</a:t>
            </a:r>
          </a:p>
          <a:p>
            <a:pPr>
              <a:lnSpc>
                <a:spcPct val="80000"/>
              </a:lnSpc>
            </a:pPr>
            <a:r>
              <a:rPr lang="en-GB" altLang="en-US" sz="2000" dirty="0" smtClean="0">
                <a:latin typeface="Cambria" panose="02040503050406030204" pitchFamily="18" charset="0"/>
              </a:rPr>
              <a:t>Aids cell attachment</a:t>
            </a:r>
          </a:p>
          <a:p>
            <a:pPr>
              <a:lnSpc>
                <a:spcPct val="80000"/>
              </a:lnSpc>
            </a:pPr>
            <a:r>
              <a:rPr lang="en-GB" altLang="en-US" sz="2000" dirty="0" smtClean="0">
                <a:latin typeface="Cambria" panose="02040503050406030204" pitchFamily="18" charset="0"/>
              </a:rPr>
              <a:t>Binds and neutralise toxins</a:t>
            </a:r>
          </a:p>
          <a:p>
            <a:pPr>
              <a:lnSpc>
                <a:spcPct val="80000"/>
              </a:lnSpc>
            </a:pPr>
            <a:r>
              <a:rPr lang="en-GB" altLang="en-US" sz="2000" dirty="0" smtClean="0">
                <a:latin typeface="Cambria" panose="02040503050406030204" pitchFamily="18" charset="0"/>
              </a:rPr>
              <a:t>Variable composition</a:t>
            </a:r>
          </a:p>
          <a:p>
            <a:pPr>
              <a:lnSpc>
                <a:spcPct val="80000"/>
              </a:lnSpc>
            </a:pPr>
            <a:r>
              <a:rPr lang="en-GB" altLang="en-US" sz="2000" dirty="0" smtClean="0">
                <a:latin typeface="Cambria" panose="02040503050406030204" pitchFamily="18" charset="0"/>
              </a:rPr>
              <a:t>Expensive</a:t>
            </a:r>
          </a:p>
          <a:p>
            <a:pPr>
              <a:lnSpc>
                <a:spcPct val="80000"/>
              </a:lnSpc>
            </a:pPr>
            <a:r>
              <a:rPr lang="en-GB" altLang="en-US" sz="2000" dirty="0" smtClean="0">
                <a:latin typeface="Cambria" panose="02040503050406030204" pitchFamily="18" charset="0"/>
              </a:rPr>
              <a:t>Heat Inactivation (56</a:t>
            </a:r>
            <a:r>
              <a:rPr lang="en-GB" altLang="en-US" sz="2000" baseline="30000" dirty="0" smtClean="0">
                <a:latin typeface="Cambria" panose="02040503050406030204" pitchFamily="18" charset="0"/>
              </a:rPr>
              <a:t>o</a:t>
            </a:r>
            <a:r>
              <a:rPr lang="en-GB" altLang="en-US" sz="2000" dirty="0" smtClean="0">
                <a:latin typeface="Cambria" panose="02040503050406030204" pitchFamily="18" charset="0"/>
              </a:rPr>
              <a:t>C for 30 </a:t>
            </a:r>
            <a:r>
              <a:rPr lang="en-GB" altLang="en-US" sz="2000" dirty="0" err="1" smtClean="0">
                <a:latin typeface="Cambria" panose="02040503050406030204" pitchFamily="18" charset="0"/>
              </a:rPr>
              <a:t>mins</a:t>
            </a:r>
            <a:r>
              <a:rPr lang="en-GB" altLang="en-US" sz="2000" dirty="0" smtClean="0">
                <a:latin typeface="Cambria" panose="02040503050406030204" pitchFamily="18" charset="0"/>
              </a:rPr>
              <a:t>) </a:t>
            </a:r>
          </a:p>
          <a:p>
            <a:pPr marL="0" indent="0">
              <a:buNone/>
            </a:pPr>
            <a:endParaRPr lang="en-IN" sz="2000" dirty="0">
              <a:latin typeface="Cambria" panose="02040503050406030204" pitchFamily="18" charset="0"/>
            </a:endParaRPr>
          </a:p>
        </p:txBody>
      </p:sp>
      <p:pic>
        <p:nvPicPr>
          <p:cNvPr id="4" name="Picture 6" descr="f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23163" y="142875"/>
            <a:ext cx="4164012" cy="6650350"/>
          </a:xfrm>
          <a:prstGeom prst="rect">
            <a:avLst/>
          </a:prstGeom>
          <a:noFill/>
        </p:spPr>
      </p:pic>
    </p:spTree>
    <p:extLst>
      <p:ext uri="{BB962C8B-B14F-4D97-AF65-F5344CB8AC3E}">
        <p14:creationId xmlns:p14="http://schemas.microsoft.com/office/powerpoint/2010/main" val="1740004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3187"/>
            <a:ext cx="10515600" cy="1325563"/>
          </a:xfrm>
        </p:spPr>
        <p:txBody>
          <a:bodyPr/>
          <a:lstStyle/>
          <a:p>
            <a:pPr algn="ctr"/>
            <a:r>
              <a:rPr lang="en-IN" b="1" dirty="0" smtClean="0">
                <a:latin typeface="Britannic Bold" panose="020B0903060703020204" pitchFamily="34" charset="0"/>
              </a:rPr>
              <a:t>Media Preparation</a:t>
            </a:r>
            <a:endParaRPr lang="en-IN" b="1" dirty="0">
              <a:latin typeface="Britannic Bold" panose="020B0903060703020204" pitchFamily="34" charset="0"/>
            </a:endParaRPr>
          </a:p>
        </p:txBody>
      </p:sp>
      <p:pic>
        <p:nvPicPr>
          <p:cNvPr id="2052" name="Picture 4" descr="Image result for cell culture lab set up"/>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09612" y="1271588"/>
            <a:ext cx="10644188" cy="532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17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Britannic Bold" panose="020B0903060703020204" pitchFamily="34" charset="0"/>
              </a:rPr>
              <a:t>Background </a:t>
            </a:r>
            <a:endParaRPr lang="en-IN" dirty="0">
              <a:latin typeface="Britannic Bold" panose="020B0903060703020204" pitchFamily="34" charset="0"/>
            </a:endParaRPr>
          </a:p>
        </p:txBody>
      </p:sp>
      <p:sp>
        <p:nvSpPr>
          <p:cNvPr id="3" name="Content Placeholder 2"/>
          <p:cNvSpPr>
            <a:spLocks noGrp="1"/>
          </p:cNvSpPr>
          <p:nvPr>
            <p:ph idx="1"/>
          </p:nvPr>
        </p:nvSpPr>
        <p:spPr>
          <a:xfrm>
            <a:off x="128588" y="2343149"/>
            <a:ext cx="11915774" cy="4514851"/>
          </a:xfrm>
        </p:spPr>
        <p:txBody>
          <a:bodyPr>
            <a:normAutofit/>
          </a:bodyPr>
          <a:lstStyle/>
          <a:p>
            <a:pPr algn="just">
              <a:lnSpc>
                <a:spcPct val="80000"/>
              </a:lnSpc>
            </a:pPr>
            <a:r>
              <a:rPr lang="en-US" altLang="en-US" sz="2000" dirty="0">
                <a:latin typeface="Cambria" panose="02040503050406030204" pitchFamily="18" charset="0"/>
              </a:rPr>
              <a:t>1878: Claude Bernard proposed that physiological systems of an organism can be maintained in </a:t>
            </a:r>
            <a:r>
              <a:rPr lang="en-US" altLang="en-US" sz="2000" dirty="0" smtClean="0">
                <a:latin typeface="Cambria" panose="02040503050406030204" pitchFamily="18" charset="0"/>
              </a:rPr>
              <a:t>a living </a:t>
            </a:r>
            <a:r>
              <a:rPr lang="en-US" altLang="en-US" sz="2000" dirty="0">
                <a:latin typeface="Cambria" panose="02040503050406030204" pitchFamily="18" charset="0"/>
              </a:rPr>
              <a:t>system after the death of an organism.</a:t>
            </a:r>
          </a:p>
          <a:p>
            <a:pPr algn="just">
              <a:lnSpc>
                <a:spcPct val="80000"/>
              </a:lnSpc>
            </a:pPr>
            <a:r>
              <a:rPr lang="en-US" altLang="en-US" sz="2000" dirty="0">
                <a:latin typeface="Cambria" panose="02040503050406030204" pitchFamily="18" charset="0"/>
              </a:rPr>
              <a:t>1885: Roux maintained embryonic chick cells in a saline culture.</a:t>
            </a:r>
          </a:p>
          <a:p>
            <a:pPr algn="just">
              <a:lnSpc>
                <a:spcPct val="80000"/>
              </a:lnSpc>
            </a:pPr>
            <a:r>
              <a:rPr lang="en-US" altLang="en-US" sz="2000" dirty="0">
                <a:latin typeface="Cambria" panose="02040503050406030204" pitchFamily="18" charset="0"/>
              </a:rPr>
              <a:t>1897: Loeb demonstrated the survival of cells isolated from blood and connective tissue in </a:t>
            </a:r>
            <a:r>
              <a:rPr lang="en-US" altLang="en-US" sz="2000" dirty="0" smtClean="0">
                <a:latin typeface="Cambria" panose="02040503050406030204" pitchFamily="18" charset="0"/>
              </a:rPr>
              <a:t>serum and </a:t>
            </a:r>
            <a:r>
              <a:rPr lang="en-US" altLang="en-US" sz="2000" dirty="0">
                <a:latin typeface="Cambria" panose="02040503050406030204" pitchFamily="18" charset="0"/>
              </a:rPr>
              <a:t>plasma.</a:t>
            </a:r>
          </a:p>
          <a:p>
            <a:pPr algn="just">
              <a:lnSpc>
                <a:spcPct val="80000"/>
              </a:lnSpc>
            </a:pPr>
            <a:r>
              <a:rPr lang="en-US" altLang="en-US" sz="2000" dirty="0">
                <a:latin typeface="Cambria" panose="02040503050406030204" pitchFamily="18" charset="0"/>
              </a:rPr>
              <a:t>1903: Jolly observed cell division of salamander leucocytes </a:t>
            </a:r>
            <a:r>
              <a:rPr lang="en-US" altLang="en-US" sz="2000" i="1" dirty="0">
                <a:latin typeface="Cambria" panose="02040503050406030204" pitchFamily="18" charset="0"/>
              </a:rPr>
              <a:t>in vitro.</a:t>
            </a:r>
          </a:p>
          <a:p>
            <a:pPr algn="just">
              <a:lnSpc>
                <a:spcPct val="80000"/>
              </a:lnSpc>
            </a:pPr>
            <a:r>
              <a:rPr lang="en-US" altLang="en-US" sz="2000" dirty="0">
                <a:latin typeface="Cambria" panose="02040503050406030204" pitchFamily="18" charset="0"/>
              </a:rPr>
              <a:t>1907: </a:t>
            </a:r>
            <a:r>
              <a:rPr lang="en-US" altLang="en-US" sz="2000" b="1" dirty="0">
                <a:latin typeface="Cambria" panose="02040503050406030204" pitchFamily="18" charset="0"/>
              </a:rPr>
              <a:t>Harrison</a:t>
            </a:r>
            <a:r>
              <a:rPr lang="en-US" altLang="en-US" sz="2000" dirty="0">
                <a:latin typeface="Cambria" panose="02040503050406030204" pitchFamily="18" charset="0"/>
              </a:rPr>
              <a:t> cultivated frog nerve cells in a lymph clot held by the 'hanging drop' method </a:t>
            </a:r>
            <a:r>
              <a:rPr lang="en-US" altLang="en-US" sz="2000" dirty="0" smtClean="0">
                <a:latin typeface="Cambria" panose="02040503050406030204" pitchFamily="18" charset="0"/>
              </a:rPr>
              <a:t>and observed </a:t>
            </a:r>
            <a:r>
              <a:rPr lang="en-US" altLang="en-US" sz="2000" dirty="0">
                <a:latin typeface="Cambria" panose="02040503050406030204" pitchFamily="18" charset="0"/>
              </a:rPr>
              <a:t>the growth of nerve fibers </a:t>
            </a:r>
            <a:r>
              <a:rPr lang="en-US" altLang="en-US" sz="2000" i="1" dirty="0">
                <a:latin typeface="Cambria" panose="02040503050406030204" pitchFamily="18" charset="0"/>
              </a:rPr>
              <a:t>in vitro </a:t>
            </a:r>
            <a:r>
              <a:rPr lang="en-US" altLang="en-US" sz="2000" dirty="0">
                <a:latin typeface="Cambria" panose="02040503050406030204" pitchFamily="18" charset="0"/>
              </a:rPr>
              <a:t>for several weeks. He was considered by some </a:t>
            </a:r>
            <a:r>
              <a:rPr lang="en-US" altLang="en-US" sz="2000" dirty="0" smtClean="0">
                <a:latin typeface="Cambria" panose="02040503050406030204" pitchFamily="18" charset="0"/>
              </a:rPr>
              <a:t>as the </a:t>
            </a:r>
            <a:r>
              <a:rPr lang="en-US" altLang="en-US" sz="2000" b="1" dirty="0">
                <a:latin typeface="Cambria" panose="02040503050406030204" pitchFamily="18" charset="0"/>
              </a:rPr>
              <a:t>father of cell culture.</a:t>
            </a:r>
          </a:p>
          <a:p>
            <a:pPr algn="just">
              <a:lnSpc>
                <a:spcPct val="80000"/>
              </a:lnSpc>
            </a:pPr>
            <a:r>
              <a:rPr lang="en-US" altLang="en-US" sz="2000" dirty="0">
                <a:latin typeface="Cambria" panose="02040503050406030204" pitchFamily="18" charset="0"/>
              </a:rPr>
              <a:t>1910: Burrows succeeded in long term cultivation of chicken embryo cell in plasma clots. He made detailed observation of mitosis</a:t>
            </a:r>
            <a:r>
              <a:rPr lang="en-US" altLang="en-US" sz="2000" dirty="0" smtClean="0">
                <a:latin typeface="Cambria" panose="02040503050406030204" pitchFamily="18" charset="0"/>
              </a:rPr>
              <a:t>.</a:t>
            </a:r>
          </a:p>
          <a:p>
            <a:pPr algn="just">
              <a:lnSpc>
                <a:spcPct val="80000"/>
              </a:lnSpc>
            </a:pPr>
            <a:r>
              <a:rPr lang="en-IN" altLang="en-US" sz="2000" dirty="0" smtClean="0">
                <a:latin typeface="Cambria" panose="02040503050406030204" pitchFamily="18" charset="0"/>
              </a:rPr>
              <a:t>1911</a:t>
            </a:r>
            <a:r>
              <a:rPr lang="en-IN" altLang="en-US" sz="2000" dirty="0">
                <a:latin typeface="Cambria" panose="02040503050406030204" pitchFamily="18" charset="0"/>
              </a:rPr>
              <a:t>: Lewis and Lewis made the first liquid media consisted of sea water, serum, embryo extract, salts and peptones. They observed limited monolayer growth</a:t>
            </a:r>
            <a:r>
              <a:rPr lang="en-IN" altLang="en-US" sz="2000" dirty="0" smtClean="0">
                <a:latin typeface="Cambria" panose="02040503050406030204" pitchFamily="18" charset="0"/>
              </a:rPr>
              <a:t>.</a:t>
            </a:r>
          </a:p>
          <a:p>
            <a:pPr algn="just">
              <a:lnSpc>
                <a:spcPct val="80000"/>
              </a:lnSpc>
            </a:pPr>
            <a:r>
              <a:rPr lang="en-IN" altLang="en-US" sz="2000" dirty="0">
                <a:latin typeface="Cambria" panose="02040503050406030204" pitchFamily="18" charset="0"/>
              </a:rPr>
              <a:t>1913: Carrel introduced strict aseptic techniques so that cells could be cultured for long periods</a:t>
            </a:r>
            <a:r>
              <a:rPr lang="en-IN" altLang="en-US" sz="2000" dirty="0" smtClean="0">
                <a:latin typeface="Cambria" panose="02040503050406030204" pitchFamily="18" charset="0"/>
              </a:rPr>
              <a:t>.</a:t>
            </a:r>
            <a:endParaRPr lang="en-IN" altLang="en-US" sz="2000" dirty="0">
              <a:latin typeface="Cambria" panose="02040503050406030204" pitchFamily="18" charset="0"/>
            </a:endParaRPr>
          </a:p>
        </p:txBody>
      </p:sp>
    </p:spTree>
    <p:extLst>
      <p:ext uri="{BB962C8B-B14F-4D97-AF65-F5344CB8AC3E}">
        <p14:creationId xmlns:p14="http://schemas.microsoft.com/office/powerpoint/2010/main" val="181392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a:xfrm>
            <a:off x="114300" y="2200276"/>
            <a:ext cx="11930061" cy="4343400"/>
          </a:xfrm>
        </p:spPr>
        <p:txBody>
          <a:bodyPr>
            <a:noAutofit/>
          </a:bodyPr>
          <a:lstStyle/>
          <a:p>
            <a:pPr algn="just"/>
            <a:r>
              <a:rPr lang="en-IN" sz="2000" dirty="0">
                <a:latin typeface="Cambria" panose="02040503050406030204" pitchFamily="18" charset="0"/>
              </a:rPr>
              <a:t>1916: Rous and Jones introduced proteolytic enzyme trypsin for the subculture of adherent cells.</a:t>
            </a:r>
          </a:p>
          <a:p>
            <a:pPr algn="just"/>
            <a:r>
              <a:rPr lang="en-IN" sz="2000" dirty="0">
                <a:latin typeface="Cambria" panose="02040503050406030204" pitchFamily="18" charset="0"/>
              </a:rPr>
              <a:t>1923: Carrel and Baker developed 'Carrel' or T-flask as the first specifically designed cell culture vessel. They employed microscopic evaluation of cells in culture.</a:t>
            </a:r>
          </a:p>
          <a:p>
            <a:pPr algn="just">
              <a:lnSpc>
                <a:spcPct val="80000"/>
              </a:lnSpc>
            </a:pPr>
            <a:r>
              <a:rPr lang="en-US" altLang="en-US" sz="2000" dirty="0" smtClean="0">
                <a:latin typeface="Cambria" panose="02040503050406030204" pitchFamily="18" charset="0"/>
              </a:rPr>
              <a:t>1940s</a:t>
            </a:r>
            <a:r>
              <a:rPr lang="en-US" altLang="en-US" sz="2000" dirty="0">
                <a:latin typeface="Cambria" panose="02040503050406030204" pitchFamily="18" charset="0"/>
              </a:rPr>
              <a:t>: The use of the antibiotics penicillin and streptomycin in culture medium decreased the problem of contamination in cell culture.</a:t>
            </a:r>
          </a:p>
          <a:p>
            <a:pPr algn="just">
              <a:lnSpc>
                <a:spcPct val="80000"/>
              </a:lnSpc>
            </a:pPr>
            <a:r>
              <a:rPr lang="en-US" altLang="en-US" sz="2000" dirty="0" smtClean="0">
                <a:latin typeface="Cambria" panose="02040503050406030204" pitchFamily="18" charset="0"/>
              </a:rPr>
              <a:t>1952</a:t>
            </a:r>
            <a:r>
              <a:rPr lang="en-US" altLang="en-US" sz="2000" dirty="0">
                <a:latin typeface="Cambria" panose="02040503050406030204" pitchFamily="18" charset="0"/>
              </a:rPr>
              <a:t>: </a:t>
            </a:r>
            <a:r>
              <a:rPr lang="en-US" altLang="en-US" sz="2000" dirty="0" err="1">
                <a:latin typeface="Cambria" panose="02040503050406030204" pitchFamily="18" charset="0"/>
              </a:rPr>
              <a:t>Gey</a:t>
            </a:r>
            <a:r>
              <a:rPr lang="en-US" altLang="en-US" sz="2000" dirty="0">
                <a:latin typeface="Cambria" panose="02040503050406030204" pitchFamily="18" charset="0"/>
              </a:rPr>
              <a:t> established a continuous cell line from a human cervical carcinoma known as HeLa (Helen Lane) cells. Dulbecco developed plaque assay for animal viruses using confluent monolayers of cultured cells</a:t>
            </a:r>
            <a:r>
              <a:rPr lang="en-US" altLang="en-US" sz="2000" dirty="0" smtClean="0">
                <a:latin typeface="Cambria" panose="02040503050406030204" pitchFamily="18" charset="0"/>
              </a:rPr>
              <a:t>.</a:t>
            </a:r>
          </a:p>
          <a:p>
            <a:pPr algn="just">
              <a:lnSpc>
                <a:spcPct val="110000"/>
              </a:lnSpc>
            </a:pPr>
            <a:r>
              <a:rPr lang="en-US" altLang="en-US" sz="2000" dirty="0">
                <a:latin typeface="Cambria" panose="02040503050406030204" pitchFamily="18" charset="0"/>
              </a:rPr>
              <a:t>1955: Eagle studied the nutrient requirements of selected cells in culture and established the first widely used chemically defined medium.</a:t>
            </a:r>
          </a:p>
          <a:p>
            <a:pPr algn="just">
              <a:lnSpc>
                <a:spcPct val="110000"/>
              </a:lnSpc>
            </a:pPr>
            <a:r>
              <a:rPr lang="en-IN" sz="2000" dirty="0">
                <a:latin typeface="Cambria" panose="02040503050406030204" pitchFamily="18" charset="0"/>
              </a:rPr>
              <a:t>1961: </a:t>
            </a:r>
            <a:r>
              <a:rPr lang="en-IN" sz="2000" dirty="0" err="1">
                <a:latin typeface="Cambria" panose="02040503050406030204" pitchFamily="18" charset="0"/>
              </a:rPr>
              <a:t>Hayflick</a:t>
            </a:r>
            <a:r>
              <a:rPr lang="en-IN" sz="2000" dirty="0">
                <a:latin typeface="Cambria" panose="02040503050406030204" pitchFamily="18" charset="0"/>
              </a:rPr>
              <a:t> and Moorhead isolated human fibroblasts (WI-38) and showed that they have a finite lifespan in culture.</a:t>
            </a:r>
          </a:p>
          <a:p>
            <a:pPr algn="just">
              <a:lnSpc>
                <a:spcPct val="110000"/>
              </a:lnSpc>
            </a:pPr>
            <a:r>
              <a:rPr lang="en-IN" sz="2000" dirty="0">
                <a:latin typeface="Cambria" panose="02040503050406030204" pitchFamily="18" charset="0"/>
              </a:rPr>
              <a:t>1964: Littlefield introduced the HAT medium for cell selection.</a:t>
            </a:r>
          </a:p>
          <a:p>
            <a:pPr algn="just">
              <a:lnSpc>
                <a:spcPct val="80000"/>
              </a:lnSpc>
            </a:pPr>
            <a:endParaRPr lang="en-US" altLang="en-US" sz="2000" dirty="0">
              <a:latin typeface="Cambria" panose="02040503050406030204" pitchFamily="18" charset="0"/>
            </a:endParaRPr>
          </a:p>
          <a:p>
            <a:pPr algn="just"/>
            <a:endParaRPr lang="en-IN" sz="2000" dirty="0">
              <a:latin typeface="Cambria" panose="02040503050406030204" pitchFamily="18" charset="0"/>
            </a:endParaRPr>
          </a:p>
          <a:p>
            <a:pPr algn="just"/>
            <a:endParaRPr lang="en-IN" sz="2000" dirty="0">
              <a:latin typeface="Cambria" panose="02040503050406030204" pitchFamily="18" charset="0"/>
            </a:endParaRPr>
          </a:p>
        </p:txBody>
      </p:sp>
    </p:spTree>
    <p:extLst>
      <p:ext uri="{BB962C8B-B14F-4D97-AF65-F5344CB8AC3E}">
        <p14:creationId xmlns:p14="http://schemas.microsoft.com/office/powerpoint/2010/main" val="35719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Cont</a:t>
            </a:r>
            <a:r>
              <a:rPr lang="en-IN" dirty="0" smtClean="0"/>
              <a:t>….</a:t>
            </a:r>
            <a:endParaRPr lang="en-IN" dirty="0"/>
          </a:p>
        </p:txBody>
      </p:sp>
      <p:sp>
        <p:nvSpPr>
          <p:cNvPr id="3" name="Content Placeholder 2"/>
          <p:cNvSpPr>
            <a:spLocks noGrp="1"/>
          </p:cNvSpPr>
          <p:nvPr>
            <p:ph idx="1"/>
          </p:nvPr>
        </p:nvSpPr>
        <p:spPr>
          <a:xfrm>
            <a:off x="128588" y="2257425"/>
            <a:ext cx="11930062" cy="4400550"/>
          </a:xfrm>
        </p:spPr>
        <p:txBody>
          <a:bodyPr>
            <a:noAutofit/>
          </a:bodyPr>
          <a:lstStyle/>
          <a:p>
            <a:pPr algn="just">
              <a:lnSpc>
                <a:spcPct val="110000"/>
              </a:lnSpc>
            </a:pPr>
            <a:r>
              <a:rPr lang="en-IN" sz="2000" dirty="0" smtClean="0">
                <a:latin typeface="Cambria" panose="02040503050406030204" pitchFamily="18" charset="0"/>
              </a:rPr>
              <a:t>1965</a:t>
            </a:r>
            <a:r>
              <a:rPr lang="en-IN" sz="2000" dirty="0">
                <a:latin typeface="Cambria" panose="02040503050406030204" pitchFamily="18" charset="0"/>
              </a:rPr>
              <a:t>: Ham introduced the first serum-free medium which was able to support the growth of some cells.</a:t>
            </a:r>
          </a:p>
          <a:p>
            <a:pPr algn="just">
              <a:lnSpc>
                <a:spcPct val="110000"/>
              </a:lnSpc>
            </a:pPr>
            <a:r>
              <a:rPr lang="en-US" altLang="en-US" sz="2000" dirty="0" smtClean="0">
                <a:latin typeface="Cambria" panose="02040503050406030204" pitchFamily="18" charset="0"/>
              </a:rPr>
              <a:t>1975</a:t>
            </a:r>
            <a:r>
              <a:rPr lang="en-US" altLang="en-US" sz="2000" dirty="0">
                <a:latin typeface="Cambria" panose="02040503050406030204" pitchFamily="18" charset="0"/>
              </a:rPr>
              <a:t>: Kohler and Milstein produced the first </a:t>
            </a:r>
            <a:r>
              <a:rPr lang="en-US" altLang="en-US" sz="2000" dirty="0" err="1">
                <a:latin typeface="Cambria" panose="02040503050406030204" pitchFamily="18" charset="0"/>
              </a:rPr>
              <a:t>hybridoma</a:t>
            </a:r>
            <a:r>
              <a:rPr lang="en-US" altLang="en-US" sz="2000" dirty="0">
                <a:latin typeface="Cambria" panose="02040503050406030204" pitchFamily="18" charset="0"/>
              </a:rPr>
              <a:t> capable of secreting a monoclonal antibody</a:t>
            </a:r>
            <a:r>
              <a:rPr lang="en-US" altLang="en-US" sz="2000" dirty="0" smtClean="0">
                <a:latin typeface="Cambria" panose="02040503050406030204" pitchFamily="18" charset="0"/>
              </a:rPr>
              <a:t>.</a:t>
            </a:r>
          </a:p>
          <a:p>
            <a:pPr algn="just"/>
            <a:r>
              <a:rPr lang="en-US" altLang="en-US" sz="2000" dirty="0">
                <a:latin typeface="Cambria" panose="02040503050406030204" pitchFamily="18" charset="0"/>
              </a:rPr>
              <a:t>1978: Sato established the basis for the development of serum-free media from cocktails of hormones and growth factors.</a:t>
            </a:r>
          </a:p>
          <a:p>
            <a:pPr algn="just"/>
            <a:r>
              <a:rPr lang="en-US" altLang="en-US" sz="2000" dirty="0">
                <a:latin typeface="Cambria" panose="02040503050406030204" pitchFamily="18" charset="0"/>
              </a:rPr>
              <a:t>1982: Human insulin became the first recombinant protein to be licensed as a therapeutic agent.</a:t>
            </a:r>
          </a:p>
          <a:p>
            <a:pPr algn="just"/>
            <a:r>
              <a:rPr lang="en-US" altLang="en-US" sz="2000" dirty="0">
                <a:latin typeface="Cambria" panose="02040503050406030204" pitchFamily="18" charset="0"/>
              </a:rPr>
              <a:t>1985: Human growth hormone produced from recombinant bacteria was accepted for therapeutic use.</a:t>
            </a:r>
          </a:p>
          <a:p>
            <a:pPr algn="just"/>
            <a:r>
              <a:rPr lang="en-US" altLang="en-US" sz="2000" dirty="0">
                <a:latin typeface="Cambria" panose="02040503050406030204" pitchFamily="18" charset="0"/>
              </a:rPr>
              <a:t>1986: </a:t>
            </a:r>
            <a:r>
              <a:rPr lang="en-US" altLang="en-US" sz="2000" dirty="0" err="1">
                <a:latin typeface="Cambria" panose="02040503050406030204" pitchFamily="18" charset="0"/>
              </a:rPr>
              <a:t>Lymphoblastoid</a:t>
            </a:r>
            <a:r>
              <a:rPr lang="en-US" altLang="en-US" sz="2000" dirty="0">
                <a:latin typeface="Cambria" panose="02040503050406030204" pitchFamily="18" charset="0"/>
              </a:rPr>
              <a:t> </a:t>
            </a:r>
            <a:r>
              <a:rPr lang="en-US" altLang="en-US" sz="2000" dirty="0" err="1">
                <a:latin typeface="Cambria" panose="02040503050406030204" pitchFamily="18" charset="0"/>
              </a:rPr>
              <a:t>γIFN</a:t>
            </a:r>
            <a:r>
              <a:rPr lang="en-US" altLang="en-US" sz="2000" dirty="0">
                <a:latin typeface="Cambria" panose="02040503050406030204" pitchFamily="18" charset="0"/>
              </a:rPr>
              <a:t> licensed.</a:t>
            </a:r>
          </a:p>
          <a:p>
            <a:pPr algn="just"/>
            <a:r>
              <a:rPr lang="en-US" altLang="en-US" sz="2000" dirty="0">
                <a:latin typeface="Cambria" panose="02040503050406030204" pitchFamily="18" charset="0"/>
              </a:rPr>
              <a:t>1989: Recombinant erythropoietin in trial.</a:t>
            </a:r>
          </a:p>
          <a:p>
            <a:pPr algn="just"/>
            <a:r>
              <a:rPr lang="en-US" altLang="en-US" sz="2000" dirty="0">
                <a:latin typeface="Cambria" panose="02040503050406030204" pitchFamily="18" charset="0"/>
              </a:rPr>
              <a:t>1990: Recombinant products in clinical trial (</a:t>
            </a:r>
            <a:r>
              <a:rPr lang="en-US" altLang="en-US" sz="2000" dirty="0" err="1">
                <a:latin typeface="Cambria" panose="02040503050406030204" pitchFamily="18" charset="0"/>
              </a:rPr>
              <a:t>HBsAG</a:t>
            </a:r>
            <a:r>
              <a:rPr lang="en-US" altLang="en-US" sz="2000" dirty="0">
                <a:latin typeface="Cambria" panose="02040503050406030204" pitchFamily="18" charset="0"/>
              </a:rPr>
              <a:t>, factor VIII, HIVgp120, CD4, GM-CSF, EGF, </a:t>
            </a:r>
            <a:r>
              <a:rPr lang="en-US" altLang="en-US" sz="2000" dirty="0" err="1">
                <a:latin typeface="Cambria" panose="02040503050406030204" pitchFamily="18" charset="0"/>
              </a:rPr>
              <a:t>mAbs</a:t>
            </a:r>
            <a:r>
              <a:rPr lang="en-US" altLang="en-US" sz="2000" dirty="0">
                <a:latin typeface="Cambria" panose="02040503050406030204" pitchFamily="18" charset="0"/>
              </a:rPr>
              <a:t>, IL-2).</a:t>
            </a:r>
          </a:p>
          <a:p>
            <a:pPr algn="just"/>
            <a:endParaRPr lang="en-IN" sz="2000" dirty="0">
              <a:latin typeface="Cambria" panose="02040503050406030204" pitchFamily="18" charset="0"/>
            </a:endParaRPr>
          </a:p>
          <a:p>
            <a:pPr algn="just">
              <a:lnSpc>
                <a:spcPct val="110000"/>
              </a:lnSpc>
            </a:pPr>
            <a:endParaRPr lang="en-US" altLang="en-US" sz="2000" dirty="0">
              <a:latin typeface="Cambria" panose="02040503050406030204" pitchFamily="18" charset="0"/>
            </a:endParaRPr>
          </a:p>
          <a:p>
            <a:pPr algn="just">
              <a:lnSpc>
                <a:spcPct val="110000"/>
              </a:lnSpc>
            </a:pPr>
            <a:endParaRPr lang="en-IN" sz="2000" dirty="0">
              <a:latin typeface="Cambria" panose="02040503050406030204" pitchFamily="18" charset="0"/>
            </a:endParaRPr>
          </a:p>
        </p:txBody>
      </p:sp>
    </p:spTree>
    <p:extLst>
      <p:ext uri="{BB962C8B-B14F-4D97-AF65-F5344CB8AC3E}">
        <p14:creationId xmlns:p14="http://schemas.microsoft.com/office/powerpoint/2010/main" val="116110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Britannic Bold" panose="020B0903060703020204" pitchFamily="34" charset="0"/>
              </a:rPr>
              <a:t>Advantages</a:t>
            </a:r>
          </a:p>
        </p:txBody>
      </p:sp>
      <p:sp>
        <p:nvSpPr>
          <p:cNvPr id="3" name="Content Placeholder 2"/>
          <p:cNvSpPr>
            <a:spLocks noGrp="1"/>
          </p:cNvSpPr>
          <p:nvPr>
            <p:ph sz="half" idx="1"/>
          </p:nvPr>
        </p:nvSpPr>
        <p:spPr>
          <a:xfrm>
            <a:off x="710502" y="2603499"/>
            <a:ext cx="4825158" cy="3868739"/>
          </a:xfrm>
        </p:spPr>
        <p:txBody>
          <a:bodyPr>
            <a:noAutofit/>
          </a:bodyPr>
          <a:lstStyle/>
          <a:p>
            <a:pPr algn="just"/>
            <a:r>
              <a:rPr lang="en-IN" sz="2000" dirty="0" smtClean="0">
                <a:latin typeface="Cambria" panose="02040503050406030204" pitchFamily="18" charset="0"/>
              </a:rPr>
              <a:t>Easy and reliable</a:t>
            </a:r>
          </a:p>
          <a:p>
            <a:pPr algn="just"/>
            <a:r>
              <a:rPr lang="en-IN" sz="2000" dirty="0" smtClean="0">
                <a:latin typeface="Cambria" panose="02040503050406030204" pitchFamily="18" charset="0"/>
              </a:rPr>
              <a:t>Extensive research options are available</a:t>
            </a:r>
          </a:p>
          <a:p>
            <a:pPr algn="just"/>
            <a:r>
              <a:rPr lang="en-IN" sz="2000" dirty="0" smtClean="0">
                <a:latin typeface="Cambria" panose="02040503050406030204" pitchFamily="18" charset="0"/>
              </a:rPr>
              <a:t>A model system for any type of living organism</a:t>
            </a:r>
          </a:p>
          <a:p>
            <a:pPr algn="just"/>
            <a:r>
              <a:rPr lang="en-IN" sz="2000" dirty="0" smtClean="0">
                <a:latin typeface="Cambria" panose="02040503050406030204" pitchFamily="18" charset="0"/>
              </a:rPr>
              <a:t>Cultures </a:t>
            </a:r>
            <a:r>
              <a:rPr lang="en-IN" sz="2000" dirty="0">
                <a:latin typeface="Cambria" panose="02040503050406030204" pitchFamily="18" charset="0"/>
              </a:rPr>
              <a:t>can be exposed to reagents e.g. radio-chemicals or drugs at defined concentrations</a:t>
            </a:r>
          </a:p>
          <a:p>
            <a:pPr algn="just"/>
            <a:r>
              <a:rPr lang="en-IN" sz="2000" dirty="0">
                <a:latin typeface="Cambria" panose="02040503050406030204" pitchFamily="18" charset="0"/>
              </a:rPr>
              <a:t>Finally it avoids the legal, moral and ethical problems of animal </a:t>
            </a:r>
            <a:r>
              <a:rPr lang="en-IN" sz="2000" dirty="0" smtClean="0">
                <a:latin typeface="Cambria" panose="02040503050406030204" pitchFamily="18" charset="0"/>
              </a:rPr>
              <a:t>experimentation</a:t>
            </a:r>
          </a:p>
          <a:p>
            <a:pPr algn="just"/>
            <a:endParaRPr lang="en-IN" sz="2000" dirty="0">
              <a:latin typeface="Cambria" panose="02040503050406030204" pitchFamily="18" charset="0"/>
            </a:endParaRPr>
          </a:p>
          <a:p>
            <a:pPr algn="just"/>
            <a:endParaRPr lang="en-IN" sz="2000" dirty="0">
              <a:latin typeface="Cambria" panose="02040503050406030204" pitchFamily="18" charset="0"/>
            </a:endParaRPr>
          </a:p>
        </p:txBody>
      </p:sp>
      <p:sp>
        <p:nvSpPr>
          <p:cNvPr id="4" name="Content Placeholder 3"/>
          <p:cNvSpPr>
            <a:spLocks noGrp="1"/>
          </p:cNvSpPr>
          <p:nvPr>
            <p:ph sz="half" idx="2"/>
          </p:nvPr>
        </p:nvSpPr>
        <p:spPr>
          <a:xfrm>
            <a:off x="6208712" y="2603500"/>
            <a:ext cx="4825159" cy="3868738"/>
          </a:xfrm>
        </p:spPr>
        <p:txBody>
          <a:bodyPr>
            <a:normAutofit lnSpcReduction="10000"/>
          </a:bodyPr>
          <a:lstStyle/>
          <a:p>
            <a:pPr algn="just"/>
            <a:r>
              <a:rPr lang="en-IN" sz="2200" dirty="0">
                <a:latin typeface="Cambria" panose="02040503050406030204" pitchFamily="18" charset="0"/>
              </a:rPr>
              <a:t>Have to develop standardised techniques in order to maintain healthy reproducible cells for experiments</a:t>
            </a:r>
          </a:p>
          <a:p>
            <a:pPr algn="just"/>
            <a:r>
              <a:rPr lang="en-IN" sz="2200" dirty="0">
                <a:latin typeface="Cambria" panose="02040503050406030204" pitchFamily="18" charset="0"/>
              </a:rPr>
              <a:t>Takes time to learn aseptic technique</a:t>
            </a:r>
          </a:p>
          <a:p>
            <a:pPr algn="just"/>
            <a:r>
              <a:rPr lang="en-IN" sz="2200" dirty="0">
                <a:latin typeface="Cambria" panose="02040503050406030204" pitchFamily="18" charset="0"/>
              </a:rPr>
              <a:t>Quantity of material is limited</a:t>
            </a:r>
          </a:p>
          <a:p>
            <a:pPr algn="just"/>
            <a:r>
              <a:rPr lang="en-IN" sz="2200" dirty="0">
                <a:latin typeface="Cambria" panose="02040503050406030204" pitchFamily="18" charset="0"/>
              </a:rPr>
              <a:t>Dedifferentiation and selection can occur and many of the original cellular mechanisms can be lost</a:t>
            </a:r>
          </a:p>
          <a:p>
            <a:pPr marL="0" indent="0">
              <a:buNone/>
            </a:pPr>
            <a:endParaRPr lang="en-IN" dirty="0"/>
          </a:p>
        </p:txBody>
      </p:sp>
      <p:sp>
        <p:nvSpPr>
          <p:cNvPr id="5" name="Title 1"/>
          <p:cNvSpPr txBox="1">
            <a:spLocks/>
          </p:cNvSpPr>
          <p:nvPr/>
        </p:nvSpPr>
        <p:spPr bwMode="gray">
          <a:xfrm>
            <a:off x="2272458"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IN" smtClean="0">
                <a:latin typeface="Britannic Bold" panose="020B0903060703020204" pitchFamily="34" charset="0"/>
              </a:rPr>
              <a:t>Limitations</a:t>
            </a:r>
            <a:endParaRPr lang="en-IN" dirty="0">
              <a:latin typeface="Britannic Bold" panose="020B0903060703020204" pitchFamily="34" charset="0"/>
            </a:endParaRPr>
          </a:p>
        </p:txBody>
      </p:sp>
    </p:spTree>
    <p:extLst>
      <p:ext uri="{BB962C8B-B14F-4D97-AF65-F5344CB8AC3E}">
        <p14:creationId xmlns:p14="http://schemas.microsoft.com/office/powerpoint/2010/main" val="19705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Britannic Bold" panose="020B0903060703020204" pitchFamily="34" charset="0"/>
              </a:rPr>
              <a:t>Applications </a:t>
            </a:r>
            <a:r>
              <a:rPr lang="en-IN" dirty="0">
                <a:latin typeface="Britannic Bold" panose="020B0903060703020204" pitchFamily="34" charset="0"/>
              </a:rPr>
              <a:t>of cell culture </a:t>
            </a:r>
          </a:p>
        </p:txBody>
      </p:sp>
      <p:sp>
        <p:nvSpPr>
          <p:cNvPr id="3" name="Content Placeholder 2"/>
          <p:cNvSpPr>
            <a:spLocks noGrp="1"/>
          </p:cNvSpPr>
          <p:nvPr>
            <p:ph idx="1"/>
          </p:nvPr>
        </p:nvSpPr>
        <p:spPr>
          <a:xfrm>
            <a:off x="142875" y="2457450"/>
            <a:ext cx="11815763" cy="4400549"/>
          </a:xfrm>
        </p:spPr>
        <p:txBody>
          <a:bodyPr>
            <a:noAutofit/>
          </a:bodyPr>
          <a:lstStyle/>
          <a:p>
            <a:pPr algn="just"/>
            <a:r>
              <a:rPr lang="en-IN" sz="2100" b="1" dirty="0">
                <a:latin typeface="Cambria" panose="02040503050406030204" pitchFamily="18" charset="0"/>
              </a:rPr>
              <a:t>Model </a:t>
            </a:r>
            <a:r>
              <a:rPr lang="en-IN" sz="2100" b="1" dirty="0" smtClean="0">
                <a:latin typeface="Cambria" panose="02040503050406030204" pitchFamily="18" charset="0"/>
              </a:rPr>
              <a:t>systems:</a:t>
            </a:r>
            <a:r>
              <a:rPr lang="en-IN" sz="2100" dirty="0" smtClean="0">
                <a:latin typeface="Cambria" panose="02040503050406030204" pitchFamily="18" charset="0"/>
              </a:rPr>
              <a:t> Studying </a:t>
            </a:r>
            <a:r>
              <a:rPr lang="en-IN" sz="2100" dirty="0">
                <a:latin typeface="Cambria" panose="02040503050406030204" pitchFamily="18" charset="0"/>
              </a:rPr>
              <a:t>basic cell biology, interactions between disease causing agents and cells, effects of drugs on cells, process and triggering of aging &amp; nutritional studies</a:t>
            </a:r>
          </a:p>
          <a:p>
            <a:pPr algn="just"/>
            <a:r>
              <a:rPr lang="en-IN" sz="2100" b="1" dirty="0">
                <a:latin typeface="Cambria" panose="02040503050406030204" pitchFamily="18" charset="0"/>
              </a:rPr>
              <a:t>Toxicity </a:t>
            </a:r>
            <a:r>
              <a:rPr lang="en-IN" sz="2100" b="1" dirty="0" smtClean="0">
                <a:latin typeface="Cambria" panose="02040503050406030204" pitchFamily="18" charset="0"/>
              </a:rPr>
              <a:t>testing:</a:t>
            </a:r>
            <a:r>
              <a:rPr lang="en-IN" sz="2100" dirty="0" smtClean="0">
                <a:latin typeface="Cambria" panose="02040503050406030204" pitchFamily="18" charset="0"/>
              </a:rPr>
              <a:t> Study </a:t>
            </a:r>
            <a:r>
              <a:rPr lang="en-IN" sz="2100" dirty="0">
                <a:latin typeface="Cambria" panose="02040503050406030204" pitchFamily="18" charset="0"/>
              </a:rPr>
              <a:t>the effects of new drugs</a:t>
            </a:r>
          </a:p>
          <a:p>
            <a:pPr algn="just"/>
            <a:r>
              <a:rPr lang="en-IN" sz="2100" b="1" dirty="0">
                <a:latin typeface="Cambria" panose="02040503050406030204" pitchFamily="18" charset="0"/>
              </a:rPr>
              <a:t>Cancer </a:t>
            </a:r>
            <a:r>
              <a:rPr lang="en-IN" sz="2100" b="1" dirty="0" smtClean="0">
                <a:latin typeface="Cambria" panose="02040503050406030204" pitchFamily="18" charset="0"/>
              </a:rPr>
              <a:t>research:</a:t>
            </a:r>
            <a:r>
              <a:rPr lang="en-IN" sz="2100" dirty="0" smtClean="0">
                <a:latin typeface="Cambria" panose="02040503050406030204" pitchFamily="18" charset="0"/>
              </a:rPr>
              <a:t> Study </a:t>
            </a:r>
            <a:r>
              <a:rPr lang="en-IN" sz="2100" dirty="0">
                <a:latin typeface="Cambria" panose="02040503050406030204" pitchFamily="18" charset="0"/>
              </a:rPr>
              <a:t>the function of various chemicals, virus &amp; radiation to convert normal cultured cells to cancerous </a:t>
            </a:r>
            <a:r>
              <a:rPr lang="en-IN" sz="2100" dirty="0" smtClean="0">
                <a:latin typeface="Cambria" panose="02040503050406030204" pitchFamily="18" charset="0"/>
              </a:rPr>
              <a:t>cells</a:t>
            </a:r>
          </a:p>
          <a:p>
            <a:pPr algn="just"/>
            <a:r>
              <a:rPr lang="en-IN" sz="2100" b="1" dirty="0" smtClean="0">
                <a:latin typeface="Cambria" panose="02040503050406030204" pitchFamily="18" charset="0"/>
              </a:rPr>
              <a:t>Virology: </a:t>
            </a:r>
            <a:r>
              <a:rPr lang="en-IN" sz="2100" dirty="0" smtClean="0">
                <a:latin typeface="Cambria" panose="02040503050406030204" pitchFamily="18" charset="0"/>
              </a:rPr>
              <a:t>Cultivation </a:t>
            </a:r>
            <a:r>
              <a:rPr lang="en-IN" sz="2100" dirty="0">
                <a:latin typeface="Cambria" panose="02040503050406030204" pitchFamily="18" charset="0"/>
              </a:rPr>
              <a:t>of virus for vaccine production, also used to study there infectious </a:t>
            </a:r>
            <a:r>
              <a:rPr lang="en-IN" sz="2100" dirty="0" smtClean="0">
                <a:latin typeface="Cambria" panose="02040503050406030204" pitchFamily="18" charset="0"/>
              </a:rPr>
              <a:t>cycle.</a:t>
            </a:r>
          </a:p>
          <a:p>
            <a:pPr algn="just"/>
            <a:r>
              <a:rPr lang="en-IN" sz="2100" b="1" dirty="0" smtClean="0">
                <a:latin typeface="Cambria" panose="02040503050406030204" pitchFamily="18" charset="0"/>
              </a:rPr>
              <a:t>Genetic Engineering: </a:t>
            </a:r>
            <a:r>
              <a:rPr lang="en-IN" sz="2100" dirty="0" smtClean="0">
                <a:latin typeface="Cambria" panose="02040503050406030204" pitchFamily="18" charset="0"/>
              </a:rPr>
              <a:t>Production </a:t>
            </a:r>
            <a:r>
              <a:rPr lang="en-IN" sz="2100" dirty="0">
                <a:latin typeface="Cambria" panose="02040503050406030204" pitchFamily="18" charset="0"/>
              </a:rPr>
              <a:t>of commercial proteins, large scale production of viruses for use in vaccine production e.g. polio, rabies, chicken pox, hepatitis B &amp; </a:t>
            </a:r>
            <a:r>
              <a:rPr lang="en-IN" sz="2100" dirty="0" smtClean="0">
                <a:latin typeface="Cambria" panose="02040503050406030204" pitchFamily="18" charset="0"/>
              </a:rPr>
              <a:t>measles</a:t>
            </a:r>
          </a:p>
          <a:p>
            <a:pPr algn="just"/>
            <a:r>
              <a:rPr lang="en-IN" sz="2100" b="1" dirty="0" smtClean="0">
                <a:latin typeface="Cambria" panose="02040503050406030204" pitchFamily="18" charset="0"/>
              </a:rPr>
              <a:t>Gene therapy: </a:t>
            </a:r>
            <a:r>
              <a:rPr lang="en-IN" sz="2100" dirty="0" smtClean="0">
                <a:latin typeface="Cambria" panose="02040503050406030204" pitchFamily="18" charset="0"/>
              </a:rPr>
              <a:t>Cells </a:t>
            </a:r>
            <a:r>
              <a:rPr lang="en-IN" sz="2100" dirty="0">
                <a:latin typeface="Cambria" panose="02040503050406030204" pitchFamily="18" charset="0"/>
              </a:rPr>
              <a:t>having a functional gene can be replaced to cells which are having non-functional gene</a:t>
            </a:r>
          </a:p>
          <a:p>
            <a:pPr marL="0" indent="0" algn="just">
              <a:buNone/>
            </a:pPr>
            <a:endParaRPr lang="en-IN" sz="2100" dirty="0">
              <a:latin typeface="Cambria" panose="02040503050406030204" pitchFamily="18" charset="0"/>
            </a:endParaRPr>
          </a:p>
        </p:txBody>
      </p:sp>
    </p:spTree>
    <p:extLst>
      <p:ext uri="{BB962C8B-B14F-4D97-AF65-F5344CB8AC3E}">
        <p14:creationId xmlns:p14="http://schemas.microsoft.com/office/powerpoint/2010/main" val="40580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Image result for cell culture lab 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0"/>
            <a:ext cx="9158288" cy="687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5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Britannic Bold" panose="020B0903060703020204" pitchFamily="34" charset="0"/>
              </a:rPr>
              <a:t>Equipment</a:t>
            </a:r>
          </a:p>
        </p:txBody>
      </p:sp>
      <p:sp>
        <p:nvSpPr>
          <p:cNvPr id="3" name="Content Placeholder 2"/>
          <p:cNvSpPr>
            <a:spLocks noGrp="1"/>
          </p:cNvSpPr>
          <p:nvPr>
            <p:ph idx="1"/>
          </p:nvPr>
        </p:nvSpPr>
        <p:spPr>
          <a:xfrm>
            <a:off x="214313" y="2428875"/>
            <a:ext cx="11830049" cy="3590925"/>
          </a:xfrm>
        </p:spPr>
        <p:txBody>
          <a:bodyPr>
            <a:noAutofit/>
          </a:bodyPr>
          <a:lstStyle/>
          <a:p>
            <a:pPr algn="just">
              <a:lnSpc>
                <a:spcPct val="110000"/>
              </a:lnSpc>
            </a:pPr>
            <a:r>
              <a:rPr lang="en-US" altLang="en-US" sz="2000" dirty="0">
                <a:latin typeface="Cambria" panose="02040503050406030204" pitchFamily="18" charset="0"/>
              </a:rPr>
              <a:t>Laminar cabinet-Vertical are preferable</a:t>
            </a:r>
          </a:p>
          <a:p>
            <a:pPr algn="just">
              <a:lnSpc>
                <a:spcPct val="110000"/>
              </a:lnSpc>
            </a:pPr>
            <a:r>
              <a:rPr lang="en-US" altLang="en-US" sz="2000" dirty="0">
                <a:latin typeface="Cambria" panose="02040503050406030204" pitchFamily="18" charset="0"/>
              </a:rPr>
              <a:t>Incubation facilities- Temperature of </a:t>
            </a:r>
            <a:r>
              <a:rPr lang="en-US" altLang="en-US" sz="2000" dirty="0" smtClean="0">
                <a:latin typeface="Cambria" panose="02040503050406030204" pitchFamily="18" charset="0"/>
              </a:rPr>
              <a:t>25-30</a:t>
            </a:r>
            <a:r>
              <a:rPr lang="en-US" altLang="en-US" sz="2000" dirty="0">
                <a:latin typeface="Times New Roman" panose="02020603050405020304" pitchFamily="18" charset="0"/>
                <a:cs typeface="Times New Roman" panose="02020603050405020304" pitchFamily="18" charset="0"/>
              </a:rPr>
              <a:t>º</a:t>
            </a:r>
            <a:r>
              <a:rPr lang="en-US" altLang="en-US" sz="2000" dirty="0" smtClean="0">
                <a:latin typeface="Cambria" panose="02040503050406030204" pitchFamily="18" charset="0"/>
              </a:rPr>
              <a:t>C </a:t>
            </a:r>
            <a:r>
              <a:rPr lang="en-US" altLang="en-US" sz="2000" dirty="0">
                <a:latin typeface="Cambria" panose="02040503050406030204" pitchFamily="18" charset="0"/>
              </a:rPr>
              <a:t>for insect &amp; </a:t>
            </a:r>
            <a:r>
              <a:rPr lang="en-US" altLang="en-US" sz="2000" dirty="0" smtClean="0">
                <a:latin typeface="Cambria" panose="02040503050406030204" pitchFamily="18" charset="0"/>
              </a:rPr>
              <a:t>37</a:t>
            </a:r>
            <a:r>
              <a:rPr lang="en-US" altLang="en-US" sz="2000" dirty="0">
                <a:latin typeface="Times New Roman" panose="02020603050405020304" pitchFamily="18" charset="0"/>
                <a:cs typeface="Times New Roman" panose="02020603050405020304" pitchFamily="18" charset="0"/>
              </a:rPr>
              <a:t>º</a:t>
            </a:r>
            <a:r>
              <a:rPr lang="en-US" altLang="en-US" sz="2000" dirty="0" smtClean="0">
                <a:latin typeface="Cambria" panose="02040503050406030204" pitchFamily="18" charset="0"/>
              </a:rPr>
              <a:t>C </a:t>
            </a:r>
            <a:r>
              <a:rPr lang="en-US" altLang="en-US" sz="2000" dirty="0">
                <a:latin typeface="Cambria" panose="02040503050406030204" pitchFamily="18" charset="0"/>
              </a:rPr>
              <a:t>for mammalian cells, </a:t>
            </a:r>
            <a:r>
              <a:rPr lang="en-US" altLang="en-US" sz="2000" dirty="0" smtClean="0">
                <a:latin typeface="Cambria" panose="02040503050406030204" pitchFamily="18" charset="0"/>
              </a:rPr>
              <a:t>CO2 </a:t>
            </a:r>
            <a:r>
              <a:rPr lang="en-US" altLang="en-US" sz="2000" dirty="0">
                <a:latin typeface="Cambria" panose="02040503050406030204" pitchFamily="18" charset="0"/>
              </a:rPr>
              <a:t>2-5% &amp; 95% air at 99% relative humidity. To prevent cell death incubators set to cut out at approx. 38.5 C</a:t>
            </a:r>
          </a:p>
          <a:p>
            <a:pPr algn="just">
              <a:lnSpc>
                <a:spcPct val="110000"/>
              </a:lnSpc>
            </a:pPr>
            <a:r>
              <a:rPr lang="en-US" altLang="en-US" sz="2000" dirty="0">
                <a:latin typeface="Cambria" panose="02040503050406030204" pitchFamily="18" charset="0"/>
              </a:rPr>
              <a:t>Refrigerators- Liquid media kept at </a:t>
            </a:r>
            <a:r>
              <a:rPr lang="en-US" altLang="en-US" sz="2000" dirty="0" smtClean="0">
                <a:latin typeface="Cambria" panose="02040503050406030204" pitchFamily="18" charset="0"/>
              </a:rPr>
              <a:t>4</a:t>
            </a:r>
            <a:r>
              <a:rPr lang="en-US" altLang="en-US" sz="2000" dirty="0">
                <a:latin typeface="Times New Roman" panose="02020603050405020304" pitchFamily="18" charset="0"/>
                <a:cs typeface="Times New Roman" panose="02020603050405020304" pitchFamily="18" charset="0"/>
              </a:rPr>
              <a:t>º</a:t>
            </a:r>
            <a:r>
              <a:rPr lang="en-US" altLang="en-US" sz="2000" dirty="0" smtClean="0">
                <a:latin typeface="Cambria" panose="02040503050406030204" pitchFamily="18" charset="0"/>
              </a:rPr>
              <a:t>C</a:t>
            </a:r>
            <a:r>
              <a:rPr lang="en-US" altLang="en-US" sz="2000" dirty="0">
                <a:latin typeface="Cambria" panose="02040503050406030204" pitchFamily="18" charset="0"/>
              </a:rPr>
              <a:t>, enzymes (e.g. trypsin) &amp; media components (e.g. glutamine &amp; serum) at -</a:t>
            </a:r>
            <a:r>
              <a:rPr lang="en-US" altLang="en-US" sz="2000" dirty="0" smtClean="0">
                <a:latin typeface="Cambria" panose="02040503050406030204" pitchFamily="18" charset="0"/>
              </a:rPr>
              <a:t>20</a:t>
            </a:r>
            <a:r>
              <a:rPr lang="en-US" altLang="en-US" sz="2000" dirty="0" smtClean="0">
                <a:latin typeface="Times New Roman" panose="02020603050405020304" pitchFamily="18" charset="0"/>
                <a:cs typeface="Times New Roman" panose="02020603050405020304" pitchFamily="18" charset="0"/>
              </a:rPr>
              <a:t>º</a:t>
            </a:r>
            <a:r>
              <a:rPr lang="en-US" altLang="en-US" sz="2000" dirty="0" smtClean="0">
                <a:latin typeface="Cambria" panose="02040503050406030204" pitchFamily="18" charset="0"/>
              </a:rPr>
              <a:t>C</a:t>
            </a:r>
            <a:endParaRPr lang="en-US" altLang="en-US" sz="2000" dirty="0">
              <a:latin typeface="Cambria" panose="02040503050406030204" pitchFamily="18" charset="0"/>
            </a:endParaRPr>
          </a:p>
          <a:p>
            <a:pPr algn="just">
              <a:lnSpc>
                <a:spcPct val="110000"/>
              </a:lnSpc>
            </a:pPr>
            <a:r>
              <a:rPr lang="en-US" altLang="en-US" sz="2000" dirty="0">
                <a:latin typeface="Cambria" panose="02040503050406030204" pitchFamily="18" charset="0"/>
              </a:rPr>
              <a:t>Microscope- An inverted microscope with 10x to 100x magnification</a:t>
            </a:r>
          </a:p>
          <a:p>
            <a:pPr algn="just">
              <a:lnSpc>
                <a:spcPct val="110000"/>
              </a:lnSpc>
            </a:pPr>
            <a:r>
              <a:rPr lang="en-US" altLang="en-US" sz="2000" dirty="0">
                <a:latin typeface="Cambria" panose="02040503050406030204" pitchFamily="18" charset="0"/>
              </a:rPr>
              <a:t>Tissue culture ware- Culture plastic ware treated by </a:t>
            </a:r>
            <a:r>
              <a:rPr lang="en-US" altLang="en-US" sz="2000" dirty="0" smtClean="0">
                <a:latin typeface="Cambria" panose="02040503050406030204" pitchFamily="18" charset="0"/>
              </a:rPr>
              <a:t>polystyrene</a:t>
            </a:r>
          </a:p>
          <a:p>
            <a:pPr algn="just">
              <a:lnSpc>
                <a:spcPct val="110000"/>
              </a:lnSpc>
            </a:pPr>
            <a:r>
              <a:rPr lang="en-US" altLang="en-US" sz="2000" dirty="0" smtClean="0">
                <a:latin typeface="Cambria" panose="02040503050406030204" pitchFamily="18" charset="0"/>
              </a:rPr>
              <a:t>Hot air oven – 50-70</a:t>
            </a:r>
            <a:r>
              <a:rPr lang="en-US" altLang="en-US" sz="2000" dirty="0" smtClean="0">
                <a:latin typeface="Times New Roman" panose="02020603050405020304" pitchFamily="18" charset="0"/>
                <a:cs typeface="Times New Roman" panose="02020603050405020304" pitchFamily="18" charset="0"/>
              </a:rPr>
              <a:t>º</a:t>
            </a:r>
            <a:r>
              <a:rPr lang="en-US" altLang="en-US" sz="2000" dirty="0" smtClean="0">
                <a:latin typeface="Cambria" panose="02040503050406030204" pitchFamily="18" charset="0"/>
              </a:rPr>
              <a:t>C Glass ware sterilization</a:t>
            </a:r>
          </a:p>
          <a:p>
            <a:pPr algn="just">
              <a:lnSpc>
                <a:spcPct val="110000"/>
              </a:lnSpc>
            </a:pPr>
            <a:r>
              <a:rPr lang="en-US" altLang="en-US" sz="2000" dirty="0" smtClean="0">
                <a:latin typeface="Cambria" panose="02040503050406030204" pitchFamily="18" charset="0"/>
              </a:rPr>
              <a:t>Autoclave – Steam sterilization of consumables and cell culture wares</a:t>
            </a:r>
          </a:p>
          <a:p>
            <a:pPr algn="just">
              <a:lnSpc>
                <a:spcPct val="110000"/>
              </a:lnSpc>
            </a:pPr>
            <a:endParaRPr lang="en-US" altLang="en-US" sz="2000" dirty="0">
              <a:latin typeface="Cambria" panose="02040503050406030204" pitchFamily="18" charset="0"/>
            </a:endParaRPr>
          </a:p>
          <a:p>
            <a:pPr algn="just">
              <a:lnSpc>
                <a:spcPct val="110000"/>
              </a:lnSpc>
            </a:pPr>
            <a:endParaRPr lang="en-IN" sz="2000" dirty="0">
              <a:latin typeface="Cambria" panose="02040503050406030204" pitchFamily="18" charset="0"/>
            </a:endParaRPr>
          </a:p>
        </p:txBody>
      </p:sp>
    </p:spTree>
    <p:extLst>
      <p:ext uri="{BB962C8B-B14F-4D97-AF65-F5344CB8AC3E}">
        <p14:creationId xmlns:p14="http://schemas.microsoft.com/office/powerpoint/2010/main" val="2026768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100</TotalTime>
  <Words>1390</Words>
  <Application>Microsoft Office PowerPoint</Application>
  <PresentationFormat>Widescreen</PresentationFormat>
  <Paragraphs>167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Baskerville Old Face</vt:lpstr>
      <vt:lpstr>Britannic Bold</vt:lpstr>
      <vt:lpstr>Cambria</vt:lpstr>
      <vt:lpstr>Century Gothic</vt:lpstr>
      <vt:lpstr>Times New Roman</vt:lpstr>
      <vt:lpstr>Wingdings 3</vt:lpstr>
      <vt:lpstr>Ion Boardroom</vt:lpstr>
      <vt:lpstr>Introduction to Animal Cell Culture</vt:lpstr>
      <vt:lpstr>Animal tissue culture</vt:lpstr>
      <vt:lpstr>Background </vt:lpstr>
      <vt:lpstr>Cont..</vt:lpstr>
      <vt:lpstr>Cont….</vt:lpstr>
      <vt:lpstr>Advantages</vt:lpstr>
      <vt:lpstr>Applications of cell culture </vt:lpstr>
      <vt:lpstr>PowerPoint Presentation</vt:lpstr>
      <vt:lpstr>Equipment</vt:lpstr>
      <vt:lpstr>PowerPoint Presentation</vt:lpstr>
      <vt:lpstr>CO2 Incubator</vt:lpstr>
      <vt:lpstr>Refrigerator</vt:lpstr>
      <vt:lpstr>Inverted Microscope</vt:lpstr>
      <vt:lpstr>PowerPoint Presentation</vt:lpstr>
      <vt:lpstr>Autoclave</vt:lpstr>
      <vt:lpstr>Basic aseptic conditions</vt:lpstr>
      <vt:lpstr>Safety aspect in cell culture</vt:lpstr>
      <vt:lpstr>What do cells need to grow?  </vt:lpstr>
      <vt:lpstr>PowerPoint Presentation</vt:lpstr>
      <vt:lpstr>PowerPoint Presentation</vt:lpstr>
      <vt:lpstr>PowerPoint Presentation</vt:lpstr>
      <vt:lpstr>PowerPoint Presentation</vt:lpstr>
      <vt:lpstr>PowerPoint Presentation</vt:lpstr>
      <vt:lpstr>Media Preparation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Animal Cell Culture</dc:title>
  <dc:creator>Shiva</dc:creator>
  <cp:lastModifiedBy>Shiva</cp:lastModifiedBy>
  <cp:revision>25</cp:revision>
  <dcterms:created xsi:type="dcterms:W3CDTF">2019-01-31T05:12:59Z</dcterms:created>
  <dcterms:modified xsi:type="dcterms:W3CDTF">2019-01-31T23:58:14Z</dcterms:modified>
</cp:coreProperties>
</file>