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95" r:id="rId2"/>
    <p:sldId id="294" r:id="rId3"/>
    <p:sldId id="296" r:id="rId4"/>
    <p:sldId id="284" r:id="rId5"/>
    <p:sldId id="293" r:id="rId6"/>
    <p:sldId id="287" r:id="rId7"/>
    <p:sldId id="288" r:id="rId8"/>
    <p:sldId id="289" r:id="rId9"/>
    <p:sldId id="276" r:id="rId10"/>
    <p:sldId id="290" r:id="rId11"/>
    <p:sldId id="299" r:id="rId12"/>
    <p:sldId id="300" r:id="rId13"/>
    <p:sldId id="301" r:id="rId14"/>
    <p:sldId id="302" r:id="rId15"/>
    <p:sldId id="303" r:id="rId16"/>
    <p:sldId id="277" r:id="rId17"/>
    <p:sldId id="278" r:id="rId18"/>
    <p:sldId id="279" r:id="rId19"/>
    <p:sldId id="282" r:id="rId20"/>
    <p:sldId id="292" r:id="rId21"/>
    <p:sldId id="274"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91" r:id="rId37"/>
    <p:sldId id="271" r:id="rId38"/>
    <p:sldId id="272" r:id="rId39"/>
    <p:sldId id="273" r:id="rId40"/>
    <p:sldId id="28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669" autoAdjust="0"/>
  </p:normalViewPr>
  <p:slideViewPr>
    <p:cSldViewPr>
      <p:cViewPr varScale="1">
        <p:scale>
          <a:sx n="82" d="100"/>
          <a:sy n="82" d="100"/>
        </p:scale>
        <p:origin x="14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6/23/2023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1D8BD707-D9CF-40AE-B4C6-C98DA3205C09}" type="datetimeFigureOut">
              <a:rPr lang="en-US" smtClean="0"/>
              <a:pPr/>
              <a:t>6/23/2023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smtClean="0"/>
              <a:t>Youth and active citizenship</a:t>
            </a:r>
            <a:endParaRPr lang="en-IN" sz="2400" dirty="0"/>
          </a:p>
        </p:txBody>
      </p:sp>
      <p:sp>
        <p:nvSpPr>
          <p:cNvPr id="3" name="Content Placeholder 2"/>
          <p:cNvSpPr>
            <a:spLocks noGrp="1"/>
          </p:cNvSpPr>
          <p:nvPr>
            <p:ph idx="1"/>
          </p:nvPr>
        </p:nvSpPr>
        <p:spPr/>
        <p:txBody>
          <a:bodyPr/>
          <a:lstStyle/>
          <a:p>
            <a:pPr indent="0" algn="r">
              <a:lnSpc>
                <a:spcPct val="100000"/>
              </a:lnSpc>
              <a:buNone/>
            </a:pPr>
            <a:r>
              <a:rPr lang="en-IN" dirty="0" smtClean="0"/>
              <a:t>P. </a:t>
            </a:r>
            <a:r>
              <a:rPr lang="en-IN" dirty="0" err="1" smtClean="0"/>
              <a:t>Natarajamurthy</a:t>
            </a:r>
            <a:r>
              <a:rPr lang="en-IN" dirty="0" smtClean="0"/>
              <a:t>,</a:t>
            </a:r>
          </a:p>
          <a:p>
            <a:pPr indent="0" algn="r">
              <a:lnSpc>
                <a:spcPct val="100000"/>
              </a:lnSpc>
              <a:buNone/>
            </a:pPr>
            <a:r>
              <a:rPr lang="en-IN" dirty="0" smtClean="0"/>
              <a:t>Assistant Professor,</a:t>
            </a:r>
          </a:p>
          <a:p>
            <a:pPr indent="0" algn="r">
              <a:lnSpc>
                <a:spcPct val="100000"/>
              </a:lnSpc>
              <a:buNone/>
            </a:pPr>
            <a:r>
              <a:rPr lang="en-IN" dirty="0" smtClean="0"/>
              <a:t>Centre for Youth Development and Studies,</a:t>
            </a:r>
          </a:p>
          <a:p>
            <a:pPr indent="0" algn="r">
              <a:lnSpc>
                <a:spcPct val="100000"/>
              </a:lnSpc>
              <a:buNone/>
            </a:pPr>
            <a:r>
              <a:rPr lang="en-IN" dirty="0" err="1" smtClean="0"/>
              <a:t>Bharathidasan</a:t>
            </a:r>
            <a:r>
              <a:rPr lang="en-IN" dirty="0" smtClean="0"/>
              <a:t> University.</a:t>
            </a:r>
          </a:p>
          <a:p>
            <a:pPr indent="0" algn="r">
              <a:lnSpc>
                <a:spcPct val="100000"/>
              </a:lnSpc>
              <a:buNone/>
            </a:pPr>
            <a:r>
              <a:rPr lang="en-IN" dirty="0" smtClean="0"/>
              <a:t>9488471737</a:t>
            </a:r>
          </a:p>
          <a:p>
            <a:pPr indent="0" algn="r">
              <a:lnSpc>
                <a:spcPct val="100000"/>
              </a:lnSpc>
              <a:buNone/>
            </a:pPr>
            <a:r>
              <a:rPr lang="en-IN" dirty="0" smtClean="0"/>
              <a:t>nataraja_23@yahoo.co.in</a:t>
            </a:r>
          </a:p>
        </p:txBody>
      </p:sp>
    </p:spTree>
    <p:extLst>
      <p:ext uri="{BB962C8B-B14F-4D97-AF65-F5344CB8AC3E}">
        <p14:creationId xmlns:p14="http://schemas.microsoft.com/office/powerpoint/2010/main" val="3460381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sz="2400" dirty="0" smtClean="0"/>
              <a:t>Parameter </a:t>
            </a:r>
            <a:r>
              <a:rPr lang="en-IN" sz="2400" b="1" dirty="0" smtClean="0"/>
              <a:t>- 5</a:t>
            </a:r>
          </a:p>
          <a:p>
            <a:pPr lvl="1"/>
            <a:r>
              <a:rPr lang="en-IN" dirty="0" smtClean="0"/>
              <a:t>Level of Education </a:t>
            </a:r>
            <a:r>
              <a:rPr lang="en-IN" b="1" dirty="0" smtClean="0"/>
              <a:t>(0.717)</a:t>
            </a:r>
          </a:p>
          <a:p>
            <a:pPr lvl="1"/>
            <a:r>
              <a:rPr lang="en-IN" dirty="0"/>
              <a:t> </a:t>
            </a:r>
            <a:r>
              <a:rPr lang="en-IN" dirty="0" smtClean="0"/>
              <a:t>Health and Well-being </a:t>
            </a:r>
            <a:r>
              <a:rPr lang="en-IN" b="1" dirty="0" smtClean="0"/>
              <a:t>(0.636)</a:t>
            </a:r>
          </a:p>
          <a:p>
            <a:pPr lvl="1"/>
            <a:r>
              <a:rPr lang="en-IN" dirty="0" smtClean="0"/>
              <a:t>Employment and Opportunity </a:t>
            </a:r>
            <a:r>
              <a:rPr lang="en-IN" b="1" dirty="0" smtClean="0"/>
              <a:t>(0.567)</a:t>
            </a:r>
          </a:p>
          <a:p>
            <a:pPr lvl="1"/>
            <a:r>
              <a:rPr lang="en-IN" dirty="0" smtClean="0"/>
              <a:t>Political Participation </a:t>
            </a:r>
            <a:r>
              <a:rPr lang="en-IN" b="1" dirty="0" smtClean="0"/>
              <a:t>(0.573)</a:t>
            </a:r>
          </a:p>
          <a:p>
            <a:pPr lvl="1"/>
            <a:r>
              <a:rPr lang="en-IN" dirty="0" smtClean="0"/>
              <a:t>Civic Participation </a:t>
            </a:r>
            <a:r>
              <a:rPr lang="en-IN" b="1" dirty="0" smtClean="0"/>
              <a:t>(0.509)</a:t>
            </a:r>
          </a:p>
          <a:p>
            <a:pPr marL="514350" lvl="1" indent="0">
              <a:buNone/>
            </a:pPr>
            <a:endParaRPr lang="en-IN" dirty="0"/>
          </a:p>
          <a:p>
            <a:pPr marL="514350" lvl="1" indent="0">
              <a:buNone/>
            </a:pPr>
            <a:r>
              <a:rPr lang="en-IN" sz="2000" dirty="0" smtClean="0"/>
              <a:t>Indicators - </a:t>
            </a:r>
            <a:r>
              <a:rPr lang="en-IN" sz="2000" b="1" dirty="0" smtClean="0"/>
              <a:t>18</a:t>
            </a:r>
            <a:endParaRPr lang="en-IN" sz="2000" b="1" dirty="0"/>
          </a:p>
        </p:txBody>
      </p:sp>
    </p:spTree>
    <p:extLst>
      <p:ext uri="{BB962C8B-B14F-4D97-AF65-F5344CB8AC3E}">
        <p14:creationId xmlns:p14="http://schemas.microsoft.com/office/powerpoint/2010/main" val="1207663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6400800" cy="685800"/>
          </a:xfrm>
        </p:spPr>
        <p:txBody>
          <a:bodyPr>
            <a:normAutofit/>
          </a:bodyPr>
          <a:lstStyle/>
          <a:p>
            <a:r>
              <a:rPr lang="en-IN" dirty="0" smtClean="0"/>
              <a:t>Education</a:t>
            </a:r>
            <a:endParaRPr lang="en-IN" dirty="0"/>
          </a:p>
        </p:txBody>
      </p:sp>
      <p:sp>
        <p:nvSpPr>
          <p:cNvPr id="3" name="Content Placeholder 2"/>
          <p:cNvSpPr>
            <a:spLocks noGrp="1"/>
          </p:cNvSpPr>
          <p:nvPr>
            <p:ph idx="1"/>
          </p:nvPr>
        </p:nvSpPr>
        <p:spPr/>
        <p:txBody>
          <a:bodyPr/>
          <a:lstStyle/>
          <a:p>
            <a:pPr lvl="1"/>
            <a:r>
              <a:rPr lang="en-IN" dirty="0" smtClean="0"/>
              <a:t>Enrolment </a:t>
            </a:r>
            <a:r>
              <a:rPr lang="en-IN" dirty="0"/>
              <a:t>in secondary </a:t>
            </a:r>
            <a:r>
              <a:rPr lang="en-IN" dirty="0" smtClean="0"/>
              <a:t>education</a:t>
            </a:r>
          </a:p>
          <a:p>
            <a:pPr lvl="1"/>
            <a:r>
              <a:rPr lang="en-IN" dirty="0"/>
              <a:t>Literacy </a:t>
            </a:r>
            <a:r>
              <a:rPr lang="en-IN" dirty="0" smtClean="0"/>
              <a:t>rate</a:t>
            </a:r>
          </a:p>
          <a:p>
            <a:pPr lvl="1"/>
            <a:r>
              <a:rPr lang="en-IN" dirty="0"/>
              <a:t>Digital native </a:t>
            </a:r>
            <a:r>
              <a:rPr lang="en-IN" dirty="0" smtClean="0"/>
              <a:t>rate</a:t>
            </a:r>
          </a:p>
          <a:p>
            <a:pPr marL="514350" lvl="1" indent="0">
              <a:buNone/>
            </a:pPr>
            <a:endParaRPr lang="en-IN" dirty="0" smtClean="0"/>
          </a:p>
          <a:p>
            <a:pPr indent="0">
              <a:buNone/>
            </a:pPr>
            <a:endParaRPr lang="en-IN" dirty="0"/>
          </a:p>
        </p:txBody>
      </p:sp>
    </p:spTree>
    <p:extLst>
      <p:ext uri="{BB962C8B-B14F-4D97-AF65-F5344CB8AC3E}">
        <p14:creationId xmlns:p14="http://schemas.microsoft.com/office/powerpoint/2010/main" val="372446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Health and Well-being</a:t>
            </a:r>
          </a:p>
        </p:txBody>
      </p:sp>
      <p:sp>
        <p:nvSpPr>
          <p:cNvPr id="3" name="Content Placeholder 2"/>
          <p:cNvSpPr>
            <a:spLocks noGrp="1"/>
          </p:cNvSpPr>
          <p:nvPr>
            <p:ph idx="1"/>
          </p:nvPr>
        </p:nvSpPr>
        <p:spPr/>
        <p:txBody>
          <a:bodyPr/>
          <a:lstStyle/>
          <a:p>
            <a:r>
              <a:rPr lang="en-IN" dirty="0"/>
              <a:t>Youth mortality rate </a:t>
            </a:r>
            <a:r>
              <a:rPr lang="en-IN" dirty="0" smtClean="0"/>
              <a:t>M</a:t>
            </a:r>
          </a:p>
          <a:p>
            <a:r>
              <a:rPr lang="en-IN" dirty="0"/>
              <a:t>Mental disorder </a:t>
            </a:r>
            <a:r>
              <a:rPr lang="en-IN" dirty="0" smtClean="0"/>
              <a:t>rate</a:t>
            </a:r>
          </a:p>
          <a:p>
            <a:r>
              <a:rPr lang="en-IN" dirty="0"/>
              <a:t>Alcohol abuse </a:t>
            </a:r>
            <a:r>
              <a:rPr lang="en-IN" dirty="0" smtClean="0"/>
              <a:t>rate</a:t>
            </a:r>
          </a:p>
          <a:p>
            <a:r>
              <a:rPr lang="en-IN" dirty="0"/>
              <a:t>Drug abuse </a:t>
            </a:r>
            <a:r>
              <a:rPr lang="en-IN" dirty="0" smtClean="0"/>
              <a:t>rate</a:t>
            </a:r>
          </a:p>
          <a:p>
            <a:r>
              <a:rPr lang="en-IN" dirty="0"/>
              <a:t>HIV </a:t>
            </a:r>
            <a:r>
              <a:rPr lang="en-IN" dirty="0" smtClean="0"/>
              <a:t>rate</a:t>
            </a:r>
          </a:p>
          <a:p>
            <a:r>
              <a:rPr lang="en-IN" dirty="0"/>
              <a:t>Score on Global Wellbeing Index</a:t>
            </a:r>
          </a:p>
        </p:txBody>
      </p:sp>
    </p:spTree>
    <p:extLst>
      <p:ext uri="{BB962C8B-B14F-4D97-AF65-F5344CB8AC3E}">
        <p14:creationId xmlns:p14="http://schemas.microsoft.com/office/powerpoint/2010/main" val="264984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dirty="0"/>
              <a:t>Employment and Opportunity</a:t>
            </a:r>
          </a:p>
        </p:txBody>
      </p:sp>
      <p:sp>
        <p:nvSpPr>
          <p:cNvPr id="3" name="Content Placeholder 2"/>
          <p:cNvSpPr>
            <a:spLocks noGrp="1"/>
          </p:cNvSpPr>
          <p:nvPr>
            <p:ph idx="1"/>
          </p:nvPr>
        </p:nvSpPr>
        <p:spPr/>
        <p:txBody>
          <a:bodyPr/>
          <a:lstStyle/>
          <a:p>
            <a:r>
              <a:rPr lang="en-IN" dirty="0"/>
              <a:t>NEET </a:t>
            </a:r>
            <a:r>
              <a:rPr lang="en-IN" dirty="0" smtClean="0"/>
              <a:t>rate</a:t>
            </a:r>
          </a:p>
          <a:p>
            <a:r>
              <a:rPr lang="en-IN" dirty="0"/>
              <a:t>Youth unemployment </a:t>
            </a:r>
            <a:r>
              <a:rPr lang="en-IN" dirty="0" smtClean="0"/>
              <a:t>ratio</a:t>
            </a:r>
          </a:p>
          <a:p>
            <a:r>
              <a:rPr lang="en-IN" dirty="0"/>
              <a:t>Adolescent fertility </a:t>
            </a:r>
            <a:r>
              <a:rPr lang="en-IN" dirty="0" smtClean="0"/>
              <a:t>rate</a:t>
            </a:r>
          </a:p>
          <a:p>
            <a:r>
              <a:rPr lang="en-IN" dirty="0"/>
              <a:t>Existence of account at a financial institution</a:t>
            </a:r>
          </a:p>
        </p:txBody>
      </p:sp>
    </p:spTree>
    <p:extLst>
      <p:ext uri="{BB962C8B-B14F-4D97-AF65-F5344CB8AC3E}">
        <p14:creationId xmlns:p14="http://schemas.microsoft.com/office/powerpoint/2010/main" val="824262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Political Participation</a:t>
            </a:r>
          </a:p>
        </p:txBody>
      </p:sp>
      <p:sp>
        <p:nvSpPr>
          <p:cNvPr id="3" name="Content Placeholder 2"/>
          <p:cNvSpPr>
            <a:spLocks noGrp="1"/>
          </p:cNvSpPr>
          <p:nvPr>
            <p:ph idx="1"/>
          </p:nvPr>
        </p:nvSpPr>
        <p:spPr/>
        <p:txBody>
          <a:bodyPr/>
          <a:lstStyle/>
          <a:p>
            <a:r>
              <a:rPr lang="en-IN" dirty="0"/>
              <a:t>Existence of a national youth </a:t>
            </a:r>
            <a:r>
              <a:rPr lang="en-IN" dirty="0" smtClean="0"/>
              <a:t>policy</a:t>
            </a:r>
          </a:p>
          <a:p>
            <a:r>
              <a:rPr lang="en-IN" dirty="0"/>
              <a:t>Existence of voter education conducted </a:t>
            </a:r>
            <a:r>
              <a:rPr lang="en-IN" dirty="0" smtClean="0"/>
              <a:t>nationally</a:t>
            </a:r>
          </a:p>
          <a:p>
            <a:r>
              <a:rPr lang="en-IN" dirty="0"/>
              <a:t>Voiced opinion to </a:t>
            </a:r>
            <a:r>
              <a:rPr lang="en-IN" dirty="0" smtClean="0"/>
              <a:t>official</a:t>
            </a:r>
          </a:p>
          <a:p>
            <a:pPr indent="0">
              <a:buNone/>
            </a:pPr>
            <a:endParaRPr lang="en-IN" dirty="0"/>
          </a:p>
        </p:txBody>
      </p:sp>
    </p:spTree>
    <p:extLst>
      <p:ext uri="{BB962C8B-B14F-4D97-AF65-F5344CB8AC3E}">
        <p14:creationId xmlns:p14="http://schemas.microsoft.com/office/powerpoint/2010/main" val="414124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Civic Participation</a:t>
            </a:r>
          </a:p>
        </p:txBody>
      </p:sp>
      <p:sp>
        <p:nvSpPr>
          <p:cNvPr id="3" name="Content Placeholder 2"/>
          <p:cNvSpPr>
            <a:spLocks noGrp="1"/>
          </p:cNvSpPr>
          <p:nvPr>
            <p:ph idx="1"/>
          </p:nvPr>
        </p:nvSpPr>
        <p:spPr/>
        <p:txBody>
          <a:bodyPr/>
          <a:lstStyle/>
          <a:p>
            <a:r>
              <a:rPr lang="en-IN" dirty="0"/>
              <a:t>Volunteered </a:t>
            </a:r>
            <a:r>
              <a:rPr lang="en-IN" dirty="0" smtClean="0"/>
              <a:t>time</a:t>
            </a:r>
          </a:p>
          <a:p>
            <a:r>
              <a:rPr lang="en-IN" dirty="0"/>
              <a:t>Helped a stranger</a:t>
            </a:r>
          </a:p>
        </p:txBody>
      </p:sp>
    </p:spTree>
    <p:extLst>
      <p:ext uri="{BB962C8B-B14F-4D97-AF65-F5344CB8AC3E}">
        <p14:creationId xmlns:p14="http://schemas.microsoft.com/office/powerpoint/2010/main" val="236235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400" b="1" dirty="0"/>
              <a:t>Top </a:t>
            </a:r>
            <a:r>
              <a:rPr lang="en-IN" sz="2400" b="1" dirty="0" smtClean="0"/>
              <a:t>countries </a:t>
            </a:r>
            <a:r>
              <a:rPr lang="en-IN" sz="2400" b="1" dirty="0"/>
              <a:t>in 2016 YDI:</a:t>
            </a:r>
          </a:p>
        </p:txBody>
      </p:sp>
      <p:sp>
        <p:nvSpPr>
          <p:cNvPr id="3" name="Content Placeholder 2"/>
          <p:cNvSpPr>
            <a:spLocks noGrp="1"/>
          </p:cNvSpPr>
          <p:nvPr>
            <p:ph idx="1"/>
          </p:nvPr>
        </p:nvSpPr>
        <p:spPr/>
        <p:txBody>
          <a:bodyPr/>
          <a:lstStyle/>
          <a:p>
            <a:r>
              <a:rPr lang="en-IN" dirty="0" smtClean="0"/>
              <a:t>Germany </a:t>
            </a:r>
            <a:r>
              <a:rPr lang="en-IN" dirty="0"/>
              <a:t>(1), Denmark (2), Australia (3), Switzerland (4), UK (5), Netherlands (6), Austria (7), Luxembourg (8), Portugal... </a:t>
            </a:r>
            <a:br>
              <a:rPr lang="en-IN" dirty="0"/>
            </a:br>
            <a:endParaRPr lang="en-IN" dirty="0"/>
          </a:p>
        </p:txBody>
      </p:sp>
    </p:spTree>
    <p:extLst>
      <p:ext uri="{BB962C8B-B14F-4D97-AF65-F5344CB8AC3E}">
        <p14:creationId xmlns:p14="http://schemas.microsoft.com/office/powerpoint/2010/main" val="277292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Youth development levels in India lag particularly in the domains of education, health and employment....  </a:t>
            </a:r>
          </a:p>
          <a:p>
            <a:endParaRPr lang="en-IN" dirty="0"/>
          </a:p>
        </p:txBody>
      </p:sp>
    </p:spTree>
    <p:extLst>
      <p:ext uri="{BB962C8B-B14F-4D97-AF65-F5344CB8AC3E}">
        <p14:creationId xmlns:p14="http://schemas.microsoft.com/office/powerpoint/2010/main" val="56423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Among BRICS: </a:t>
            </a:r>
          </a:p>
        </p:txBody>
      </p:sp>
      <p:sp>
        <p:nvSpPr>
          <p:cNvPr id="3" name="Content Placeholder 2"/>
          <p:cNvSpPr>
            <a:spLocks noGrp="1"/>
          </p:cNvSpPr>
          <p:nvPr>
            <p:ph idx="1"/>
          </p:nvPr>
        </p:nvSpPr>
        <p:spPr/>
        <p:txBody>
          <a:bodyPr/>
          <a:lstStyle/>
          <a:p>
            <a:pPr indent="0">
              <a:buNone/>
            </a:pPr>
            <a:endParaRPr lang="en-IN" dirty="0"/>
          </a:p>
        </p:txBody>
      </p:sp>
      <p:sp>
        <p:nvSpPr>
          <p:cNvPr id="4" name="Rectangle 3"/>
          <p:cNvSpPr/>
          <p:nvPr/>
        </p:nvSpPr>
        <p:spPr>
          <a:xfrm>
            <a:off x="2286000" y="2690336"/>
            <a:ext cx="4572000" cy="2677656"/>
          </a:xfrm>
          <a:prstGeom prst="rect">
            <a:avLst/>
          </a:prstGeom>
        </p:spPr>
        <p:txBody>
          <a:bodyPr>
            <a:spAutoFit/>
          </a:bodyPr>
          <a:lstStyle/>
          <a:p>
            <a:pPr algn="ctr"/>
            <a:r>
              <a:rPr lang="en-IN" sz="2800" dirty="0" smtClean="0"/>
              <a:t>India </a:t>
            </a:r>
            <a:r>
              <a:rPr lang="en-IN" sz="2800" dirty="0"/>
              <a:t>is ranked lower than its BRICS peers. </a:t>
            </a:r>
            <a:endParaRPr lang="en-IN" sz="2800" dirty="0" smtClean="0"/>
          </a:p>
          <a:p>
            <a:pPr algn="ctr"/>
            <a:r>
              <a:rPr lang="en-IN" sz="2800" dirty="0" smtClean="0"/>
              <a:t>Russia </a:t>
            </a:r>
            <a:r>
              <a:rPr lang="en-IN" sz="2800" dirty="0"/>
              <a:t>(16th), </a:t>
            </a:r>
            <a:endParaRPr lang="en-IN" sz="2800" dirty="0" smtClean="0"/>
          </a:p>
          <a:p>
            <a:pPr algn="ctr"/>
            <a:r>
              <a:rPr lang="en-IN" sz="2800" dirty="0" smtClean="0"/>
              <a:t>China </a:t>
            </a:r>
            <a:r>
              <a:rPr lang="en-IN" sz="2800" dirty="0"/>
              <a:t>(34th), </a:t>
            </a:r>
            <a:endParaRPr lang="en-IN" sz="2800" dirty="0" smtClean="0"/>
          </a:p>
          <a:p>
            <a:pPr algn="ctr"/>
            <a:r>
              <a:rPr lang="en-IN" sz="2800" dirty="0" smtClean="0"/>
              <a:t>Brazil </a:t>
            </a:r>
            <a:r>
              <a:rPr lang="en-IN" sz="2800" dirty="0"/>
              <a:t>(77th) </a:t>
            </a:r>
            <a:r>
              <a:rPr lang="en-IN" sz="2800" dirty="0" smtClean="0"/>
              <a:t>and</a:t>
            </a:r>
          </a:p>
          <a:p>
            <a:pPr algn="ctr"/>
            <a:r>
              <a:rPr lang="en-IN" sz="2800" dirty="0" smtClean="0"/>
              <a:t> </a:t>
            </a:r>
            <a:r>
              <a:rPr lang="en-IN" sz="2800" dirty="0"/>
              <a:t>South Africa (87th). </a:t>
            </a:r>
          </a:p>
        </p:txBody>
      </p:sp>
    </p:spTree>
    <p:extLst>
      <p:ext uri="{BB962C8B-B14F-4D97-AF65-F5344CB8AC3E}">
        <p14:creationId xmlns:p14="http://schemas.microsoft.com/office/powerpoint/2010/main" val="291259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r>
              <a:rPr lang="en-IN" dirty="0"/>
              <a:t>It ranks lowest (last) in world when it comes to </a:t>
            </a:r>
            <a:r>
              <a:rPr lang="en-IN" sz="2100" dirty="0"/>
              <a:t>employment gender gap</a:t>
            </a:r>
            <a:r>
              <a:rPr lang="en-IN" dirty="0"/>
              <a:t>. </a:t>
            </a:r>
            <a:endParaRPr lang="en-IN" dirty="0" smtClean="0"/>
          </a:p>
          <a:p>
            <a:r>
              <a:rPr lang="en-IN" dirty="0" smtClean="0"/>
              <a:t>It </a:t>
            </a:r>
            <a:r>
              <a:rPr lang="en-IN" dirty="0"/>
              <a:t>also ranks low 110th in educational attainment (primary education attainment among 25 -54 year olds) and low deployment of its human capital, meaning the skills available are not getting put to good use. </a:t>
            </a:r>
            <a:endParaRPr lang="en-IN" dirty="0" smtClean="0"/>
          </a:p>
          <a:p>
            <a:r>
              <a:rPr lang="en-IN" dirty="0" smtClean="0"/>
              <a:t>India </a:t>
            </a:r>
            <a:r>
              <a:rPr lang="en-IN" dirty="0"/>
              <a:t>ranks </a:t>
            </a:r>
            <a:r>
              <a:rPr lang="en-IN" sz="2100" dirty="0"/>
              <a:t>118 for </a:t>
            </a:r>
            <a:r>
              <a:rPr lang="en-IN" sz="2100" dirty="0" smtClean="0"/>
              <a:t>labour </a:t>
            </a:r>
            <a:r>
              <a:rPr lang="en-IN" sz="2100" dirty="0"/>
              <a:t>force participation among the key 35-54 year old </a:t>
            </a:r>
            <a:r>
              <a:rPr lang="en-IN" dirty="0"/>
              <a:t>demographic, means that too many Indians are engaged in informal or subsistent employment.... </a:t>
            </a:r>
            <a:br>
              <a:rPr lang="en-IN" dirty="0"/>
            </a:br>
            <a:endParaRPr lang="en-IN" dirty="0"/>
          </a:p>
        </p:txBody>
      </p:sp>
    </p:spTree>
    <p:extLst>
      <p:ext uri="{BB962C8B-B14F-4D97-AF65-F5344CB8AC3E}">
        <p14:creationId xmlns:p14="http://schemas.microsoft.com/office/powerpoint/2010/main" val="1313398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dirty="0"/>
              <a:t>Why we need to discuss about the youth </a:t>
            </a:r>
            <a:r>
              <a:rPr lang="en-IN" sz="2400" dirty="0" smtClean="0"/>
              <a:t>?</a:t>
            </a:r>
            <a:endParaRPr lang="en-IN" sz="2400" dirty="0"/>
          </a:p>
        </p:txBody>
      </p:sp>
      <p:sp>
        <p:nvSpPr>
          <p:cNvPr id="3" name="Content Placeholder 2"/>
          <p:cNvSpPr>
            <a:spLocks noGrp="1"/>
          </p:cNvSpPr>
          <p:nvPr>
            <p:ph idx="1"/>
          </p:nvPr>
        </p:nvSpPr>
        <p:spPr/>
        <p:txBody>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2090738"/>
            <a:ext cx="67786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505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19200"/>
            <a:ext cx="6400800" cy="685800"/>
          </a:xfrm>
        </p:spPr>
        <p:txBody>
          <a:bodyPr>
            <a:noAutofit/>
          </a:bodyPr>
          <a:lstStyle/>
          <a:p>
            <a:r>
              <a:rPr lang="en-IN" sz="2400" dirty="0" smtClean="0"/>
              <a:t>Youth development Index </a:t>
            </a:r>
            <a:br>
              <a:rPr lang="en-IN" sz="2400" dirty="0" smtClean="0"/>
            </a:br>
            <a:r>
              <a:rPr lang="en-IN" sz="2400" dirty="0" smtClean="0"/>
              <a:t>IN INDIA</a:t>
            </a:r>
            <a:endParaRPr lang="en-IN" sz="2400" dirty="0"/>
          </a:p>
        </p:txBody>
      </p:sp>
      <p:sp>
        <p:nvSpPr>
          <p:cNvPr id="3" name="Content Placeholder 2"/>
          <p:cNvSpPr>
            <a:spLocks noGrp="1"/>
          </p:cNvSpPr>
          <p:nvPr>
            <p:ph idx="1"/>
          </p:nvPr>
        </p:nvSpPr>
        <p:spPr/>
        <p:txBody>
          <a:bodyPr/>
          <a:lstStyle/>
          <a:p>
            <a:r>
              <a:rPr lang="en-IN" dirty="0"/>
              <a:t>Himachal Pradesh </a:t>
            </a:r>
            <a:r>
              <a:rPr lang="en-IN" dirty="0" smtClean="0"/>
              <a:t>- 1 (0.553)</a:t>
            </a:r>
          </a:p>
          <a:p>
            <a:r>
              <a:rPr lang="en-IN" dirty="0" smtClean="0"/>
              <a:t>Mizoram – 2  (0.525)</a:t>
            </a:r>
          </a:p>
          <a:p>
            <a:r>
              <a:rPr lang="en-IN" dirty="0"/>
              <a:t>Tamil </a:t>
            </a:r>
            <a:r>
              <a:rPr lang="en-IN" dirty="0" smtClean="0"/>
              <a:t>Nadu – 7 ( 0.503)  </a:t>
            </a:r>
          </a:p>
          <a:p>
            <a:r>
              <a:rPr lang="en-IN" dirty="0"/>
              <a:t>Bihar </a:t>
            </a:r>
            <a:r>
              <a:rPr lang="en-IN" dirty="0" smtClean="0"/>
              <a:t>– 29 (0.284)</a:t>
            </a:r>
          </a:p>
          <a:p>
            <a:pPr indent="0">
              <a:buNone/>
            </a:pPr>
            <a:r>
              <a:rPr lang="en-IN" dirty="0"/>
              <a:t>India Youth Development Report 2010</a:t>
            </a:r>
          </a:p>
        </p:txBody>
      </p:sp>
    </p:spTree>
    <p:extLst>
      <p:ext uri="{BB962C8B-B14F-4D97-AF65-F5344CB8AC3E}">
        <p14:creationId xmlns:p14="http://schemas.microsoft.com/office/powerpoint/2010/main" val="1923539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indent="0" algn="ctr">
              <a:buNone/>
            </a:pPr>
            <a:r>
              <a:rPr lang="en-IN" sz="4000" dirty="0"/>
              <a:t>National Policy Vision2014</a:t>
            </a:r>
          </a:p>
        </p:txBody>
      </p:sp>
    </p:spTree>
    <p:extLst>
      <p:ext uri="{BB962C8B-B14F-4D97-AF65-F5344CB8AC3E}">
        <p14:creationId xmlns:p14="http://schemas.microsoft.com/office/powerpoint/2010/main" val="3591157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buNone/>
            </a:pPr>
            <a:r>
              <a:rPr lang="en-IN" dirty="0"/>
              <a:t>TO EMPOWER YOUTH OF THE COUNTRY TO ACHIEVE THEIR FULL POTENTIAL, AND THROUGH </a:t>
            </a:r>
            <a:r>
              <a:rPr lang="en-IN" dirty="0" smtClean="0"/>
              <a:t>THEM</a:t>
            </a:r>
          </a:p>
          <a:p>
            <a:pPr indent="0" algn="ctr">
              <a:buNone/>
            </a:pPr>
            <a:r>
              <a:rPr lang="en-IN" dirty="0" smtClean="0"/>
              <a:t> </a:t>
            </a:r>
            <a:r>
              <a:rPr lang="en-IN" dirty="0"/>
              <a:t>ENABLE INDIA TO FIND ITS RIGHTFUL PLACE IN THE COMMUNITY OF NATIONS</a:t>
            </a:r>
          </a:p>
          <a:p>
            <a:pPr indent="0">
              <a:buNone/>
            </a:pPr>
            <a:endParaRPr lang="en-IN" dirty="0"/>
          </a:p>
        </p:txBody>
      </p:sp>
    </p:spTree>
    <p:extLst>
      <p:ext uri="{BB962C8B-B14F-4D97-AF65-F5344CB8AC3E}">
        <p14:creationId xmlns:p14="http://schemas.microsoft.com/office/powerpoint/2010/main" val="481689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buNone/>
            </a:pPr>
            <a:r>
              <a:rPr lang="en-IN" b="1" dirty="0"/>
              <a:t>Create a productive workforce that can make a sustainable contribution to India’s economic development</a:t>
            </a:r>
            <a:endParaRPr lang="en-IN" dirty="0"/>
          </a:p>
        </p:txBody>
      </p:sp>
    </p:spTree>
    <p:extLst>
      <p:ext uri="{BB962C8B-B14F-4D97-AF65-F5344CB8AC3E}">
        <p14:creationId xmlns:p14="http://schemas.microsoft.com/office/powerpoint/2010/main" val="16678522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Education</a:t>
            </a:r>
            <a:endParaRPr lang="en-IN" dirty="0"/>
          </a:p>
          <a:p>
            <a:pPr lvl="1"/>
            <a:r>
              <a:rPr lang="en-IN" dirty="0"/>
              <a:t>Build system capacity and quality </a:t>
            </a:r>
          </a:p>
          <a:p>
            <a:pPr lvl="1"/>
            <a:r>
              <a:rPr lang="en-IN" dirty="0"/>
              <a:t>Promote skill development and lifelong learning</a:t>
            </a:r>
          </a:p>
          <a:p>
            <a:pPr marL="514350" lvl="1" indent="0">
              <a:buNone/>
            </a:pPr>
            <a:endParaRPr lang="en-IN" dirty="0"/>
          </a:p>
        </p:txBody>
      </p:sp>
    </p:spTree>
    <p:extLst>
      <p:ext uri="{BB962C8B-B14F-4D97-AF65-F5344CB8AC3E}">
        <p14:creationId xmlns:p14="http://schemas.microsoft.com/office/powerpoint/2010/main" val="805173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 Entrepreneurship </a:t>
            </a:r>
            <a:endParaRPr lang="en-IN" dirty="0"/>
          </a:p>
          <a:p>
            <a:pPr lvl="1"/>
            <a:r>
              <a:rPr lang="en-IN" dirty="0"/>
              <a:t>Targeted youth outreach programmes </a:t>
            </a:r>
          </a:p>
          <a:p>
            <a:pPr lvl="1"/>
            <a:r>
              <a:rPr lang="en-IN" dirty="0"/>
              <a:t> Scale-up effective programmes to build capacity </a:t>
            </a:r>
          </a:p>
          <a:p>
            <a:pPr lvl="1"/>
            <a:r>
              <a:rPr lang="en-IN" dirty="0"/>
              <a:t> Create customised programmes for youth entrepreneurs </a:t>
            </a:r>
          </a:p>
          <a:p>
            <a:pPr lvl="1"/>
            <a:r>
              <a:rPr lang="en-IN" dirty="0"/>
              <a:t>Implement widespread monitoring &amp; evaluation systems</a:t>
            </a:r>
          </a:p>
          <a:p>
            <a:endParaRPr lang="en-IN" dirty="0"/>
          </a:p>
        </p:txBody>
      </p:sp>
    </p:spTree>
    <p:extLst>
      <p:ext uri="{BB962C8B-B14F-4D97-AF65-F5344CB8AC3E}">
        <p14:creationId xmlns:p14="http://schemas.microsoft.com/office/powerpoint/2010/main" val="3349883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Employment  &amp; Skill Development</a:t>
            </a:r>
            <a:r>
              <a:rPr lang="en-IN" dirty="0"/>
              <a:t> </a:t>
            </a:r>
          </a:p>
          <a:p>
            <a:pPr lvl="1"/>
            <a:r>
              <a:rPr lang="en-IN" dirty="0"/>
              <a:t>Targeted youth outreach and awareness </a:t>
            </a:r>
          </a:p>
          <a:p>
            <a:pPr lvl="1"/>
            <a:r>
              <a:rPr lang="en-IN" dirty="0"/>
              <a:t> Build linkages across systems and stakeholders </a:t>
            </a:r>
          </a:p>
          <a:p>
            <a:pPr lvl="1"/>
            <a:r>
              <a:rPr lang="en-IN" dirty="0"/>
              <a:t>Define role of government </a:t>
            </a:r>
            <a:r>
              <a:rPr lang="en-IN" dirty="0" err="1"/>
              <a:t>vis</a:t>
            </a:r>
            <a:r>
              <a:rPr lang="en-IN" dirty="0"/>
              <a:t>-a-</a:t>
            </a:r>
            <a:r>
              <a:rPr lang="en-IN" dirty="0" err="1"/>
              <a:t>vis</a:t>
            </a:r>
            <a:r>
              <a:rPr lang="en-IN" dirty="0"/>
              <a:t> other stakeholders</a:t>
            </a:r>
          </a:p>
          <a:p>
            <a:pPr indent="0">
              <a:buNone/>
            </a:pPr>
            <a:endParaRPr lang="en-IN" dirty="0"/>
          </a:p>
        </p:txBody>
      </p:sp>
    </p:spTree>
    <p:extLst>
      <p:ext uri="{BB962C8B-B14F-4D97-AF65-F5344CB8AC3E}">
        <p14:creationId xmlns:p14="http://schemas.microsoft.com/office/powerpoint/2010/main" val="1395424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buNone/>
            </a:pPr>
            <a:r>
              <a:rPr lang="en-IN" b="1" dirty="0"/>
              <a:t>Develop a strong and healthy generation equipped to take on future challenges </a:t>
            </a:r>
            <a:endParaRPr lang="en-IN" dirty="0"/>
          </a:p>
          <a:p>
            <a:endParaRPr lang="en-IN" dirty="0"/>
          </a:p>
        </p:txBody>
      </p:sp>
    </p:spTree>
    <p:extLst>
      <p:ext uri="{BB962C8B-B14F-4D97-AF65-F5344CB8AC3E}">
        <p14:creationId xmlns:p14="http://schemas.microsoft.com/office/powerpoint/2010/main" val="3231818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Health and Healthy Lifestyle</a:t>
            </a:r>
            <a:endParaRPr lang="en-IN" dirty="0"/>
          </a:p>
          <a:p>
            <a:pPr lvl="1"/>
            <a:r>
              <a:rPr lang="en-IN" dirty="0"/>
              <a:t>Improve service delivery </a:t>
            </a:r>
          </a:p>
          <a:p>
            <a:pPr lvl="1"/>
            <a:r>
              <a:rPr lang="en-IN" dirty="0"/>
              <a:t> Awareness about health, nutrition and preventive care </a:t>
            </a:r>
          </a:p>
          <a:p>
            <a:pPr lvl="1"/>
            <a:r>
              <a:rPr lang="en-IN" dirty="0"/>
              <a:t> Targeted disease control programmes for youth</a:t>
            </a:r>
          </a:p>
          <a:p>
            <a:endParaRPr lang="en-IN" dirty="0"/>
          </a:p>
        </p:txBody>
      </p:sp>
    </p:spTree>
    <p:extLst>
      <p:ext uri="{BB962C8B-B14F-4D97-AF65-F5344CB8AC3E}">
        <p14:creationId xmlns:p14="http://schemas.microsoft.com/office/powerpoint/2010/main" val="3629634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Sports</a:t>
            </a:r>
            <a:endParaRPr lang="en-IN" dirty="0"/>
          </a:p>
          <a:p>
            <a:pPr lvl="1"/>
            <a:r>
              <a:rPr lang="en-IN" dirty="0"/>
              <a:t>Increase access to sports facilities and training </a:t>
            </a:r>
          </a:p>
          <a:p>
            <a:pPr lvl="1"/>
            <a:r>
              <a:rPr lang="en-IN" dirty="0"/>
              <a:t> Promotion of sports culture among youth </a:t>
            </a:r>
          </a:p>
          <a:p>
            <a:pPr lvl="1"/>
            <a:r>
              <a:rPr lang="en-IN" dirty="0"/>
              <a:t> Support and development for talented sports persons</a:t>
            </a:r>
          </a:p>
          <a:p>
            <a:pPr lvl="1" indent="0">
              <a:buNone/>
            </a:pPr>
            <a:endParaRPr lang="en-IN" dirty="0"/>
          </a:p>
        </p:txBody>
      </p:sp>
    </p:spTree>
    <p:extLst>
      <p:ext uri="{BB962C8B-B14F-4D97-AF65-F5344CB8AC3E}">
        <p14:creationId xmlns:p14="http://schemas.microsoft.com/office/powerpoint/2010/main" val="1101046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43000"/>
            <a:ext cx="6400800" cy="4343401"/>
          </a:xfrm>
        </p:spPr>
        <p:txBody>
          <a:bodyPr/>
          <a:lstStyle/>
          <a:p>
            <a:r>
              <a:rPr lang="en-IN" dirty="0" smtClean="0">
                <a:solidFill>
                  <a:prstClr val="black"/>
                </a:solidFill>
              </a:rPr>
              <a:t>India is currently experiencing the most significant “youth bulge” – with nearly 27% of its total population made up of young people....</a:t>
            </a:r>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44958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373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indent="0" algn="ctr">
              <a:buNone/>
            </a:pPr>
            <a:r>
              <a:rPr lang="en-IN" sz="2000" b="1" dirty="0"/>
              <a:t>Instil social values and promote community </a:t>
            </a:r>
            <a:r>
              <a:rPr lang="en-IN" sz="2000" b="1" dirty="0" smtClean="0"/>
              <a:t>service</a:t>
            </a:r>
          </a:p>
          <a:p>
            <a:pPr indent="0" algn="ctr">
              <a:buNone/>
            </a:pPr>
            <a:r>
              <a:rPr lang="en-IN" sz="2000" b="1" dirty="0" smtClean="0"/>
              <a:t> </a:t>
            </a:r>
            <a:r>
              <a:rPr lang="en-IN" sz="2000" b="1" dirty="0"/>
              <a:t>to build national ownership </a:t>
            </a:r>
            <a:endParaRPr lang="en-IN" sz="2000" dirty="0"/>
          </a:p>
          <a:p>
            <a:pPr indent="0">
              <a:buNone/>
            </a:pPr>
            <a:endParaRPr lang="en-IN" sz="2000" dirty="0"/>
          </a:p>
        </p:txBody>
      </p:sp>
    </p:spTree>
    <p:extLst>
      <p:ext uri="{BB962C8B-B14F-4D97-AF65-F5344CB8AC3E}">
        <p14:creationId xmlns:p14="http://schemas.microsoft.com/office/powerpoint/2010/main" val="1854313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Promotion of Social Values </a:t>
            </a:r>
            <a:endParaRPr lang="en-IN" dirty="0"/>
          </a:p>
          <a:p>
            <a:pPr lvl="1"/>
            <a:r>
              <a:rPr lang="en-IN" dirty="0"/>
              <a:t>Formalise values education system </a:t>
            </a:r>
          </a:p>
          <a:p>
            <a:pPr lvl="1"/>
            <a:r>
              <a:rPr lang="en-IN" dirty="0"/>
              <a:t> Strengthen engagement programmes for youth </a:t>
            </a:r>
          </a:p>
          <a:p>
            <a:pPr lvl="1"/>
            <a:r>
              <a:rPr lang="en-IN" dirty="0"/>
              <a:t> Support NGOs and for-profit organisations working towards spreading values and harmony</a:t>
            </a:r>
          </a:p>
          <a:p>
            <a:pPr indent="0">
              <a:buNone/>
            </a:pPr>
            <a:endParaRPr lang="en-IN" dirty="0"/>
          </a:p>
        </p:txBody>
      </p:sp>
    </p:spTree>
    <p:extLst>
      <p:ext uri="{BB962C8B-B14F-4D97-AF65-F5344CB8AC3E}">
        <p14:creationId xmlns:p14="http://schemas.microsoft.com/office/powerpoint/2010/main" val="302658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en-IN" b="1" dirty="0"/>
              <a:t>Community Engagement</a:t>
            </a:r>
            <a:endParaRPr lang="en-IN" dirty="0"/>
          </a:p>
          <a:p>
            <a:pPr lvl="1"/>
            <a:r>
              <a:rPr lang="en-IN" dirty="0"/>
              <a:t>Leverage existing community development organisations </a:t>
            </a:r>
          </a:p>
          <a:p>
            <a:pPr lvl="1"/>
            <a:r>
              <a:rPr lang="en-IN" dirty="0"/>
              <a:t> Promote social entrepreneurship</a:t>
            </a:r>
          </a:p>
          <a:p>
            <a:endParaRPr lang="en-IN" dirty="0"/>
          </a:p>
        </p:txBody>
      </p:sp>
    </p:spTree>
    <p:extLst>
      <p:ext uri="{BB962C8B-B14F-4D97-AF65-F5344CB8AC3E}">
        <p14:creationId xmlns:p14="http://schemas.microsoft.com/office/powerpoint/2010/main" val="3685968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IN" b="1" dirty="0"/>
              <a:t>Facilitate participation and civic engagement at all levels of governance </a:t>
            </a:r>
            <a:endParaRPr lang="en-IN" dirty="0"/>
          </a:p>
          <a:p>
            <a:pPr indent="0">
              <a:buNone/>
            </a:pPr>
            <a:endParaRPr lang="en-IN" dirty="0"/>
          </a:p>
        </p:txBody>
      </p:sp>
    </p:spTree>
    <p:extLst>
      <p:ext uri="{BB962C8B-B14F-4D97-AF65-F5344CB8AC3E}">
        <p14:creationId xmlns:p14="http://schemas.microsoft.com/office/powerpoint/2010/main" val="1478403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Participation in Politics &amp; Governance </a:t>
            </a:r>
            <a:endParaRPr lang="en-IN" dirty="0"/>
          </a:p>
          <a:p>
            <a:pPr lvl="1"/>
            <a:r>
              <a:rPr lang="en-IN" dirty="0"/>
              <a:t>Engage youth outside of the political system </a:t>
            </a:r>
          </a:p>
          <a:p>
            <a:pPr lvl="1"/>
            <a:r>
              <a:rPr lang="en-IN" dirty="0"/>
              <a:t> Create governance mechanisms that youth can leverage  Promote youth engagement in urban governance</a:t>
            </a:r>
          </a:p>
          <a:p>
            <a:pPr indent="0">
              <a:buNone/>
            </a:pPr>
            <a:endParaRPr lang="en-IN" dirty="0"/>
          </a:p>
        </p:txBody>
      </p:sp>
    </p:spTree>
    <p:extLst>
      <p:ext uri="{BB962C8B-B14F-4D97-AF65-F5344CB8AC3E}">
        <p14:creationId xmlns:p14="http://schemas.microsoft.com/office/powerpoint/2010/main" val="1140307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b="1" dirty="0"/>
              <a:t>Youth Engagement</a:t>
            </a:r>
            <a:endParaRPr lang="en-IN" dirty="0"/>
          </a:p>
          <a:p>
            <a:pPr lvl="1"/>
            <a:r>
              <a:rPr lang="en-IN" dirty="0"/>
              <a:t>Measure and monitor effectiveness of youth development schemes</a:t>
            </a:r>
          </a:p>
          <a:p>
            <a:pPr lvl="1"/>
            <a:r>
              <a:rPr lang="en-IN" dirty="0"/>
              <a:t>Create a platform for engagement with youth</a:t>
            </a:r>
          </a:p>
          <a:p>
            <a:pPr indent="0" algn="ctr">
              <a:buNone/>
            </a:pPr>
            <a:r>
              <a:rPr lang="en-IN" dirty="0" smtClean="0"/>
              <a:t>( Nehru </a:t>
            </a:r>
            <a:r>
              <a:rPr lang="en-IN" dirty="0" err="1" smtClean="0"/>
              <a:t>Yuva</a:t>
            </a:r>
            <a:r>
              <a:rPr lang="en-IN" dirty="0" smtClean="0"/>
              <a:t> Kendra </a:t>
            </a:r>
            <a:r>
              <a:rPr lang="en-IN" dirty="0" err="1" smtClean="0"/>
              <a:t>Sangathan</a:t>
            </a:r>
            <a:r>
              <a:rPr lang="en-IN" dirty="0" smtClean="0"/>
              <a:t> {NYKS} – 8.65 million youth enrolled through 3.03 lakh youth club  - to develop the personality and engage them)</a:t>
            </a:r>
            <a:endParaRPr lang="en-IN" dirty="0"/>
          </a:p>
        </p:txBody>
      </p:sp>
    </p:spTree>
    <p:extLst>
      <p:ext uri="{BB962C8B-B14F-4D97-AF65-F5344CB8AC3E}">
        <p14:creationId xmlns:p14="http://schemas.microsoft.com/office/powerpoint/2010/main" val="996271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N" sz="1800" dirty="0"/>
          </a:p>
        </p:txBody>
      </p:sp>
      <p:sp>
        <p:nvSpPr>
          <p:cNvPr id="3" name="Content Placeholder 2"/>
          <p:cNvSpPr>
            <a:spLocks noGrp="1"/>
          </p:cNvSpPr>
          <p:nvPr>
            <p:ph idx="1"/>
          </p:nvPr>
        </p:nvSpPr>
        <p:spPr/>
        <p:txBody>
          <a:bodyPr>
            <a:noAutofit/>
          </a:bodyPr>
          <a:lstStyle/>
          <a:p>
            <a:pPr algn="ctr"/>
            <a:r>
              <a:rPr lang="en-IN" sz="4400" dirty="0"/>
              <a:t>Youth Difference Makers Award – HKSCI Fund in June 2011</a:t>
            </a:r>
          </a:p>
        </p:txBody>
      </p:sp>
    </p:spTree>
    <p:extLst>
      <p:ext uri="{BB962C8B-B14F-4D97-AF65-F5344CB8AC3E}">
        <p14:creationId xmlns:p14="http://schemas.microsoft.com/office/powerpoint/2010/main" val="15308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lgn="ctr">
              <a:buNone/>
            </a:pPr>
            <a:r>
              <a:rPr lang="en-IN" b="1" dirty="0"/>
              <a:t>Support youth at risk and create equitable opportunity for all disadvantaged &amp; marginalised youth</a:t>
            </a:r>
            <a:endParaRPr lang="en-IN" dirty="0"/>
          </a:p>
          <a:p>
            <a:pPr indent="0">
              <a:buNone/>
            </a:pPr>
            <a:endParaRPr lang="en-IN" dirty="0"/>
          </a:p>
        </p:txBody>
      </p:sp>
    </p:spTree>
    <p:extLst>
      <p:ext uri="{BB962C8B-B14F-4D97-AF65-F5344CB8AC3E}">
        <p14:creationId xmlns:p14="http://schemas.microsoft.com/office/powerpoint/2010/main" val="1395875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a:t> Inclusion</a:t>
            </a:r>
            <a:endParaRPr lang="en-IN" dirty="0"/>
          </a:p>
          <a:p>
            <a:pPr lvl="1"/>
            <a:r>
              <a:rPr lang="en-IN" dirty="0"/>
              <a:t>Enablement &amp; capability building for disadvantaged youth </a:t>
            </a:r>
          </a:p>
          <a:p>
            <a:pPr lvl="1"/>
            <a:r>
              <a:rPr lang="en-IN" dirty="0"/>
              <a:t> Ensuring economic opportunities for youth in conflict-affected regions</a:t>
            </a:r>
          </a:p>
          <a:p>
            <a:pPr lvl="1"/>
            <a:r>
              <a:rPr lang="en-IN" dirty="0"/>
              <a:t>Develop a multi-pronged approach to supporting youth with disability </a:t>
            </a:r>
          </a:p>
          <a:p>
            <a:pPr lvl="1"/>
            <a:r>
              <a:rPr lang="en-IN" dirty="0"/>
              <a:t>Create awareness and opportunities to prevent youth being put at risk</a:t>
            </a:r>
          </a:p>
          <a:p>
            <a:pPr lvl="1" indent="0">
              <a:buNone/>
            </a:pPr>
            <a:endParaRPr lang="en-IN" dirty="0"/>
          </a:p>
        </p:txBody>
      </p:sp>
    </p:spTree>
    <p:extLst>
      <p:ext uri="{BB962C8B-B14F-4D97-AF65-F5344CB8AC3E}">
        <p14:creationId xmlns:p14="http://schemas.microsoft.com/office/powerpoint/2010/main" val="4015116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b="1" dirty="0"/>
              <a:t> Social Justice</a:t>
            </a:r>
            <a:endParaRPr lang="en-IN" dirty="0"/>
          </a:p>
          <a:p>
            <a:pPr lvl="1"/>
            <a:r>
              <a:rPr lang="en-IN" dirty="0"/>
              <a:t>Leveraging youth to eliminate unjust social practices</a:t>
            </a:r>
          </a:p>
          <a:p>
            <a:pPr lvl="1"/>
            <a:r>
              <a:rPr lang="en-IN" dirty="0"/>
              <a:t> Strengthen access to justice at all levels</a:t>
            </a:r>
          </a:p>
          <a:p>
            <a:pPr lvl="1" indent="0">
              <a:buNone/>
            </a:pPr>
            <a:endParaRPr lang="en-IN" dirty="0"/>
          </a:p>
        </p:txBody>
      </p:sp>
    </p:spTree>
    <p:extLst>
      <p:ext uri="{BB962C8B-B14F-4D97-AF65-F5344CB8AC3E}">
        <p14:creationId xmlns:p14="http://schemas.microsoft.com/office/powerpoint/2010/main" val="43242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IN" dirty="0"/>
              <a:t>Youth are a nation’s strength. </a:t>
            </a:r>
            <a:endParaRPr lang="en-IN" dirty="0" smtClean="0"/>
          </a:p>
          <a:p>
            <a:r>
              <a:rPr lang="en-IN" dirty="0" smtClean="0"/>
              <a:t>Their </a:t>
            </a:r>
            <a:r>
              <a:rPr lang="en-IN" dirty="0"/>
              <a:t>characteristic energy and capabilities support the body politic. They are the backbone of an institution (</a:t>
            </a:r>
            <a:r>
              <a:rPr lang="en-IN" dirty="0" err="1"/>
              <a:t>Jagdish</a:t>
            </a:r>
            <a:r>
              <a:rPr lang="en-IN" dirty="0"/>
              <a:t> </a:t>
            </a:r>
            <a:r>
              <a:rPr lang="en-IN" dirty="0" err="1"/>
              <a:t>chander</a:t>
            </a:r>
            <a:r>
              <a:rPr lang="en-IN" dirty="0"/>
              <a:t>, 2001, p. 126). </a:t>
            </a:r>
            <a:endParaRPr lang="en-IN" dirty="0" smtClean="0"/>
          </a:p>
          <a:p>
            <a:r>
              <a:rPr lang="en-IN" dirty="0" smtClean="0"/>
              <a:t>But </a:t>
            </a:r>
            <a:r>
              <a:rPr lang="en-IN" dirty="0"/>
              <a:t>they also form a sensitive age group that harbour dreams for important social changes. </a:t>
            </a:r>
            <a:endParaRPr lang="en-IN" dirty="0" smtClean="0"/>
          </a:p>
          <a:p>
            <a:r>
              <a:rPr lang="en-IN" dirty="0" smtClean="0"/>
              <a:t>The </a:t>
            </a:r>
            <a:r>
              <a:rPr lang="en-IN" dirty="0"/>
              <a:t>development of nations is fully dependent on the abilities of youth. </a:t>
            </a:r>
            <a:endParaRPr lang="en-IN" dirty="0" smtClean="0"/>
          </a:p>
          <a:p>
            <a:r>
              <a:rPr lang="en-IN" dirty="0" smtClean="0"/>
              <a:t>The </a:t>
            </a:r>
            <a:r>
              <a:rPr lang="en-IN" dirty="0"/>
              <a:t>power of youth must be positively utilized in all areas like education, trade, business, etc. and integrated with moral value education to spread peace and welfare throughout the world. </a:t>
            </a:r>
          </a:p>
        </p:txBody>
      </p:sp>
    </p:spTree>
    <p:extLst>
      <p:ext uri="{BB962C8B-B14F-4D97-AF65-F5344CB8AC3E}">
        <p14:creationId xmlns:p14="http://schemas.microsoft.com/office/powerpoint/2010/main" val="1813176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629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4712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6019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501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019800" cy="350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76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IN" dirty="0" err="1" smtClean="0"/>
              <a:t>Malavath</a:t>
            </a:r>
            <a:r>
              <a:rPr lang="en-IN" dirty="0" smtClean="0"/>
              <a:t> </a:t>
            </a:r>
            <a:r>
              <a:rPr lang="en-IN" dirty="0" err="1" smtClean="0"/>
              <a:t>Poorna</a:t>
            </a:r>
            <a:r>
              <a:rPr lang="en-IN" dirty="0" smtClean="0"/>
              <a:t> &amp; </a:t>
            </a:r>
            <a:r>
              <a:rPr lang="en-IN" dirty="0" err="1" smtClean="0"/>
              <a:t>Sadhanapally</a:t>
            </a:r>
            <a:r>
              <a:rPr lang="en-IN" dirty="0" smtClean="0"/>
              <a:t> </a:t>
            </a:r>
            <a:r>
              <a:rPr lang="en-IN" dirty="0" err="1" smtClean="0"/>
              <a:t>Anand</a:t>
            </a:r>
            <a:r>
              <a:rPr lang="en-IN" dirty="0" smtClean="0"/>
              <a:t> Kumar  -</a:t>
            </a:r>
          </a:p>
          <a:p>
            <a:pPr indent="0" algn="ctr">
              <a:buNone/>
            </a:pPr>
            <a:r>
              <a:rPr lang="en-IN" dirty="0" smtClean="0"/>
              <a:t> Climbed Mount Everest  </a:t>
            </a:r>
          </a:p>
          <a:p>
            <a:pPr indent="0" algn="ctr">
              <a:buNone/>
            </a:pPr>
            <a:r>
              <a:rPr lang="en-IN" dirty="0" smtClean="0"/>
              <a:t>(May 25</a:t>
            </a:r>
            <a:r>
              <a:rPr lang="en-IN" baseline="30000" dirty="0" smtClean="0"/>
              <a:t>th</a:t>
            </a:r>
            <a:r>
              <a:rPr lang="en-IN" dirty="0" smtClean="0"/>
              <a:t> , 2014 –AP – 53 days)</a:t>
            </a:r>
            <a:endParaRPr lang="en-IN" dirty="0"/>
          </a:p>
        </p:txBody>
      </p:sp>
    </p:spTree>
    <p:extLst>
      <p:ext uri="{BB962C8B-B14F-4D97-AF65-F5344CB8AC3E}">
        <p14:creationId xmlns:p14="http://schemas.microsoft.com/office/powerpoint/2010/main" val="807734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In best understanding as a period of transition from the dependence of childhood to adulthood’s independence as members of a community.</a:t>
            </a:r>
          </a:p>
          <a:p>
            <a:r>
              <a:rPr lang="en-IN" dirty="0" smtClean="0"/>
              <a:t>Youth is often indicated as a person between the age where he/she may leave compulsory education, and the age at which he/she first employed.</a:t>
            </a:r>
            <a:endParaRPr lang="en-IN" dirty="0"/>
          </a:p>
        </p:txBody>
      </p:sp>
    </p:spTree>
    <p:extLst>
      <p:ext uri="{BB962C8B-B14F-4D97-AF65-F5344CB8AC3E}">
        <p14:creationId xmlns:p14="http://schemas.microsoft.com/office/powerpoint/2010/main" val="769228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is the Age?</a:t>
            </a:r>
            <a:endParaRPr lang="en-IN" dirty="0"/>
          </a:p>
        </p:txBody>
      </p:sp>
      <p:sp>
        <p:nvSpPr>
          <p:cNvPr id="3" name="Content Placeholder 2"/>
          <p:cNvSpPr>
            <a:spLocks noGrp="1"/>
          </p:cNvSpPr>
          <p:nvPr>
            <p:ph idx="1"/>
          </p:nvPr>
        </p:nvSpPr>
        <p:spPr/>
        <p:txBody>
          <a:bodyPr/>
          <a:lstStyle/>
          <a:p>
            <a:r>
              <a:rPr lang="en-IN" dirty="0" smtClean="0"/>
              <a:t>UNESCO: Between 15 and 24</a:t>
            </a:r>
          </a:p>
          <a:p>
            <a:r>
              <a:rPr lang="en-IN" dirty="0" smtClean="0"/>
              <a:t>Lowest – 5 years in Bahamas</a:t>
            </a:r>
          </a:p>
          <a:p>
            <a:r>
              <a:rPr lang="en-IN" dirty="0" smtClean="0"/>
              <a:t>Highest – 40 years in Malaysia</a:t>
            </a:r>
          </a:p>
          <a:p>
            <a:r>
              <a:rPr lang="en-IN" dirty="0" smtClean="0"/>
              <a:t>India – 13 and 35</a:t>
            </a:r>
            <a:endParaRPr lang="en-IN" dirty="0"/>
          </a:p>
        </p:txBody>
      </p:sp>
    </p:spTree>
    <p:extLst>
      <p:ext uri="{BB962C8B-B14F-4D97-AF65-F5344CB8AC3E}">
        <p14:creationId xmlns:p14="http://schemas.microsoft.com/office/powerpoint/2010/main" val="163737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About 87 per cent of young women and men living in developing countries face challenges brought about by limited and unequal access to resources, healthcare, education, training, and employment as well as economic, social and political opportunities </a:t>
            </a:r>
            <a:r>
              <a:rPr lang="en-IN" dirty="0" smtClean="0"/>
              <a:t>–(UNDP </a:t>
            </a:r>
            <a:r>
              <a:rPr lang="en-IN" dirty="0"/>
              <a:t>Youth Strategy </a:t>
            </a:r>
            <a:r>
              <a:rPr lang="en-IN" dirty="0" smtClean="0"/>
              <a:t>2014-17).</a:t>
            </a:r>
            <a:endParaRPr lang="en-IN" dirty="0"/>
          </a:p>
        </p:txBody>
      </p:sp>
    </p:spTree>
    <p:extLst>
      <p:ext uri="{BB962C8B-B14F-4D97-AF65-F5344CB8AC3E}">
        <p14:creationId xmlns:p14="http://schemas.microsoft.com/office/powerpoint/2010/main" val="288698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lgn="ctr"/>
            <a:r>
              <a:rPr lang="en-IN" dirty="0"/>
              <a:t>India has been ranked </a:t>
            </a:r>
            <a:r>
              <a:rPr lang="en-IN" sz="3200" b="1" dirty="0"/>
              <a:t>133rd out of 183 </a:t>
            </a:r>
            <a:r>
              <a:rPr lang="en-IN" dirty="0"/>
              <a:t>countries in the 2016 Global Youth Development Index (YDI) compiled by the </a:t>
            </a:r>
            <a:r>
              <a:rPr lang="en-IN" dirty="0" smtClean="0"/>
              <a:t>Common wealth </a:t>
            </a:r>
            <a:r>
              <a:rPr lang="en-IN" dirty="0"/>
              <a:t>Secretariat.... </a:t>
            </a:r>
            <a:br>
              <a:rPr lang="en-IN" dirty="0"/>
            </a:br>
            <a:r>
              <a:rPr lang="en-IN" sz="4000" b="1" dirty="0" smtClean="0"/>
              <a:t>49 of 53 </a:t>
            </a:r>
            <a:r>
              <a:rPr lang="en-IN" sz="2000" dirty="0" smtClean="0"/>
              <a:t>among</a:t>
            </a:r>
            <a:r>
              <a:rPr lang="en-IN" sz="4000" b="1" dirty="0" smtClean="0"/>
              <a:t> </a:t>
            </a:r>
            <a:r>
              <a:rPr lang="en-IN" dirty="0" smtClean="0"/>
              <a:t>Common wealth countries</a:t>
            </a:r>
            <a:endParaRPr lang="en-IN" dirty="0"/>
          </a:p>
        </p:txBody>
      </p:sp>
    </p:spTree>
    <p:extLst>
      <p:ext uri="{BB962C8B-B14F-4D97-AF65-F5344CB8AC3E}">
        <p14:creationId xmlns:p14="http://schemas.microsoft.com/office/powerpoint/2010/main" val="34353993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177</TotalTime>
  <Words>1016</Words>
  <Application>Microsoft Office PowerPoint</Application>
  <PresentationFormat>On-screen Show (4:3)</PresentationFormat>
  <Paragraphs>127</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Garamond</vt:lpstr>
      <vt:lpstr>Wingdings</vt:lpstr>
      <vt:lpstr>Couture</vt:lpstr>
      <vt:lpstr>Youth and active citizenship</vt:lpstr>
      <vt:lpstr>Why we need to discuss about the youth ?</vt:lpstr>
      <vt:lpstr>PowerPoint Presentation</vt:lpstr>
      <vt:lpstr>PowerPoint Presentation</vt:lpstr>
      <vt:lpstr>PowerPoint Presentation</vt:lpstr>
      <vt:lpstr>PowerPoint Presentation</vt:lpstr>
      <vt:lpstr>What is the Age?</vt:lpstr>
      <vt:lpstr>PowerPoint Presentation</vt:lpstr>
      <vt:lpstr>PowerPoint Presentation</vt:lpstr>
      <vt:lpstr>PowerPoint Presentation</vt:lpstr>
      <vt:lpstr>Education</vt:lpstr>
      <vt:lpstr>Health and Well-being</vt:lpstr>
      <vt:lpstr>Employment and Opportunity</vt:lpstr>
      <vt:lpstr>Political Participation</vt:lpstr>
      <vt:lpstr>Civic Participation</vt:lpstr>
      <vt:lpstr>Top countries in 2016 YDI:</vt:lpstr>
      <vt:lpstr>PowerPoint Presentation</vt:lpstr>
      <vt:lpstr>Among BRICS: </vt:lpstr>
      <vt:lpstr>PowerPoint Presentation</vt:lpstr>
      <vt:lpstr>Youth development Index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Policy Vision2014</dc:title>
  <dc:creator>Admin</dc:creator>
  <cp:lastModifiedBy>Natarajamurthy Parthasarathi</cp:lastModifiedBy>
  <cp:revision>20</cp:revision>
  <dcterms:created xsi:type="dcterms:W3CDTF">2006-08-16T00:00:00Z</dcterms:created>
  <dcterms:modified xsi:type="dcterms:W3CDTF">2023-06-23T09:26:36Z</dcterms:modified>
</cp:coreProperties>
</file>