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968838F-9E64-4637-8D6E-714B096AE659}" type="datetimeFigureOut">
              <a:rPr lang="en-US" smtClean="0"/>
              <a:pPr/>
              <a:t>6/23/2023</a:t>
            </a:fld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C8F824F-17C3-42CA-8974-162AA2222781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Public </a:t>
            </a:r>
            <a:r>
              <a:rPr lang="en-US" sz="3600" dirty="0" smtClean="0">
                <a:solidFill>
                  <a:srgbClr val="FFFF00"/>
                </a:solidFill>
              </a:rPr>
              <a:t>Economics : </a:t>
            </a:r>
            <a:r>
              <a:rPr lang="en-US" sz="3600" dirty="0" smtClean="0">
                <a:solidFill>
                  <a:srgbClr val="FFFF00"/>
                </a:solidFill>
              </a:rPr>
              <a:t>Role Governance</a:t>
            </a:r>
            <a:br>
              <a:rPr lang="en-US" sz="36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P. Natarajamurthy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endParaRPr lang="en-IN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Government tries to discourage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Drugs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Liquor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Opium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Tobacco</a:t>
            </a:r>
          </a:p>
          <a:p>
            <a:pPr lvl="3"/>
            <a:endParaRPr lang="en-US" dirty="0" smtClean="0">
              <a:solidFill>
                <a:srgbClr val="FFC000"/>
              </a:solidFill>
            </a:endParaRPr>
          </a:p>
          <a:p>
            <a:pPr lvl="3">
              <a:buNone/>
            </a:pPr>
            <a:r>
              <a:rPr lang="en-US" dirty="0" smtClean="0">
                <a:solidFill>
                  <a:srgbClr val="FFC000"/>
                </a:solidFill>
              </a:rPr>
              <a:t>(though high tax &amp; regulations)</a:t>
            </a:r>
            <a:endParaRPr lang="en-IN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solidFill>
                  <a:srgbClr val="FF0000"/>
                </a:solidFill>
              </a:rPr>
              <a:t>Role of Government in a Mixed Economy</a:t>
            </a:r>
            <a:endParaRPr lang="en-IN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Promoting Education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Promoting Technology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Supporting the Financial Sector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Investing in Infrastructure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Preventing Environmental Degradation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Creating and Maintaining Social Security</a:t>
            </a:r>
            <a:endParaRPr lang="en-IN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World Bank’s Repot (1991) points out that “World is Changing Fast”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Many Social thinkers would admit that government cannot run everything efficiently.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Private – not justice to all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Public Sector and it’s role in Economic Development</a:t>
            </a: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C000"/>
                </a:solidFill>
              </a:rPr>
              <a:t>Public Sector – Publically owned</a:t>
            </a:r>
          </a:p>
          <a:p>
            <a:r>
              <a:rPr lang="en-US" sz="2800" dirty="0" smtClean="0">
                <a:solidFill>
                  <a:srgbClr val="FFC000"/>
                </a:solidFill>
              </a:rPr>
              <a:t>Example:</a:t>
            </a:r>
          </a:p>
          <a:p>
            <a:pPr lvl="1"/>
            <a:r>
              <a:rPr lang="en-US" sz="2800" dirty="0" smtClean="0">
                <a:solidFill>
                  <a:srgbClr val="FFC000"/>
                </a:solidFill>
              </a:rPr>
              <a:t>Water </a:t>
            </a:r>
          </a:p>
          <a:p>
            <a:pPr lvl="1"/>
            <a:r>
              <a:rPr lang="en-US" sz="2800" dirty="0" smtClean="0">
                <a:solidFill>
                  <a:srgbClr val="FFC000"/>
                </a:solidFill>
              </a:rPr>
              <a:t>Electricity</a:t>
            </a:r>
          </a:p>
          <a:p>
            <a:pPr lvl="1"/>
            <a:endParaRPr lang="en-US" sz="2800" dirty="0" smtClean="0">
              <a:solidFill>
                <a:srgbClr val="FFC000"/>
              </a:solidFill>
            </a:endParaRPr>
          </a:p>
          <a:p>
            <a:pPr lvl="1">
              <a:buNone/>
            </a:pPr>
            <a:r>
              <a:rPr lang="en-US" sz="2800" dirty="0" smtClean="0">
                <a:solidFill>
                  <a:srgbClr val="FFC000"/>
                </a:solidFill>
              </a:rPr>
              <a:t>*Health care provision is largely in the Public Sector in United Kingdom whereas it is mainly privately supplied in USA  (26 </a:t>
            </a:r>
            <a:r>
              <a:rPr lang="en-US" sz="2800" dirty="0" err="1" smtClean="0">
                <a:solidFill>
                  <a:srgbClr val="FFC000"/>
                </a:solidFill>
              </a:rPr>
              <a:t>lakhs</a:t>
            </a:r>
            <a:r>
              <a:rPr lang="en-US" sz="2800" dirty="0" smtClean="0">
                <a:solidFill>
                  <a:srgbClr val="FFC000"/>
                </a:solidFill>
              </a:rPr>
              <a:t> for the treatment of Corona)</a:t>
            </a:r>
            <a:endParaRPr lang="en-IN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2D050"/>
                </a:solidFill>
              </a:rPr>
              <a:t>Public Sector occupies an important role in achieving systematic and planned growth in developing countries like INDIA</a:t>
            </a:r>
            <a:endParaRPr lang="en-IN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Role of Public Enterprises in Economic Development</a:t>
            </a:r>
            <a:endParaRPr lang="en-IN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A.  Achieving socialist pattern of economic development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B. Building Industrial Base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C. Capital  Formation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D. Optimum allocation of resources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E. Balanced Regional Growth &amp;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F. Achieving Social Objectives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How Public Sector Promote Economic Development</a:t>
            </a:r>
            <a:endParaRPr lang="en-IN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Generation of Employment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Development of Natural Resources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To develop and maintain Infrastructure for the development of Economy (Flowers in Madurai)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Generating Foreign Exchange earnings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Diversification of economic structure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To check the abuse of private sector</a:t>
            </a:r>
            <a:endParaRPr lang="en-IN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Expansion of Public Sector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1950-51 – 9 % of GDP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1960-61 – 15.6 % of GDP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1990-91- 18.6 % of GDP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2003-04 – 18.8 % of GDP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2015-16 - 20.2 % of GDP</a:t>
            </a:r>
            <a:endParaRPr lang="en-IN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How to pay Goods &amp; Services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Borrowings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Taxation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User Charges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Determining User Charges</a:t>
            </a:r>
            <a:endParaRPr lang="en-IN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86789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sz="2400" dirty="0" smtClean="0">
              <a:solidFill>
                <a:srgbClr val="FFC000"/>
              </a:solidFill>
            </a:endParaRPr>
          </a:p>
          <a:p>
            <a:r>
              <a:rPr lang="en-US" sz="2400" dirty="0" smtClean="0">
                <a:solidFill>
                  <a:srgbClr val="FFC000"/>
                </a:solidFill>
              </a:rPr>
              <a:t>Classical Economist – </a:t>
            </a:r>
          </a:p>
          <a:p>
            <a:pPr>
              <a:buNone/>
            </a:pPr>
            <a:r>
              <a:rPr lang="en-US" sz="2400" dirty="0" smtClean="0">
                <a:solidFill>
                  <a:srgbClr val="FFC000"/>
                </a:solidFill>
              </a:rPr>
              <a:t>	Adam Smith, Ricardo and others says least intervention of Government is best</a:t>
            </a:r>
          </a:p>
          <a:p>
            <a:pPr>
              <a:buNone/>
            </a:pPr>
            <a:endParaRPr lang="en-US" sz="2400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C000"/>
                </a:solidFill>
              </a:rPr>
              <a:t>Adam Smith – Three Duties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C000"/>
                </a:solidFill>
              </a:rPr>
              <a:t>Protecting the societies from </a:t>
            </a:r>
            <a:r>
              <a:rPr lang="en-US" sz="2400" b="1" dirty="0" smtClean="0">
                <a:solidFill>
                  <a:srgbClr val="FFC000"/>
                </a:solidFill>
              </a:rPr>
              <a:t>Violence and Invasion of other independent societies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C000"/>
                </a:solidFill>
              </a:rPr>
              <a:t>Establishing an exact administration of justice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C000"/>
                </a:solidFill>
              </a:rPr>
              <a:t>Erecting and Maintaining certain Public Institutions. </a:t>
            </a:r>
            <a:r>
              <a:rPr lang="en-US" sz="2400" dirty="0" smtClean="0">
                <a:solidFill>
                  <a:srgbClr val="FFC000"/>
                </a:solidFill>
              </a:rPr>
              <a:t>	</a:t>
            </a:r>
            <a:endParaRPr lang="en-IN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815351"/>
          </a:xfrm>
        </p:spPr>
        <p:txBody>
          <a:bodyPr/>
          <a:lstStyle/>
          <a:p>
            <a:r>
              <a:rPr lang="en-US" dirty="0" err="1" smtClean="0">
                <a:solidFill>
                  <a:srgbClr val="FFC000"/>
                </a:solidFill>
              </a:rPr>
              <a:t>Defence</a:t>
            </a:r>
            <a:endParaRPr lang="en-US" dirty="0" smtClean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Law and Order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Establishing Infrastructure: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Roads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Bridges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Navigable canals</a:t>
            </a:r>
          </a:p>
          <a:p>
            <a:pPr lvl="1"/>
            <a:r>
              <a:rPr lang="en-US" dirty="0" err="1" smtClean="0">
                <a:solidFill>
                  <a:srgbClr val="FFC000"/>
                </a:solidFill>
              </a:rPr>
              <a:t>Harbours</a:t>
            </a:r>
            <a:endParaRPr lang="en-US" dirty="0" smtClean="0">
              <a:solidFill>
                <a:srgbClr val="FFC000"/>
              </a:solidFill>
            </a:endParaRP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Educational Institutions 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Health</a:t>
            </a:r>
          </a:p>
          <a:p>
            <a:pPr lvl="1"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743913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J. B. Say: Little Spending &amp; Least Tax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J. S. Mill : Laissez Faire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So Classical Economists :</a:t>
            </a:r>
          </a:p>
          <a:p>
            <a:pPr lvl="2"/>
            <a:r>
              <a:rPr lang="en-US" dirty="0" smtClean="0">
                <a:solidFill>
                  <a:srgbClr val="FFC000"/>
                </a:solidFill>
              </a:rPr>
              <a:t>Self Interest – Motivate  leads to overall benefits of the society</a:t>
            </a:r>
          </a:p>
          <a:p>
            <a:pPr lvl="2"/>
            <a:endParaRPr lang="en-US" dirty="0" smtClean="0"/>
          </a:p>
          <a:p>
            <a:pPr lvl="1"/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Adam Smith :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Canon of Equality or Equity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Canon of Certainty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Canon of Economy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Canon of Convenience</a:t>
            </a:r>
            <a:endParaRPr lang="en-IN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Keynes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Y = C + S (income side)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Y = C + I (Expenditure side)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Savings = Expenditure</a:t>
            </a:r>
            <a:endParaRPr lang="en-IN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Three Economic System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Capitalist or Free market economy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Mixed Economy</a:t>
            </a:r>
          </a:p>
          <a:p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Socialist Economy</a:t>
            </a:r>
            <a:endParaRPr lang="en-IN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solidFill>
                  <a:srgbClr val="FF0000"/>
                </a:solidFill>
              </a:rPr>
              <a:t>Role of Government in a Market Economy</a:t>
            </a:r>
            <a:endParaRPr lang="en-IN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Failure of Laissez-Faire – miserably during great depression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Savings exceed investment – total expenditure falls 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To compensate Public spending must increase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Inflationary Period- Siphon </a:t>
            </a:r>
            <a:endParaRPr lang="en-IN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State must provide the wants of poor – 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low-cost housing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Food 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Clothing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Social Security</a:t>
            </a:r>
          </a:p>
          <a:p>
            <a:pPr marL="263525" lvl="1" indent="-263525"/>
            <a:r>
              <a:rPr lang="en-US" dirty="0" smtClean="0">
                <a:solidFill>
                  <a:srgbClr val="FFC000"/>
                </a:solidFill>
              </a:rPr>
              <a:t>Public Provisions</a:t>
            </a:r>
          </a:p>
          <a:p>
            <a:pPr marL="446405" lvl="2" indent="-263525"/>
            <a:r>
              <a:rPr lang="en-US" dirty="0" smtClean="0">
                <a:solidFill>
                  <a:srgbClr val="FFC000"/>
                </a:solidFill>
              </a:rPr>
              <a:t>Public Health</a:t>
            </a:r>
          </a:p>
          <a:p>
            <a:pPr marL="446405" lvl="2" indent="-263525"/>
            <a:r>
              <a:rPr lang="en-US" dirty="0" smtClean="0">
                <a:solidFill>
                  <a:srgbClr val="FFC000"/>
                </a:solidFill>
              </a:rPr>
              <a:t>Transport</a:t>
            </a:r>
          </a:p>
          <a:p>
            <a:pPr marL="446405" lvl="2" indent="-263525"/>
            <a:r>
              <a:rPr lang="en-US" dirty="0" smtClean="0">
                <a:solidFill>
                  <a:srgbClr val="FFC000"/>
                </a:solidFill>
              </a:rPr>
              <a:t>Communication</a:t>
            </a:r>
          </a:p>
          <a:p>
            <a:pPr lvl="1"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199</TotalTime>
  <Words>428</Words>
  <Application>Microsoft Office PowerPoint</Application>
  <PresentationFormat>On-screen Show (4:3)</PresentationFormat>
  <Paragraphs>113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Rockwell</vt:lpstr>
      <vt:lpstr>Wingdings 2</vt:lpstr>
      <vt:lpstr>Foundry</vt:lpstr>
      <vt:lpstr>Public Economics : Role Governance P. Natarajamurthy </vt:lpstr>
      <vt:lpstr>PowerPoint Presentation</vt:lpstr>
      <vt:lpstr>PowerPoint Presentation</vt:lpstr>
      <vt:lpstr>PowerPoint Presentation</vt:lpstr>
      <vt:lpstr>PowerPoint Presentation</vt:lpstr>
      <vt:lpstr>Keynes</vt:lpstr>
      <vt:lpstr>Three Economic System</vt:lpstr>
      <vt:lpstr>Role of Government in a Market Economy</vt:lpstr>
      <vt:lpstr>PowerPoint Presentation</vt:lpstr>
      <vt:lpstr>PowerPoint Presentation</vt:lpstr>
      <vt:lpstr>Role of Government in a Mixed Economy</vt:lpstr>
      <vt:lpstr>PowerPoint Presentation</vt:lpstr>
      <vt:lpstr>Public Sector and it’s role in Economic Development</vt:lpstr>
      <vt:lpstr>PowerPoint Presentation</vt:lpstr>
      <vt:lpstr>Role of Public Enterprises in Economic Development</vt:lpstr>
      <vt:lpstr>How Public Sector Promote Economic Development</vt:lpstr>
      <vt:lpstr>Expansion of Public Sector</vt:lpstr>
      <vt:lpstr>How to pay Goods &amp;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Economics</dc:title>
  <dc:creator>PNM</dc:creator>
  <cp:lastModifiedBy>Natarajamurthy Parthasarathi</cp:lastModifiedBy>
  <cp:revision>18</cp:revision>
  <dcterms:created xsi:type="dcterms:W3CDTF">2020-08-16T05:19:31Z</dcterms:created>
  <dcterms:modified xsi:type="dcterms:W3CDTF">2023-06-23T10:46:38Z</dcterms:modified>
</cp:coreProperties>
</file>