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9C5E-0717-4FBD-ADAD-0C8AC68B59A4}" type="datetimeFigureOut">
              <a:rPr lang="en-IN" smtClean="0"/>
              <a:t>23-06-2023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6B9A2-9878-4C4E-9E04-EF18FF209B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3438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9C5E-0717-4FBD-ADAD-0C8AC68B59A4}" type="datetimeFigureOut">
              <a:rPr lang="en-IN" smtClean="0"/>
              <a:t>23-06-2023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6B9A2-9878-4C4E-9E04-EF18FF209B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3751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9C5E-0717-4FBD-ADAD-0C8AC68B59A4}" type="datetimeFigureOut">
              <a:rPr lang="en-IN" smtClean="0"/>
              <a:t>23-06-2023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6B9A2-9878-4C4E-9E04-EF18FF209B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6691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9C5E-0717-4FBD-ADAD-0C8AC68B59A4}" type="datetimeFigureOut">
              <a:rPr lang="en-IN" smtClean="0"/>
              <a:t>23-06-2023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6B9A2-9878-4C4E-9E04-EF18FF209B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8300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9C5E-0717-4FBD-ADAD-0C8AC68B59A4}" type="datetimeFigureOut">
              <a:rPr lang="en-IN" smtClean="0"/>
              <a:t>23-06-2023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6B9A2-9878-4C4E-9E04-EF18FF209B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8665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9C5E-0717-4FBD-ADAD-0C8AC68B59A4}" type="datetimeFigureOut">
              <a:rPr lang="en-IN" smtClean="0"/>
              <a:t>23-06-2023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6B9A2-9878-4C4E-9E04-EF18FF209B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141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9C5E-0717-4FBD-ADAD-0C8AC68B59A4}" type="datetimeFigureOut">
              <a:rPr lang="en-IN" smtClean="0"/>
              <a:t>23-06-2023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6B9A2-9878-4C4E-9E04-EF18FF209B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3683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9C5E-0717-4FBD-ADAD-0C8AC68B59A4}" type="datetimeFigureOut">
              <a:rPr lang="en-IN" smtClean="0"/>
              <a:t>23-06-2023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6B9A2-9878-4C4E-9E04-EF18FF209B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365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9C5E-0717-4FBD-ADAD-0C8AC68B59A4}" type="datetimeFigureOut">
              <a:rPr lang="en-IN" smtClean="0"/>
              <a:t>23-06-2023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6B9A2-9878-4C4E-9E04-EF18FF209B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508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9C5E-0717-4FBD-ADAD-0C8AC68B59A4}" type="datetimeFigureOut">
              <a:rPr lang="en-IN" smtClean="0"/>
              <a:t>23-06-2023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6B9A2-9878-4C4E-9E04-EF18FF209B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2660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9C5E-0717-4FBD-ADAD-0C8AC68B59A4}" type="datetimeFigureOut">
              <a:rPr lang="en-IN" smtClean="0"/>
              <a:t>23-06-2023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6B9A2-9878-4C4E-9E04-EF18FF209B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324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09C5E-0717-4FBD-ADAD-0C8AC68B59A4}" type="datetimeFigureOut">
              <a:rPr lang="en-IN" smtClean="0"/>
              <a:t>23-06-2023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6B9A2-9878-4C4E-9E04-EF18FF209B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688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32656"/>
            <a:ext cx="5760640" cy="369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4283968" y="458112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IN" b="1" dirty="0">
                <a:solidFill>
                  <a:schemeClr val="accent1">
                    <a:lumMod val="75000"/>
                  </a:schemeClr>
                </a:solidFill>
              </a:rPr>
              <a:t>P. </a:t>
            </a:r>
            <a:r>
              <a:rPr lang="en-IN" b="1" dirty="0" err="1">
                <a:solidFill>
                  <a:schemeClr val="accent1">
                    <a:lumMod val="75000"/>
                  </a:schemeClr>
                </a:solidFill>
              </a:rPr>
              <a:t>Natarajamurthy</a:t>
            </a:r>
            <a:endParaRPr lang="en-IN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en-IN" b="1" dirty="0">
                <a:solidFill>
                  <a:schemeClr val="accent1">
                    <a:lumMod val="75000"/>
                  </a:schemeClr>
                </a:solidFill>
              </a:rPr>
              <a:t>Assistant </a:t>
            </a:r>
            <a:r>
              <a:rPr lang="en-IN" b="1" dirty="0" smtClean="0">
                <a:solidFill>
                  <a:schemeClr val="accent1">
                    <a:lumMod val="75000"/>
                  </a:schemeClr>
                </a:solidFill>
              </a:rPr>
              <a:t>Professor</a:t>
            </a:r>
            <a:endParaRPr lang="en-IN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en-IN" b="1" dirty="0">
                <a:solidFill>
                  <a:schemeClr val="accent1">
                    <a:lumMod val="75000"/>
                  </a:schemeClr>
                </a:solidFill>
              </a:rPr>
              <a:t>Centre for Youth Development </a:t>
            </a:r>
          </a:p>
          <a:p>
            <a:pPr algn="r"/>
            <a:r>
              <a:rPr lang="en-IN" b="1" dirty="0">
                <a:solidFill>
                  <a:schemeClr val="accent1">
                    <a:lumMod val="75000"/>
                  </a:schemeClr>
                </a:solidFill>
              </a:rPr>
              <a:t>and Studies</a:t>
            </a:r>
          </a:p>
          <a:p>
            <a:pPr algn="r"/>
            <a:r>
              <a:rPr lang="en-IN" b="1" dirty="0" err="1">
                <a:solidFill>
                  <a:schemeClr val="accent1">
                    <a:lumMod val="75000"/>
                  </a:schemeClr>
                </a:solidFill>
              </a:rPr>
              <a:t>Bharathidasan</a:t>
            </a:r>
            <a:r>
              <a:rPr lang="en-IN" b="1" dirty="0">
                <a:solidFill>
                  <a:schemeClr val="accent1">
                    <a:lumMod val="75000"/>
                  </a:schemeClr>
                </a:solidFill>
              </a:rPr>
              <a:t> University</a:t>
            </a:r>
          </a:p>
          <a:p>
            <a:pPr algn="r"/>
            <a:r>
              <a:rPr lang="en-IN" b="1" dirty="0">
                <a:solidFill>
                  <a:schemeClr val="accent1">
                    <a:lumMod val="75000"/>
                  </a:schemeClr>
                </a:solidFill>
              </a:rPr>
              <a:t>9488471737</a:t>
            </a:r>
          </a:p>
          <a:p>
            <a:pPr algn="r"/>
            <a:r>
              <a:rPr lang="en-IN" b="1" dirty="0">
                <a:solidFill>
                  <a:schemeClr val="accent1">
                    <a:lumMod val="75000"/>
                  </a:schemeClr>
                </a:solidFill>
              </a:rPr>
              <a:t>nataraja_23@yahoo.co.in</a:t>
            </a:r>
          </a:p>
        </p:txBody>
      </p:sp>
    </p:spTree>
    <p:extLst>
      <p:ext uri="{BB962C8B-B14F-4D97-AF65-F5344CB8AC3E}">
        <p14:creationId xmlns:p14="http://schemas.microsoft.com/office/powerpoint/2010/main" val="3177633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Who is Youth 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04864"/>
          </a:xfrm>
        </p:spPr>
        <p:txBody>
          <a:bodyPr/>
          <a:lstStyle/>
          <a:p>
            <a:r>
              <a:rPr lang="en-IN" dirty="0" smtClean="0"/>
              <a:t>UNESCO Between 15 and 24</a:t>
            </a:r>
          </a:p>
          <a:p>
            <a:r>
              <a:rPr lang="en-IN" dirty="0" smtClean="0"/>
              <a:t>Lowest – 5 in Bahamas</a:t>
            </a:r>
          </a:p>
          <a:p>
            <a:r>
              <a:rPr lang="en-IN" dirty="0" smtClean="0"/>
              <a:t>Highest – 40 years in Malaysia</a:t>
            </a:r>
          </a:p>
          <a:p>
            <a:r>
              <a:rPr lang="en-IN" dirty="0" smtClean="0"/>
              <a:t>India – 13 to 35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81457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About 87 % of young women and men – face challenges</a:t>
            </a:r>
          </a:p>
          <a:p>
            <a:pPr marL="457200" lvl="1" indent="0">
              <a:buNone/>
            </a:pPr>
            <a:r>
              <a:rPr lang="en-IN" dirty="0" smtClean="0"/>
              <a:t>Limited and unequal </a:t>
            </a:r>
          </a:p>
          <a:p>
            <a:pPr lvl="1"/>
            <a:r>
              <a:rPr lang="en-IN" sz="2400" dirty="0" smtClean="0"/>
              <a:t>access to resources</a:t>
            </a:r>
          </a:p>
          <a:p>
            <a:pPr lvl="1"/>
            <a:r>
              <a:rPr lang="en-IN" sz="2400" dirty="0" smtClean="0"/>
              <a:t>Health care</a:t>
            </a:r>
          </a:p>
          <a:p>
            <a:pPr lvl="1"/>
            <a:r>
              <a:rPr lang="en-IN" sz="2400" dirty="0" smtClean="0"/>
              <a:t>Education</a:t>
            </a:r>
          </a:p>
          <a:p>
            <a:pPr lvl="1"/>
            <a:r>
              <a:rPr lang="en-IN" sz="2400" dirty="0" smtClean="0"/>
              <a:t>Training and Employment</a:t>
            </a:r>
          </a:p>
          <a:p>
            <a:pPr lvl="1"/>
            <a:r>
              <a:rPr lang="en-IN" sz="2400" dirty="0" smtClean="0"/>
              <a:t>Economic, Social and Political opportunities</a:t>
            </a:r>
          </a:p>
          <a:p>
            <a:pPr marL="457200" lvl="1" indent="0" algn="r">
              <a:buNone/>
            </a:pPr>
            <a:r>
              <a:rPr lang="en-IN" sz="2400" dirty="0" smtClean="0"/>
              <a:t>(UNDP Youth Strategy 2014 – 17)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951763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2952328"/>
          </a:xfrm>
        </p:spPr>
        <p:txBody>
          <a:bodyPr/>
          <a:lstStyle/>
          <a:p>
            <a:r>
              <a:rPr lang="en-IN" dirty="0" smtClean="0"/>
              <a:t>Development Index</a:t>
            </a:r>
          </a:p>
          <a:p>
            <a:pPr lvl="1"/>
            <a:r>
              <a:rPr lang="en-IN" dirty="0"/>
              <a:t> </a:t>
            </a:r>
            <a:r>
              <a:rPr lang="en-IN" dirty="0" smtClean="0"/>
              <a:t>Human Development Index (131/188)</a:t>
            </a:r>
          </a:p>
          <a:p>
            <a:pPr lvl="1"/>
            <a:r>
              <a:rPr lang="en-IN" dirty="0" smtClean="0"/>
              <a:t>Gender Inequality Index (125/159)</a:t>
            </a:r>
          </a:p>
          <a:p>
            <a:pPr lvl="1"/>
            <a:r>
              <a:rPr lang="en-IN" dirty="0" smtClean="0"/>
              <a:t>Child Development Index (112/141)</a:t>
            </a:r>
          </a:p>
          <a:p>
            <a:pPr lvl="1"/>
            <a:r>
              <a:rPr lang="en-IN" dirty="0" smtClean="0"/>
              <a:t>Multidimensional Poverty Index (37/103)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1928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Global Youth Development Index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 smtClean="0"/>
          </a:p>
          <a:p>
            <a:r>
              <a:rPr lang="en-IN" dirty="0" smtClean="0"/>
              <a:t>Parameter –  5 &amp; Indicators - 18</a:t>
            </a:r>
          </a:p>
          <a:p>
            <a:r>
              <a:rPr lang="en-IN" dirty="0" smtClean="0"/>
              <a:t>Top five Countries</a:t>
            </a:r>
          </a:p>
          <a:p>
            <a:pPr marL="457200" lvl="1" indent="0">
              <a:buNone/>
            </a:pPr>
            <a:r>
              <a:rPr lang="en-IN" dirty="0"/>
              <a:t> </a:t>
            </a:r>
            <a:r>
              <a:rPr lang="en-IN" dirty="0" smtClean="0"/>
              <a:t>I - Germany </a:t>
            </a:r>
          </a:p>
          <a:p>
            <a:pPr marL="457200" lvl="1" indent="0">
              <a:buNone/>
            </a:pPr>
            <a:r>
              <a:rPr lang="en-IN" dirty="0" smtClean="0"/>
              <a:t>II - Denmark</a:t>
            </a:r>
          </a:p>
          <a:p>
            <a:pPr marL="457200" lvl="1" indent="0">
              <a:buNone/>
            </a:pPr>
            <a:r>
              <a:rPr lang="en-IN" dirty="0" smtClean="0"/>
              <a:t>III - Australia</a:t>
            </a:r>
          </a:p>
          <a:p>
            <a:pPr marL="457200" lvl="1" indent="0">
              <a:buNone/>
            </a:pPr>
            <a:r>
              <a:rPr lang="en-IN" dirty="0" smtClean="0"/>
              <a:t>IV - Switzerland</a:t>
            </a:r>
          </a:p>
          <a:p>
            <a:pPr marL="457200" lvl="1" indent="0">
              <a:buNone/>
            </a:pPr>
            <a:r>
              <a:rPr lang="en-IN" dirty="0" smtClean="0"/>
              <a:t> V - Netherland</a:t>
            </a:r>
          </a:p>
        </p:txBody>
      </p:sp>
    </p:spTree>
    <p:extLst>
      <p:ext uri="{BB962C8B-B14F-4D97-AF65-F5344CB8AC3E}">
        <p14:creationId xmlns:p14="http://schemas.microsoft.com/office/powerpoint/2010/main" val="450574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sz="3100" dirty="0" smtClean="0"/>
              <a:t>In 2016,  </a:t>
            </a:r>
            <a:r>
              <a:rPr lang="en-IN" sz="3100" dirty="0"/>
              <a:t>India – 133</a:t>
            </a:r>
            <a:r>
              <a:rPr lang="en-IN" sz="3100" baseline="30000" dirty="0"/>
              <a:t>rd</a:t>
            </a:r>
            <a:r>
              <a:rPr lang="en-IN" sz="3100" dirty="0"/>
              <a:t> out of 183 countries</a:t>
            </a:r>
            <a:br>
              <a:rPr lang="en-IN" sz="3100" dirty="0"/>
            </a:br>
            <a:endParaRPr lang="en-IN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dirty="0"/>
              <a:t>Parameter</a:t>
            </a:r>
          </a:p>
          <a:p>
            <a:pPr marL="0" indent="0">
              <a:buNone/>
            </a:pPr>
            <a:r>
              <a:rPr lang="en-IN" dirty="0"/>
              <a:t>	Level of Education (0.717)</a:t>
            </a:r>
          </a:p>
          <a:p>
            <a:pPr marL="0" indent="0">
              <a:buNone/>
            </a:pPr>
            <a:r>
              <a:rPr lang="en-IN" dirty="0"/>
              <a:t>	Health and Well – Being ( 0.636)</a:t>
            </a:r>
          </a:p>
          <a:p>
            <a:pPr marL="0" indent="0">
              <a:buNone/>
            </a:pPr>
            <a:r>
              <a:rPr lang="en-IN" dirty="0"/>
              <a:t>	Employment and Opportunity ( 0.573</a:t>
            </a:r>
            <a:r>
              <a:rPr lang="en-IN" dirty="0" smtClean="0"/>
              <a:t>)</a:t>
            </a:r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 smtClean="0"/>
              <a:t>Political Participation (0. 573)</a:t>
            </a:r>
            <a:endParaRPr lang="en-IN" dirty="0"/>
          </a:p>
          <a:p>
            <a:pPr marL="0" indent="0">
              <a:buNone/>
            </a:pPr>
            <a:r>
              <a:rPr lang="en-IN" dirty="0"/>
              <a:t>	Civic Participation (0.509</a:t>
            </a:r>
            <a:r>
              <a:rPr lang="en-IN" dirty="0" smtClean="0"/>
              <a:t>)</a:t>
            </a:r>
          </a:p>
          <a:p>
            <a:pPr marL="0" indent="0">
              <a:buNone/>
            </a:pPr>
            <a:endParaRPr lang="en-IN" dirty="0" smtClean="0"/>
          </a:p>
          <a:p>
            <a:r>
              <a:rPr lang="en-IN" dirty="0" smtClean="0"/>
              <a:t>	Among </a:t>
            </a:r>
            <a:r>
              <a:rPr lang="en-IN" dirty="0"/>
              <a:t>BRICS: India is ranked lower than its BRICS peers. Russia (16th), China (34th), Brazil (77th) and South Africa (87th).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51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N" dirty="0"/>
              <a:t>It ranks lowest (last) in world when it comes to employment gender gap. </a:t>
            </a:r>
            <a:endParaRPr lang="en-IN" dirty="0" smtClean="0"/>
          </a:p>
          <a:p>
            <a:r>
              <a:rPr lang="en-IN" dirty="0" smtClean="0"/>
              <a:t>It </a:t>
            </a:r>
            <a:r>
              <a:rPr lang="en-IN" dirty="0"/>
              <a:t>also ranks low </a:t>
            </a:r>
            <a:r>
              <a:rPr lang="en-IN" dirty="0" smtClean="0"/>
              <a:t>110</a:t>
            </a:r>
            <a:r>
              <a:rPr lang="en-IN" baseline="30000" dirty="0" smtClean="0"/>
              <a:t>th</a:t>
            </a:r>
            <a:r>
              <a:rPr lang="en-IN" dirty="0" smtClean="0"/>
              <a:t>  </a:t>
            </a:r>
            <a:r>
              <a:rPr lang="en-IN" dirty="0"/>
              <a:t>in educational attainment (primary education attainment among 25 -54 year olds) </a:t>
            </a:r>
          </a:p>
          <a:p>
            <a:r>
              <a:rPr lang="en-IN" dirty="0" smtClean="0"/>
              <a:t>Low </a:t>
            </a:r>
            <a:r>
              <a:rPr lang="en-IN" dirty="0"/>
              <a:t>deployment of its human capital, meaning the skills available are not getting put to good use. </a:t>
            </a:r>
            <a:endParaRPr lang="en-IN" dirty="0" smtClean="0"/>
          </a:p>
          <a:p>
            <a:r>
              <a:rPr lang="en-IN" dirty="0" smtClean="0"/>
              <a:t>India </a:t>
            </a:r>
            <a:r>
              <a:rPr lang="en-IN" dirty="0"/>
              <a:t>ranks 118 for </a:t>
            </a:r>
            <a:r>
              <a:rPr lang="en-IN" dirty="0" smtClean="0"/>
              <a:t>labour </a:t>
            </a:r>
            <a:r>
              <a:rPr lang="en-IN" dirty="0"/>
              <a:t>force participation among the key 35-54 year old demographic, means that too many Indians are engaged in informal or subsistent employment</a:t>
            </a:r>
          </a:p>
        </p:txBody>
      </p:sp>
    </p:spTree>
    <p:extLst>
      <p:ext uri="{BB962C8B-B14F-4D97-AF65-F5344CB8AC3E}">
        <p14:creationId xmlns:p14="http://schemas.microsoft.com/office/powerpoint/2010/main" val="15866592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 smtClean="0"/>
              <a:t>Youth Development Index among States in India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 smtClean="0"/>
              <a:t>	I  -       </a:t>
            </a:r>
            <a:r>
              <a:rPr lang="en-IN" dirty="0" err="1" smtClean="0"/>
              <a:t>Himachala</a:t>
            </a:r>
            <a:r>
              <a:rPr lang="en-IN" dirty="0" smtClean="0"/>
              <a:t> Pradesh (0.553)</a:t>
            </a:r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 smtClean="0"/>
              <a:t>II -       Mizoram (0.525)</a:t>
            </a:r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 smtClean="0"/>
              <a:t>VII -    Tamil Nadu (0.503)</a:t>
            </a:r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 smtClean="0"/>
              <a:t>XXIX - Bihar (0.284)</a:t>
            </a:r>
          </a:p>
          <a:p>
            <a:pPr marL="0" indent="0">
              <a:buNone/>
            </a:pPr>
            <a:endParaRPr lang="en-IN" dirty="0"/>
          </a:p>
          <a:p>
            <a:pPr marL="0" indent="0" algn="r">
              <a:buNone/>
            </a:pPr>
            <a:r>
              <a:rPr lang="en-IN" dirty="0" smtClean="0"/>
              <a:t>India Youth Development Report 2010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359026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 smtClean="0"/>
              <a:t>National Youth Policy Vision 2014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TO EMPOWER YOUTH OF THE COUNTRY TO ACHIEVE THEIR FULL POTENTIAL, AND THROUGH THEM ENABLE INDIA TO FIND ITS RIGHTFUL PLACE IN THE COMMUNITY OF </a:t>
            </a:r>
            <a:r>
              <a:rPr lang="en-IN" dirty="0" smtClean="0"/>
              <a:t>NATIONS</a:t>
            </a:r>
          </a:p>
          <a:p>
            <a:r>
              <a:rPr lang="en-IN" b="1" dirty="0"/>
              <a:t>Create a productive workforce that can make a sustainable contribution to India’s economic development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678433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2736304"/>
          </a:xfrm>
        </p:spPr>
        <p:txBody>
          <a:bodyPr/>
          <a:lstStyle/>
          <a:p>
            <a:r>
              <a:rPr lang="en-IN" b="1" dirty="0"/>
              <a:t>Education</a:t>
            </a:r>
            <a:endParaRPr lang="en-IN" dirty="0"/>
          </a:p>
          <a:p>
            <a:r>
              <a:rPr lang="en-IN" dirty="0"/>
              <a:t>Build system capacity and quality </a:t>
            </a:r>
          </a:p>
          <a:p>
            <a:r>
              <a:rPr lang="en-IN" dirty="0"/>
              <a:t>Promote skill development and lifelong learning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081911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Entrepreneurship </a:t>
            </a:r>
            <a:endParaRPr lang="en-IN" dirty="0"/>
          </a:p>
          <a:p>
            <a:r>
              <a:rPr lang="en-IN" dirty="0"/>
              <a:t>Targeted youth outreach programmes </a:t>
            </a:r>
          </a:p>
          <a:p>
            <a:r>
              <a:rPr lang="en-IN" dirty="0"/>
              <a:t> Scale-up effective programmes to build capacity </a:t>
            </a:r>
          </a:p>
          <a:p>
            <a:r>
              <a:rPr lang="en-IN" dirty="0"/>
              <a:t> Create customised programmes for youth entrepreneurs </a:t>
            </a:r>
          </a:p>
          <a:p>
            <a:r>
              <a:rPr lang="en-IN" dirty="0"/>
              <a:t>Implement widespread monitoring &amp; evaluation systems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10740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Profile of Youth</a:t>
            </a:r>
            <a:endParaRPr lang="en-IN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12776"/>
            <a:ext cx="5904656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50658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3312368"/>
          </a:xfrm>
        </p:spPr>
        <p:txBody>
          <a:bodyPr/>
          <a:lstStyle/>
          <a:p>
            <a:r>
              <a:rPr lang="en-IN" b="1" dirty="0"/>
              <a:t>Employment  &amp; Skill Development</a:t>
            </a:r>
            <a:r>
              <a:rPr lang="en-IN" dirty="0"/>
              <a:t> </a:t>
            </a:r>
          </a:p>
          <a:p>
            <a:r>
              <a:rPr lang="en-IN" dirty="0"/>
              <a:t>Targeted youth outreach and awareness </a:t>
            </a:r>
          </a:p>
          <a:p>
            <a:r>
              <a:rPr lang="en-IN" dirty="0"/>
              <a:t> Build linkages across systems and stakeholders </a:t>
            </a:r>
          </a:p>
          <a:p>
            <a:r>
              <a:rPr lang="en-IN" dirty="0"/>
              <a:t>Define role of government </a:t>
            </a:r>
            <a:r>
              <a:rPr lang="en-IN" dirty="0" err="1"/>
              <a:t>vis</a:t>
            </a:r>
            <a:r>
              <a:rPr lang="en-IN" dirty="0"/>
              <a:t>-a-</a:t>
            </a:r>
            <a:r>
              <a:rPr lang="en-IN" dirty="0" err="1"/>
              <a:t>vis</a:t>
            </a:r>
            <a:r>
              <a:rPr lang="en-IN" dirty="0"/>
              <a:t> other stakeholders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899794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Develop a strong and healthy generation equipped to take on future challenges </a:t>
            </a:r>
            <a:endParaRPr lang="en-IN" dirty="0"/>
          </a:p>
          <a:p>
            <a:pPr marL="457200" lvl="1" indent="0">
              <a:buNone/>
            </a:pPr>
            <a:r>
              <a:rPr lang="en-IN" dirty="0" smtClean="0"/>
              <a:t>	Health </a:t>
            </a:r>
            <a:r>
              <a:rPr lang="en-IN" dirty="0"/>
              <a:t>and Healthy Lifestyle</a:t>
            </a:r>
          </a:p>
          <a:p>
            <a:pPr marL="457200" lvl="1" indent="0">
              <a:buNone/>
            </a:pPr>
            <a:r>
              <a:rPr lang="en-IN" dirty="0" smtClean="0"/>
              <a:t> 	Improve </a:t>
            </a:r>
            <a:r>
              <a:rPr lang="en-IN" dirty="0"/>
              <a:t>service delivery 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	Awareness </a:t>
            </a:r>
            <a:r>
              <a:rPr lang="en-IN" dirty="0"/>
              <a:t>about health, nutrition and </a:t>
            </a:r>
            <a:r>
              <a:rPr lang="en-IN" dirty="0" smtClean="0"/>
              <a:t>	preventive </a:t>
            </a:r>
            <a:r>
              <a:rPr lang="en-IN" dirty="0"/>
              <a:t>care </a:t>
            </a:r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 smtClean="0"/>
              <a:t>Targeted </a:t>
            </a:r>
            <a:r>
              <a:rPr lang="en-IN" dirty="0"/>
              <a:t>disease control programmes for </a:t>
            </a:r>
            <a:r>
              <a:rPr lang="en-IN" dirty="0" smtClean="0"/>
              <a:t>	youth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936080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68960"/>
          </a:xfrm>
        </p:spPr>
        <p:txBody>
          <a:bodyPr/>
          <a:lstStyle/>
          <a:p>
            <a:r>
              <a:rPr lang="en-IN" b="1" dirty="0"/>
              <a:t>Sports</a:t>
            </a:r>
            <a:endParaRPr lang="en-IN" dirty="0"/>
          </a:p>
          <a:p>
            <a:pPr marL="457200" lvl="1" indent="0">
              <a:buNone/>
            </a:pPr>
            <a:r>
              <a:rPr lang="en-IN" dirty="0" smtClean="0"/>
              <a:t>	Increase </a:t>
            </a:r>
            <a:r>
              <a:rPr lang="en-IN" dirty="0"/>
              <a:t>access to sports facilities and training </a:t>
            </a:r>
          </a:p>
          <a:p>
            <a:pPr marL="457200" lvl="1" indent="0">
              <a:buNone/>
            </a:pPr>
            <a:r>
              <a:rPr lang="en-IN" dirty="0"/>
              <a:t> </a:t>
            </a:r>
            <a:r>
              <a:rPr lang="en-IN" dirty="0" smtClean="0"/>
              <a:t>	Promotion </a:t>
            </a:r>
            <a:r>
              <a:rPr lang="en-IN" dirty="0"/>
              <a:t>of sports culture among youth </a:t>
            </a:r>
          </a:p>
          <a:p>
            <a:pPr marL="457200" lvl="1" indent="0">
              <a:buNone/>
            </a:pPr>
            <a:r>
              <a:rPr lang="en-IN" dirty="0" smtClean="0"/>
              <a:t>	Support </a:t>
            </a:r>
            <a:r>
              <a:rPr lang="en-IN" dirty="0"/>
              <a:t>and development for talented sports </a:t>
            </a:r>
            <a:r>
              <a:rPr lang="en-IN" dirty="0" smtClean="0"/>
              <a:t>	persons</a:t>
            </a: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174043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3100" b="1" dirty="0" smtClean="0"/>
              <a:t/>
            </a:r>
            <a:br>
              <a:rPr lang="en-IN" sz="3100" b="1" dirty="0" smtClean="0"/>
            </a:br>
            <a:r>
              <a:rPr lang="en-IN" sz="3100" b="1" dirty="0" smtClean="0"/>
              <a:t>Social </a:t>
            </a:r>
            <a:r>
              <a:rPr lang="en-IN" sz="3100" b="1" dirty="0"/>
              <a:t>values and promote community service to build national ownership</a:t>
            </a:r>
            <a:r>
              <a:rPr lang="en-IN" b="1" dirty="0"/>
              <a:t> 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450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600" b="1" dirty="0" smtClean="0"/>
              <a:t>Promotion </a:t>
            </a:r>
            <a:r>
              <a:rPr lang="en-IN" sz="2600" b="1" dirty="0"/>
              <a:t>of Social Values </a:t>
            </a:r>
            <a:endParaRPr lang="en-IN" sz="2600" dirty="0"/>
          </a:p>
          <a:p>
            <a:pPr marL="457200" lvl="1" indent="0">
              <a:buNone/>
            </a:pPr>
            <a:r>
              <a:rPr lang="en-IN" sz="2200" dirty="0" smtClean="0"/>
              <a:t>	Formalise values -  </a:t>
            </a:r>
            <a:r>
              <a:rPr lang="en-IN" sz="2200" dirty="0"/>
              <a:t>education system </a:t>
            </a:r>
            <a:endParaRPr lang="en-IN" sz="2200" dirty="0" smtClean="0"/>
          </a:p>
          <a:p>
            <a:pPr marL="0" indent="0">
              <a:buNone/>
            </a:pPr>
            <a:r>
              <a:rPr lang="en-IN" sz="2600" dirty="0" smtClean="0"/>
              <a:t> 	Strengthen </a:t>
            </a:r>
            <a:r>
              <a:rPr lang="en-IN" sz="2600" dirty="0"/>
              <a:t>engagement programmes for youth </a:t>
            </a:r>
          </a:p>
          <a:p>
            <a:pPr marL="457200" lvl="1" indent="0">
              <a:buNone/>
            </a:pPr>
            <a:r>
              <a:rPr lang="en-IN" sz="2200" dirty="0"/>
              <a:t> </a:t>
            </a:r>
            <a:r>
              <a:rPr lang="en-IN" sz="2200" dirty="0" smtClean="0"/>
              <a:t>	Support </a:t>
            </a:r>
            <a:r>
              <a:rPr lang="en-IN" sz="2200" dirty="0"/>
              <a:t>NGOs and for-profit organisations working towards </a:t>
            </a:r>
            <a:r>
              <a:rPr lang="en-IN" sz="2200" dirty="0" smtClean="0"/>
              <a:t>	spreading </a:t>
            </a:r>
            <a:r>
              <a:rPr lang="en-IN" sz="2200" dirty="0"/>
              <a:t>values and harmony</a:t>
            </a:r>
          </a:p>
          <a:p>
            <a:pPr marL="0" indent="0">
              <a:buNone/>
            </a:pPr>
            <a:r>
              <a:rPr lang="en-IN" sz="2600" b="1" dirty="0"/>
              <a:t>Community Engagement</a:t>
            </a:r>
            <a:endParaRPr lang="en-IN" sz="2600" dirty="0"/>
          </a:p>
          <a:p>
            <a:pPr marL="457200" lvl="1" indent="0">
              <a:buNone/>
            </a:pPr>
            <a:r>
              <a:rPr lang="en-IN" sz="2200" dirty="0" smtClean="0"/>
              <a:t>	Leverage </a:t>
            </a:r>
            <a:r>
              <a:rPr lang="en-IN" sz="2200" dirty="0"/>
              <a:t>existing community development organisations </a:t>
            </a:r>
          </a:p>
          <a:p>
            <a:pPr marL="0" indent="0">
              <a:buNone/>
            </a:pPr>
            <a:r>
              <a:rPr lang="en-IN" sz="2600" dirty="0"/>
              <a:t> </a:t>
            </a:r>
            <a:r>
              <a:rPr lang="en-IN" sz="2600" dirty="0" smtClean="0"/>
              <a:t>	Promote </a:t>
            </a:r>
            <a:r>
              <a:rPr lang="en-IN" sz="2600" dirty="0"/>
              <a:t>social entrepreneurship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47434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3100" b="1" dirty="0" smtClean="0"/>
              <a:t/>
            </a:r>
            <a:br>
              <a:rPr lang="en-IN" sz="3100" b="1" dirty="0" smtClean="0"/>
            </a:br>
            <a:r>
              <a:rPr lang="en-IN" sz="3100" b="1" dirty="0" smtClean="0"/>
              <a:t>Facilitate Participation and Civic Engagement at </a:t>
            </a:r>
            <a:r>
              <a:rPr lang="en-IN" sz="3100" b="1" dirty="0"/>
              <a:t>all </a:t>
            </a:r>
            <a:r>
              <a:rPr lang="en-IN" sz="3100" b="1" dirty="0" smtClean="0"/>
              <a:t>Levels of Governance 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2"/>
          </a:xfrm>
        </p:spPr>
        <p:txBody>
          <a:bodyPr>
            <a:normAutofit/>
          </a:bodyPr>
          <a:lstStyle/>
          <a:p>
            <a:r>
              <a:rPr lang="en-IN" sz="2400" b="1" dirty="0" smtClean="0"/>
              <a:t>Participation </a:t>
            </a:r>
            <a:r>
              <a:rPr lang="en-IN" sz="2400" b="1" dirty="0"/>
              <a:t>in Politics &amp; Governance </a:t>
            </a:r>
            <a:endParaRPr lang="en-IN" sz="2400" dirty="0"/>
          </a:p>
          <a:p>
            <a:pPr marL="457200" lvl="1" indent="0">
              <a:buNone/>
            </a:pPr>
            <a:r>
              <a:rPr lang="en-IN" sz="2000" dirty="0" smtClean="0"/>
              <a:t>	Engage </a:t>
            </a:r>
            <a:r>
              <a:rPr lang="en-IN" sz="2000" dirty="0"/>
              <a:t>youth outside of the political system </a:t>
            </a:r>
          </a:p>
          <a:p>
            <a:pPr marL="0" indent="0">
              <a:buNone/>
            </a:pPr>
            <a:r>
              <a:rPr lang="en-IN" sz="2400" dirty="0"/>
              <a:t>	</a:t>
            </a:r>
            <a:r>
              <a:rPr lang="en-IN" sz="2400" dirty="0" smtClean="0"/>
              <a:t>Create </a:t>
            </a:r>
            <a:r>
              <a:rPr lang="en-IN" sz="2400" dirty="0"/>
              <a:t>governance mechanisms that youth can leverage  </a:t>
            </a:r>
            <a:r>
              <a:rPr lang="en-IN" sz="2400" dirty="0" smtClean="0"/>
              <a:t>	Promote </a:t>
            </a:r>
            <a:r>
              <a:rPr lang="en-IN" sz="2400" dirty="0"/>
              <a:t>youth engagement in urban governance</a:t>
            </a:r>
          </a:p>
          <a:p>
            <a:r>
              <a:rPr lang="en-IN" sz="2400" b="1" dirty="0"/>
              <a:t>Youth Engagement</a:t>
            </a:r>
            <a:endParaRPr lang="en-IN" sz="2400" dirty="0"/>
          </a:p>
          <a:p>
            <a:pPr marL="0" indent="0">
              <a:buNone/>
            </a:pPr>
            <a:r>
              <a:rPr lang="en-IN" sz="2400" dirty="0" smtClean="0"/>
              <a:t>	Measure </a:t>
            </a:r>
            <a:r>
              <a:rPr lang="en-IN" sz="2400" dirty="0"/>
              <a:t>and monitor effectiveness of youth </a:t>
            </a:r>
            <a:r>
              <a:rPr lang="en-IN" sz="2400" dirty="0" smtClean="0"/>
              <a:t>	development </a:t>
            </a:r>
            <a:r>
              <a:rPr lang="en-IN" sz="2400" dirty="0"/>
              <a:t>schemes</a:t>
            </a:r>
          </a:p>
          <a:p>
            <a:pPr marL="0" indent="0">
              <a:buNone/>
            </a:pPr>
            <a:r>
              <a:rPr lang="en-IN" sz="2400" dirty="0" smtClean="0"/>
              <a:t>	Create </a:t>
            </a:r>
            <a:r>
              <a:rPr lang="en-IN" sz="2400" dirty="0"/>
              <a:t>a platform for engagement with youth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51287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800" b="1" dirty="0"/>
              <a:t/>
            </a:r>
            <a:br>
              <a:rPr lang="en-IN" sz="2800" b="1" dirty="0"/>
            </a:br>
            <a:r>
              <a:rPr lang="en-IN" sz="2800" b="1" dirty="0" smtClean="0"/>
              <a:t>Support Youth at Risk and Create Equitable Opportunity for </a:t>
            </a:r>
            <a:r>
              <a:rPr lang="en-IN" sz="2800" b="1" dirty="0"/>
              <a:t>all </a:t>
            </a:r>
            <a:r>
              <a:rPr lang="en-IN" sz="2800" b="1" dirty="0" smtClean="0"/>
              <a:t>Disadvantaged &amp; Marginalised </a:t>
            </a:r>
            <a:br>
              <a:rPr lang="en-IN" sz="2800" b="1" dirty="0" smtClean="0"/>
            </a:br>
            <a:r>
              <a:rPr lang="en-IN" sz="2800" b="1" dirty="0" smtClean="0"/>
              <a:t>Youth</a:t>
            </a:r>
            <a:r>
              <a:rPr lang="en-IN" sz="2800" dirty="0"/>
              <a:t/>
            </a:r>
            <a:br>
              <a:rPr lang="en-IN" sz="2800" dirty="0"/>
            </a:b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 smtClean="0"/>
              <a:t>					</a:t>
            </a: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683568" y="1700808"/>
            <a:ext cx="617443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b="1" dirty="0"/>
          </a:p>
          <a:p>
            <a:r>
              <a:rPr lang="en-IN" b="1" dirty="0" smtClean="0"/>
              <a:t>Inclusion</a:t>
            </a:r>
            <a:endParaRPr lang="en-IN" dirty="0"/>
          </a:p>
          <a:p>
            <a:r>
              <a:rPr lang="en-IN" dirty="0" smtClean="0"/>
              <a:t>	Enablement </a:t>
            </a:r>
            <a:r>
              <a:rPr lang="en-IN" dirty="0"/>
              <a:t>&amp; capability building for disadvantaged </a:t>
            </a:r>
            <a:r>
              <a:rPr lang="en-IN" dirty="0" smtClean="0"/>
              <a:t>	youth </a:t>
            </a:r>
            <a:endParaRPr lang="en-IN" dirty="0"/>
          </a:p>
          <a:p>
            <a:r>
              <a:rPr lang="en-IN" dirty="0"/>
              <a:t> </a:t>
            </a:r>
            <a:r>
              <a:rPr lang="en-IN" dirty="0" smtClean="0"/>
              <a:t>	Ensuring </a:t>
            </a:r>
            <a:r>
              <a:rPr lang="en-IN" dirty="0"/>
              <a:t>economic opportunities for youth in </a:t>
            </a:r>
            <a:r>
              <a:rPr lang="en-IN" dirty="0" smtClean="0"/>
              <a:t>conflict-	affected </a:t>
            </a:r>
            <a:r>
              <a:rPr lang="en-IN" dirty="0"/>
              <a:t>regions</a:t>
            </a:r>
          </a:p>
          <a:p>
            <a:r>
              <a:rPr lang="en-IN" dirty="0" smtClean="0"/>
              <a:t>	Develop </a:t>
            </a:r>
            <a:r>
              <a:rPr lang="en-IN" dirty="0"/>
              <a:t>a multi-pronged approach to supporting </a:t>
            </a:r>
            <a:r>
              <a:rPr lang="en-IN" dirty="0" smtClean="0"/>
              <a:t>	youth </a:t>
            </a:r>
            <a:r>
              <a:rPr lang="en-IN" dirty="0"/>
              <a:t>with disability </a:t>
            </a:r>
          </a:p>
          <a:p>
            <a:r>
              <a:rPr lang="en-IN" dirty="0" smtClean="0"/>
              <a:t>	Create </a:t>
            </a:r>
            <a:r>
              <a:rPr lang="en-IN" dirty="0"/>
              <a:t>awareness and opportunities to prevent youth </a:t>
            </a:r>
            <a:r>
              <a:rPr lang="en-IN" dirty="0" smtClean="0"/>
              <a:t>	being </a:t>
            </a:r>
            <a:r>
              <a:rPr lang="en-IN" dirty="0"/>
              <a:t>put at risk</a:t>
            </a:r>
          </a:p>
          <a:p>
            <a:r>
              <a:rPr lang="en-IN" b="1" dirty="0"/>
              <a:t> Social Justice</a:t>
            </a:r>
            <a:endParaRPr lang="en-IN" dirty="0"/>
          </a:p>
          <a:p>
            <a:r>
              <a:rPr lang="en-IN" dirty="0" smtClean="0"/>
              <a:t>	Leveraging </a:t>
            </a:r>
            <a:r>
              <a:rPr lang="en-IN" dirty="0"/>
              <a:t>youth to eliminate unjust social practices</a:t>
            </a:r>
          </a:p>
          <a:p>
            <a:r>
              <a:rPr lang="en-IN" dirty="0"/>
              <a:t> </a:t>
            </a:r>
            <a:r>
              <a:rPr lang="en-IN" dirty="0" smtClean="0"/>
              <a:t>	Strengthen </a:t>
            </a:r>
            <a:r>
              <a:rPr lang="en-IN" dirty="0"/>
              <a:t>access to justice at all levels</a:t>
            </a:r>
          </a:p>
        </p:txBody>
      </p:sp>
    </p:spTree>
    <p:extLst>
      <p:ext uri="{BB962C8B-B14F-4D97-AF65-F5344CB8AC3E}">
        <p14:creationId xmlns:p14="http://schemas.microsoft.com/office/powerpoint/2010/main" val="12240796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IN" dirty="0" smtClean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5400" dirty="0" smtClean="0"/>
              <a:t>Thank You</a:t>
            </a:r>
            <a:endParaRPr lang="en-IN" sz="5400" dirty="0"/>
          </a:p>
        </p:txBody>
      </p:sp>
    </p:spTree>
    <p:extLst>
      <p:ext uri="{BB962C8B-B14F-4D97-AF65-F5344CB8AC3E}">
        <p14:creationId xmlns:p14="http://schemas.microsoft.com/office/powerpoint/2010/main" val="3346555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The </a:t>
            </a:r>
            <a:r>
              <a:rPr lang="en-IN" dirty="0"/>
              <a:t>latest census 2011 data </a:t>
            </a:r>
            <a:r>
              <a:rPr lang="en-IN" dirty="0" smtClean="0"/>
              <a:t>shows </a:t>
            </a:r>
            <a:r>
              <a:rPr lang="en-IN" dirty="0"/>
              <a:t>that around 41 </a:t>
            </a:r>
            <a:r>
              <a:rPr lang="en-IN" dirty="0" smtClean="0"/>
              <a:t>per cent </a:t>
            </a:r>
            <a:r>
              <a:rPr lang="en-IN" dirty="0"/>
              <a:t>of India's is below the age of 20 years</a:t>
            </a:r>
            <a:r>
              <a:rPr lang="en-IN" dirty="0" smtClean="0"/>
              <a:t>.</a:t>
            </a:r>
          </a:p>
          <a:p>
            <a:r>
              <a:rPr lang="en-IN" dirty="0"/>
              <a:t>The report also said that there are trends of declining proportion of children and increasing share of elderly across all religious communities.</a:t>
            </a:r>
          </a:p>
        </p:txBody>
      </p:sp>
    </p:spTree>
    <p:extLst>
      <p:ext uri="{BB962C8B-B14F-4D97-AF65-F5344CB8AC3E}">
        <p14:creationId xmlns:p14="http://schemas.microsoft.com/office/powerpoint/2010/main" val="3917808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Global Youth Population by YDI Level  (2010 &amp; 2015)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940017"/>
              </p:ext>
            </p:extLst>
          </p:nvPr>
        </p:nvGraphicFramePr>
        <p:xfrm>
          <a:off x="457200" y="1600200"/>
          <a:ext cx="8219256" cy="48421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4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4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48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3021"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YDI Level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Youth Population 2010 (millions)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Youth Population 2015 (millions)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Percentage </a:t>
                      </a:r>
                    </a:p>
                    <a:p>
                      <a:pPr algn="ctr"/>
                      <a:r>
                        <a:rPr lang="en-IN" dirty="0" smtClean="0"/>
                        <a:t>Change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3021"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Low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353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263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- 25 %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021"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Medium</a:t>
                      </a:r>
                    </a:p>
                    <a:p>
                      <a:pPr algn="ctr"/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949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1, 018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7 %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3021"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High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223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228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2 %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3021"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Very High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252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292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dirty="0" smtClean="0"/>
                    </a:p>
                    <a:p>
                      <a:pPr algn="ctr"/>
                      <a:r>
                        <a:rPr lang="en-IN" dirty="0" smtClean="0"/>
                        <a:t>16 %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2506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29000"/>
          </a:xfrm>
        </p:spPr>
        <p:txBody>
          <a:bodyPr/>
          <a:lstStyle/>
          <a:p>
            <a:r>
              <a:rPr lang="en-IN" dirty="0"/>
              <a:t>More alarming </a:t>
            </a:r>
            <a:r>
              <a:rPr lang="en-IN" dirty="0" smtClean="0"/>
              <a:t>–</a:t>
            </a:r>
          </a:p>
          <a:p>
            <a:pPr marL="0" indent="0">
              <a:buNone/>
            </a:pPr>
            <a:r>
              <a:rPr lang="en-IN" dirty="0"/>
              <a:t>	 that only 4.5 </a:t>
            </a:r>
            <a:r>
              <a:rPr lang="en-IN" dirty="0" smtClean="0"/>
              <a:t>% of </a:t>
            </a:r>
            <a:r>
              <a:rPr lang="en-IN" dirty="0"/>
              <a:t>the population in the country is educated </a:t>
            </a:r>
            <a:r>
              <a:rPr lang="en-IN" dirty="0" smtClean="0"/>
              <a:t>up to </a:t>
            </a:r>
            <a:r>
              <a:rPr lang="en-IN" dirty="0"/>
              <a:t>the level of graduate </a:t>
            </a:r>
            <a:endParaRPr lang="en-IN" dirty="0" smtClean="0"/>
          </a:p>
          <a:p>
            <a:pPr marL="0" indent="0" algn="ctr">
              <a:buNone/>
            </a:pPr>
            <a:r>
              <a:rPr lang="en-IN" dirty="0" smtClean="0"/>
              <a:t>or</a:t>
            </a:r>
          </a:p>
          <a:p>
            <a:pPr marL="0" indent="0">
              <a:buNone/>
            </a:pPr>
            <a:r>
              <a:rPr lang="en-IN" dirty="0" smtClean="0"/>
              <a:t>	 32.6 % </a:t>
            </a:r>
            <a:r>
              <a:rPr lang="en-IN" dirty="0"/>
              <a:t>population is not even educated </a:t>
            </a:r>
            <a:r>
              <a:rPr lang="en-IN" dirty="0" smtClean="0"/>
              <a:t>up to </a:t>
            </a:r>
            <a:r>
              <a:rPr lang="en-IN" dirty="0"/>
              <a:t>the primary school level.</a:t>
            </a:r>
          </a:p>
        </p:txBody>
      </p:sp>
    </p:spTree>
    <p:extLst>
      <p:ext uri="{BB962C8B-B14F-4D97-AF65-F5344CB8AC3E}">
        <p14:creationId xmlns:p14="http://schemas.microsoft.com/office/powerpoint/2010/main" val="219381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26 % of young women, compared with 10 % of young men, have no education.</a:t>
            </a:r>
          </a:p>
          <a:p>
            <a:r>
              <a:rPr lang="en-IN" smtClean="0"/>
              <a:t>7 </a:t>
            </a:r>
            <a:r>
              <a:rPr lang="en-IN" dirty="0" smtClean="0"/>
              <a:t>% of women and 4 % of men have been to school but left school before completing five years of education</a:t>
            </a:r>
            <a:r>
              <a:rPr lang="en-IN" smtClean="0"/>
              <a:t>. </a:t>
            </a:r>
          </a:p>
          <a:p>
            <a:r>
              <a:rPr lang="en-IN" smtClean="0"/>
              <a:t>Among </a:t>
            </a:r>
            <a:r>
              <a:rPr lang="en-IN" dirty="0" smtClean="0"/>
              <a:t>youth, only 29 % of women and 38 % of men have completed 10 or more years of education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82030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Why we need to discuss about youth?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944"/>
          </a:xfrm>
        </p:spPr>
        <p:txBody>
          <a:bodyPr/>
          <a:lstStyle/>
          <a:p>
            <a:r>
              <a:rPr lang="en-IN" sz="2400" dirty="0"/>
              <a:t>India is currently experience the most </a:t>
            </a:r>
            <a:r>
              <a:rPr lang="en-IN" sz="2400" dirty="0" smtClean="0"/>
              <a:t>significant </a:t>
            </a:r>
            <a:r>
              <a:rPr lang="en-IN" sz="2400" dirty="0"/>
              <a:t>“youth bulge” </a:t>
            </a:r>
            <a:endParaRPr lang="en-IN" sz="4800" dirty="0" smtClean="0"/>
          </a:p>
          <a:p>
            <a:r>
              <a:rPr lang="en-IN" sz="2400" dirty="0" smtClean="0"/>
              <a:t>Energy </a:t>
            </a:r>
            <a:r>
              <a:rPr lang="en-IN" sz="2400" dirty="0"/>
              <a:t>and capabilities</a:t>
            </a:r>
          </a:p>
          <a:p>
            <a:r>
              <a:rPr lang="en-IN" sz="2400" dirty="0"/>
              <a:t>Make social </a:t>
            </a:r>
            <a:r>
              <a:rPr lang="en-IN" sz="2400" dirty="0" smtClean="0"/>
              <a:t>change</a:t>
            </a:r>
          </a:p>
          <a:p>
            <a:r>
              <a:rPr lang="en-IN" sz="2400" dirty="0"/>
              <a:t>Development  - depends on youth</a:t>
            </a:r>
          </a:p>
          <a:p>
            <a:r>
              <a:rPr lang="en-IN" sz="2400" dirty="0"/>
              <a:t>Positive power – make use of it</a:t>
            </a:r>
          </a:p>
          <a:p>
            <a:pPr marL="0" indent="0">
              <a:buNone/>
            </a:pPr>
            <a:endParaRPr lang="en-IN" sz="24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85872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IN" dirty="0" smtClean="0"/>
              <a:t/>
            </a:r>
            <a:br>
              <a:rPr lang="en-IN" dirty="0" smtClean="0"/>
            </a:br>
            <a:r>
              <a:rPr lang="en-IN" dirty="0"/>
              <a:t/>
            </a:r>
            <a:br>
              <a:rPr lang="en-IN" dirty="0"/>
            </a:br>
            <a:r>
              <a:rPr lang="en-IN" dirty="0" err="1" smtClean="0"/>
              <a:t>Johari</a:t>
            </a:r>
            <a:r>
              <a:rPr lang="en-IN" dirty="0" smtClean="0"/>
              <a:t> </a:t>
            </a:r>
            <a:r>
              <a:rPr lang="en-IN" dirty="0"/>
              <a:t>Window Model</a:t>
            </a:r>
            <a:br>
              <a:rPr lang="en-IN" dirty="0"/>
            </a:b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  <a:p>
            <a:pPr marL="0" indent="0">
              <a:buNone/>
            </a:pPr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576626"/>
              </p:ext>
            </p:extLst>
          </p:nvPr>
        </p:nvGraphicFramePr>
        <p:xfrm>
          <a:off x="1524000" y="1397000"/>
          <a:ext cx="6096000" cy="3760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3397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I Know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I  Don’t  Know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3397">
                <a:tc>
                  <a:txBody>
                    <a:bodyPr/>
                    <a:lstStyle/>
                    <a:p>
                      <a:r>
                        <a:rPr lang="en-IN" dirty="0" smtClean="0"/>
                        <a:t>They Know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3397">
                <a:tc>
                  <a:txBody>
                    <a:bodyPr/>
                    <a:lstStyle/>
                    <a:p>
                      <a:r>
                        <a:rPr lang="en-IN" dirty="0" smtClean="0"/>
                        <a:t>They Don’t Know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957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04864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 </a:t>
            </a:r>
            <a:r>
              <a:rPr lang="en-IN" dirty="0" err="1" smtClean="0"/>
              <a:t>Malavath</a:t>
            </a:r>
            <a:r>
              <a:rPr lang="en-IN" dirty="0" smtClean="0"/>
              <a:t> </a:t>
            </a:r>
            <a:r>
              <a:rPr lang="en-IN" dirty="0" err="1" smtClean="0"/>
              <a:t>Poorna</a:t>
            </a:r>
            <a:r>
              <a:rPr lang="en-IN" dirty="0" smtClean="0"/>
              <a:t> &amp; </a:t>
            </a:r>
            <a:r>
              <a:rPr lang="en-IN" dirty="0" err="1" smtClean="0"/>
              <a:t>Sadhanapally</a:t>
            </a:r>
            <a:r>
              <a:rPr lang="en-IN" dirty="0" smtClean="0"/>
              <a:t> </a:t>
            </a:r>
            <a:r>
              <a:rPr lang="en-IN" dirty="0" err="1" smtClean="0"/>
              <a:t>Anand</a:t>
            </a:r>
            <a:r>
              <a:rPr lang="en-IN" dirty="0" smtClean="0"/>
              <a:t> Kumar (May 25</a:t>
            </a:r>
            <a:r>
              <a:rPr lang="en-IN" baseline="30000" dirty="0" smtClean="0"/>
              <a:t>th</a:t>
            </a:r>
            <a:r>
              <a:rPr lang="en-IN" dirty="0" smtClean="0"/>
              <a:t> , 2014 – AP – 53 days)</a:t>
            </a:r>
          </a:p>
          <a:p>
            <a:endParaRPr lang="en-IN" dirty="0"/>
          </a:p>
          <a:p>
            <a:r>
              <a:rPr lang="en-IN" dirty="0" smtClean="0"/>
              <a:t>J.K. Rowling – Harry Potter - 500 million copies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		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78128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563</Words>
  <Application>Microsoft Office PowerPoint</Application>
  <PresentationFormat>On-screen Show (4:3)</PresentationFormat>
  <Paragraphs>174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PowerPoint Presentation</vt:lpstr>
      <vt:lpstr>Profile of Youth</vt:lpstr>
      <vt:lpstr>PowerPoint Presentation</vt:lpstr>
      <vt:lpstr>Global Youth Population by YDI Level  (2010 &amp; 2015)</vt:lpstr>
      <vt:lpstr>PowerPoint Presentation</vt:lpstr>
      <vt:lpstr>PowerPoint Presentation</vt:lpstr>
      <vt:lpstr>Why we need to discuss about youth? </vt:lpstr>
      <vt:lpstr>  Johari Window Model  </vt:lpstr>
      <vt:lpstr>PowerPoint Presentation</vt:lpstr>
      <vt:lpstr>Who is Youth ?</vt:lpstr>
      <vt:lpstr>PowerPoint Presentation</vt:lpstr>
      <vt:lpstr>PowerPoint Presentation</vt:lpstr>
      <vt:lpstr>Global Youth Development Index</vt:lpstr>
      <vt:lpstr> In 2016,  India – 133rd out of 183 countries </vt:lpstr>
      <vt:lpstr>PowerPoint Presentation</vt:lpstr>
      <vt:lpstr>Youth Development Index among States in India</vt:lpstr>
      <vt:lpstr>National Youth Policy Vision 2014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Social values and promote community service to build national ownership  </vt:lpstr>
      <vt:lpstr> Facilitate Participation and Civic Engagement at all Levels of Governance  </vt:lpstr>
      <vt:lpstr> Support Youth at Risk and Create Equitable Opportunity for all Disadvantaged &amp; Marginalised  Youth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Natarajamurthy Parthasarathi</cp:lastModifiedBy>
  <cp:revision>22</cp:revision>
  <dcterms:created xsi:type="dcterms:W3CDTF">2017-03-10T14:00:09Z</dcterms:created>
  <dcterms:modified xsi:type="dcterms:W3CDTF">2023-06-23T09:25:34Z</dcterms:modified>
</cp:coreProperties>
</file>