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56" r:id="rId2"/>
    <p:sldId id="272" r:id="rId3"/>
    <p:sldId id="276" r:id="rId4"/>
    <p:sldId id="277" r:id="rId5"/>
    <p:sldId id="278" r:id="rId6"/>
    <p:sldId id="280" r:id="rId7"/>
    <p:sldId id="281" r:id="rId8"/>
    <p:sldId id="257" r:id="rId9"/>
    <p:sldId id="279" r:id="rId10"/>
    <p:sldId id="258" r:id="rId11"/>
    <p:sldId id="259" r:id="rId12"/>
    <p:sldId id="260" r:id="rId13"/>
    <p:sldId id="261" r:id="rId14"/>
    <p:sldId id="262" r:id="rId15"/>
    <p:sldId id="266" r:id="rId16"/>
    <p:sldId id="263" r:id="rId17"/>
    <p:sldId id="264" r:id="rId18"/>
    <p:sldId id="265" r:id="rId19"/>
    <p:sldId id="270" r:id="rId20"/>
    <p:sldId id="267" r:id="rId21"/>
    <p:sldId id="268" r:id="rId22"/>
    <p:sldId id="269" r:id="rId23"/>
    <p:sldId id="273" r:id="rId24"/>
    <p:sldId id="274" r:id="rId25"/>
    <p:sldId id="275" r:id="rId26"/>
    <p:sldId id="271" r:id="rId27"/>
  </p:sldIdLst>
  <p:sldSz cx="9144000" cy="6858000" type="screen4x3"/>
  <p:notesSz cx="6951663" cy="100822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075" cy="504825"/>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937000" y="0"/>
            <a:ext cx="3013075" cy="504825"/>
          </a:xfrm>
          <a:prstGeom prst="rect">
            <a:avLst/>
          </a:prstGeom>
        </p:spPr>
        <p:txBody>
          <a:bodyPr vert="horz" lIns="91440" tIns="45720" rIns="91440" bIns="45720" rtlCol="0"/>
          <a:lstStyle>
            <a:lvl1pPr algn="r">
              <a:defRPr sz="1200"/>
            </a:lvl1pPr>
          </a:lstStyle>
          <a:p>
            <a:fld id="{F96A80C3-9B55-4AFA-91F9-9E5145867C5E}" type="datetimeFigureOut">
              <a:rPr lang="en-IN" smtClean="0"/>
              <a:pPr/>
              <a:t>23-06-2023</a:t>
            </a:fld>
            <a:endParaRPr lang="en-IN"/>
          </a:p>
        </p:txBody>
      </p:sp>
      <p:sp>
        <p:nvSpPr>
          <p:cNvPr id="4" name="Footer Placeholder 3"/>
          <p:cNvSpPr>
            <a:spLocks noGrp="1"/>
          </p:cNvSpPr>
          <p:nvPr>
            <p:ph type="ftr" sz="quarter" idx="2"/>
          </p:nvPr>
        </p:nvSpPr>
        <p:spPr>
          <a:xfrm>
            <a:off x="0" y="9575800"/>
            <a:ext cx="3013075" cy="504825"/>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937000" y="9575800"/>
            <a:ext cx="3013075" cy="504825"/>
          </a:xfrm>
          <a:prstGeom prst="rect">
            <a:avLst/>
          </a:prstGeom>
        </p:spPr>
        <p:txBody>
          <a:bodyPr vert="horz" lIns="91440" tIns="45720" rIns="91440" bIns="45720" rtlCol="0" anchor="b"/>
          <a:lstStyle>
            <a:lvl1pPr algn="r">
              <a:defRPr sz="1200"/>
            </a:lvl1pPr>
          </a:lstStyle>
          <a:p>
            <a:fld id="{2FD9B68C-1941-41DC-8B17-849EB6A244F6}" type="slidenum">
              <a:rPr lang="en-IN" smtClean="0"/>
              <a:pPr/>
              <a:t>‹#›</a:t>
            </a:fld>
            <a:endParaRPr lang="en-IN"/>
          </a:p>
        </p:txBody>
      </p:sp>
    </p:spTree>
    <p:extLst>
      <p:ext uri="{BB962C8B-B14F-4D97-AF65-F5344CB8AC3E}">
        <p14:creationId xmlns:p14="http://schemas.microsoft.com/office/powerpoint/2010/main" val="152255797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1669147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1741748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1674866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954218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2481511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1223227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2775425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3723358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3666425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3809741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C56957-4E2E-49AC-BD60-E0EAE9AFC1FE}" type="datetimeFigureOut">
              <a:rPr lang="en-IN" smtClean="0"/>
              <a:pPr/>
              <a:t>23-06-2023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C2A40A8-A34A-4006-BD0A-023BB6B34FDF}" type="slidenum">
              <a:rPr lang="en-IN" smtClean="0"/>
              <a:pPr/>
              <a:t>‹#›</a:t>
            </a:fld>
            <a:endParaRPr lang="en-IN"/>
          </a:p>
        </p:txBody>
      </p:sp>
    </p:spTree>
    <p:extLst>
      <p:ext uri="{BB962C8B-B14F-4D97-AF65-F5344CB8AC3E}">
        <p14:creationId xmlns:p14="http://schemas.microsoft.com/office/powerpoint/2010/main" val="2476695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C56957-4E2E-49AC-BD60-E0EAE9AFC1FE}" type="datetimeFigureOut">
              <a:rPr lang="en-IN" smtClean="0"/>
              <a:pPr/>
              <a:t>23-06-2023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A40A8-A34A-4006-BD0A-023BB6B34FDF}" type="slidenum">
              <a:rPr lang="en-IN" smtClean="0"/>
              <a:pPr/>
              <a:t>‹#›</a:t>
            </a:fld>
            <a:endParaRPr lang="en-IN"/>
          </a:p>
        </p:txBody>
      </p:sp>
    </p:spTree>
    <p:extLst>
      <p:ext uri="{BB962C8B-B14F-4D97-AF65-F5344CB8AC3E}">
        <p14:creationId xmlns:p14="http://schemas.microsoft.com/office/powerpoint/2010/main" val="2575864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IN" sz="3600" b="1" dirty="0" smtClean="0">
                <a:solidFill>
                  <a:schemeClr val="accent1">
                    <a:lumMod val="75000"/>
                  </a:schemeClr>
                </a:solidFill>
              </a:rPr>
              <a:t/>
            </a:r>
            <a:br>
              <a:rPr lang="en-IN" sz="3600" b="1" dirty="0" smtClean="0">
                <a:solidFill>
                  <a:schemeClr val="accent1">
                    <a:lumMod val="75000"/>
                  </a:schemeClr>
                </a:solidFill>
              </a:rPr>
            </a:br>
            <a:r>
              <a:rPr lang="en-IN" sz="3600" b="1" dirty="0" smtClean="0">
                <a:solidFill>
                  <a:schemeClr val="accent1">
                    <a:lumMod val="75000"/>
                  </a:schemeClr>
                </a:solidFill>
              </a:rPr>
              <a:t>One Nation – One Election</a:t>
            </a:r>
            <a:br>
              <a:rPr lang="en-IN" sz="3600" b="1" dirty="0" smtClean="0">
                <a:solidFill>
                  <a:schemeClr val="accent1">
                    <a:lumMod val="75000"/>
                  </a:schemeClr>
                </a:solidFill>
              </a:rPr>
            </a:br>
            <a:r>
              <a:rPr lang="en-IN" sz="3600" b="1" dirty="0" smtClean="0">
                <a:solidFill>
                  <a:schemeClr val="accent1">
                    <a:lumMod val="75000"/>
                  </a:schemeClr>
                </a:solidFill>
              </a:rPr>
              <a:t>Simultaneous Elections</a:t>
            </a:r>
            <a:r>
              <a:rPr lang="en-IN" b="1" dirty="0" smtClean="0">
                <a:solidFill>
                  <a:schemeClr val="accent1">
                    <a:lumMod val="75000"/>
                  </a:schemeClr>
                </a:solidFill>
              </a:rPr>
              <a:t/>
            </a:r>
            <a:br>
              <a:rPr lang="en-IN" b="1" dirty="0" smtClean="0">
                <a:solidFill>
                  <a:schemeClr val="accent1">
                    <a:lumMod val="75000"/>
                  </a:schemeClr>
                </a:solidFill>
              </a:rPr>
            </a:br>
            <a:endParaRPr lang="en-IN" dirty="0"/>
          </a:p>
        </p:txBody>
      </p:sp>
      <p:sp>
        <p:nvSpPr>
          <p:cNvPr id="3" name="Subtitle 2"/>
          <p:cNvSpPr>
            <a:spLocks noGrp="1"/>
          </p:cNvSpPr>
          <p:nvPr>
            <p:ph type="subTitle" idx="1"/>
          </p:nvPr>
        </p:nvSpPr>
        <p:spPr/>
        <p:txBody>
          <a:bodyPr>
            <a:normAutofit fontScale="47500" lnSpcReduction="20000"/>
          </a:bodyPr>
          <a:lstStyle/>
          <a:p>
            <a:pPr algn="r"/>
            <a:r>
              <a:rPr lang="en-IN" b="1" dirty="0" smtClean="0">
                <a:solidFill>
                  <a:schemeClr val="accent1">
                    <a:lumMod val="75000"/>
                  </a:schemeClr>
                </a:solidFill>
              </a:rPr>
              <a:t>P. </a:t>
            </a:r>
            <a:r>
              <a:rPr lang="en-IN" b="1" dirty="0" err="1" smtClean="0">
                <a:solidFill>
                  <a:schemeClr val="accent1">
                    <a:lumMod val="75000"/>
                  </a:schemeClr>
                </a:solidFill>
              </a:rPr>
              <a:t>Natarajamurthy</a:t>
            </a:r>
            <a:r>
              <a:rPr lang="en-IN" b="1" dirty="0" smtClean="0">
                <a:solidFill>
                  <a:schemeClr val="accent1">
                    <a:lumMod val="75000"/>
                  </a:schemeClr>
                </a:solidFill>
              </a:rPr>
              <a:t/>
            </a:r>
            <a:br>
              <a:rPr lang="en-IN" b="1" dirty="0" smtClean="0">
                <a:solidFill>
                  <a:schemeClr val="accent1">
                    <a:lumMod val="75000"/>
                  </a:schemeClr>
                </a:solidFill>
              </a:rPr>
            </a:br>
            <a:r>
              <a:rPr lang="en-IN" b="1" dirty="0" smtClean="0">
                <a:solidFill>
                  <a:schemeClr val="accent1">
                    <a:lumMod val="75000"/>
                  </a:schemeClr>
                </a:solidFill>
              </a:rPr>
              <a:t>Assistant Professor</a:t>
            </a:r>
            <a:br>
              <a:rPr lang="en-IN" b="1" dirty="0" smtClean="0">
                <a:solidFill>
                  <a:schemeClr val="accent1">
                    <a:lumMod val="75000"/>
                  </a:schemeClr>
                </a:solidFill>
              </a:rPr>
            </a:br>
            <a:r>
              <a:rPr lang="en-IN" b="1" dirty="0" smtClean="0">
                <a:solidFill>
                  <a:schemeClr val="accent1">
                    <a:lumMod val="75000"/>
                  </a:schemeClr>
                </a:solidFill>
              </a:rPr>
              <a:t>Department of Economics</a:t>
            </a:r>
            <a:br>
              <a:rPr lang="en-IN" b="1" dirty="0" smtClean="0">
                <a:solidFill>
                  <a:schemeClr val="accent1">
                    <a:lumMod val="75000"/>
                  </a:schemeClr>
                </a:solidFill>
              </a:rPr>
            </a:br>
            <a:r>
              <a:rPr lang="en-IN" b="1" dirty="0" smtClean="0">
                <a:solidFill>
                  <a:schemeClr val="accent1">
                    <a:lumMod val="75000"/>
                  </a:schemeClr>
                </a:solidFill>
              </a:rPr>
              <a:t>Head i/c. Centre for Youth Development </a:t>
            </a:r>
            <a:br>
              <a:rPr lang="en-IN" b="1" dirty="0" smtClean="0">
                <a:solidFill>
                  <a:schemeClr val="accent1">
                    <a:lumMod val="75000"/>
                  </a:schemeClr>
                </a:solidFill>
              </a:rPr>
            </a:br>
            <a:r>
              <a:rPr lang="en-IN" b="1" dirty="0" smtClean="0">
                <a:solidFill>
                  <a:schemeClr val="accent1">
                    <a:lumMod val="75000"/>
                  </a:schemeClr>
                </a:solidFill>
              </a:rPr>
              <a:t>and Studies</a:t>
            </a:r>
            <a:br>
              <a:rPr lang="en-IN" b="1" dirty="0" smtClean="0">
                <a:solidFill>
                  <a:schemeClr val="accent1">
                    <a:lumMod val="75000"/>
                  </a:schemeClr>
                </a:solidFill>
              </a:rPr>
            </a:br>
            <a:r>
              <a:rPr lang="en-IN" b="1" dirty="0" smtClean="0">
                <a:solidFill>
                  <a:schemeClr val="accent1">
                    <a:lumMod val="75000"/>
                  </a:schemeClr>
                </a:solidFill>
              </a:rPr>
              <a:t>Bharathidasan University</a:t>
            </a:r>
            <a:br>
              <a:rPr lang="en-IN" b="1" dirty="0" smtClean="0">
                <a:solidFill>
                  <a:schemeClr val="accent1">
                    <a:lumMod val="75000"/>
                  </a:schemeClr>
                </a:solidFill>
              </a:rPr>
            </a:br>
            <a:r>
              <a:rPr lang="en-IN" b="1" dirty="0" smtClean="0">
                <a:solidFill>
                  <a:schemeClr val="accent1">
                    <a:lumMod val="75000"/>
                  </a:schemeClr>
                </a:solidFill>
              </a:rPr>
              <a:t>9488471737</a:t>
            </a:r>
            <a:br>
              <a:rPr lang="en-IN" b="1" dirty="0" smtClean="0">
                <a:solidFill>
                  <a:schemeClr val="accent1">
                    <a:lumMod val="75000"/>
                  </a:schemeClr>
                </a:solidFill>
              </a:rPr>
            </a:br>
            <a:r>
              <a:rPr lang="en-IN" b="1" dirty="0" smtClean="0">
                <a:solidFill>
                  <a:schemeClr val="accent1">
                    <a:lumMod val="75000"/>
                  </a:schemeClr>
                </a:solidFill>
              </a:rPr>
              <a:t>nataraja_23@yahoo.co.in</a:t>
            </a:r>
            <a:endParaRPr lang="en-IN" dirty="0"/>
          </a:p>
        </p:txBody>
      </p:sp>
    </p:spTree>
    <p:extLst>
      <p:ext uri="{BB962C8B-B14F-4D97-AF65-F5344CB8AC3E}">
        <p14:creationId xmlns:p14="http://schemas.microsoft.com/office/powerpoint/2010/main" val="32416735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IN" dirty="0"/>
          </a:p>
          <a:p>
            <a:r>
              <a:rPr lang="en-IN" sz="2800" dirty="0"/>
              <a:t>It is interesting to note that the concept of simultaneous elections is in-fact not new to the country</a:t>
            </a:r>
            <a:r>
              <a:rPr lang="en-IN" sz="2800" dirty="0" smtClean="0"/>
              <a:t>.</a:t>
            </a:r>
          </a:p>
          <a:p>
            <a:r>
              <a:rPr lang="en-IN" sz="2800" dirty="0" smtClean="0"/>
              <a:t> </a:t>
            </a:r>
            <a:r>
              <a:rPr lang="en-IN" sz="2800" dirty="0"/>
              <a:t>Post adoption of the Constitution, the elections to </a:t>
            </a:r>
            <a:r>
              <a:rPr lang="en-IN" sz="2800" dirty="0" err="1"/>
              <a:t>Lok</a:t>
            </a:r>
            <a:r>
              <a:rPr lang="en-IN" sz="2800" dirty="0"/>
              <a:t> </a:t>
            </a:r>
            <a:r>
              <a:rPr lang="en-IN" sz="2800" dirty="0" err="1"/>
              <a:t>Sabha</a:t>
            </a:r>
            <a:r>
              <a:rPr lang="en-IN" sz="2800" dirty="0"/>
              <a:t> and all State Legislative Assemblies were held simultaneously between 1951 till 1967 when the cycle of synchronized elections got disrupted. </a:t>
            </a:r>
          </a:p>
          <a:p>
            <a:endParaRPr lang="en-IN" dirty="0"/>
          </a:p>
        </p:txBody>
      </p:sp>
    </p:spTree>
    <p:extLst>
      <p:ext uri="{BB962C8B-B14F-4D97-AF65-F5344CB8AC3E}">
        <p14:creationId xmlns:p14="http://schemas.microsoft.com/office/powerpoint/2010/main" val="4268471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IN" dirty="0"/>
          </a:p>
          <a:p>
            <a:r>
              <a:rPr lang="en-IN" sz="2400" dirty="0"/>
              <a:t>The first general elections to </a:t>
            </a:r>
            <a:r>
              <a:rPr lang="en-IN" sz="2400" dirty="0" err="1"/>
              <a:t>Lok</a:t>
            </a:r>
            <a:r>
              <a:rPr lang="en-IN" sz="2400" dirty="0"/>
              <a:t> </a:t>
            </a:r>
            <a:r>
              <a:rPr lang="en-IN" sz="2400" dirty="0" err="1"/>
              <a:t>Sabha</a:t>
            </a:r>
            <a:r>
              <a:rPr lang="en-IN" sz="2400" dirty="0"/>
              <a:t> and all State Legislative Assemblies were held together in 1951-52. </a:t>
            </a:r>
          </a:p>
          <a:p>
            <a:r>
              <a:rPr lang="en-IN" sz="2400" dirty="0" smtClean="0"/>
              <a:t>That </a:t>
            </a:r>
            <a:r>
              <a:rPr lang="en-IN" sz="2400" dirty="0"/>
              <a:t>practice continued over three subsequent general elections held in the years- 1957, 1962 and 1967. </a:t>
            </a:r>
          </a:p>
          <a:p>
            <a:r>
              <a:rPr lang="en-IN" sz="2400" dirty="0"/>
              <a:t>1968 and 1969, the cycle got disrupted for the first time. </a:t>
            </a:r>
          </a:p>
          <a:p>
            <a:endParaRPr lang="en-IN" dirty="0"/>
          </a:p>
        </p:txBody>
      </p:sp>
    </p:spTree>
    <p:extLst>
      <p:ext uri="{BB962C8B-B14F-4D97-AF65-F5344CB8AC3E}">
        <p14:creationId xmlns:p14="http://schemas.microsoft.com/office/powerpoint/2010/main" val="3199544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80728"/>
            <a:ext cx="8229600" cy="4525963"/>
          </a:xfrm>
        </p:spPr>
        <p:txBody>
          <a:bodyPr>
            <a:normAutofit fontScale="92500" lnSpcReduction="20000"/>
          </a:bodyPr>
          <a:lstStyle/>
          <a:p>
            <a:pPr marL="0" indent="0">
              <a:buNone/>
            </a:pPr>
            <a:r>
              <a:rPr lang="en-IN" dirty="0" smtClean="0"/>
              <a:t>The </a:t>
            </a:r>
            <a:r>
              <a:rPr lang="en-IN" dirty="0"/>
              <a:t>key adverse impacts that the existing electoral cycle leads to could be broadly categorized into the following: </a:t>
            </a:r>
          </a:p>
          <a:p>
            <a:pPr marL="0" indent="0">
              <a:buNone/>
            </a:pPr>
            <a:r>
              <a:rPr lang="en-IN" dirty="0" smtClean="0"/>
              <a:t>	A</a:t>
            </a:r>
            <a:r>
              <a:rPr lang="en-IN" dirty="0"/>
              <a:t>. Impact on development programs and governance due to imposition of Model Code of Conduct by the Election Commission; </a:t>
            </a:r>
          </a:p>
          <a:p>
            <a:pPr marL="0" indent="0">
              <a:buNone/>
            </a:pPr>
            <a:r>
              <a:rPr lang="en-IN" dirty="0" smtClean="0"/>
              <a:t>	B</a:t>
            </a:r>
            <a:r>
              <a:rPr lang="en-IN" dirty="0"/>
              <a:t>. Frequent elections lead to massive expenditures by Government and other stakeholders; </a:t>
            </a:r>
          </a:p>
          <a:p>
            <a:pPr marL="0" indent="0">
              <a:buNone/>
            </a:pPr>
            <a:r>
              <a:rPr lang="en-IN" dirty="0" smtClean="0"/>
              <a:t>	C</a:t>
            </a:r>
            <a:r>
              <a:rPr lang="en-IN" dirty="0"/>
              <a:t>. Engagement of security forces for significantly prolonged periods </a:t>
            </a:r>
          </a:p>
          <a:p>
            <a:endParaRPr lang="en-IN" dirty="0"/>
          </a:p>
        </p:txBody>
      </p:sp>
    </p:spTree>
    <p:extLst>
      <p:ext uri="{BB962C8B-B14F-4D97-AF65-F5344CB8AC3E}">
        <p14:creationId xmlns:p14="http://schemas.microsoft.com/office/powerpoint/2010/main" val="2378158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
            </a:r>
            <a:br>
              <a:rPr lang="en-IN" dirty="0"/>
            </a:br>
            <a:r>
              <a:rPr lang="en-IN" dirty="0"/>
              <a:t>Model Code of Conduct (MCC)</a:t>
            </a:r>
            <a:br>
              <a:rPr lang="en-IN" dirty="0"/>
            </a:br>
            <a:endParaRPr lang="en-IN" dirty="0"/>
          </a:p>
        </p:txBody>
      </p:sp>
      <p:sp>
        <p:nvSpPr>
          <p:cNvPr id="3" name="Content Placeholder 2"/>
          <p:cNvSpPr>
            <a:spLocks noGrp="1"/>
          </p:cNvSpPr>
          <p:nvPr>
            <p:ph idx="1"/>
          </p:nvPr>
        </p:nvSpPr>
        <p:spPr/>
        <p:txBody>
          <a:bodyPr>
            <a:normAutofit fontScale="92500" lnSpcReduction="20000"/>
          </a:bodyPr>
          <a:lstStyle/>
          <a:p>
            <a:pPr algn="just"/>
            <a:r>
              <a:rPr lang="en-IN" sz="2400" dirty="0" smtClean="0"/>
              <a:t>Is </a:t>
            </a:r>
            <a:r>
              <a:rPr lang="en-IN" sz="2400" dirty="0"/>
              <a:t>a set of norms that lays down several do’s and do not’s that political parties, contesting candidates, party(</a:t>
            </a:r>
            <a:r>
              <a:rPr lang="en-IN" sz="2400" dirty="0" err="1"/>
              <a:t>ies</a:t>
            </a:r>
            <a:r>
              <a:rPr lang="en-IN" sz="2400" dirty="0"/>
              <a:t>) in power have to strictly abide by during the process of elections. </a:t>
            </a:r>
          </a:p>
          <a:p>
            <a:pPr algn="just"/>
            <a:r>
              <a:rPr lang="en-IN" sz="2400" dirty="0" smtClean="0"/>
              <a:t>The </a:t>
            </a:r>
            <a:r>
              <a:rPr lang="en-IN" sz="2400" dirty="0"/>
              <a:t>Model Code is enforced from the date of announcement of election schedule by the Election Commission and is operational till the process of elections is completed. </a:t>
            </a:r>
            <a:endParaRPr lang="en-IN" sz="2400" dirty="0" smtClean="0"/>
          </a:p>
          <a:p>
            <a:r>
              <a:rPr lang="en-IN" sz="2400" dirty="0"/>
              <a:t>During general elections to </a:t>
            </a:r>
            <a:r>
              <a:rPr lang="en-IN" sz="2400" dirty="0" err="1"/>
              <a:t>Lok</a:t>
            </a:r>
            <a:r>
              <a:rPr lang="en-IN" sz="2400" dirty="0"/>
              <a:t> </a:t>
            </a:r>
            <a:r>
              <a:rPr lang="en-IN" sz="2400" dirty="0" err="1"/>
              <a:t>Sabha</a:t>
            </a:r>
            <a:r>
              <a:rPr lang="en-IN" sz="2400" dirty="0"/>
              <a:t>, the code is applicable throughout the country. </a:t>
            </a:r>
            <a:endParaRPr lang="en-IN" sz="2400" dirty="0" smtClean="0"/>
          </a:p>
          <a:p>
            <a:r>
              <a:rPr lang="en-IN" sz="2400" dirty="0" smtClean="0"/>
              <a:t>During </a:t>
            </a:r>
            <a:r>
              <a:rPr lang="en-IN" sz="2400" dirty="0"/>
              <a:t>general elections to the Legislative Assembly, the code is applicable in the entire State</a:t>
            </a:r>
            <a:r>
              <a:rPr lang="en-IN" sz="2400" dirty="0" smtClean="0"/>
              <a:t>.</a:t>
            </a:r>
          </a:p>
          <a:p>
            <a:r>
              <a:rPr lang="en-IN" sz="2400" dirty="0" smtClean="0"/>
              <a:t> </a:t>
            </a:r>
            <a:r>
              <a:rPr lang="en-IN" sz="2400" dirty="0"/>
              <a:t>Effectively, except the routine administrative activities, other development programs, welfare schemes, capital projects etc. remain largely suspended till the time the model code is applicable and in the area it is in operation. </a:t>
            </a:r>
          </a:p>
          <a:p>
            <a:pPr algn="just"/>
            <a:endParaRPr lang="en-IN" dirty="0"/>
          </a:p>
        </p:txBody>
      </p:sp>
    </p:spTree>
    <p:extLst>
      <p:ext uri="{BB962C8B-B14F-4D97-AF65-F5344CB8AC3E}">
        <p14:creationId xmlns:p14="http://schemas.microsoft.com/office/powerpoint/2010/main" val="3776077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
            </a:r>
            <a:br>
              <a:rPr lang="en-IN" dirty="0"/>
            </a:br>
            <a:r>
              <a:rPr lang="en-IN" sz="2400" dirty="0" smtClean="0"/>
              <a:t>Parliamentary Standing committee in its 79th report.</a:t>
            </a:r>
            <a:endParaRPr lang="en-IN" sz="2700" dirty="0"/>
          </a:p>
        </p:txBody>
      </p:sp>
      <p:sp>
        <p:nvSpPr>
          <p:cNvPr id="3" name="Content Placeholder 2"/>
          <p:cNvSpPr>
            <a:spLocks noGrp="1"/>
          </p:cNvSpPr>
          <p:nvPr>
            <p:ph idx="1"/>
          </p:nvPr>
        </p:nvSpPr>
        <p:spPr/>
        <p:txBody>
          <a:bodyPr>
            <a:normAutofit/>
          </a:bodyPr>
          <a:lstStyle/>
          <a:p>
            <a:pPr algn="just"/>
            <a:r>
              <a:rPr lang="en-IN" sz="2400" i="1" dirty="0" smtClean="0"/>
              <a:t>The Committee states - The imposition of Model Code of Conduct (MCC) puts on hold the entire development programme and activities of the Union and State Governments in the poll bound State. </a:t>
            </a:r>
          </a:p>
          <a:p>
            <a:pPr algn="just"/>
            <a:r>
              <a:rPr lang="en-IN" sz="2400" i="1" dirty="0" smtClean="0"/>
              <a:t>It even affects the normal governance.</a:t>
            </a:r>
          </a:p>
          <a:p>
            <a:pPr algn="just"/>
            <a:r>
              <a:rPr lang="en-IN" sz="2400" i="1" dirty="0" smtClean="0"/>
              <a:t> Frequent elections lead to imposition of MCC over prolonged periods of time. This often leads to policy paralysis and governance deficit.</a:t>
            </a:r>
            <a:endParaRPr lang="en-IN" dirty="0"/>
          </a:p>
        </p:txBody>
      </p:sp>
    </p:spTree>
    <p:extLst>
      <p:ext uri="{BB962C8B-B14F-4D97-AF65-F5344CB8AC3E}">
        <p14:creationId xmlns:p14="http://schemas.microsoft.com/office/powerpoint/2010/main" val="1809794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Duration of MCC </a:t>
            </a:r>
            <a:endParaRPr lang="en-IN" dirty="0"/>
          </a:p>
        </p:txBody>
      </p:sp>
      <p:sp>
        <p:nvSpPr>
          <p:cNvPr id="3" name="Content Placeholder 2"/>
          <p:cNvSpPr>
            <a:spLocks noGrp="1"/>
          </p:cNvSpPr>
          <p:nvPr>
            <p:ph idx="1"/>
          </p:nvPr>
        </p:nvSpPr>
        <p:spPr/>
        <p:txBody>
          <a:bodyPr/>
          <a:lstStyle/>
          <a:p>
            <a:r>
              <a:rPr lang="en-IN" dirty="0" smtClean="0"/>
              <a:t>2014 	-  	7 months</a:t>
            </a:r>
          </a:p>
          <a:p>
            <a:r>
              <a:rPr lang="en-IN" dirty="0" smtClean="0"/>
              <a:t>2015	-    	3 months</a:t>
            </a:r>
          </a:p>
          <a:p>
            <a:r>
              <a:rPr lang="en-IN" dirty="0" smtClean="0"/>
              <a:t>2016	- 	2 months</a:t>
            </a:r>
          </a:p>
          <a:p>
            <a:r>
              <a:rPr lang="en-IN" dirty="0" smtClean="0"/>
              <a:t>2019 	- 	2 months</a:t>
            </a:r>
            <a:endParaRPr lang="en-IN" dirty="0"/>
          </a:p>
        </p:txBody>
      </p:sp>
    </p:spTree>
    <p:extLst>
      <p:ext uri="{BB962C8B-B14F-4D97-AF65-F5344CB8AC3E}">
        <p14:creationId xmlns:p14="http://schemas.microsoft.com/office/powerpoint/2010/main" val="3533775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
            </a:r>
            <a:br>
              <a:rPr lang="en-IN" dirty="0"/>
            </a:br>
            <a:r>
              <a:rPr lang="en-IN" sz="2700" dirty="0"/>
              <a:t>Frequent elections lead to massive expenditures by Government &amp; other stakeholders </a:t>
            </a:r>
            <a:r>
              <a:rPr lang="en-IN" dirty="0"/>
              <a:t/>
            </a:r>
            <a:br>
              <a:rPr lang="en-IN" dirty="0"/>
            </a:br>
            <a:endParaRPr lang="en-IN" dirty="0"/>
          </a:p>
        </p:txBody>
      </p:sp>
      <p:sp>
        <p:nvSpPr>
          <p:cNvPr id="3" name="Content Placeholder 2"/>
          <p:cNvSpPr>
            <a:spLocks noGrp="1"/>
          </p:cNvSpPr>
          <p:nvPr>
            <p:ph idx="1"/>
          </p:nvPr>
        </p:nvSpPr>
        <p:spPr/>
        <p:txBody>
          <a:bodyPr>
            <a:normAutofit fontScale="85000" lnSpcReduction="10000"/>
          </a:bodyPr>
          <a:lstStyle/>
          <a:p>
            <a:r>
              <a:rPr lang="en-IN" sz="2800" dirty="0" smtClean="0"/>
              <a:t>$ 7 Billion in India, 2019 - $ 6.5 Billion in USA, (2016</a:t>
            </a:r>
          </a:p>
          <a:p>
            <a:r>
              <a:rPr lang="en-IN" sz="2800" dirty="0" smtClean="0"/>
              <a:t>40 % more than 2014)</a:t>
            </a:r>
          </a:p>
          <a:p>
            <a:r>
              <a:rPr lang="en-IN" sz="2800" dirty="0"/>
              <a:t>$8 spent per voter in a country where about 60 % of the population lives on around $3 a </a:t>
            </a:r>
            <a:r>
              <a:rPr lang="en-IN" sz="2800" dirty="0" smtClean="0"/>
              <a:t>day</a:t>
            </a:r>
          </a:p>
          <a:p>
            <a:r>
              <a:rPr lang="en-IN" sz="2800" dirty="0"/>
              <a:t>Most of the jump in spending will come in use of social media, travel and advertising,” said N. </a:t>
            </a:r>
            <a:r>
              <a:rPr lang="en-IN" sz="2800" dirty="0" err="1"/>
              <a:t>Bhaskara</a:t>
            </a:r>
            <a:r>
              <a:rPr lang="en-IN" sz="2800" dirty="0"/>
              <a:t> </a:t>
            </a:r>
            <a:r>
              <a:rPr lang="en-IN" sz="2800" dirty="0" err="1"/>
              <a:t>Rao</a:t>
            </a:r>
            <a:r>
              <a:rPr lang="en-IN" sz="2800" dirty="0" smtClean="0"/>
              <a:t>,( </a:t>
            </a:r>
            <a:r>
              <a:rPr lang="en-IN" sz="2800" dirty="0"/>
              <a:t>chairman of the Centre for Media Studies, who has advised previous governments and ran a market research group</a:t>
            </a:r>
            <a:r>
              <a:rPr lang="en-IN" sz="2800" dirty="0" smtClean="0"/>
              <a:t>.)</a:t>
            </a:r>
          </a:p>
          <a:p>
            <a:r>
              <a:rPr lang="en-IN" sz="2800" dirty="0"/>
              <a:t>Social media spending is likely to be dramatically higher, surging to about </a:t>
            </a:r>
            <a:r>
              <a:rPr lang="en-IN" sz="2800" dirty="0" err="1"/>
              <a:t>Rs</a:t>
            </a:r>
            <a:r>
              <a:rPr lang="en-IN" sz="2800" dirty="0"/>
              <a:t> 5,000 </a:t>
            </a:r>
            <a:r>
              <a:rPr lang="en-IN" sz="2800" dirty="0" err="1"/>
              <a:t>crore</a:t>
            </a:r>
            <a:r>
              <a:rPr lang="en-IN" sz="2800" dirty="0"/>
              <a:t> from </a:t>
            </a:r>
            <a:r>
              <a:rPr lang="en-IN" sz="2800" dirty="0" err="1"/>
              <a:t>Rs</a:t>
            </a:r>
            <a:r>
              <a:rPr lang="en-IN" sz="2800" dirty="0"/>
              <a:t> 250 </a:t>
            </a:r>
            <a:r>
              <a:rPr lang="en-IN" sz="2800" dirty="0" err="1"/>
              <a:t>crore</a:t>
            </a:r>
            <a:r>
              <a:rPr lang="en-IN" sz="2800" dirty="0"/>
              <a:t> in 2014, </a:t>
            </a:r>
            <a:r>
              <a:rPr lang="en-IN" sz="2800" dirty="0" err="1"/>
              <a:t>Rao</a:t>
            </a:r>
            <a:r>
              <a:rPr lang="en-IN" sz="2800" dirty="0"/>
              <a:t> said.</a:t>
            </a:r>
            <a:br>
              <a:rPr lang="en-IN" sz="2800" dirty="0"/>
            </a:br>
            <a:endParaRPr lang="en-IN" dirty="0"/>
          </a:p>
        </p:txBody>
      </p:sp>
    </p:spTree>
    <p:extLst>
      <p:ext uri="{BB962C8B-B14F-4D97-AF65-F5344CB8AC3E}">
        <p14:creationId xmlns:p14="http://schemas.microsoft.com/office/powerpoint/2010/main" val="2836730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Last Five Election</a:t>
            </a:r>
            <a:endParaRPr lang="en-IN" dirty="0"/>
          </a:p>
        </p:txBody>
      </p:sp>
      <p:sp>
        <p:nvSpPr>
          <p:cNvPr id="3" name="Content Placeholder 2"/>
          <p:cNvSpPr>
            <a:spLocks noGrp="1"/>
          </p:cNvSpPr>
          <p:nvPr>
            <p:ph idx="1"/>
          </p:nvPr>
        </p:nvSpPr>
        <p:spPr/>
        <p:txBody>
          <a:bodyPr/>
          <a:lstStyle/>
          <a:p>
            <a:r>
              <a:rPr lang="en-IN" dirty="0" smtClean="0"/>
              <a:t>1998 	- 	9, 000 cr.</a:t>
            </a:r>
          </a:p>
          <a:p>
            <a:r>
              <a:rPr lang="en-IN" dirty="0" smtClean="0"/>
              <a:t>1999	- 	10,000 cr.</a:t>
            </a:r>
          </a:p>
          <a:p>
            <a:r>
              <a:rPr lang="en-IN" dirty="0" smtClean="0"/>
              <a:t>2004	-	14,000 cr.</a:t>
            </a:r>
          </a:p>
          <a:p>
            <a:r>
              <a:rPr lang="en-IN" dirty="0" smtClean="0"/>
              <a:t>2009	-	20,000 cr.</a:t>
            </a:r>
          </a:p>
          <a:p>
            <a:r>
              <a:rPr lang="en-IN" dirty="0" smtClean="0"/>
              <a:t>2014	-	30,000 cr.</a:t>
            </a:r>
          </a:p>
          <a:p>
            <a:r>
              <a:rPr lang="en-IN" dirty="0" smtClean="0"/>
              <a:t>2019	-	50,000 cr.</a:t>
            </a:r>
          </a:p>
          <a:p>
            <a:pPr marL="0" indent="0">
              <a:buNone/>
            </a:pPr>
            <a:r>
              <a:rPr lang="en-IN" dirty="0"/>
              <a:t>	</a:t>
            </a:r>
            <a:r>
              <a:rPr lang="en-IN" dirty="0" smtClean="0"/>
              <a:t>			News 18.com</a:t>
            </a:r>
            <a:endParaRPr lang="en-IN" dirty="0"/>
          </a:p>
        </p:txBody>
      </p:sp>
    </p:spTree>
    <p:extLst>
      <p:ext uri="{BB962C8B-B14F-4D97-AF65-F5344CB8AC3E}">
        <p14:creationId xmlns:p14="http://schemas.microsoft.com/office/powerpoint/2010/main" val="21845719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fontScale="85000" lnSpcReduction="10000"/>
          </a:bodyPr>
          <a:lstStyle/>
          <a:p>
            <a:r>
              <a:rPr lang="en-IN" sz="2400" dirty="0"/>
              <a:t>India’s budget allocated 2.62 billion rupees to the Election Commission this fiscal year, a new high figure in itself. </a:t>
            </a:r>
            <a:endParaRPr lang="en-IN" sz="2400" dirty="0" smtClean="0"/>
          </a:p>
          <a:p>
            <a:r>
              <a:rPr lang="en-IN" sz="2400" i="1" dirty="0" err="1" smtClean="0"/>
              <a:t>Rs</a:t>
            </a:r>
            <a:r>
              <a:rPr lang="en-IN" sz="2400" i="1" dirty="0" smtClean="0"/>
              <a:t>. </a:t>
            </a:r>
            <a:r>
              <a:rPr lang="en-IN" sz="2400" i="1" dirty="0"/>
              <a:t>50 lakh-70 lakh per </a:t>
            </a:r>
            <a:r>
              <a:rPr lang="en-IN" sz="2400" i="1" dirty="0" err="1"/>
              <a:t>Lok</a:t>
            </a:r>
            <a:r>
              <a:rPr lang="en-IN" sz="2400" i="1" dirty="0"/>
              <a:t> </a:t>
            </a:r>
            <a:r>
              <a:rPr lang="en-IN" sz="2400" i="1" dirty="0" err="1"/>
              <a:t>Sabha</a:t>
            </a:r>
            <a:r>
              <a:rPr lang="en-IN" sz="2400" i="1" dirty="0"/>
              <a:t> </a:t>
            </a:r>
            <a:r>
              <a:rPr lang="en-IN" sz="2400" i="1" dirty="0" smtClean="0"/>
              <a:t>candidate for bigger State (</a:t>
            </a:r>
            <a:r>
              <a:rPr lang="en-IN" sz="2400" dirty="0" smtClean="0"/>
              <a:t>Maharashtra, Madhya Pradesh, Uttar Pradesh, West Bengal and Karnataka)</a:t>
            </a:r>
            <a:endParaRPr lang="en-IN" sz="2400" i="1" dirty="0" smtClean="0"/>
          </a:p>
          <a:p>
            <a:r>
              <a:rPr lang="en-IN" sz="2400" dirty="0" err="1" smtClean="0"/>
              <a:t>Rs</a:t>
            </a:r>
            <a:r>
              <a:rPr lang="en-IN" sz="2400" dirty="0" smtClean="0"/>
              <a:t> 22 lakh to </a:t>
            </a:r>
            <a:r>
              <a:rPr lang="en-IN" sz="2400" dirty="0" err="1" smtClean="0"/>
              <a:t>Rs</a:t>
            </a:r>
            <a:r>
              <a:rPr lang="en-IN" sz="2400" dirty="0" smtClean="0"/>
              <a:t> 54 lakh in smaller states (Goa and other hilly and north eastern states. )</a:t>
            </a:r>
            <a:endParaRPr lang="en-IN" sz="2400" i="1" dirty="0" smtClean="0"/>
          </a:p>
          <a:p>
            <a:r>
              <a:rPr lang="en-IN" sz="2400" i="1" dirty="0" err="1" smtClean="0"/>
              <a:t>Rs</a:t>
            </a:r>
            <a:r>
              <a:rPr lang="en-IN" sz="2400" i="1" dirty="0" smtClean="0"/>
              <a:t>. </a:t>
            </a:r>
            <a:r>
              <a:rPr lang="en-IN" sz="2400" i="1" dirty="0"/>
              <a:t>20 lakh-28 lakh per assembly candidate, depending on the state</a:t>
            </a:r>
            <a:r>
              <a:rPr lang="en-IN" sz="2400" i="1" dirty="0" smtClean="0"/>
              <a:t>.</a:t>
            </a:r>
          </a:p>
          <a:p>
            <a:r>
              <a:rPr lang="en-IN" sz="2400" i="1" dirty="0"/>
              <a:t>In 1952, the cost was 60 paisa per elector which became </a:t>
            </a:r>
            <a:r>
              <a:rPr lang="en-IN" sz="2400" i="1" dirty="0" err="1"/>
              <a:t>Rs</a:t>
            </a:r>
            <a:r>
              <a:rPr lang="en-IN" sz="2400" i="1" dirty="0"/>
              <a:t>. 17 </a:t>
            </a:r>
            <a:r>
              <a:rPr lang="en-IN" sz="2400" i="1" dirty="0" smtClean="0"/>
              <a:t>per </a:t>
            </a:r>
            <a:r>
              <a:rPr lang="en-IN" sz="2400" i="1" dirty="0"/>
              <a:t>elector in 2004 and declined to </a:t>
            </a:r>
            <a:r>
              <a:rPr lang="en-IN" sz="2400" i="1" dirty="0" err="1"/>
              <a:t>Rs</a:t>
            </a:r>
            <a:r>
              <a:rPr lang="en-IN" sz="2400" i="1" dirty="0"/>
              <a:t>. 12 in 2009</a:t>
            </a:r>
            <a:r>
              <a:rPr lang="en-IN" sz="2400" i="1" dirty="0" smtClean="0"/>
              <a:t>.</a:t>
            </a:r>
          </a:p>
          <a:p>
            <a:r>
              <a:rPr lang="en-IN" sz="2400" dirty="0"/>
              <a:t>The government expenditure rose to </a:t>
            </a:r>
            <a:r>
              <a:rPr lang="en-IN" sz="2400" dirty="0" err="1"/>
              <a:t>Rs</a:t>
            </a:r>
            <a:r>
              <a:rPr lang="en-IN" sz="2400" dirty="0"/>
              <a:t>. 100 </a:t>
            </a:r>
            <a:r>
              <a:rPr lang="en-IN" sz="2400" dirty="0" err="1"/>
              <a:t>crore</a:t>
            </a:r>
            <a:r>
              <a:rPr lang="en-IN" sz="2400" dirty="0"/>
              <a:t> until the eighth general election in 1984-85. It crossed </a:t>
            </a:r>
            <a:r>
              <a:rPr lang="en-IN" sz="2400" dirty="0" err="1"/>
              <a:t>Rs</a:t>
            </a:r>
            <a:r>
              <a:rPr lang="en-IN" sz="2400" dirty="0"/>
              <a:t>. 500 </a:t>
            </a:r>
            <a:r>
              <a:rPr lang="en-IN" sz="2400" dirty="0" err="1"/>
              <a:t>crore</a:t>
            </a:r>
            <a:r>
              <a:rPr lang="en-IN" sz="2400" dirty="0"/>
              <a:t> for the first time during the 11th general election in 1996 and went beyond </a:t>
            </a:r>
            <a:r>
              <a:rPr lang="en-IN" sz="2400" dirty="0" err="1"/>
              <a:t>Rs</a:t>
            </a:r>
            <a:r>
              <a:rPr lang="en-IN" sz="2400" dirty="0"/>
              <a:t>. 1,000 </a:t>
            </a:r>
            <a:r>
              <a:rPr lang="en-IN" sz="2400" dirty="0" err="1"/>
              <a:t>crore</a:t>
            </a:r>
            <a:r>
              <a:rPr lang="en-IN" sz="2400" dirty="0"/>
              <a:t> during the 14th general election in 2004</a:t>
            </a:r>
            <a:r>
              <a:rPr lang="en-IN" sz="2400" dirty="0" smtClean="0"/>
              <a:t>.</a:t>
            </a:r>
          </a:p>
          <a:p>
            <a:r>
              <a:rPr lang="en-IN" sz="2400" dirty="0" smtClean="0"/>
              <a:t>In </a:t>
            </a:r>
            <a:r>
              <a:rPr lang="en-IN" sz="2400" dirty="0"/>
              <a:t>the 2009 </a:t>
            </a:r>
            <a:r>
              <a:rPr lang="en-IN" sz="2400" dirty="0" err="1"/>
              <a:t>Lok</a:t>
            </a:r>
            <a:r>
              <a:rPr lang="en-IN" sz="2400" dirty="0"/>
              <a:t> </a:t>
            </a:r>
            <a:r>
              <a:rPr lang="en-IN" sz="2400" dirty="0" err="1"/>
              <a:t>Sabha</a:t>
            </a:r>
            <a:r>
              <a:rPr lang="en-IN" sz="2400" dirty="0"/>
              <a:t> polls, the cost to the exchequer was </a:t>
            </a:r>
            <a:r>
              <a:rPr lang="en-IN" sz="2400" dirty="0" err="1"/>
              <a:t>Rs</a:t>
            </a:r>
            <a:r>
              <a:rPr lang="en-IN" sz="2400" dirty="0"/>
              <a:t>. </a:t>
            </a:r>
            <a:r>
              <a:rPr lang="en-IN" sz="2400" dirty="0" smtClean="0"/>
              <a:t>1,483</a:t>
            </a:r>
          </a:p>
          <a:p>
            <a:r>
              <a:rPr lang="en-IN" sz="2400" dirty="0"/>
              <a:t> </a:t>
            </a:r>
            <a:r>
              <a:rPr lang="en-IN" sz="2400" dirty="0" smtClean="0"/>
              <a:t>In </a:t>
            </a:r>
            <a:r>
              <a:rPr lang="en-IN" sz="2400" dirty="0"/>
              <a:t>2014 at was around </a:t>
            </a:r>
            <a:r>
              <a:rPr lang="en-IN" sz="2400" dirty="0" err="1"/>
              <a:t>Rs</a:t>
            </a:r>
            <a:r>
              <a:rPr lang="en-IN" sz="2400" dirty="0"/>
              <a:t>. 3,870 </a:t>
            </a:r>
            <a:r>
              <a:rPr lang="en-IN" sz="2400" dirty="0" err="1"/>
              <a:t>crore</a:t>
            </a:r>
            <a:r>
              <a:rPr lang="en-IN" sz="2400" dirty="0"/>
              <a:t> which was 3 times more</a:t>
            </a:r>
          </a:p>
          <a:p>
            <a:r>
              <a:rPr lang="en-IN" sz="2400" dirty="0"/>
              <a:t>The total government expenditure for the last </a:t>
            </a:r>
            <a:r>
              <a:rPr lang="en-IN" sz="2400" dirty="0" err="1"/>
              <a:t>Lok</a:t>
            </a:r>
            <a:r>
              <a:rPr lang="en-IN" sz="2400" dirty="0"/>
              <a:t> </a:t>
            </a:r>
            <a:r>
              <a:rPr lang="en-IN" sz="2400" dirty="0" err="1"/>
              <a:t>Sabha</a:t>
            </a:r>
            <a:r>
              <a:rPr lang="en-IN" sz="2400" dirty="0"/>
              <a:t> polls in 2014 at was around </a:t>
            </a:r>
            <a:r>
              <a:rPr lang="en-IN" sz="2400" dirty="0" err="1"/>
              <a:t>Rs</a:t>
            </a:r>
            <a:r>
              <a:rPr lang="en-IN" sz="2400" dirty="0"/>
              <a:t>. 3,870 </a:t>
            </a:r>
            <a:r>
              <a:rPr lang="en-IN" sz="2400" dirty="0" err="1"/>
              <a:t>crore</a:t>
            </a:r>
            <a:r>
              <a:rPr lang="en-IN" sz="2400" dirty="0"/>
              <a:t> which was 3 times more than the expenditure incurred for the 15th general election in 2009.</a:t>
            </a:r>
          </a:p>
          <a:p>
            <a:endParaRPr lang="en-IN" sz="2400" i="1" dirty="0"/>
          </a:p>
        </p:txBody>
      </p:sp>
    </p:spTree>
    <p:extLst>
      <p:ext uri="{BB962C8B-B14F-4D97-AF65-F5344CB8AC3E}">
        <p14:creationId xmlns:p14="http://schemas.microsoft.com/office/powerpoint/2010/main" val="21485328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IN" sz="3100" b="1" dirty="0" smtClean="0"/>
              <a:t/>
            </a:r>
            <a:br>
              <a:rPr lang="en-IN" sz="3100" b="1" dirty="0" smtClean="0"/>
            </a:br>
            <a:r>
              <a:rPr lang="en-IN" sz="3100" b="1" dirty="0" smtClean="0"/>
              <a:t>Main components of the election expenditure are;</a:t>
            </a:r>
            <a:r>
              <a:rPr lang="en-IN" dirty="0" smtClean="0"/>
              <a:t/>
            </a:r>
            <a:br>
              <a:rPr lang="en-IN" dirty="0" smtClean="0"/>
            </a:br>
            <a:endParaRPr lang="en-IN" dirty="0"/>
          </a:p>
        </p:txBody>
      </p:sp>
      <p:sp>
        <p:nvSpPr>
          <p:cNvPr id="3" name="Content Placeholder 2"/>
          <p:cNvSpPr>
            <a:spLocks noGrp="1"/>
          </p:cNvSpPr>
          <p:nvPr>
            <p:ph idx="1"/>
          </p:nvPr>
        </p:nvSpPr>
        <p:spPr>
          <a:xfrm>
            <a:off x="611560" y="1196752"/>
            <a:ext cx="8229600" cy="4525963"/>
          </a:xfrm>
        </p:spPr>
        <p:txBody>
          <a:bodyPr>
            <a:normAutofit fontScale="92500"/>
          </a:bodyPr>
          <a:lstStyle/>
          <a:p>
            <a:pPr marL="0" indent="0">
              <a:buNone/>
            </a:pPr>
            <a:r>
              <a:rPr lang="en-IN" b="1" dirty="0" smtClean="0"/>
              <a:t>a</a:t>
            </a:r>
            <a:r>
              <a:rPr lang="en-IN" b="1" dirty="0"/>
              <a:t>.</a:t>
            </a:r>
            <a:r>
              <a:rPr lang="en-IN" dirty="0"/>
              <a:t> Expenditure on vehicles during election campaign:-34%</a:t>
            </a:r>
          </a:p>
          <a:p>
            <a:pPr marL="0" indent="0">
              <a:buNone/>
            </a:pPr>
            <a:r>
              <a:rPr lang="en-IN" b="1" dirty="0"/>
              <a:t>b.</a:t>
            </a:r>
            <a:r>
              <a:rPr lang="en-IN" dirty="0"/>
              <a:t> Expenditure on Campaigning equipment:- 23%</a:t>
            </a:r>
          </a:p>
          <a:p>
            <a:pPr marL="0" indent="0">
              <a:buNone/>
            </a:pPr>
            <a:r>
              <a:rPr lang="en-IN" b="1" dirty="0"/>
              <a:t>c.</a:t>
            </a:r>
            <a:r>
              <a:rPr lang="en-IN" dirty="0"/>
              <a:t> Expenditure on Election Rallies:- 13%</a:t>
            </a:r>
          </a:p>
          <a:p>
            <a:pPr marL="0" indent="0">
              <a:buNone/>
            </a:pPr>
            <a:r>
              <a:rPr lang="en-IN" b="1" dirty="0"/>
              <a:t>d.</a:t>
            </a:r>
            <a:r>
              <a:rPr lang="en-IN" dirty="0"/>
              <a:t> Expenditure on electronic and print media:- 7%</a:t>
            </a:r>
          </a:p>
          <a:p>
            <a:pPr marL="0" indent="0">
              <a:buNone/>
            </a:pPr>
            <a:r>
              <a:rPr lang="en-IN" b="1" dirty="0"/>
              <a:t>e.</a:t>
            </a:r>
            <a:r>
              <a:rPr lang="en-IN" dirty="0"/>
              <a:t> Expenditure on Banners, hoardings and pamphlets:- 4%</a:t>
            </a:r>
          </a:p>
          <a:p>
            <a:pPr marL="0" indent="0">
              <a:buNone/>
            </a:pPr>
            <a:r>
              <a:rPr lang="en-IN" b="1" dirty="0"/>
              <a:t>f.</a:t>
            </a:r>
            <a:r>
              <a:rPr lang="en-IN" dirty="0"/>
              <a:t>  Expenditure on field visits:- 3%</a:t>
            </a:r>
          </a:p>
          <a:p>
            <a:endParaRPr lang="en-IN" dirty="0"/>
          </a:p>
        </p:txBody>
      </p:sp>
    </p:spTree>
    <p:extLst>
      <p:ext uri="{BB962C8B-B14F-4D97-AF65-F5344CB8AC3E}">
        <p14:creationId xmlns:p14="http://schemas.microsoft.com/office/powerpoint/2010/main" val="32850726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857232"/>
            <a:ext cx="8229600" cy="4525963"/>
          </a:xfrm>
        </p:spPr>
        <p:txBody>
          <a:bodyPr>
            <a:normAutofit fontScale="92500" lnSpcReduction="20000"/>
          </a:bodyPr>
          <a:lstStyle/>
          <a:p>
            <a:r>
              <a:rPr lang="en-IN" dirty="0" smtClean="0"/>
              <a:t>India is the largest Democracy in the World. </a:t>
            </a:r>
          </a:p>
          <a:p>
            <a:r>
              <a:rPr lang="en-IN" dirty="0" smtClean="0"/>
              <a:t>Elections are the most important and integral part of politics in a democratic system of governance .</a:t>
            </a:r>
          </a:p>
          <a:p>
            <a:r>
              <a:rPr lang="en-IN" dirty="0" smtClean="0"/>
              <a:t>Democracy can function only upon this faith that elections are free and fair and not manipulated and rigged. </a:t>
            </a:r>
          </a:p>
          <a:p>
            <a:r>
              <a:rPr lang="en-IN" dirty="0" smtClean="0"/>
              <a:t>But for certain reasons, system of Democracy is not working properly and common man feels that there is something wrong in the Electoral process.</a:t>
            </a:r>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100" dirty="0" smtClean="0"/>
              <a:t>Engagement </a:t>
            </a:r>
            <a:r>
              <a:rPr lang="en-IN" sz="3100" dirty="0"/>
              <a:t>of security forces for significantly prolonged periods </a:t>
            </a:r>
          </a:p>
        </p:txBody>
      </p:sp>
      <p:sp>
        <p:nvSpPr>
          <p:cNvPr id="3" name="Content Placeholder 2"/>
          <p:cNvSpPr>
            <a:spLocks noGrp="1"/>
          </p:cNvSpPr>
          <p:nvPr>
            <p:ph idx="1"/>
          </p:nvPr>
        </p:nvSpPr>
        <p:spPr/>
        <p:txBody>
          <a:bodyPr>
            <a:normAutofit fontScale="92500" lnSpcReduction="10000"/>
          </a:bodyPr>
          <a:lstStyle/>
          <a:p>
            <a:endParaRPr lang="en-IN" dirty="0"/>
          </a:p>
          <a:p>
            <a:r>
              <a:rPr lang="en-IN" dirty="0"/>
              <a:t>16th </a:t>
            </a:r>
            <a:r>
              <a:rPr lang="en-IN" dirty="0" err="1"/>
              <a:t>Lok</a:t>
            </a:r>
            <a:r>
              <a:rPr lang="en-IN" dirty="0"/>
              <a:t> </a:t>
            </a:r>
            <a:r>
              <a:rPr lang="en-IN" dirty="0" err="1"/>
              <a:t>Sabha</a:t>
            </a:r>
            <a:r>
              <a:rPr lang="en-IN" dirty="0"/>
              <a:t>, the ECI took the help of approximately 10 million personnel as polling officials for running </a:t>
            </a:r>
            <a:endParaRPr lang="en-IN" dirty="0" smtClean="0"/>
          </a:p>
          <a:p>
            <a:r>
              <a:rPr lang="en-IN" dirty="0" smtClean="0"/>
              <a:t>Supervising </a:t>
            </a:r>
            <a:r>
              <a:rPr lang="en-IN" dirty="0"/>
              <a:t>the election process across 9,30,000 Polling Stations of the </a:t>
            </a:r>
            <a:r>
              <a:rPr lang="en-IN" dirty="0" smtClean="0"/>
              <a:t>country.</a:t>
            </a:r>
          </a:p>
          <a:p>
            <a:r>
              <a:rPr lang="en-IN" dirty="0" smtClean="0"/>
              <a:t>At </a:t>
            </a:r>
            <a:r>
              <a:rPr lang="en-IN" dirty="0"/>
              <a:t>an average of about </a:t>
            </a:r>
            <a:r>
              <a:rPr lang="en-IN" dirty="0" smtClean="0"/>
              <a:t>10 </a:t>
            </a:r>
            <a:r>
              <a:rPr lang="en-IN" dirty="0"/>
              <a:t>personnel per polling station. </a:t>
            </a:r>
            <a:endParaRPr lang="en-IN" dirty="0" smtClean="0"/>
          </a:p>
          <a:p>
            <a:pPr marL="0" indent="0">
              <a:buNone/>
            </a:pPr>
            <a:r>
              <a:rPr lang="en-IN" dirty="0" smtClean="0"/>
              <a:t>	(</a:t>
            </a:r>
            <a:r>
              <a:rPr lang="en-IN" sz="1900" dirty="0" smtClean="0"/>
              <a:t>Source</a:t>
            </a:r>
            <a:r>
              <a:rPr lang="en-IN" sz="1900" dirty="0"/>
              <a:t>: </a:t>
            </a:r>
            <a:r>
              <a:rPr lang="en-IN" sz="1900" dirty="0" err="1"/>
              <a:t>Paras</a:t>
            </a:r>
            <a:r>
              <a:rPr lang="en-IN" sz="1900" dirty="0"/>
              <a:t> 12, 13 and 14 of the Strategic </a:t>
            </a:r>
            <a:r>
              <a:rPr lang="en-IN" sz="1900" dirty="0" smtClean="0"/>
              <a:t>Plan </a:t>
            </a:r>
            <a:r>
              <a:rPr lang="en-IN" sz="1900" dirty="0"/>
              <a:t>Book of ECI </a:t>
            </a:r>
            <a:r>
              <a:rPr lang="en-IN" dirty="0" smtClean="0"/>
              <a:t>)</a:t>
            </a:r>
            <a:endParaRPr lang="en-IN" dirty="0"/>
          </a:p>
          <a:p>
            <a:pPr marL="0" indent="0">
              <a:buNone/>
            </a:pPr>
            <a:endParaRPr lang="en-IN" dirty="0"/>
          </a:p>
        </p:txBody>
      </p:sp>
    </p:spTree>
    <p:extLst>
      <p:ext uri="{BB962C8B-B14F-4D97-AF65-F5344CB8AC3E}">
        <p14:creationId xmlns:p14="http://schemas.microsoft.com/office/powerpoint/2010/main" val="31292059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endParaRPr lang="en-IN" dirty="0"/>
          </a:p>
          <a:p>
            <a:pPr lvl="0"/>
            <a:r>
              <a:rPr lang="en-IN" dirty="0"/>
              <a:t>For providing the required security arrangements, the Election Commission generally involves Central Armed Police Forces (CAPF</a:t>
            </a:r>
            <a:r>
              <a:rPr lang="en-IN" dirty="0" smtClean="0"/>
              <a:t>).</a:t>
            </a:r>
          </a:p>
          <a:p>
            <a:pPr lvl="0"/>
            <a:r>
              <a:rPr lang="en-IN" dirty="0" smtClean="0"/>
              <a:t> </a:t>
            </a:r>
            <a:r>
              <a:rPr lang="en-IN" dirty="0"/>
              <a:t>As the demand for CAPF is typically higher than the supply, police forces such as State Armed Police, Home Guards, District Police etc. are often deployed as well to complement security arrangements. </a:t>
            </a:r>
            <a:endParaRPr lang="en-IN" dirty="0" smtClean="0"/>
          </a:p>
          <a:p>
            <a:pPr lvl="0"/>
            <a:r>
              <a:rPr lang="en-IN" dirty="0" smtClean="0"/>
              <a:t>The </a:t>
            </a:r>
            <a:r>
              <a:rPr lang="en-IN" dirty="0"/>
              <a:t>role of such security forces starts much before polling and ends only after the counting of votes and declaration of results effectively covering the entire duration of the elections. </a:t>
            </a:r>
          </a:p>
          <a:p>
            <a:r>
              <a:rPr lang="en-IN" dirty="0" smtClean="0"/>
              <a:t>16th </a:t>
            </a:r>
            <a:r>
              <a:rPr lang="en-IN" dirty="0" err="1"/>
              <a:t>Lok</a:t>
            </a:r>
            <a:r>
              <a:rPr lang="en-IN" dirty="0"/>
              <a:t> </a:t>
            </a:r>
            <a:r>
              <a:rPr lang="en-IN" dirty="0" err="1"/>
              <a:t>Sabha</a:t>
            </a:r>
            <a:r>
              <a:rPr lang="en-IN" dirty="0"/>
              <a:t>, the Election Commission deployed </a:t>
            </a:r>
            <a:r>
              <a:rPr lang="en-IN" dirty="0" smtClean="0"/>
              <a:t>1349 </a:t>
            </a:r>
            <a:r>
              <a:rPr lang="en-IN" dirty="0"/>
              <a:t>Companies of CAPFs </a:t>
            </a:r>
            <a:endParaRPr lang="en-IN" dirty="0" smtClean="0"/>
          </a:p>
          <a:p>
            <a:pPr marL="0" indent="0">
              <a:buNone/>
            </a:pPr>
            <a:r>
              <a:rPr lang="en-IN" dirty="0"/>
              <a:t> </a:t>
            </a:r>
            <a:r>
              <a:rPr lang="en-IN" dirty="0" smtClean="0"/>
              <a:t>      (</a:t>
            </a:r>
            <a:r>
              <a:rPr lang="en-IN" sz="1700" dirty="0"/>
              <a:t>Source: Page no. 28 to 30, “India Votes – The General Elections 2014” published by the Election Commission of India </a:t>
            </a:r>
            <a:r>
              <a:rPr lang="en-IN" dirty="0" smtClean="0"/>
              <a:t>)</a:t>
            </a:r>
          </a:p>
          <a:p>
            <a:pPr marL="0" indent="0">
              <a:buNone/>
            </a:pPr>
            <a:endParaRPr lang="en-IN" dirty="0"/>
          </a:p>
          <a:p>
            <a:endParaRPr lang="en-IN" dirty="0"/>
          </a:p>
        </p:txBody>
      </p:sp>
    </p:spTree>
    <p:extLst>
      <p:ext uri="{BB962C8B-B14F-4D97-AF65-F5344CB8AC3E}">
        <p14:creationId xmlns:p14="http://schemas.microsoft.com/office/powerpoint/2010/main" val="41931815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
            </a:r>
            <a:br>
              <a:rPr lang="en-IN" dirty="0"/>
            </a:br>
            <a:r>
              <a:rPr lang="en-IN" dirty="0"/>
              <a:t>Other Issues </a:t>
            </a:r>
            <a:br>
              <a:rPr lang="en-IN" dirty="0"/>
            </a:br>
            <a:endParaRPr lang="en-IN" dirty="0"/>
          </a:p>
        </p:txBody>
      </p:sp>
      <p:sp>
        <p:nvSpPr>
          <p:cNvPr id="3" name="Content Placeholder 2"/>
          <p:cNvSpPr>
            <a:spLocks noGrp="1"/>
          </p:cNvSpPr>
          <p:nvPr>
            <p:ph idx="1"/>
          </p:nvPr>
        </p:nvSpPr>
        <p:spPr/>
        <p:txBody>
          <a:bodyPr>
            <a:normAutofit/>
          </a:bodyPr>
          <a:lstStyle/>
          <a:p>
            <a:endParaRPr lang="en-IN" dirty="0"/>
          </a:p>
          <a:p>
            <a:r>
              <a:rPr lang="en-IN" dirty="0"/>
              <a:t>Frequent elections disrupt normal public life </a:t>
            </a:r>
          </a:p>
          <a:p>
            <a:r>
              <a:rPr lang="en-IN" dirty="0" smtClean="0"/>
              <a:t>Frequent </a:t>
            </a:r>
            <a:r>
              <a:rPr lang="en-IN" dirty="0"/>
              <a:t>elections perpetuate caste, religion and communal issues across the country: </a:t>
            </a:r>
          </a:p>
          <a:p>
            <a:r>
              <a:rPr lang="en-IN" dirty="0" smtClean="0"/>
              <a:t>Frequent </a:t>
            </a:r>
            <a:r>
              <a:rPr lang="en-IN" dirty="0"/>
              <a:t>elections adversely impact the focus of governance and policy making: </a:t>
            </a:r>
            <a:endParaRPr lang="en-IN" dirty="0" smtClean="0"/>
          </a:p>
          <a:p>
            <a:r>
              <a:rPr lang="en-IN" dirty="0" smtClean="0"/>
              <a:t>Simultaneous </a:t>
            </a:r>
            <a:r>
              <a:rPr lang="en-IN" dirty="0"/>
              <a:t>elections would benefit larger national parties at the cost of </a:t>
            </a:r>
          </a:p>
          <a:p>
            <a:endParaRPr lang="en-IN" dirty="0"/>
          </a:p>
          <a:p>
            <a:endParaRPr lang="en-IN" dirty="0"/>
          </a:p>
        </p:txBody>
      </p:sp>
    </p:spTree>
    <p:extLst>
      <p:ext uri="{BB962C8B-B14F-4D97-AF65-F5344CB8AC3E}">
        <p14:creationId xmlns:p14="http://schemas.microsoft.com/office/powerpoint/2010/main" val="4828906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Reforms</a:t>
            </a:r>
            <a:endParaRPr lang="en-IN" dirty="0"/>
          </a:p>
        </p:txBody>
      </p:sp>
      <p:sp>
        <p:nvSpPr>
          <p:cNvPr id="3" name="Content Placeholder 2"/>
          <p:cNvSpPr>
            <a:spLocks noGrp="1"/>
          </p:cNvSpPr>
          <p:nvPr>
            <p:ph idx="1"/>
          </p:nvPr>
        </p:nvSpPr>
        <p:spPr/>
        <p:txBody>
          <a:bodyPr>
            <a:normAutofit fontScale="85000" lnSpcReduction="20000"/>
          </a:bodyPr>
          <a:lstStyle/>
          <a:p>
            <a:r>
              <a:rPr lang="en-IN" dirty="0" smtClean="0"/>
              <a:t>Important committees are-</a:t>
            </a:r>
          </a:p>
          <a:p>
            <a:r>
              <a:rPr lang="en-IN" dirty="0" smtClean="0"/>
              <a:t> </a:t>
            </a:r>
            <a:r>
              <a:rPr lang="en-IN" dirty="0" err="1" smtClean="0"/>
              <a:t>Dinesh</a:t>
            </a:r>
            <a:r>
              <a:rPr lang="en-IN" dirty="0" smtClean="0"/>
              <a:t> </a:t>
            </a:r>
            <a:r>
              <a:rPr lang="en-IN" dirty="0" err="1" smtClean="0"/>
              <a:t>Goswami</a:t>
            </a:r>
            <a:r>
              <a:rPr lang="en-IN" dirty="0" smtClean="0"/>
              <a:t> Committee on electoral reforms1990</a:t>
            </a:r>
          </a:p>
          <a:p>
            <a:r>
              <a:rPr lang="en-IN" dirty="0" smtClean="0"/>
              <a:t> committee on criminalization of politics by </a:t>
            </a:r>
            <a:r>
              <a:rPr lang="en-IN" dirty="0" err="1" smtClean="0"/>
              <a:t>vohra</a:t>
            </a:r>
            <a:r>
              <a:rPr lang="en-IN" dirty="0" smtClean="0"/>
              <a:t> </a:t>
            </a:r>
          </a:p>
          <a:p>
            <a:r>
              <a:rPr lang="en-IN" dirty="0" smtClean="0"/>
              <a:t>committee on state funding of elections by </a:t>
            </a:r>
            <a:r>
              <a:rPr lang="en-IN" dirty="0" err="1" smtClean="0"/>
              <a:t>Indrajith</a:t>
            </a:r>
            <a:r>
              <a:rPr lang="en-IN" dirty="0" smtClean="0"/>
              <a:t> Gupta </a:t>
            </a:r>
          </a:p>
          <a:p>
            <a:r>
              <a:rPr lang="en-IN" dirty="0" smtClean="0"/>
              <a:t>Subsequent reports by the law commission, election commission, national commission to review the constitution headed by the M N </a:t>
            </a:r>
            <a:r>
              <a:rPr lang="en-IN" dirty="0" err="1" smtClean="0"/>
              <a:t>Venkatachaliaha</a:t>
            </a:r>
            <a:r>
              <a:rPr lang="en-IN" dirty="0" smtClean="0"/>
              <a:t> </a:t>
            </a:r>
          </a:p>
          <a:p>
            <a:r>
              <a:rPr lang="en-IN" dirty="0" smtClean="0"/>
              <a:t>second.ARC on ethics in governance headed by </a:t>
            </a:r>
            <a:r>
              <a:rPr lang="en-IN" dirty="0" err="1" smtClean="0"/>
              <a:t>Veerapa</a:t>
            </a:r>
            <a:r>
              <a:rPr lang="en-IN" dirty="0" smtClean="0"/>
              <a:t> </a:t>
            </a:r>
            <a:r>
              <a:rPr lang="en-IN" dirty="0" err="1" smtClean="0"/>
              <a:t>Moily</a:t>
            </a:r>
            <a:endParaRPr lang="en-IN" dirty="0" smtClean="0"/>
          </a:p>
          <a:p>
            <a:r>
              <a:rPr lang="en-IN" dirty="0" smtClean="0"/>
              <a:t> Law commission report headed by A P Shaw 2015.</a:t>
            </a:r>
            <a:endParaRPr lang="en-IN"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1670" y="357166"/>
            <a:ext cx="5000660" cy="714380"/>
          </a:xfrm>
        </p:spPr>
        <p:txBody>
          <a:bodyPr>
            <a:normAutofit fontScale="90000"/>
          </a:bodyPr>
          <a:lstStyle/>
          <a:p>
            <a:r>
              <a:rPr lang="en-IN" b="1" dirty="0" smtClean="0"/>
              <a:t>Reforms pre 2000</a:t>
            </a:r>
            <a:endParaRPr lang="en-IN" dirty="0"/>
          </a:p>
        </p:txBody>
      </p:sp>
      <p:sp>
        <p:nvSpPr>
          <p:cNvPr id="3" name="Content Placeholder 2"/>
          <p:cNvSpPr>
            <a:spLocks noGrp="1"/>
          </p:cNvSpPr>
          <p:nvPr>
            <p:ph idx="1"/>
          </p:nvPr>
        </p:nvSpPr>
        <p:spPr>
          <a:xfrm>
            <a:off x="428596" y="1142984"/>
            <a:ext cx="8229600" cy="4929222"/>
          </a:xfrm>
        </p:spPr>
        <p:txBody>
          <a:bodyPr>
            <a:normAutofit fontScale="85000" lnSpcReduction="10000"/>
          </a:bodyPr>
          <a:lstStyle/>
          <a:p>
            <a:r>
              <a:rPr lang="en-IN" sz="2400" b="1" dirty="0" smtClean="0"/>
              <a:t>Lowering of Voting Age</a:t>
            </a:r>
          </a:p>
          <a:p>
            <a:r>
              <a:rPr lang="en-IN" sz="2400" b="1" dirty="0" smtClean="0"/>
              <a:t>Deputation to Election Commission</a:t>
            </a:r>
          </a:p>
          <a:p>
            <a:r>
              <a:rPr lang="en-IN" sz="2400" b="1" dirty="0" smtClean="0"/>
              <a:t>Increase in Number of proposers</a:t>
            </a:r>
          </a:p>
          <a:p>
            <a:r>
              <a:rPr lang="en-IN" sz="2400" b="1" dirty="0" smtClean="0"/>
              <a:t>Electronic Voting Machine</a:t>
            </a:r>
          </a:p>
          <a:p>
            <a:r>
              <a:rPr lang="en-IN" sz="2400" b="1" dirty="0" smtClean="0"/>
              <a:t>Booth Capturing</a:t>
            </a:r>
          </a:p>
          <a:p>
            <a:r>
              <a:rPr lang="en-IN" sz="2400" b="1" dirty="0" smtClean="0"/>
              <a:t>Disqualification on Conviction for Insulting the National </a:t>
            </a:r>
            <a:r>
              <a:rPr lang="en-IN" sz="2400" b="1" dirty="0" err="1" smtClean="0"/>
              <a:t>Honors</a:t>
            </a:r>
            <a:r>
              <a:rPr lang="en-IN" sz="2400" b="1" dirty="0" smtClean="0"/>
              <a:t> Act, 1971</a:t>
            </a:r>
          </a:p>
          <a:p>
            <a:r>
              <a:rPr lang="en-IN" sz="2400" b="1" dirty="0" smtClean="0"/>
              <a:t>Increase in Security Deposits and Number of Proposers</a:t>
            </a:r>
          </a:p>
          <a:p>
            <a:r>
              <a:rPr lang="en-IN" sz="2400" b="1" dirty="0" smtClean="0"/>
              <a:t>Restriction on Contesting Election from More than Two Constituencies</a:t>
            </a:r>
          </a:p>
          <a:p>
            <a:r>
              <a:rPr lang="en-IN" sz="2400" b="1" dirty="0" smtClean="0"/>
              <a:t>Death of a contesting Candidate</a:t>
            </a:r>
          </a:p>
          <a:p>
            <a:r>
              <a:rPr lang="en-IN" sz="2400" b="1" dirty="0" smtClean="0"/>
              <a:t>Prohibition with respect to Going Armed to or Near a Polling Station</a:t>
            </a:r>
          </a:p>
          <a:p>
            <a:r>
              <a:rPr lang="en-IN" sz="2400" b="1" dirty="0" smtClean="0"/>
              <a:t>Paid Holiday to Employees on the Poll day</a:t>
            </a:r>
          </a:p>
          <a:p>
            <a:r>
              <a:rPr lang="en-IN" sz="2400" b="1" dirty="0" smtClean="0"/>
              <a:t>Prohibition on Sale of Liquor</a:t>
            </a:r>
          </a:p>
          <a:p>
            <a:r>
              <a:rPr lang="en-IN" sz="2400" b="1" dirty="0" smtClean="0"/>
              <a:t>Time Limit for Bye-elections</a:t>
            </a:r>
          </a:p>
          <a:p>
            <a:r>
              <a:rPr lang="en-IN" sz="2400" b="1" dirty="0" smtClean="0"/>
              <a:t>The effective campaigning period</a:t>
            </a:r>
          </a:p>
          <a:p>
            <a:endParaRPr lang="en-US" sz="2400" b="1" dirty="0" smtClean="0"/>
          </a:p>
          <a:p>
            <a:endParaRPr lang="en-IN"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0166" y="285728"/>
            <a:ext cx="5757874" cy="725470"/>
          </a:xfrm>
        </p:spPr>
        <p:txBody>
          <a:bodyPr>
            <a:normAutofit/>
          </a:bodyPr>
          <a:lstStyle/>
          <a:p>
            <a:r>
              <a:rPr lang="en-IN" sz="2800" b="1" dirty="0" smtClean="0"/>
              <a:t>Reforms since 2000</a:t>
            </a:r>
            <a:endParaRPr lang="en-IN" sz="2800" dirty="0"/>
          </a:p>
        </p:txBody>
      </p:sp>
      <p:sp>
        <p:nvSpPr>
          <p:cNvPr id="3" name="Content Placeholder 2"/>
          <p:cNvSpPr>
            <a:spLocks noGrp="1"/>
          </p:cNvSpPr>
          <p:nvPr>
            <p:ph idx="1"/>
          </p:nvPr>
        </p:nvSpPr>
        <p:spPr>
          <a:xfrm>
            <a:off x="357158" y="1000108"/>
            <a:ext cx="8229600" cy="4525963"/>
          </a:xfrm>
        </p:spPr>
        <p:txBody>
          <a:bodyPr>
            <a:normAutofit/>
          </a:bodyPr>
          <a:lstStyle/>
          <a:p>
            <a:r>
              <a:rPr lang="en-IN" sz="2800" b="1" dirty="0" smtClean="0"/>
              <a:t>Restriction on exit polls</a:t>
            </a:r>
          </a:p>
          <a:p>
            <a:r>
              <a:rPr lang="en-IN" sz="2800" b="1" dirty="0" smtClean="0"/>
              <a:t>Ceiling on election expenditure</a:t>
            </a:r>
          </a:p>
          <a:p>
            <a:r>
              <a:rPr lang="en-IN" sz="2800" b="1" dirty="0" smtClean="0"/>
              <a:t>Appellate authority</a:t>
            </a:r>
          </a:p>
          <a:p>
            <a:r>
              <a:rPr lang="en-IN" sz="2800" b="1" dirty="0" smtClean="0"/>
              <a:t>Voting through postal ballot</a:t>
            </a:r>
          </a:p>
          <a:p>
            <a:r>
              <a:rPr lang="en-IN" sz="2800" b="1" dirty="0" smtClean="0"/>
              <a:t>Voting rights to citizens of India living abroad</a:t>
            </a:r>
          </a:p>
          <a:p>
            <a:r>
              <a:rPr lang="en-IN" sz="2800" b="1" dirty="0" smtClean="0"/>
              <a:t>Awareness Creation - </a:t>
            </a:r>
            <a:r>
              <a:rPr lang="en-IN" sz="2800" dirty="0" smtClean="0"/>
              <a:t>The Government of India has decided to celebrate January 25th of every year as </a:t>
            </a:r>
            <a:r>
              <a:rPr lang="en-IN" sz="2800" b="1" dirty="0" smtClean="0"/>
              <a:t>‘National Voters Day’. It started from January 25, 2011 to mark Commission‘s foundation day</a:t>
            </a:r>
          </a:p>
          <a:p>
            <a:endParaRPr lang="en-IN"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endParaRPr lang="en-IN" dirty="0" smtClean="0"/>
          </a:p>
          <a:p>
            <a:pPr algn="ctr"/>
            <a:endParaRPr lang="en-IN" dirty="0"/>
          </a:p>
          <a:p>
            <a:pPr algn="ctr"/>
            <a:endParaRPr lang="en-IN" dirty="0" smtClean="0"/>
          </a:p>
          <a:p>
            <a:pPr marL="0" indent="0" algn="ctr">
              <a:buNone/>
            </a:pPr>
            <a:r>
              <a:rPr lang="en-IN" dirty="0" smtClean="0"/>
              <a:t>Thank You</a:t>
            </a:r>
            <a:endParaRPr lang="en-IN" dirty="0"/>
          </a:p>
        </p:txBody>
      </p:sp>
    </p:spTree>
    <p:extLst>
      <p:ext uri="{BB962C8B-B14F-4D97-AF65-F5344CB8AC3E}">
        <p14:creationId xmlns:p14="http://schemas.microsoft.com/office/powerpoint/2010/main" val="402606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800" b="1" dirty="0" smtClean="0"/>
              <a:t>What is “One Nation One Election” System?</a:t>
            </a:r>
            <a:r>
              <a:rPr lang="en-IN" sz="2800" dirty="0" smtClean="0"/>
              <a:t/>
            </a:r>
            <a:br>
              <a:rPr lang="en-IN" sz="2800" dirty="0" smtClean="0"/>
            </a:br>
            <a:endParaRPr lang="en-IN" sz="2800" dirty="0"/>
          </a:p>
        </p:txBody>
      </p:sp>
      <p:sp>
        <p:nvSpPr>
          <p:cNvPr id="3" name="Content Placeholder 2"/>
          <p:cNvSpPr>
            <a:spLocks noGrp="1"/>
          </p:cNvSpPr>
          <p:nvPr>
            <p:ph idx="1"/>
          </p:nvPr>
        </p:nvSpPr>
        <p:spPr>
          <a:xfrm>
            <a:off x="500034" y="1000108"/>
            <a:ext cx="8229600" cy="4525963"/>
          </a:xfrm>
        </p:spPr>
        <p:txBody>
          <a:bodyPr>
            <a:normAutofit/>
          </a:bodyPr>
          <a:lstStyle/>
          <a:p>
            <a:r>
              <a:rPr lang="en-IN" sz="2400" dirty="0" smtClean="0"/>
              <a:t>General elections for the </a:t>
            </a:r>
            <a:r>
              <a:rPr lang="en-IN" sz="2400" dirty="0" err="1" smtClean="0"/>
              <a:t>Lok</a:t>
            </a:r>
            <a:r>
              <a:rPr lang="en-IN" sz="2400" dirty="0" smtClean="0"/>
              <a:t> </a:t>
            </a:r>
            <a:r>
              <a:rPr lang="en-IN" sz="2400" dirty="0" err="1" smtClean="0"/>
              <a:t>Sabha</a:t>
            </a:r>
            <a:r>
              <a:rPr lang="en-IN" sz="2400" dirty="0" smtClean="0"/>
              <a:t> and State Assemblies are held at the gap of 5 years in India</a:t>
            </a:r>
          </a:p>
          <a:p>
            <a:r>
              <a:rPr lang="en-IN" sz="2400" b="1" dirty="0" smtClean="0"/>
              <a:t>History of “One Nation One Election” in India</a:t>
            </a:r>
            <a:endParaRPr lang="en-IN" sz="2400" dirty="0" smtClean="0"/>
          </a:p>
          <a:p>
            <a:r>
              <a:rPr lang="en-IN" sz="2400" i="1" dirty="0" smtClean="0"/>
              <a:t>Simultaneous elections have been conducted for the </a:t>
            </a:r>
            <a:r>
              <a:rPr lang="en-IN" sz="2400" i="1" dirty="0" err="1" smtClean="0"/>
              <a:t>Lok</a:t>
            </a:r>
            <a:r>
              <a:rPr lang="en-IN" sz="2400" i="1" dirty="0" smtClean="0"/>
              <a:t> </a:t>
            </a:r>
            <a:r>
              <a:rPr lang="en-IN" sz="2400" i="1" dirty="0" err="1" smtClean="0"/>
              <a:t>Sabha</a:t>
            </a:r>
            <a:r>
              <a:rPr lang="en-IN" sz="2400" i="1" dirty="0" smtClean="0"/>
              <a:t> and the state assemblies simultaneously in India in 1952, 1957, 1962 and 1967.</a:t>
            </a:r>
            <a:endParaRPr lang="en-IN" sz="2400" dirty="0" smtClean="0"/>
          </a:p>
          <a:p>
            <a:r>
              <a:rPr lang="en-IN" sz="2400" b="1" smtClean="0"/>
              <a:t>This practice was discontinued in 1968-69,</a:t>
            </a:r>
            <a:r>
              <a:rPr lang="en-IN" sz="2400" smtClean="0"/>
              <a:t> because some Legislative Assemblies were dissolved earlier due to various reasons</a:t>
            </a:r>
            <a:endParaRPr lang="en-IN"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MERITS</a:t>
            </a:r>
            <a:endParaRPr lang="en-IN" dirty="0"/>
          </a:p>
        </p:txBody>
      </p:sp>
      <p:sp>
        <p:nvSpPr>
          <p:cNvPr id="3" name="Content Placeholder 2"/>
          <p:cNvSpPr>
            <a:spLocks noGrp="1"/>
          </p:cNvSpPr>
          <p:nvPr>
            <p:ph idx="1"/>
          </p:nvPr>
        </p:nvSpPr>
        <p:spPr/>
        <p:txBody>
          <a:bodyPr>
            <a:normAutofit lnSpcReduction="10000"/>
          </a:bodyPr>
          <a:lstStyle/>
          <a:p>
            <a:r>
              <a:rPr lang="en-IN" b="1" dirty="0" smtClean="0"/>
              <a:t>Money Saving - </a:t>
            </a:r>
            <a:r>
              <a:rPr lang="en-IN" sz="2000" b="1" dirty="0" smtClean="0"/>
              <a:t>There are 4120 MLAs in the 31 states &amp; UTs.</a:t>
            </a:r>
            <a:r>
              <a:rPr lang="en-IN" sz="2000" dirty="0" smtClean="0"/>
              <a:t> total cost would be around Rs. 11 billion</a:t>
            </a:r>
          </a:p>
          <a:p>
            <a:pPr>
              <a:buNone/>
            </a:pPr>
            <a:r>
              <a:rPr lang="en-US" sz="2000" dirty="0" smtClean="0"/>
              <a:t>	- F</a:t>
            </a:r>
            <a:r>
              <a:rPr lang="en-IN" sz="2000" dirty="0" err="1" smtClean="0"/>
              <a:t>irst</a:t>
            </a:r>
            <a:r>
              <a:rPr lang="en-IN" sz="2000" dirty="0" smtClean="0"/>
              <a:t> elections to the </a:t>
            </a:r>
            <a:r>
              <a:rPr lang="en-IN" sz="2000" dirty="0" err="1" smtClean="0"/>
              <a:t>Lok</a:t>
            </a:r>
            <a:r>
              <a:rPr lang="en-IN" sz="2000" dirty="0" smtClean="0"/>
              <a:t> </a:t>
            </a:r>
            <a:r>
              <a:rPr lang="en-IN" sz="2000" dirty="0" err="1" smtClean="0"/>
              <a:t>Sabha</a:t>
            </a:r>
            <a:r>
              <a:rPr lang="en-IN" sz="2000" dirty="0" smtClean="0"/>
              <a:t> took place in 1951-52, 53  - 11 cr. (1874 candidates) - poll expenses were 11 </a:t>
            </a:r>
            <a:r>
              <a:rPr lang="en-IN" sz="2000" dirty="0" err="1" smtClean="0"/>
              <a:t>crore</a:t>
            </a:r>
            <a:endParaRPr lang="en-IN" sz="2000" dirty="0" smtClean="0"/>
          </a:p>
          <a:p>
            <a:pPr>
              <a:buNone/>
            </a:pPr>
            <a:r>
              <a:rPr lang="en-US" sz="2000" dirty="0" smtClean="0"/>
              <a:t>	</a:t>
            </a:r>
            <a:r>
              <a:rPr lang="en-IN" sz="2000" dirty="0" smtClean="0"/>
              <a:t>In 2019 elections - 610 political parties - around 9,000 candidates - poll expenses of around 60,000 </a:t>
            </a:r>
            <a:r>
              <a:rPr lang="en-IN" sz="2000" dirty="0" err="1" smtClean="0"/>
              <a:t>crore</a:t>
            </a:r>
            <a:r>
              <a:rPr lang="en-IN" sz="2000" dirty="0" smtClean="0"/>
              <a:t> rupees </a:t>
            </a:r>
          </a:p>
          <a:p>
            <a:r>
              <a:rPr lang="en-IN" sz="2000" b="1" dirty="0" smtClean="0"/>
              <a:t>Speedy Development Work -  Mode of Conduct</a:t>
            </a:r>
            <a:r>
              <a:rPr lang="en-IN" sz="2000" dirty="0" smtClean="0"/>
              <a:t> is in force -new projects does not take place</a:t>
            </a:r>
          </a:p>
          <a:p>
            <a:r>
              <a:rPr lang="en-IN" sz="2000" b="1" dirty="0" smtClean="0"/>
              <a:t>Check on Black Money - </a:t>
            </a:r>
            <a:r>
              <a:rPr lang="en-IN" sz="2000" dirty="0" smtClean="0"/>
              <a:t>possibility that parallel economy will grow in the country</a:t>
            </a:r>
          </a:p>
          <a:p>
            <a:r>
              <a:rPr lang="en-IN" sz="2000" b="1" dirty="0" smtClean="0"/>
              <a:t>Smooth functioning of the Government Machinery - </a:t>
            </a:r>
            <a:r>
              <a:rPr lang="en-IN" sz="2000" dirty="0" smtClean="0"/>
              <a:t>Concerned government wants to deploys huge manpower and machinery to conduct free and fair elections in the country and states</a:t>
            </a:r>
          </a:p>
          <a:p>
            <a:r>
              <a:rPr lang="en-IN" sz="2000" b="1" dirty="0" smtClean="0"/>
              <a:t>Efficiency of Governance</a:t>
            </a:r>
            <a:endParaRPr lang="en-IN"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t>Demerits of “One Nation One Election</a:t>
            </a:r>
            <a:endParaRPr lang="en-IN" sz="3200" dirty="0"/>
          </a:p>
        </p:txBody>
      </p:sp>
      <p:sp>
        <p:nvSpPr>
          <p:cNvPr id="3" name="Content Placeholder 2"/>
          <p:cNvSpPr>
            <a:spLocks noGrp="1"/>
          </p:cNvSpPr>
          <p:nvPr>
            <p:ph idx="1"/>
          </p:nvPr>
        </p:nvSpPr>
        <p:spPr/>
        <p:txBody>
          <a:bodyPr>
            <a:normAutofit/>
          </a:bodyPr>
          <a:lstStyle/>
          <a:p>
            <a:r>
              <a:rPr lang="en-IN" sz="2000" b="1" dirty="0" smtClean="0"/>
              <a:t>Local issues will fade out - </a:t>
            </a:r>
            <a:r>
              <a:rPr lang="en-IN" sz="2000" dirty="0" smtClean="0"/>
              <a:t>Regional parties target local issues while national parties target national issues</a:t>
            </a:r>
          </a:p>
          <a:p>
            <a:r>
              <a:rPr lang="en-IN" sz="2000" b="1" dirty="0" smtClean="0"/>
              <a:t>Hard time to Regional Parties - </a:t>
            </a:r>
            <a:r>
              <a:rPr lang="en-IN" sz="2000" dirty="0" smtClean="0"/>
              <a:t>not be able to compete with national parties in terms of election expenditure and election strategy</a:t>
            </a:r>
          </a:p>
          <a:p>
            <a:r>
              <a:rPr lang="en-IN" sz="2000" b="1" dirty="0" smtClean="0"/>
              <a:t>Delay in Election Results </a:t>
            </a:r>
          </a:p>
          <a:p>
            <a:r>
              <a:rPr lang="en-IN" sz="2000" b="1" dirty="0" smtClean="0"/>
              <a:t>Constitutional Problems - </a:t>
            </a:r>
            <a:r>
              <a:rPr lang="en-IN" sz="2000" dirty="0" smtClean="0"/>
              <a:t>not sure that all the states and central government will be formed by the full majority - </a:t>
            </a:r>
            <a:r>
              <a:rPr lang="en-IN" sz="2000" b="1" dirty="0" smtClean="0"/>
              <a:t>can fall any time before 5 years</a:t>
            </a:r>
          </a:p>
          <a:p>
            <a:r>
              <a:rPr lang="en-IN" sz="2000" b="1" dirty="0" smtClean="0"/>
              <a:t>Requirement of Huge Machinery &amp; Resources - </a:t>
            </a:r>
            <a:r>
              <a:rPr lang="en-IN" sz="2000" dirty="0" smtClean="0"/>
              <a:t>According to the Law Commission, if the country goes for simultaneous election then the election commission need to spend Rs 4,500 </a:t>
            </a:r>
            <a:r>
              <a:rPr lang="en-IN" sz="2000" dirty="0" err="1" smtClean="0"/>
              <a:t>crore</a:t>
            </a:r>
            <a:r>
              <a:rPr lang="en-IN" sz="2000" dirty="0" smtClean="0"/>
              <a:t> on new EVMs.</a:t>
            </a:r>
          </a:p>
          <a:p>
            <a:pPr>
              <a:buNone/>
            </a:pPr>
            <a:endParaRPr lang="en-IN" sz="2000" b="1" dirty="0" smtClean="0"/>
          </a:p>
          <a:p>
            <a:endParaRPr lang="en-IN"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IN" dirty="0" smtClean="0"/>
              <a:t>“One Nation One Election” -regional parties will not agree to adopt this system because they have experienced the worst defeat in the recent </a:t>
            </a:r>
            <a:r>
              <a:rPr lang="en-IN" dirty="0" err="1" smtClean="0"/>
              <a:t>Lok</a:t>
            </a:r>
            <a:r>
              <a:rPr lang="en-IN" dirty="0" smtClean="0"/>
              <a:t> </a:t>
            </a:r>
            <a:r>
              <a:rPr lang="en-IN" dirty="0" err="1" smtClean="0"/>
              <a:t>Sabha</a:t>
            </a:r>
            <a:r>
              <a:rPr lang="en-IN" dirty="0" smtClean="0"/>
              <a:t> elections.</a:t>
            </a:r>
          </a:p>
          <a:p>
            <a:r>
              <a:rPr lang="en-IN" dirty="0" smtClean="0"/>
              <a:t>there are 77% chances that the Indian voter will vote for the same party for both the state and Centre </a:t>
            </a:r>
          </a:p>
          <a:p>
            <a:r>
              <a:rPr lang="en-US" dirty="0" smtClean="0"/>
              <a:t>Tamil Nadu – 1989, 1991, 1996</a:t>
            </a:r>
          </a:p>
          <a:p>
            <a:r>
              <a:rPr lang="en-US" dirty="0" err="1" smtClean="0"/>
              <a:t>Arunachala</a:t>
            </a:r>
            <a:r>
              <a:rPr lang="en-US" dirty="0" smtClean="0"/>
              <a:t> Pradesh – 2004 &amp; 2014</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594"/>
          </a:xfrm>
        </p:spPr>
        <p:txBody>
          <a:bodyPr>
            <a:normAutofit fontScale="90000"/>
          </a:bodyPr>
          <a:lstStyle/>
          <a:p>
            <a:r>
              <a:rPr lang="en-IN" sz="3100" b="1" dirty="0" smtClean="0"/>
              <a:t/>
            </a:r>
            <a:br>
              <a:rPr lang="en-IN" sz="3100" b="1" dirty="0" smtClean="0"/>
            </a:br>
            <a:r>
              <a:rPr lang="en-IN" sz="3100" b="1" dirty="0" smtClean="0"/>
              <a:t>constitutional amendment would be needed in</a:t>
            </a:r>
            <a:r>
              <a:rPr lang="en-IN" dirty="0" smtClean="0"/>
              <a:t/>
            </a:r>
            <a:br>
              <a:rPr lang="en-IN" dirty="0" smtClean="0"/>
            </a:br>
            <a:endParaRPr lang="en-IN" dirty="0"/>
          </a:p>
        </p:txBody>
      </p:sp>
      <p:sp>
        <p:nvSpPr>
          <p:cNvPr id="3" name="Content Placeholder 2"/>
          <p:cNvSpPr>
            <a:spLocks noGrp="1"/>
          </p:cNvSpPr>
          <p:nvPr>
            <p:ph idx="1"/>
          </p:nvPr>
        </p:nvSpPr>
        <p:spPr>
          <a:xfrm>
            <a:off x="457200" y="857232"/>
            <a:ext cx="8229600" cy="5268931"/>
          </a:xfrm>
        </p:spPr>
        <p:txBody>
          <a:bodyPr>
            <a:normAutofit fontScale="92500" lnSpcReduction="20000"/>
          </a:bodyPr>
          <a:lstStyle/>
          <a:p>
            <a:pPr lvl="1">
              <a:buNone/>
            </a:pPr>
            <a:r>
              <a:rPr lang="en-IN" b="1" dirty="0" smtClean="0"/>
              <a:t>Article 83:</a:t>
            </a:r>
            <a:r>
              <a:rPr lang="en-IN" dirty="0" smtClean="0"/>
              <a:t> It states that the term of the </a:t>
            </a:r>
            <a:r>
              <a:rPr lang="en-IN" dirty="0" err="1" smtClean="0"/>
              <a:t>Lok</a:t>
            </a:r>
            <a:r>
              <a:rPr lang="en-IN" dirty="0" smtClean="0"/>
              <a:t> </a:t>
            </a:r>
            <a:r>
              <a:rPr lang="en-IN" dirty="0" err="1" smtClean="0"/>
              <a:t>Sabha</a:t>
            </a:r>
            <a:r>
              <a:rPr lang="en-IN" dirty="0" smtClean="0"/>
              <a:t> will be five years from the date of its first sitting.</a:t>
            </a:r>
            <a:endParaRPr lang="en-IN" sz="2000" dirty="0" smtClean="0"/>
          </a:p>
          <a:p>
            <a:pPr lvl="1">
              <a:buNone/>
            </a:pPr>
            <a:r>
              <a:rPr lang="en-IN" b="1" dirty="0" smtClean="0"/>
              <a:t>Article 85:</a:t>
            </a:r>
            <a:r>
              <a:rPr lang="en-IN" dirty="0" smtClean="0"/>
              <a:t> It empowers the President to dissolve the </a:t>
            </a:r>
            <a:r>
              <a:rPr lang="en-IN" dirty="0" err="1" smtClean="0"/>
              <a:t>Lok</a:t>
            </a:r>
            <a:r>
              <a:rPr lang="en-IN" dirty="0" smtClean="0"/>
              <a:t> </a:t>
            </a:r>
            <a:r>
              <a:rPr lang="en-IN" dirty="0" err="1" smtClean="0"/>
              <a:t>Sabha</a:t>
            </a:r>
            <a:r>
              <a:rPr lang="en-IN" dirty="0" smtClean="0"/>
              <a:t>.</a:t>
            </a:r>
            <a:endParaRPr lang="en-IN" sz="2000" dirty="0" smtClean="0"/>
          </a:p>
          <a:p>
            <a:pPr lvl="1">
              <a:buNone/>
            </a:pPr>
            <a:r>
              <a:rPr lang="en-IN" b="1" dirty="0" smtClean="0"/>
              <a:t>Article 172:</a:t>
            </a:r>
            <a:r>
              <a:rPr lang="en-IN" dirty="0" smtClean="0"/>
              <a:t> It states that the term of the legislative assembly will be five years from the date of its first sitting.</a:t>
            </a:r>
            <a:endParaRPr lang="en-IN" sz="2000" dirty="0" smtClean="0"/>
          </a:p>
          <a:p>
            <a:pPr lvl="1">
              <a:buNone/>
            </a:pPr>
            <a:r>
              <a:rPr lang="en-IN" b="1" dirty="0" smtClean="0"/>
              <a:t>Article 174:</a:t>
            </a:r>
            <a:r>
              <a:rPr lang="en-IN" dirty="0" smtClean="0"/>
              <a:t> It empowers the Governor of the state to dissolve the Legislative Assembly.</a:t>
            </a:r>
            <a:endParaRPr lang="en-IN" sz="2000" dirty="0" smtClean="0"/>
          </a:p>
          <a:p>
            <a:pPr lvl="1">
              <a:buNone/>
            </a:pPr>
            <a:r>
              <a:rPr lang="en-IN" b="1" dirty="0" smtClean="0"/>
              <a:t>Article 356:</a:t>
            </a:r>
            <a:r>
              <a:rPr lang="en-IN" dirty="0" smtClean="0"/>
              <a:t> It authorises the Central Government to impose President’s Rule for failure of constitutional machinery in the state.</a:t>
            </a:r>
            <a:endParaRPr lang="en-IN" sz="2000" dirty="0" smtClean="0"/>
          </a:p>
          <a:p>
            <a:pPr lvl="1">
              <a:buNone/>
            </a:pPr>
            <a:r>
              <a:rPr lang="en-IN" dirty="0" smtClean="0"/>
              <a:t>The Representation of the People Act as well as related parliamentary procedure will also need to be amended.</a:t>
            </a:r>
            <a:endParaRPr lang="en-IN" sz="2000" dirty="0" smtClean="0"/>
          </a:p>
          <a:p>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t>Simultaneous Elections</a:t>
            </a:r>
            <a:endParaRPr lang="en-IN" dirty="0"/>
          </a:p>
        </p:txBody>
      </p:sp>
      <p:sp>
        <p:nvSpPr>
          <p:cNvPr id="3" name="Content Placeholder 2"/>
          <p:cNvSpPr>
            <a:spLocks noGrp="1"/>
          </p:cNvSpPr>
          <p:nvPr>
            <p:ph idx="1"/>
          </p:nvPr>
        </p:nvSpPr>
        <p:spPr/>
        <p:txBody>
          <a:bodyPr>
            <a:normAutofit/>
          </a:bodyPr>
          <a:lstStyle/>
          <a:p>
            <a:endParaRPr lang="en-IN" dirty="0"/>
          </a:p>
          <a:p>
            <a:r>
              <a:rPr lang="en-IN" sz="2800" dirty="0"/>
              <a:t>“Simultaneous Elections” is defined as structuring the Indian election cycle in a manner that elections to </a:t>
            </a:r>
            <a:r>
              <a:rPr lang="en-IN" sz="2800" dirty="0" err="1"/>
              <a:t>Lok</a:t>
            </a:r>
            <a:r>
              <a:rPr lang="en-IN" sz="2800" dirty="0"/>
              <a:t> </a:t>
            </a:r>
            <a:r>
              <a:rPr lang="en-IN" sz="2800" dirty="0" err="1"/>
              <a:t>Sabha</a:t>
            </a:r>
            <a:r>
              <a:rPr lang="en-IN" sz="2800" dirty="0"/>
              <a:t> and State Assemblies are synchronized together. </a:t>
            </a:r>
          </a:p>
          <a:p>
            <a:r>
              <a:rPr lang="en-IN" sz="3000" dirty="0" smtClean="0"/>
              <a:t>A </a:t>
            </a:r>
            <a:r>
              <a:rPr lang="en-IN" sz="3000" dirty="0"/>
              <a:t>voter would normally cast his/her vote for electing members of </a:t>
            </a:r>
            <a:r>
              <a:rPr lang="en-IN" sz="3000" dirty="0" err="1"/>
              <a:t>Lok</a:t>
            </a:r>
            <a:r>
              <a:rPr lang="en-IN" sz="3000" dirty="0"/>
              <a:t> </a:t>
            </a:r>
            <a:r>
              <a:rPr lang="en-IN" sz="3000" dirty="0" err="1"/>
              <a:t>Sabha</a:t>
            </a:r>
            <a:r>
              <a:rPr lang="en-IN" sz="3000" dirty="0"/>
              <a:t> and State Assembly </a:t>
            </a:r>
            <a:r>
              <a:rPr lang="en-IN" sz="3000" b="1" dirty="0"/>
              <a:t>on a single day and at the same time</a:t>
            </a:r>
            <a:r>
              <a:rPr lang="en-IN" dirty="0"/>
              <a:t>. </a:t>
            </a:r>
          </a:p>
          <a:p>
            <a:pPr>
              <a:buNone/>
            </a:pPr>
            <a:endParaRPr lang="en-IN" dirty="0"/>
          </a:p>
        </p:txBody>
      </p:sp>
    </p:spTree>
    <p:extLst>
      <p:ext uri="{BB962C8B-B14F-4D97-AF65-F5344CB8AC3E}">
        <p14:creationId xmlns:p14="http://schemas.microsoft.com/office/powerpoint/2010/main" val="31661825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3200" b="1" dirty="0" smtClean="0"/>
              <a:t>Country conducts simultaneous elections</a:t>
            </a:r>
            <a:endParaRPr lang="en-IN" sz="3200" dirty="0"/>
          </a:p>
        </p:txBody>
      </p:sp>
      <p:sp>
        <p:nvSpPr>
          <p:cNvPr id="3" name="Content Placeholder 2"/>
          <p:cNvSpPr>
            <a:spLocks noGrp="1"/>
          </p:cNvSpPr>
          <p:nvPr>
            <p:ph idx="1"/>
          </p:nvPr>
        </p:nvSpPr>
        <p:spPr>
          <a:xfrm>
            <a:off x="357158" y="1285860"/>
            <a:ext cx="8229600" cy="4525963"/>
          </a:xfrm>
        </p:spPr>
        <p:txBody>
          <a:bodyPr>
            <a:normAutofit fontScale="85000" lnSpcReduction="20000"/>
          </a:bodyPr>
          <a:lstStyle/>
          <a:p>
            <a:r>
              <a:rPr lang="en-IN" b="1" dirty="0" smtClean="0"/>
              <a:t>1.</a:t>
            </a:r>
            <a:r>
              <a:rPr lang="en-IN" dirty="0" smtClean="0"/>
              <a:t> Sweden</a:t>
            </a:r>
          </a:p>
          <a:p>
            <a:r>
              <a:rPr lang="en-IN" b="1" dirty="0" smtClean="0"/>
              <a:t>2.</a:t>
            </a:r>
            <a:r>
              <a:rPr lang="en-IN" dirty="0" smtClean="0"/>
              <a:t> Indonesia</a:t>
            </a:r>
          </a:p>
          <a:p>
            <a:r>
              <a:rPr lang="en-IN" b="1" dirty="0" smtClean="0"/>
              <a:t>3.</a:t>
            </a:r>
            <a:r>
              <a:rPr lang="en-IN" dirty="0" smtClean="0"/>
              <a:t> South Africa</a:t>
            </a:r>
          </a:p>
          <a:p>
            <a:r>
              <a:rPr lang="en-IN" b="1" dirty="0" smtClean="0"/>
              <a:t>4.</a:t>
            </a:r>
            <a:r>
              <a:rPr lang="en-IN" dirty="0" smtClean="0"/>
              <a:t> Germany</a:t>
            </a:r>
          </a:p>
          <a:p>
            <a:r>
              <a:rPr lang="en-IN" b="1" dirty="0" smtClean="0"/>
              <a:t>5.</a:t>
            </a:r>
            <a:r>
              <a:rPr lang="en-IN" dirty="0" smtClean="0"/>
              <a:t> Spain</a:t>
            </a:r>
          </a:p>
          <a:p>
            <a:r>
              <a:rPr lang="en-IN" b="1" dirty="0" smtClean="0"/>
              <a:t>6.</a:t>
            </a:r>
            <a:r>
              <a:rPr lang="en-IN" dirty="0" smtClean="0"/>
              <a:t> Hungary</a:t>
            </a:r>
          </a:p>
          <a:p>
            <a:r>
              <a:rPr lang="en-IN" b="1" dirty="0" smtClean="0"/>
              <a:t>7.</a:t>
            </a:r>
            <a:r>
              <a:rPr lang="en-IN" dirty="0" smtClean="0"/>
              <a:t> Belgium</a:t>
            </a:r>
          </a:p>
          <a:p>
            <a:r>
              <a:rPr lang="en-IN" b="1" dirty="0" smtClean="0"/>
              <a:t>8.</a:t>
            </a:r>
            <a:r>
              <a:rPr lang="en-IN" dirty="0" smtClean="0"/>
              <a:t> Poland</a:t>
            </a:r>
          </a:p>
          <a:p>
            <a:r>
              <a:rPr lang="en-IN" b="1" dirty="0" smtClean="0"/>
              <a:t>9.</a:t>
            </a:r>
            <a:r>
              <a:rPr lang="en-IN" dirty="0" smtClean="0"/>
              <a:t> Slovenia</a:t>
            </a:r>
          </a:p>
          <a:p>
            <a:r>
              <a:rPr lang="en-IN" b="1" dirty="0" smtClean="0"/>
              <a:t>10.</a:t>
            </a:r>
            <a:r>
              <a:rPr lang="en-IN" dirty="0" smtClean="0"/>
              <a:t> Albania</a:t>
            </a:r>
          </a:p>
          <a:p>
            <a:pPr>
              <a:buNone/>
            </a:pPr>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571</TotalTime>
  <Words>1459</Words>
  <Application>Microsoft Office PowerPoint</Application>
  <PresentationFormat>On-screen Show (4:3)</PresentationFormat>
  <Paragraphs>159</Paragraphs>
  <Slides>26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 One Nation – One Election Simultaneous Elections </vt:lpstr>
      <vt:lpstr>PowerPoint Presentation</vt:lpstr>
      <vt:lpstr>What is “One Nation One Election” System? </vt:lpstr>
      <vt:lpstr>MERITS</vt:lpstr>
      <vt:lpstr>Demerits of “One Nation One Election</vt:lpstr>
      <vt:lpstr>PowerPoint Presentation</vt:lpstr>
      <vt:lpstr> constitutional amendment would be needed in </vt:lpstr>
      <vt:lpstr>Simultaneous Elections</vt:lpstr>
      <vt:lpstr>Country conducts simultaneous elections</vt:lpstr>
      <vt:lpstr>PowerPoint Presentation</vt:lpstr>
      <vt:lpstr>PowerPoint Presentation</vt:lpstr>
      <vt:lpstr>PowerPoint Presentation</vt:lpstr>
      <vt:lpstr> Model Code of Conduct (MCC) </vt:lpstr>
      <vt:lpstr> Parliamentary Standing committee in its 79th report.</vt:lpstr>
      <vt:lpstr>Duration of MCC </vt:lpstr>
      <vt:lpstr> Frequent elections lead to massive expenditures by Government &amp; other stakeholders  </vt:lpstr>
      <vt:lpstr>Last Five Election</vt:lpstr>
      <vt:lpstr>PowerPoint Presentation</vt:lpstr>
      <vt:lpstr> Main components of the election expenditure are; </vt:lpstr>
      <vt:lpstr>Engagement of security forces for significantly prolonged periods </vt:lpstr>
      <vt:lpstr>PowerPoint Presentation</vt:lpstr>
      <vt:lpstr> Other Issues  </vt:lpstr>
      <vt:lpstr>Major Reforms</vt:lpstr>
      <vt:lpstr>Reforms pre 2000</vt:lpstr>
      <vt:lpstr>Reforms since 2000</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Nation – One Election Simultaneous Elections</dc:title>
  <dc:creator>Admin</dc:creator>
  <cp:lastModifiedBy>Natarajamurthy Parthasarathi</cp:lastModifiedBy>
  <cp:revision>28</cp:revision>
  <cp:lastPrinted>2019-11-28T10:56:31Z</cp:lastPrinted>
  <dcterms:created xsi:type="dcterms:W3CDTF">2019-11-27T09:30:45Z</dcterms:created>
  <dcterms:modified xsi:type="dcterms:W3CDTF">2023-06-23T09:49:03Z</dcterms:modified>
</cp:coreProperties>
</file>