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16"/>
  </p:handoutMasterIdLst>
  <p:sldIdLst>
    <p:sldId id="256" r:id="rId2"/>
    <p:sldId id="286" r:id="rId3"/>
    <p:sldId id="258" r:id="rId4"/>
    <p:sldId id="299" r:id="rId5"/>
    <p:sldId id="257" r:id="rId6"/>
    <p:sldId id="276" r:id="rId7"/>
    <p:sldId id="259" r:id="rId8"/>
    <p:sldId id="293" r:id="rId9"/>
    <p:sldId id="260" r:id="rId10"/>
    <p:sldId id="261" r:id="rId11"/>
    <p:sldId id="281" r:id="rId12"/>
    <p:sldId id="266" r:id="rId13"/>
    <p:sldId id="287" r:id="rId14"/>
    <p:sldId id="288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CCFF"/>
    <a:srgbClr val="CCCCFF"/>
    <a:srgbClr val="FF9900"/>
    <a:srgbClr val="A50021"/>
    <a:srgbClr val="0066FF"/>
    <a:srgbClr val="FF505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05" autoAdjust="0"/>
    <p:restoredTop sz="94660"/>
  </p:normalViewPr>
  <p:slideViewPr>
    <p:cSldViewPr>
      <p:cViewPr varScale="1">
        <p:scale>
          <a:sx n="82" d="100"/>
          <a:sy n="82" d="100"/>
        </p:scale>
        <p:origin x="1699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34B2A8A-0E69-40EE-8225-E6A1E39692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>
                <a:gd name="T0" fmla="*/ 335 w 5550"/>
                <a:gd name="T1" fmla="*/ 0 h 3216"/>
                <a:gd name="T2" fmla="*/ 333 w 5550"/>
                <a:gd name="T3" fmla="*/ 1290 h 3216"/>
                <a:gd name="T4" fmla="*/ 0 w 5550"/>
                <a:gd name="T5" fmla="*/ 1290 h 3216"/>
                <a:gd name="T6" fmla="*/ 6 w 5550"/>
                <a:gd name="T7" fmla="*/ 3210 h 3216"/>
                <a:gd name="T8" fmla="*/ 5550 w 5550"/>
                <a:gd name="T9" fmla="*/ 3216 h 3216"/>
                <a:gd name="T10" fmla="*/ 5550 w 5550"/>
                <a:gd name="T11" fmla="*/ 0 h 3216"/>
                <a:gd name="T12" fmla="*/ 335 w 5550"/>
                <a:gd name="T13" fmla="*/ 0 h 3216"/>
                <a:gd name="T14" fmla="*/ 335 w 5550"/>
                <a:gd name="T15" fmla="*/ 0 h 32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1308 h 2182"/>
                <a:gd name="T4" fmla="*/ 6381 w 4897"/>
                <a:gd name="T5" fmla="*/ 1308 h 2182"/>
                <a:gd name="T6" fmla="*/ 6381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IN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IN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IN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IN"/>
            </a:p>
          </p:txBody>
        </p:sp>
      </p:grpSp>
      <p:sp>
        <p:nvSpPr>
          <p:cNvPr id="512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E68F0-0380-4551-B976-6707B87ED3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E7BDBF-C10F-4E08-A801-C3D8CF40AE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4E9E03-1054-4F5B-9B24-2F2EF1881A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18F96C-7C1D-48F4-8327-80AA0EA102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5C7C80-D450-45DE-93FB-4B6F5AE3F6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80507-F0E3-41FD-9FA7-482D1A186F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3A56F4-B3BA-4A74-AA60-E5FFA00578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8380F1-FC28-400E-ADC9-322EEEBA8D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CD642D-00FD-4EA5-8BBF-4D1FB64A74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D028BB-D242-4544-8D85-1BBAC5D928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B8EADD-BCDC-495D-A45B-2D43EF3CA4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1032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382 h 2182"/>
                <a:gd name="T4" fmla="*/ 6381 w 4897"/>
                <a:gd name="T5" fmla="*/ 382 h 2182"/>
                <a:gd name="T6" fmla="*/ 6381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>
                <a:gd name="T0" fmla="*/ 330 w 5550"/>
                <a:gd name="T1" fmla="*/ 1764 h 3168"/>
                <a:gd name="T2" fmla="*/ 0 w 5550"/>
                <a:gd name="T3" fmla="*/ 1764 h 3168"/>
                <a:gd name="T4" fmla="*/ 0 w 5550"/>
                <a:gd name="T5" fmla="*/ 3168 h 3168"/>
                <a:gd name="T6" fmla="*/ 5550 w 5550"/>
                <a:gd name="T7" fmla="*/ 3168 h 3168"/>
                <a:gd name="T8" fmla="*/ 5550 w 5550"/>
                <a:gd name="T9" fmla="*/ 0 h 3168"/>
                <a:gd name="T10" fmla="*/ 330 w 5550"/>
                <a:gd name="T11" fmla="*/ 0 h 3168"/>
                <a:gd name="T12" fmla="*/ 330 w 5550"/>
                <a:gd name="T13" fmla="*/ 1764 h 31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357 h 2182"/>
                <a:gd name="T4" fmla="*/ 6381 w 4897"/>
                <a:gd name="T5" fmla="*/ 357 h 2182"/>
                <a:gd name="T6" fmla="*/ 6381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4102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IN"/>
            </a:p>
          </p:txBody>
        </p:sp>
        <p:sp>
          <p:nvSpPr>
            <p:cNvPr id="4103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IN"/>
            </a:p>
          </p:txBody>
        </p:sp>
        <p:sp>
          <p:nvSpPr>
            <p:cNvPr id="4104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>
                <a:gd name="T0" fmla="*/ 0 w 29"/>
                <a:gd name="T1" fmla="*/ 1416 h 1416"/>
                <a:gd name="T2" fmla="*/ 29 w 29"/>
                <a:gd name="T3" fmla="*/ 1416 h 1416"/>
                <a:gd name="T4" fmla="*/ 28 w 29"/>
                <a:gd name="T5" fmla="*/ 24 h 1416"/>
                <a:gd name="T6" fmla="*/ 0 w 29"/>
                <a:gd name="T7" fmla="*/ 0 h 1416"/>
                <a:gd name="T8" fmla="*/ 0 w 29"/>
                <a:gd name="T9" fmla="*/ 1416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IN"/>
            </a:p>
          </p:txBody>
        </p:sp>
        <p:sp>
          <p:nvSpPr>
            <p:cNvPr id="4105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IN"/>
            </a:p>
          </p:txBody>
        </p:sp>
        <p:sp>
          <p:nvSpPr>
            <p:cNvPr id="4106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IN"/>
            </a:p>
          </p:txBody>
        </p:sp>
      </p:grp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C9952CFB-251A-4779-85DE-E6515FB0C1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10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11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8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62000"/>
            <a:ext cx="9144000" cy="669925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/>
            <a:r>
              <a:rPr lang="en-US" sz="3600" smtClean="0">
                <a:effectLst/>
              </a:rPr>
              <a:t>Basic Issues in Agriculture</a:t>
            </a:r>
            <a:endParaRPr lang="en-US" sz="3600" smtClean="0">
              <a:effectLst/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438400"/>
            <a:ext cx="6934200" cy="40386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>
              <a:defRPr/>
            </a:pPr>
            <a:r>
              <a:rPr lang="en-US" sz="2800" b="1" dirty="0" smtClean="0"/>
              <a:t>P. Natarajamurthy</a:t>
            </a:r>
          </a:p>
          <a:p>
            <a:pPr algn="ctr" eaLnBrk="1" hangingPunct="1">
              <a:defRPr/>
            </a:pPr>
            <a:r>
              <a:rPr lang="en-US" sz="2800" b="1" dirty="0" smtClean="0"/>
              <a:t>Department of Economics </a:t>
            </a:r>
            <a:r>
              <a:rPr lang="en-US" sz="2800" b="1" dirty="0" err="1" smtClean="0"/>
              <a:t>Bharathidasan</a:t>
            </a:r>
            <a:r>
              <a:rPr lang="en-US" sz="2800" b="1" smtClean="0"/>
              <a:t> University</a:t>
            </a: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sz="3600" u="sng" smtClean="0">
                <a:solidFill>
                  <a:srgbClr val="FFFF00"/>
                </a:solidFill>
                <a:latin typeface="Times New Roman" pitchFamily="18" charset="0"/>
              </a:rPr>
              <a:t>Technologies for Sustainable Agricultural Development</a:t>
            </a:r>
          </a:p>
        </p:txBody>
      </p:sp>
      <p:sp>
        <p:nvSpPr>
          <p:cNvPr id="1331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1905000"/>
            <a:ext cx="8305800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Biotechnology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Pre &amp; post harvesting technology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Energy saving technology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Environment protection technology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Information and Communication technology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GIS &amp; RS technology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Internet/Intranet Technology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44475"/>
            <a:ext cx="8686800" cy="14319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3600" u="sng" smtClean="0">
                <a:solidFill>
                  <a:srgbClr val="FFFF00"/>
                </a:solidFill>
                <a:latin typeface="Times New Roman" pitchFamily="18" charset="0"/>
              </a:rPr>
              <a:t>Fusion of Technologies</a:t>
            </a:r>
            <a:r>
              <a:rPr lang="en-US" sz="4000" u="sng" smtClean="0">
                <a:solidFill>
                  <a:srgbClr val="FFFF00"/>
                </a:solidFill>
              </a:rPr>
              <a:t> </a:t>
            </a:r>
            <a:r>
              <a:rPr lang="en-US" sz="3600" u="sng" smtClean="0">
                <a:solidFill>
                  <a:srgbClr val="FFFF00"/>
                </a:solidFill>
                <a:latin typeface="Times New Roman" pitchFamily="18" charset="0"/>
              </a:rPr>
              <a:t>for Sustainable Development  - A Synergy of Multiple Disciplines</a:t>
            </a:r>
          </a:p>
        </p:txBody>
      </p:sp>
      <p:sp>
        <p:nvSpPr>
          <p:cNvPr id="3481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447800" y="2209800"/>
            <a:ext cx="7239000" cy="3886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Database Technology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Internet/Intranet Technology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GIS and Remote Sensing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Image Processing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GPS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Artificial Intelligence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Modeling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mtClean="0"/>
          </a:p>
          <a:p>
            <a:pPr eaLnBrk="1" hangingPunct="1">
              <a:lnSpc>
                <a:spcPct val="90000"/>
              </a:lnSpc>
              <a:defRPr/>
            </a:pPr>
            <a:endParaRPr lang="en-US" smtClean="0"/>
          </a:p>
          <a:p>
            <a:pPr eaLnBrk="1" hangingPunct="1">
              <a:lnSpc>
                <a:spcPct val="90000"/>
              </a:lnSpc>
              <a:defRPr/>
            </a:pPr>
            <a:endParaRPr lang="en-US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2057400" y="1905000"/>
            <a:ext cx="5486400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71500" indent="-465138">
              <a:spcBef>
                <a:spcPct val="50000"/>
              </a:spcBef>
              <a:buFontTx/>
              <a:buChar char="•"/>
            </a:pPr>
            <a:endParaRPr lang="en-US" sz="2400">
              <a:solidFill>
                <a:srgbClr val="00CC00"/>
              </a:solidFill>
              <a:latin typeface="Times New Roman" pitchFamily="18" charset="0"/>
            </a:endParaRPr>
          </a:p>
          <a:p>
            <a:pPr marL="571500" indent="-465138">
              <a:spcBef>
                <a:spcPct val="50000"/>
              </a:spcBef>
              <a:buFontTx/>
              <a:buChar char="•"/>
            </a:pPr>
            <a:endParaRPr lang="en-US" sz="2400">
              <a:solidFill>
                <a:srgbClr val="00CC00"/>
              </a:solidFill>
              <a:latin typeface="Times New Roman" pitchFamily="18" charset="0"/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1676400" y="2133600"/>
            <a:ext cx="6553200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33363" indent="-233363">
              <a:spcBef>
                <a:spcPct val="50000"/>
              </a:spcBef>
              <a:buFontTx/>
              <a:buChar char="•"/>
            </a:pPr>
            <a:endParaRPr lang="en-US" sz="2400">
              <a:latin typeface="Times New Roman" pitchFamily="18" charset="0"/>
            </a:endParaRPr>
          </a:p>
          <a:p>
            <a:pPr marL="233363" indent="-233363">
              <a:spcBef>
                <a:spcPct val="50000"/>
              </a:spcBef>
              <a:buFontTx/>
              <a:buChar char="•"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1600200" y="2362200"/>
            <a:ext cx="6858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>
              <a:solidFill>
                <a:srgbClr val="00CC00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1066800" y="2133600"/>
            <a:ext cx="7162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  <a:defRPr/>
            </a:pPr>
            <a:endParaRPr lang="en-US" sz="2400" b="1">
              <a:solidFill>
                <a:srgbClr val="00CC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>
              <a:defRPr/>
            </a:pPr>
            <a:endParaRPr lang="en-US" sz="2400" b="1">
              <a:solidFill>
                <a:srgbClr val="00CC00"/>
              </a:solidFill>
              <a:latin typeface="Times New Roman" pitchFamily="18" charset="0"/>
            </a:endParaRP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1676400" y="2438400"/>
            <a:ext cx="6553200" cy="1249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sz="40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tylus BT" pitchFamily="34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400" b="1">
              <a:solidFill>
                <a:srgbClr val="00CC00"/>
              </a:solidFill>
              <a:latin typeface="Times New Roman" pitchFamily="18" charset="0"/>
            </a:endParaRP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990600" y="457200"/>
            <a:ext cx="7239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IT Applications for Agricultural Development Requires Inter-Sectoral Approach</a:t>
            </a:r>
          </a:p>
        </p:txBody>
      </p:sp>
      <p:graphicFrame>
        <p:nvGraphicFramePr>
          <p:cNvPr id="18459" name="Group 27"/>
          <p:cNvGraphicFramePr>
            <a:graphicFrameLocks noGrp="1"/>
          </p:cNvGraphicFramePr>
          <p:nvPr/>
        </p:nvGraphicFramePr>
        <p:xfrm>
          <a:off x="762000" y="1600200"/>
          <a:ext cx="8382000" cy="4953000"/>
        </p:xfrm>
        <a:graphic>
          <a:graphicData uri="http://schemas.openxmlformats.org/drawingml/2006/table">
            <a:tbl>
              <a:tblPr/>
              <a:tblGrid>
                <a:gridCol w="4232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9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53000">
                <a:tc>
                  <a:txBody>
                    <a:bodyPr/>
                    <a:lstStyle/>
                    <a:p>
                      <a:pPr marL="292100" marR="0" lvl="0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CCFF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2100" algn="l"/>
                        </a:tabLst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Agricultural Research</a:t>
                      </a:r>
                    </a:p>
                    <a:p>
                      <a:pPr marL="292100" marR="0" lvl="0" indent="-2921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CCFF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2100" algn="l"/>
                        </a:tabLst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Agro-Meteorology</a:t>
                      </a:r>
                    </a:p>
                    <a:p>
                      <a:pPr marL="292100" marR="0" lvl="0" indent="-2921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CCFF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2100" algn="l"/>
                        </a:tabLst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Agricultural Marketing</a:t>
                      </a:r>
                    </a:p>
                    <a:p>
                      <a:pPr marL="292100" marR="0" lvl="0" indent="-2921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CCFF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2100" algn="l"/>
                        </a:tabLst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Agricultural Engineering &amp; Food Processing</a:t>
                      </a:r>
                    </a:p>
                    <a:p>
                      <a:pPr marL="292100" marR="0" lvl="0" indent="-2921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CCFF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2100" algn="l"/>
                        </a:tabLst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Agricultural Extension and Transfer of Technology</a:t>
                      </a:r>
                    </a:p>
                    <a:p>
                      <a:pPr marL="292100" marR="0" lvl="0" indent="-2921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CCFF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2100" algn="l"/>
                        </a:tabLst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Credit and Cooperation</a:t>
                      </a:r>
                    </a:p>
                    <a:p>
                      <a:pPr marL="292100" marR="0" lvl="0" indent="-2921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CCFF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2100" algn="l"/>
                        </a:tabLst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Crop production &amp;    protection</a:t>
                      </a:r>
                    </a:p>
                    <a:p>
                      <a:pPr marL="292100" marR="0" lvl="0" indent="-2921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CCFF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2100" algn="l"/>
                        </a:tabLst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 Environment &amp; Forest</a:t>
                      </a:r>
                    </a:p>
                    <a:p>
                      <a:pPr marL="292100" marR="0" lvl="0" indent="-2921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CCFF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2100" algn="l"/>
                        </a:tabLst>
                      </a:pPr>
                      <a:endParaRPr kumimoji="0" lang="en-US" sz="2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CCFF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2100" algn="l"/>
                        </a:tabLst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Fertilisers and Manure</a:t>
                      </a:r>
                    </a:p>
                    <a:p>
                      <a:pPr marL="292100" marR="0" lvl="0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CCFF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2100" algn="l"/>
                        </a:tabLst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Fisheries</a:t>
                      </a:r>
                    </a:p>
                    <a:p>
                      <a:pPr marL="292100" marR="0" lvl="0" indent="-2921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CCFF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2100" algn="l"/>
                        </a:tabLst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Irrigation and Drainage System</a:t>
                      </a:r>
                    </a:p>
                    <a:p>
                      <a:pPr marL="292100" marR="0" lvl="0" indent="-2921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CCFF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2100" algn="l"/>
                        </a:tabLst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Livestock, Dairy Development &amp; Animal Husbandry</a:t>
                      </a:r>
                    </a:p>
                    <a:p>
                      <a:pPr marL="292100" marR="0" lvl="0" indent="-2921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CCFF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2100" algn="l"/>
                        </a:tabLst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Rural Development &amp; Planning</a:t>
                      </a:r>
                    </a:p>
                    <a:p>
                      <a:pPr marL="292100" marR="0" lvl="0" indent="-2921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CCFF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2100" algn="l"/>
                        </a:tabLst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Soil and Water Management</a:t>
                      </a:r>
                    </a:p>
                    <a:p>
                      <a:pPr marL="292100" marR="0" lvl="0" indent="-2921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CCFF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2100" algn="l"/>
                        </a:tabLst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Watershed Development</a:t>
                      </a:r>
                    </a:p>
                    <a:p>
                      <a:pPr marL="292100" marR="0" lvl="0" indent="-2921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CCFF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2100" algn="l"/>
                        </a:tabLst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Wasteland Development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smtClean="0">
                <a:solidFill>
                  <a:srgbClr val="FFFF00"/>
                </a:solidFill>
                <a:latin typeface="Arial" charset="0"/>
              </a:rPr>
              <a:t>Information Systems Requirement in Agriculture</a:t>
            </a:r>
          </a:p>
        </p:txBody>
      </p:sp>
      <p:sp>
        <p:nvSpPr>
          <p:cNvPr id="4096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1600200"/>
            <a:ext cx="8007350" cy="5029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u="sng" smtClean="0">
                <a:solidFill>
                  <a:srgbClr val="FFFF00"/>
                </a:solidFill>
              </a:rPr>
              <a:t>GIS/RS based Systems</a:t>
            </a:r>
            <a:r>
              <a:rPr lang="en-US" smtClean="0">
                <a:solidFill>
                  <a:srgbClr val="FFFF00"/>
                </a:solidFill>
              </a:rPr>
              <a:t>:</a:t>
            </a:r>
          </a:p>
          <a:p>
            <a:pPr eaLnBrk="1" hangingPunct="1">
              <a:defRPr/>
            </a:pPr>
            <a:r>
              <a:rPr lang="en-US" smtClean="0"/>
              <a:t>Soil and Land use</a:t>
            </a:r>
          </a:p>
          <a:p>
            <a:pPr eaLnBrk="1" hangingPunct="1">
              <a:defRPr/>
            </a:pPr>
            <a:r>
              <a:rPr lang="en-US" smtClean="0"/>
              <a:t>Watershed developments</a:t>
            </a:r>
          </a:p>
          <a:p>
            <a:pPr eaLnBrk="1" hangingPunct="1">
              <a:defRPr/>
            </a:pPr>
            <a:r>
              <a:rPr lang="en-US" smtClean="0"/>
              <a:t>Disaster management</a:t>
            </a:r>
          </a:p>
          <a:p>
            <a:pPr eaLnBrk="1" hangingPunct="1">
              <a:defRPr/>
            </a:pPr>
            <a:r>
              <a:rPr lang="en-US" smtClean="0"/>
              <a:t>Cropping systems</a:t>
            </a:r>
          </a:p>
          <a:p>
            <a:pPr eaLnBrk="1" hangingPunct="1">
              <a:defRPr/>
            </a:pPr>
            <a:r>
              <a:rPr lang="en-US" smtClean="0"/>
              <a:t>Agriculture Resources Information</a:t>
            </a:r>
          </a:p>
          <a:p>
            <a:pPr eaLnBrk="1" hangingPunct="1">
              <a:defRPr/>
            </a:pPr>
            <a:r>
              <a:rPr lang="en-US" smtClean="0"/>
              <a:t>Organic farming (bio-fertilisers)</a:t>
            </a:r>
          </a:p>
          <a:p>
            <a:pPr eaLnBrk="1" hangingPunct="1">
              <a:defRPr/>
            </a:pPr>
            <a:r>
              <a:rPr lang="en-US" smtClean="0"/>
              <a:t>Crop weather watch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u="sng" smtClean="0">
                <a:solidFill>
                  <a:srgbClr val="FFFF00"/>
                </a:solidFill>
                <a:latin typeface="Arial" charset="0"/>
              </a:rPr>
              <a:t>Decision Support Systems</a:t>
            </a:r>
          </a:p>
        </p:txBody>
      </p:sp>
      <p:sp>
        <p:nvSpPr>
          <p:cNvPr id="4198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1524000"/>
            <a:ext cx="800735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Integrated Nutrient Management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Integrated Pest Management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Demand-Supply Projections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Soil-Water balance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Credit Management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Inter-cropping systems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Bio-fertilizer management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Early Warning System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mtClean="0"/>
          </a:p>
          <a:p>
            <a:pPr eaLnBrk="1" hangingPunct="1">
              <a:lnSpc>
                <a:spcPct val="90000"/>
              </a:lnSpc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457200" y="1447800"/>
            <a:ext cx="84582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b="1" smtClean="0"/>
              <a:t>Agriculture Sector is changing  the                   </a:t>
            </a:r>
            <a:r>
              <a:rPr lang="en-US" sz="2800" b="1" u="sng" smtClean="0">
                <a:solidFill>
                  <a:srgbClr val="A50021"/>
                </a:solidFill>
              </a:rPr>
              <a:t>socio-economic</a:t>
            </a:r>
            <a:r>
              <a:rPr lang="en-US" sz="2800" b="1" smtClean="0"/>
              <a:t>  environments of the population due to  </a:t>
            </a:r>
            <a:r>
              <a:rPr lang="en-US" sz="2800" b="1" smtClean="0">
                <a:solidFill>
                  <a:srgbClr val="FFFF00"/>
                </a:solidFill>
              </a:rPr>
              <a:t>liberalization  and globalization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800" b="1" smtClean="0">
              <a:solidFill>
                <a:schemeClr val="folHlink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smtClean="0">
                <a:solidFill>
                  <a:srgbClr val="FFFF00"/>
                </a:solidFill>
              </a:rPr>
              <a:t>About 75% people</a:t>
            </a:r>
            <a:r>
              <a:rPr lang="en-US" sz="2800" b="1" smtClean="0"/>
              <a:t> are living in rural areas and are still </a:t>
            </a:r>
            <a:r>
              <a:rPr lang="en-US" sz="2800" b="1" smtClean="0">
                <a:solidFill>
                  <a:srgbClr val="FFFF00"/>
                </a:solidFill>
              </a:rPr>
              <a:t>dependent on Agriculture. About 43% of India’s geographical area </a:t>
            </a:r>
            <a:r>
              <a:rPr lang="en-US" sz="2800" b="1" smtClean="0"/>
              <a:t>is used for agricultural activity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800" b="1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smtClean="0"/>
              <a:t>Agriculture continues to play a major role in Indian Economy</a:t>
            </a:r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2209800" y="228600"/>
            <a:ext cx="45291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4000" b="1" u="sng">
                <a:solidFill>
                  <a:srgbClr val="FFFF00"/>
                </a:solidFill>
              </a:rPr>
              <a:t>Indian Agriculture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4000" smtClean="0">
                <a:solidFill>
                  <a:schemeClr val="tx1"/>
                </a:solidFill>
                <a:effectLst/>
                <a:latin typeface="Times New Roman" pitchFamily="18" charset="0"/>
              </a:rPr>
              <a:t/>
            </a:r>
            <a:br>
              <a:rPr lang="en-US" sz="4000" smtClean="0">
                <a:solidFill>
                  <a:schemeClr val="tx1"/>
                </a:solidFill>
                <a:effectLst/>
                <a:latin typeface="Times New Roman" pitchFamily="18" charset="0"/>
              </a:rPr>
            </a:br>
            <a:r>
              <a:rPr lang="en-US" sz="4000" u="sng" smtClean="0">
                <a:solidFill>
                  <a:srgbClr val="FFFF00"/>
                </a:solidFill>
                <a:effectLst/>
                <a:latin typeface="Times New Roman" pitchFamily="18" charset="0"/>
              </a:rPr>
              <a:t>Indian Agriculture</a:t>
            </a:r>
            <a:r>
              <a:rPr lang="en-US" sz="4000" smtClean="0">
                <a:solidFill>
                  <a:srgbClr val="009900"/>
                </a:solidFill>
                <a:effectLst/>
              </a:rPr>
              <a:t/>
            </a:r>
            <a:br>
              <a:rPr lang="en-US" sz="4000" smtClean="0">
                <a:solidFill>
                  <a:srgbClr val="009900"/>
                </a:solidFill>
                <a:effectLst/>
              </a:rPr>
            </a:br>
            <a:endParaRPr lang="en-US" sz="4000" smtClean="0">
              <a:solidFill>
                <a:srgbClr val="009900"/>
              </a:solidFill>
              <a:effectLst/>
            </a:endParaRPr>
          </a:p>
        </p:txBody>
      </p:sp>
      <p:sp>
        <p:nvSpPr>
          <p:cNvPr id="1024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990600" y="1600200"/>
            <a:ext cx="8153400" cy="4191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/>
                <a:latin typeface="Arial Narrow" pitchFamily="34" charset="0"/>
              </a:rPr>
              <a:t>Provides about 58% of the  livelihood </a:t>
            </a:r>
          </a:p>
          <a:p>
            <a:pPr eaLnBrk="1" hangingPunct="1">
              <a:defRPr/>
            </a:pPr>
            <a:r>
              <a:rPr lang="en-US" b="1" dirty="0" smtClean="0">
                <a:effectLst/>
                <a:latin typeface="Arial Narrow" pitchFamily="34" charset="0"/>
              </a:rPr>
              <a:t>Accounts for 27% of GDP</a:t>
            </a:r>
          </a:p>
          <a:p>
            <a:pPr eaLnBrk="1" hangingPunct="1">
              <a:defRPr/>
            </a:pPr>
            <a:r>
              <a:rPr lang="en-US" b="1" dirty="0" smtClean="0">
                <a:effectLst/>
                <a:latin typeface="Arial Narrow" pitchFamily="34" charset="0"/>
              </a:rPr>
              <a:t>Contributes 21% of Total Exports, and Supplies Raw materials to Industries</a:t>
            </a:r>
          </a:p>
          <a:p>
            <a:pPr eaLnBrk="1" hangingPunct="1">
              <a:defRPr/>
            </a:pPr>
            <a:r>
              <a:rPr lang="en-US" b="1" dirty="0" smtClean="0">
                <a:effectLst/>
                <a:latin typeface="Arial Narrow" pitchFamily="34" charset="0"/>
              </a:rPr>
              <a:t>Growth Rate in production - 5.7% </a:t>
            </a:r>
          </a:p>
          <a:p>
            <a:pPr eaLnBrk="1" hangingPunct="1">
              <a:defRPr/>
            </a:pPr>
            <a:r>
              <a:rPr lang="en-US" b="1" dirty="0" smtClean="0">
                <a:effectLst/>
                <a:latin typeface="Arial Narrow" pitchFamily="34" charset="0"/>
              </a:rPr>
              <a:t>Food grains production – 211.17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mt</a:t>
            </a:r>
            <a:endParaRPr lang="en-US" b="1" dirty="0" smtClean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44475"/>
            <a:ext cx="8385175" cy="6699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u="sng" smtClean="0">
                <a:solidFill>
                  <a:schemeClr val="folHlink"/>
                </a:solidFill>
                <a:latin typeface="Arial" charset="0"/>
              </a:rPr>
              <a:t>India’s position in world Agriculture</a:t>
            </a:r>
          </a:p>
        </p:txBody>
      </p:sp>
      <p:sp>
        <p:nvSpPr>
          <p:cNvPr id="5529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1066800"/>
            <a:ext cx="8007350" cy="5486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smtClean="0"/>
              <a:t>                                                                                    </a:t>
            </a:r>
            <a:r>
              <a:rPr lang="en-US" sz="2000" b="1" u="sng" smtClean="0"/>
              <a:t>Rank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200" b="1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200" b="1" smtClean="0"/>
              <a:t>Total Area                                                    Seventh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200" b="1" smtClean="0"/>
              <a:t>Irrigated Area                                               First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200" b="1" smtClean="0"/>
              <a:t>Population                                                   Second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200" b="1" smtClean="0"/>
              <a:t>Economically Active population               Second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200" b="1" smtClean="0"/>
              <a:t>Total Cereals                                               Third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200" b="1" smtClean="0"/>
              <a:t>Wheat                                                           Second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200" b="1" smtClean="0"/>
              <a:t>Rice                                                              Second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200" b="1" smtClean="0"/>
              <a:t>Coarse grains                                              Fourth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200" b="1" smtClean="0"/>
              <a:t>Total Pulses                                                 First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200" b="1" smtClean="0"/>
              <a:t>Oil Seeds                                                      Second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200" b="1" smtClean="0"/>
              <a:t>Fruits and Vegetables                                Second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200" b="1" smtClean="0"/>
              <a:t>Implements (Tractors)                                Third      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200" b="1" smtClean="0"/>
              <a:t>Milk                                                               First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200" b="1" smtClean="0"/>
              <a:t>Live Stock (castles, Buffaloes)                  First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000" b="1" smtClean="0"/>
          </a:p>
          <a:p>
            <a:pPr eaLnBrk="1" hangingPunct="1">
              <a:lnSpc>
                <a:spcPct val="80000"/>
              </a:lnSpc>
              <a:defRPr/>
            </a:pPr>
            <a:endParaRPr lang="en-US" sz="2000" b="1" smtClean="0">
              <a:effectLst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2000" smtClean="0">
              <a:effectLst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304800"/>
            <a:ext cx="8382000" cy="1127125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/>
            <a:r>
              <a:rPr lang="en-US" sz="4000" u="sng" smtClean="0">
                <a:solidFill>
                  <a:srgbClr val="FFFF00"/>
                </a:solidFill>
                <a:effectLst/>
                <a:latin typeface="Times New Roman" pitchFamily="18" charset="0"/>
              </a:rPr>
              <a:t>Agricultural Resources</a:t>
            </a:r>
            <a:r>
              <a:rPr lang="en-US" sz="4000" b="0" u="sng" smtClean="0">
                <a:solidFill>
                  <a:schemeClr val="tx1"/>
                </a:solidFill>
                <a:effectLst/>
                <a:latin typeface="Times New Roman" pitchFamily="18" charset="0"/>
              </a:rPr>
              <a:t/>
            </a:r>
            <a:br>
              <a:rPr lang="en-US" sz="4000" b="0" u="sng" smtClean="0">
                <a:solidFill>
                  <a:schemeClr val="tx1"/>
                </a:solidFill>
                <a:effectLst/>
                <a:latin typeface="Times New Roman" pitchFamily="18" charset="0"/>
              </a:rPr>
            </a:br>
            <a:endParaRPr lang="en-US" sz="4000" b="0" u="sng" smtClean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981200"/>
            <a:ext cx="8229600" cy="37338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400" b="1" smtClean="0">
                <a:solidFill>
                  <a:schemeClr val="tx2"/>
                </a:solidFill>
                <a:effectLst/>
              </a:rPr>
              <a:t>   </a:t>
            </a:r>
            <a:r>
              <a:rPr lang="en-US" sz="2400" b="1" smtClean="0">
                <a:effectLst/>
              </a:rPr>
              <a:t>Total Geographical Area  (TGA) -         329 M.H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400" b="1" smtClean="0">
                <a:effectLst/>
              </a:rPr>
              <a:t>   Potential for Biological Production -    265 M.H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400" b="1" smtClean="0">
                <a:effectLst/>
              </a:rPr>
              <a:t>   Net Sown Area (NSA)	-                         143 M.H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400" b="1" smtClean="0">
                <a:effectLst/>
              </a:rPr>
              <a:t>   Net Irrigated Area 	-                           56 M.H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400" b="1" smtClean="0">
                <a:effectLst/>
              </a:rPr>
              <a:t>   Area threatened by land degradation - 50% of  T	GA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400" b="1" smtClean="0">
                <a:effectLst/>
              </a:rPr>
              <a:t>   Drought-prone Area	- 190 M.H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44475"/>
            <a:ext cx="8686800" cy="8985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4000" u="sng" smtClean="0">
                <a:solidFill>
                  <a:srgbClr val="FFFF00"/>
                </a:solidFill>
                <a:latin typeface="Times New Roman" pitchFamily="18" charset="0"/>
              </a:rPr>
              <a:t>Mile Stones  in Agricultural Development</a:t>
            </a:r>
            <a:r>
              <a:rPr lang="en-US" sz="4000" smtClean="0">
                <a:solidFill>
                  <a:srgbClr val="FFFF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2969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136650" y="1600200"/>
            <a:ext cx="8007350" cy="44958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Green  Revolution (1968)</a:t>
            </a:r>
          </a:p>
          <a:p>
            <a:pPr eaLnBrk="1" hangingPunct="1">
              <a:defRPr/>
            </a:pPr>
            <a:r>
              <a:rPr lang="en-US" smtClean="0"/>
              <a:t>Ever-Green Revolution (1996)</a:t>
            </a:r>
          </a:p>
          <a:p>
            <a:pPr eaLnBrk="1" hangingPunct="1">
              <a:defRPr/>
            </a:pPr>
            <a:r>
              <a:rPr lang="en-US" smtClean="0"/>
              <a:t>Blue Revolution (water, fish)</a:t>
            </a:r>
          </a:p>
          <a:p>
            <a:pPr eaLnBrk="1" hangingPunct="1">
              <a:defRPr/>
            </a:pPr>
            <a:r>
              <a:rPr lang="en-US" smtClean="0"/>
              <a:t>White Revolution (Milk)</a:t>
            </a:r>
          </a:p>
          <a:p>
            <a:pPr eaLnBrk="1" hangingPunct="1">
              <a:defRPr/>
            </a:pPr>
            <a:r>
              <a:rPr lang="en-US" smtClean="0"/>
              <a:t>Yellow Revolution (flower, edible)</a:t>
            </a:r>
          </a:p>
          <a:p>
            <a:pPr eaLnBrk="1" hangingPunct="1">
              <a:defRPr/>
            </a:pPr>
            <a:r>
              <a:rPr lang="en-US" smtClean="0"/>
              <a:t>Bio-Technology Revolution</a:t>
            </a:r>
          </a:p>
          <a:p>
            <a:pPr eaLnBrk="1" hangingPunct="1">
              <a:defRPr/>
            </a:pPr>
            <a:r>
              <a:rPr lang="en-US" smtClean="0"/>
              <a:t> ICT Revolution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600" smtClean="0">
                <a:solidFill>
                  <a:schemeClr val="tx1"/>
                </a:solidFill>
                <a:effectLst/>
                <a:latin typeface="Times New Roman" pitchFamily="18" charset="0"/>
              </a:rPr>
              <a:t>   </a:t>
            </a:r>
            <a:r>
              <a:rPr lang="en-US" sz="3600" u="sng" smtClean="0">
                <a:solidFill>
                  <a:srgbClr val="FFFF00"/>
                </a:solidFill>
                <a:effectLst/>
                <a:latin typeface="Times New Roman" pitchFamily="18" charset="0"/>
              </a:rPr>
              <a:t>Development of Indian Agriculture : Basic Issues</a:t>
            </a:r>
          </a:p>
        </p:txBody>
      </p:sp>
      <p:sp>
        <p:nvSpPr>
          <p:cNvPr id="1126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b="1" smtClean="0">
                <a:effectLst/>
              </a:rPr>
              <a:t>Revitalization of Cooperative Institutions</a:t>
            </a:r>
          </a:p>
          <a:p>
            <a:pPr eaLnBrk="1" hangingPunct="1">
              <a:defRPr/>
            </a:pPr>
            <a:r>
              <a:rPr lang="en-US" sz="2800" b="1" smtClean="0">
                <a:effectLst/>
              </a:rPr>
              <a:t>Improving Rural Credits</a:t>
            </a:r>
          </a:p>
          <a:p>
            <a:pPr eaLnBrk="1" hangingPunct="1">
              <a:defRPr/>
            </a:pPr>
            <a:r>
              <a:rPr lang="en-US" sz="2800" b="1" smtClean="0">
                <a:effectLst/>
              </a:rPr>
              <a:t>Research, Education &amp; Extension</a:t>
            </a:r>
          </a:p>
          <a:p>
            <a:pPr eaLnBrk="1" hangingPunct="1">
              <a:defRPr/>
            </a:pPr>
            <a:r>
              <a:rPr lang="en-US" sz="2800" b="1" smtClean="0">
                <a:effectLst/>
              </a:rPr>
              <a:t>Human Resources Development</a:t>
            </a:r>
          </a:p>
          <a:p>
            <a:pPr eaLnBrk="1" hangingPunct="1">
              <a:defRPr/>
            </a:pPr>
            <a:r>
              <a:rPr lang="en-US" sz="2800" b="1" smtClean="0">
                <a:effectLst/>
              </a:rPr>
              <a:t>Trade &amp; Export Promotion</a:t>
            </a:r>
          </a:p>
          <a:p>
            <a:pPr eaLnBrk="1" hangingPunct="1">
              <a:defRPr/>
            </a:pPr>
            <a:r>
              <a:rPr lang="en-US" sz="2800" b="1" smtClean="0">
                <a:effectLst/>
              </a:rPr>
              <a:t>Land Reforms</a:t>
            </a:r>
          </a:p>
          <a:p>
            <a:pPr eaLnBrk="1" hangingPunct="1">
              <a:defRPr/>
            </a:pPr>
            <a:r>
              <a:rPr lang="en-US" sz="2800" b="1" u="sng" smtClean="0">
                <a:effectLst/>
              </a:rPr>
              <a:t>Enabling Environment for higher Agricultural Growth</a:t>
            </a:r>
          </a:p>
          <a:p>
            <a:pPr eaLnBrk="1" hangingPunct="1">
              <a:defRPr/>
            </a:pPr>
            <a:endParaRPr lang="en-US" sz="2800" u="sng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533400"/>
            <a:ext cx="8385175" cy="1431925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b="0" u="sng" smtClean="0">
                <a:solidFill>
                  <a:srgbClr val="FFFF00"/>
                </a:solidFill>
                <a:latin typeface="Arial" charset="0"/>
              </a:rPr>
              <a:t>The thrust areas</a:t>
            </a:r>
            <a:r>
              <a:rPr lang="en-US" sz="4000" b="0" smtClean="0">
                <a:solidFill>
                  <a:srgbClr val="FFFF00"/>
                </a:solidFill>
                <a:latin typeface="Arial" charset="0"/>
              </a:rPr>
              <a:t>:</a:t>
            </a:r>
          </a:p>
        </p:txBody>
      </p:sp>
      <p:sp>
        <p:nvSpPr>
          <p:cNvPr id="4915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effectLst/>
              </a:rPr>
              <a:t>Diversification of Agriculture</a:t>
            </a:r>
            <a:endParaRPr lang="en-US" smtClean="0"/>
          </a:p>
          <a:p>
            <a:pPr eaLnBrk="1" hangingPunct="1">
              <a:defRPr/>
            </a:pPr>
            <a:r>
              <a:rPr lang="en-US" smtClean="0">
                <a:effectLst/>
              </a:rPr>
              <a:t>Inter-cropping </a:t>
            </a:r>
          </a:p>
          <a:p>
            <a:pPr eaLnBrk="1" hangingPunct="1">
              <a:defRPr/>
            </a:pPr>
            <a:r>
              <a:rPr lang="en-US" smtClean="0">
                <a:effectLst/>
              </a:rPr>
              <a:t>Micro Management </a:t>
            </a:r>
          </a:p>
          <a:p>
            <a:pPr eaLnBrk="1" hangingPunct="1">
              <a:defRPr/>
            </a:pPr>
            <a:r>
              <a:rPr lang="en-US" smtClean="0">
                <a:effectLst/>
              </a:rPr>
              <a:t>Water Management</a:t>
            </a:r>
          </a:p>
          <a:p>
            <a:pPr eaLnBrk="1" hangingPunct="1">
              <a:defRPr/>
            </a:pPr>
            <a:r>
              <a:rPr lang="en-US" smtClean="0">
                <a:effectLst/>
              </a:rPr>
              <a:t>Organic Farming</a:t>
            </a:r>
          </a:p>
          <a:p>
            <a:pPr eaLnBrk="1" hangingPunct="1">
              <a:defRPr/>
            </a:pPr>
            <a:r>
              <a:rPr lang="en-US" smtClean="0">
                <a:effectLst/>
              </a:rPr>
              <a:t>Agri-Clinics and Agri-business Centres</a:t>
            </a:r>
          </a:p>
          <a:p>
            <a:pPr eaLnBrk="1" hangingPunct="1">
              <a:defRPr/>
            </a:pPr>
            <a:r>
              <a:rPr lang="en-US" smtClean="0">
                <a:effectLst/>
              </a:rPr>
              <a:t>Bio-Technology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sz="4000" u="sng" smtClean="0">
                <a:solidFill>
                  <a:srgbClr val="FFFF00"/>
                </a:solidFill>
                <a:latin typeface="Times New Roman" pitchFamily="18" charset="0"/>
              </a:rPr>
              <a:t>Efforts on Policies, strategies and  Frameworks</a:t>
            </a:r>
            <a:r>
              <a:rPr lang="en-US" smtClean="0"/>
              <a:t> </a:t>
            </a:r>
          </a:p>
        </p:txBody>
      </p:sp>
      <p:sp>
        <p:nvSpPr>
          <p:cNvPr id="1229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143000" y="1752600"/>
            <a:ext cx="8001000" cy="4343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b="1" u="sng" dirty="0" smtClean="0">
                <a:effectLst/>
              </a:rPr>
              <a:t>National Agriculture Policy (2000)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u="sng" dirty="0" smtClean="0">
                <a:effectLst/>
              </a:rPr>
              <a:t>National Seeds policy (2002)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u="sng" dirty="0" smtClean="0">
                <a:effectLst/>
              </a:rPr>
              <a:t>Cooperative Policy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u="sng" dirty="0" smtClean="0">
                <a:effectLst/>
              </a:rPr>
              <a:t>Agricultural Price policy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u="sng" dirty="0" smtClean="0">
                <a:effectLst/>
              </a:rPr>
              <a:t>Agricultural Extension Framework (2001)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u="sng" dirty="0" smtClean="0">
                <a:effectLst/>
              </a:rPr>
              <a:t>WTO/GATT agreement (1994)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800" dirty="0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1109</TotalTime>
  <Words>482</Words>
  <Application>Microsoft Office PowerPoint</Application>
  <PresentationFormat>On-screen Show (4:3)</PresentationFormat>
  <Paragraphs>126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Arial Black</vt:lpstr>
      <vt:lpstr>Arial Narrow</vt:lpstr>
      <vt:lpstr>Stylus BT</vt:lpstr>
      <vt:lpstr>Times New Roman</vt:lpstr>
      <vt:lpstr>Wingdings</vt:lpstr>
      <vt:lpstr>Glass Layers</vt:lpstr>
      <vt:lpstr>Basic Issues in Agriculture</vt:lpstr>
      <vt:lpstr>PowerPoint Presentation</vt:lpstr>
      <vt:lpstr> Indian Agriculture </vt:lpstr>
      <vt:lpstr>India’s position in world Agriculture</vt:lpstr>
      <vt:lpstr>Agricultural Resources </vt:lpstr>
      <vt:lpstr>Mile Stones  in Agricultural Development </vt:lpstr>
      <vt:lpstr>   Development of Indian Agriculture : Basic Issues</vt:lpstr>
      <vt:lpstr>The thrust areas:</vt:lpstr>
      <vt:lpstr>Efforts on Policies, strategies and  Frameworks </vt:lpstr>
      <vt:lpstr>Technologies for Sustainable Agricultural Development</vt:lpstr>
      <vt:lpstr>Fusion of Technologies for Sustainable Development  - A Synergy of Multiple Disciplines</vt:lpstr>
      <vt:lpstr>PowerPoint Presentation</vt:lpstr>
      <vt:lpstr>Information Systems Requirement in Agriculture</vt:lpstr>
      <vt:lpstr>Decision Support Systems</vt:lpstr>
    </vt:vector>
  </TitlesOfParts>
  <Company>MIN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Indian Agriculture</dc:title>
  <dc:creator>*</dc:creator>
  <cp:lastModifiedBy>Natarajamurthy Parthasarathi</cp:lastModifiedBy>
  <cp:revision>74</cp:revision>
  <dcterms:created xsi:type="dcterms:W3CDTF">2003-02-07T10:20:01Z</dcterms:created>
  <dcterms:modified xsi:type="dcterms:W3CDTF">2023-06-23T09:18:56Z</dcterms:modified>
</cp:coreProperties>
</file>