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6" r:id="rId4"/>
    <p:sldId id="329" r:id="rId5"/>
    <p:sldId id="330" r:id="rId6"/>
    <p:sldId id="264" r:id="rId7"/>
    <p:sldId id="327" r:id="rId8"/>
    <p:sldId id="300" r:id="rId9"/>
    <p:sldId id="270" r:id="rId10"/>
    <p:sldId id="317" r:id="rId11"/>
    <p:sldId id="291" r:id="rId12"/>
    <p:sldId id="292" r:id="rId13"/>
    <p:sldId id="293" r:id="rId14"/>
    <p:sldId id="309" r:id="rId15"/>
    <p:sldId id="312" r:id="rId16"/>
    <p:sldId id="313" r:id="rId17"/>
    <p:sldId id="310" r:id="rId18"/>
    <p:sldId id="274" r:id="rId19"/>
    <p:sldId id="303" r:id="rId20"/>
    <p:sldId id="304" r:id="rId21"/>
    <p:sldId id="276" r:id="rId22"/>
    <p:sldId id="280" r:id="rId23"/>
    <p:sldId id="277" r:id="rId24"/>
    <p:sldId id="328" r:id="rId25"/>
    <p:sldId id="278" r:id="rId26"/>
    <p:sldId id="298" r:id="rId27"/>
    <p:sldId id="320" r:id="rId28"/>
    <p:sldId id="321" r:id="rId29"/>
    <p:sldId id="333" r:id="rId30"/>
    <p:sldId id="322" r:id="rId31"/>
    <p:sldId id="331" r:id="rId32"/>
    <p:sldId id="269" r:id="rId33"/>
    <p:sldId id="305" r:id="rId34"/>
    <p:sldId id="332" r:id="rId35"/>
    <p:sldId id="306" r:id="rId36"/>
    <p:sldId id="323" r:id="rId37"/>
    <p:sldId id="299" r:id="rId38"/>
    <p:sldId id="273" r:id="rId39"/>
    <p:sldId id="324" r:id="rId40"/>
    <p:sldId id="325" r:id="rId41"/>
    <p:sldId id="326" r:id="rId42"/>
    <p:sldId id="288" r:id="rId43"/>
    <p:sldId id="302" r:id="rId44"/>
    <p:sldId id="334" r:id="rId45"/>
    <p:sldId id="284" r:id="rId46"/>
    <p:sldId id="290" r:id="rId47"/>
    <p:sldId id="294" r:id="rId48"/>
    <p:sldId id="295" r:id="rId49"/>
    <p:sldId id="296" r:id="rId50"/>
    <p:sldId id="316" r:id="rId51"/>
    <p:sldId id="307" r:id="rId52"/>
    <p:sldId id="308" r:id="rId53"/>
    <p:sldId id="311" r:id="rId54"/>
    <p:sldId id="318" r:id="rId55"/>
    <p:sldId id="319" r:id="rId56"/>
    <p:sldId id="31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7" d="100"/>
          <a:sy n="87" d="100"/>
        </p:scale>
        <p:origin x="29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339677E-ADC3-4B19-B4E7-AAB2FD89A092}" type="datetimeFigureOut">
              <a:rPr lang="en-IN" smtClean="0"/>
              <a:t>23-06-2023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D2FBEF-3E96-4C41-A0C8-C84F47D739AD}" type="slidenum">
              <a:rPr lang="en-IN" smtClean="0"/>
              <a:t>‹#›</a:t>
            </a:fld>
            <a:endParaRPr lang="en-IN"/>
          </a:p>
        </p:txBody>
      </p:sp>
    </p:spTree>
    <p:extLst>
      <p:ext uri="{BB962C8B-B14F-4D97-AF65-F5344CB8AC3E}">
        <p14:creationId xmlns:p14="http://schemas.microsoft.com/office/powerpoint/2010/main" val="91670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339677E-ADC3-4B19-B4E7-AAB2FD89A092}" type="datetimeFigureOut">
              <a:rPr lang="en-IN" smtClean="0"/>
              <a:t>23-06-2023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D2FBEF-3E96-4C41-A0C8-C84F47D739AD}" type="slidenum">
              <a:rPr lang="en-IN" smtClean="0"/>
              <a:t>‹#›</a:t>
            </a:fld>
            <a:endParaRPr lang="en-IN"/>
          </a:p>
        </p:txBody>
      </p:sp>
    </p:spTree>
    <p:extLst>
      <p:ext uri="{BB962C8B-B14F-4D97-AF65-F5344CB8AC3E}">
        <p14:creationId xmlns:p14="http://schemas.microsoft.com/office/powerpoint/2010/main" val="4129050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339677E-ADC3-4B19-B4E7-AAB2FD89A092}" type="datetimeFigureOut">
              <a:rPr lang="en-IN" smtClean="0"/>
              <a:t>23-06-2023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D2FBEF-3E96-4C41-A0C8-C84F47D739AD}" type="slidenum">
              <a:rPr lang="en-IN" smtClean="0"/>
              <a:t>‹#›</a:t>
            </a:fld>
            <a:endParaRPr lang="en-IN"/>
          </a:p>
        </p:txBody>
      </p:sp>
    </p:spTree>
    <p:extLst>
      <p:ext uri="{BB962C8B-B14F-4D97-AF65-F5344CB8AC3E}">
        <p14:creationId xmlns:p14="http://schemas.microsoft.com/office/powerpoint/2010/main" val="93070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339677E-ADC3-4B19-B4E7-AAB2FD89A092}" type="datetimeFigureOut">
              <a:rPr lang="en-IN" smtClean="0"/>
              <a:t>23-06-2023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D2FBEF-3E96-4C41-A0C8-C84F47D739AD}" type="slidenum">
              <a:rPr lang="en-IN" smtClean="0"/>
              <a:t>‹#›</a:t>
            </a:fld>
            <a:endParaRPr lang="en-IN"/>
          </a:p>
        </p:txBody>
      </p:sp>
    </p:spTree>
    <p:extLst>
      <p:ext uri="{BB962C8B-B14F-4D97-AF65-F5344CB8AC3E}">
        <p14:creationId xmlns:p14="http://schemas.microsoft.com/office/powerpoint/2010/main" val="150087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9677E-ADC3-4B19-B4E7-AAB2FD89A092}" type="datetimeFigureOut">
              <a:rPr lang="en-IN" smtClean="0"/>
              <a:t>23-06-2023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6D2FBEF-3E96-4C41-A0C8-C84F47D739AD}" type="slidenum">
              <a:rPr lang="en-IN" smtClean="0"/>
              <a:t>‹#›</a:t>
            </a:fld>
            <a:endParaRPr lang="en-IN"/>
          </a:p>
        </p:txBody>
      </p:sp>
    </p:spTree>
    <p:extLst>
      <p:ext uri="{BB962C8B-B14F-4D97-AF65-F5344CB8AC3E}">
        <p14:creationId xmlns:p14="http://schemas.microsoft.com/office/powerpoint/2010/main" val="102800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339677E-ADC3-4B19-B4E7-AAB2FD89A092}" type="datetimeFigureOut">
              <a:rPr lang="en-IN" smtClean="0"/>
              <a:t>23-06-2023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D2FBEF-3E96-4C41-A0C8-C84F47D739AD}" type="slidenum">
              <a:rPr lang="en-IN" smtClean="0"/>
              <a:t>‹#›</a:t>
            </a:fld>
            <a:endParaRPr lang="en-IN"/>
          </a:p>
        </p:txBody>
      </p:sp>
    </p:spTree>
    <p:extLst>
      <p:ext uri="{BB962C8B-B14F-4D97-AF65-F5344CB8AC3E}">
        <p14:creationId xmlns:p14="http://schemas.microsoft.com/office/powerpoint/2010/main" val="328746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339677E-ADC3-4B19-B4E7-AAB2FD89A092}" type="datetimeFigureOut">
              <a:rPr lang="en-IN" smtClean="0"/>
              <a:t>23-06-2023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6D2FBEF-3E96-4C41-A0C8-C84F47D739AD}" type="slidenum">
              <a:rPr lang="en-IN" smtClean="0"/>
              <a:t>‹#›</a:t>
            </a:fld>
            <a:endParaRPr lang="en-IN"/>
          </a:p>
        </p:txBody>
      </p:sp>
    </p:spTree>
    <p:extLst>
      <p:ext uri="{BB962C8B-B14F-4D97-AF65-F5344CB8AC3E}">
        <p14:creationId xmlns:p14="http://schemas.microsoft.com/office/powerpoint/2010/main" val="1205041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339677E-ADC3-4B19-B4E7-AAB2FD89A092}" type="datetimeFigureOut">
              <a:rPr lang="en-IN" smtClean="0"/>
              <a:t>23-06-2023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6D2FBEF-3E96-4C41-A0C8-C84F47D739AD}" type="slidenum">
              <a:rPr lang="en-IN" smtClean="0"/>
              <a:t>‹#›</a:t>
            </a:fld>
            <a:endParaRPr lang="en-IN"/>
          </a:p>
        </p:txBody>
      </p:sp>
    </p:spTree>
    <p:extLst>
      <p:ext uri="{BB962C8B-B14F-4D97-AF65-F5344CB8AC3E}">
        <p14:creationId xmlns:p14="http://schemas.microsoft.com/office/powerpoint/2010/main" val="315929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9677E-ADC3-4B19-B4E7-AAB2FD89A092}" type="datetimeFigureOut">
              <a:rPr lang="en-IN" smtClean="0"/>
              <a:t>23-06-2023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6D2FBEF-3E96-4C41-A0C8-C84F47D739AD}" type="slidenum">
              <a:rPr lang="en-IN" smtClean="0"/>
              <a:t>‹#›</a:t>
            </a:fld>
            <a:endParaRPr lang="en-IN"/>
          </a:p>
        </p:txBody>
      </p:sp>
    </p:spTree>
    <p:extLst>
      <p:ext uri="{BB962C8B-B14F-4D97-AF65-F5344CB8AC3E}">
        <p14:creationId xmlns:p14="http://schemas.microsoft.com/office/powerpoint/2010/main" val="3258660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9677E-ADC3-4B19-B4E7-AAB2FD89A092}" type="datetimeFigureOut">
              <a:rPr lang="en-IN" smtClean="0"/>
              <a:t>23-06-2023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D2FBEF-3E96-4C41-A0C8-C84F47D739AD}" type="slidenum">
              <a:rPr lang="en-IN" smtClean="0"/>
              <a:t>‹#›</a:t>
            </a:fld>
            <a:endParaRPr lang="en-IN"/>
          </a:p>
        </p:txBody>
      </p:sp>
    </p:spTree>
    <p:extLst>
      <p:ext uri="{BB962C8B-B14F-4D97-AF65-F5344CB8AC3E}">
        <p14:creationId xmlns:p14="http://schemas.microsoft.com/office/powerpoint/2010/main" val="242942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9677E-ADC3-4B19-B4E7-AAB2FD89A092}" type="datetimeFigureOut">
              <a:rPr lang="en-IN" smtClean="0"/>
              <a:t>23-06-2023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6D2FBEF-3E96-4C41-A0C8-C84F47D739AD}" type="slidenum">
              <a:rPr lang="en-IN" smtClean="0"/>
              <a:t>‹#›</a:t>
            </a:fld>
            <a:endParaRPr lang="en-IN"/>
          </a:p>
        </p:txBody>
      </p:sp>
    </p:spTree>
    <p:extLst>
      <p:ext uri="{BB962C8B-B14F-4D97-AF65-F5344CB8AC3E}">
        <p14:creationId xmlns:p14="http://schemas.microsoft.com/office/powerpoint/2010/main" val="416628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9677E-ADC3-4B19-B4E7-AAB2FD89A092}" type="datetimeFigureOut">
              <a:rPr lang="en-IN" smtClean="0"/>
              <a:t>23-06-2023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2FBEF-3E96-4C41-A0C8-C84F47D739AD}" type="slidenum">
              <a:rPr lang="en-IN" smtClean="0"/>
              <a:t>‹#›</a:t>
            </a:fld>
            <a:endParaRPr lang="en-IN"/>
          </a:p>
        </p:txBody>
      </p:sp>
    </p:spTree>
    <p:extLst>
      <p:ext uri="{BB962C8B-B14F-4D97-AF65-F5344CB8AC3E}">
        <p14:creationId xmlns:p14="http://schemas.microsoft.com/office/powerpoint/2010/main" val="367574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hyperlink" Target="https://olympics.com/en/athletes/chanu-saikhom-mirabai" TargetMode="Externa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timesofindia.indiatimes.com/articleshow/85787981.cms?utm_source=contentofinterest&amp;utm_medium=text&amp;utm_campaign=cppst" TargetMode="Externa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investopedia.com/terms/o/oecd.asp" TargetMode="Externa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hyperlink" Target="http://www.cnedu.pt/content/noticias/internacional/Education_at_a_glance_2018.pdf"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41.xml.rels><?xml version="1.0" encoding="UTF-8" standalone="yes"?>
<Relationships xmlns="http://schemas.openxmlformats.org/package/2006/relationships"><Relationship Id="rId3" Type="http://schemas.openxmlformats.org/officeDocument/2006/relationships/hyperlink" Target="https://nces.ed.gov/programs/coe/indicator_cmd.asp" TargetMode="Externa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timesofindia.indiatimes.com/articleshow/80533471.cms?utm_source=contentofinterest&amp;utm_medium=text&amp;utm_campaign=cppst" TargetMode="Externa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46" name="Picture 2" descr="CHALLENGES OF YOUNG GENERATION&#10; Patience less&#10; Indifferent attitude towards things &amp; situation&#10; New cool formula of “ 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964" y="864783"/>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5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00C621-380D-4C1B-99C7-1217D6D3EAC2}"/>
              </a:ext>
            </a:extLst>
          </p:cNvPr>
          <p:cNvSpPr>
            <a:spLocks noGrp="1"/>
          </p:cNvSpPr>
          <p:nvPr>
            <p:ph idx="1"/>
          </p:nvPr>
        </p:nvSpPr>
        <p:spPr>
          <a:xfrm>
            <a:off x="1192850" y="915619"/>
            <a:ext cx="8994989" cy="5325789"/>
          </a:xfrm>
        </p:spPr>
        <p:txBody>
          <a:bodyPr/>
          <a:lstStyle/>
          <a:p>
            <a:pPr marL="0" indent="0" algn="ctr">
              <a:buNone/>
            </a:pPr>
            <a:endParaRPr lang="en-US" dirty="0"/>
          </a:p>
          <a:p>
            <a:pPr marL="0" indent="0" algn="ctr">
              <a:buNone/>
            </a:pPr>
            <a:endParaRPr lang="en-US" dirty="0"/>
          </a:p>
          <a:p>
            <a:pPr marL="0" indent="0" algn="ctr">
              <a:buNone/>
            </a:pPr>
            <a:endParaRPr lang="en-IN" dirty="0"/>
          </a:p>
        </p:txBody>
      </p:sp>
      <p:pic>
        <p:nvPicPr>
          <p:cNvPr id="3076" name="Picture 4" descr="Casey Trinh - 2016-17 Merit Award Winner | Peace poster, Peace drawing,  Peace art">
            <a:extLst>
              <a:ext uri="{FF2B5EF4-FFF2-40B4-BE49-F238E27FC236}">
                <a16:creationId xmlns:a16="http://schemas.microsoft.com/office/drawing/2014/main" id="{BD760EAF-AAEB-46DA-AFA9-1B9D3CA18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968" y="2369852"/>
            <a:ext cx="3125167" cy="2965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E861994-72C6-472F-88C1-2C6B154B0DFE}"/>
              </a:ext>
            </a:extLst>
          </p:cNvPr>
          <p:cNvSpPr txBox="1"/>
          <p:nvPr/>
        </p:nvSpPr>
        <p:spPr>
          <a:xfrm>
            <a:off x="2720130" y="1523103"/>
            <a:ext cx="6094602" cy="523220"/>
          </a:xfrm>
          <a:prstGeom prst="rect">
            <a:avLst/>
          </a:prstGeom>
          <a:noFill/>
        </p:spPr>
        <p:txBody>
          <a:bodyPr wrap="square">
            <a:spAutoFit/>
          </a:bodyPr>
          <a:lstStyle/>
          <a:p>
            <a:pPr marL="0" indent="0" algn="ctr">
              <a:buNone/>
            </a:pPr>
            <a:r>
              <a:rPr lang="en-US" sz="2800" dirty="0"/>
              <a:t>Why we need to Study about Youth ?</a:t>
            </a:r>
          </a:p>
        </p:txBody>
      </p:sp>
    </p:spTree>
    <p:extLst>
      <p:ext uri="{BB962C8B-B14F-4D97-AF65-F5344CB8AC3E}">
        <p14:creationId xmlns:p14="http://schemas.microsoft.com/office/powerpoint/2010/main" val="213063265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Youths are fighters.</a:t>
            </a:r>
            <a:endParaRPr lang="en-IN" dirty="0"/>
          </a:p>
        </p:txBody>
      </p:sp>
      <p:pic>
        <p:nvPicPr>
          <p:cNvPr id="5122" name="Picture 2" descr="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745797" y="1825625"/>
            <a:ext cx="670040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2430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Youths are problem solvers.</a:t>
            </a:r>
            <a:endParaRPr lang="en-IN" dirty="0"/>
          </a:p>
        </p:txBody>
      </p:sp>
      <p:pic>
        <p:nvPicPr>
          <p:cNvPr id="6146" name="Picture 2" descr="https://www.thetvc.com/wp-content/uploads/2017/01/6-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195800" y="1825625"/>
            <a:ext cx="58004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37382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The youths are our life and nation. They will make our country proud. The country will be recognized. The youths just need the support from their fellow citizens and they will perform their duties.</a:t>
            </a:r>
            <a:endParaRPr lang="en-IN" sz="2800" dirty="0"/>
          </a:p>
        </p:txBody>
      </p:sp>
      <p:pic>
        <p:nvPicPr>
          <p:cNvPr id="7170" name="Picture 2" descr="8"/>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98038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DD6636-597B-432C-A055-6CB4C3F9BA98}"/>
              </a:ext>
            </a:extLst>
          </p:cNvPr>
          <p:cNvSpPr>
            <a:spLocks noGrp="1"/>
          </p:cNvSpPr>
          <p:nvPr>
            <p:ph idx="1"/>
          </p:nvPr>
        </p:nvSpPr>
        <p:spPr>
          <a:xfrm>
            <a:off x="838200" y="570451"/>
            <a:ext cx="10515600" cy="5606512"/>
          </a:xfrm>
        </p:spPr>
        <p:txBody>
          <a:bodyPr>
            <a:normAutofit lnSpcReduction="10000"/>
          </a:bodyPr>
          <a:lstStyle/>
          <a:p>
            <a:endParaRPr lang="en-US" b="0" i="0" dirty="0">
              <a:solidFill>
                <a:srgbClr val="000000"/>
              </a:solidFill>
              <a:effectLst/>
              <a:latin typeface="Olympic Sans"/>
            </a:endParaRPr>
          </a:p>
          <a:p>
            <a:pPr marL="0" indent="0">
              <a:buNone/>
            </a:pPr>
            <a:r>
              <a:rPr lang="en-IN" sz="3600" b="0" i="0" dirty="0">
                <a:solidFill>
                  <a:srgbClr val="000000"/>
                </a:solidFill>
                <a:effectLst/>
                <a:latin typeface="Olympic Sans"/>
              </a:rPr>
              <a:t>India’s Tokyo 2020 Olympics medal winners</a:t>
            </a:r>
          </a:p>
          <a:p>
            <a:r>
              <a:rPr lang="en-US" b="0" i="0" dirty="0">
                <a:solidFill>
                  <a:srgbClr val="000000"/>
                </a:solidFill>
                <a:effectLst/>
                <a:latin typeface="Olympic Sans"/>
              </a:rPr>
              <a:t>Weightlifter </a:t>
            </a:r>
            <a:r>
              <a:rPr lang="en-US" b="1" i="0" u="none" strike="noStrike" dirty="0" err="1">
                <a:solidFill>
                  <a:srgbClr val="000000"/>
                </a:solidFill>
                <a:effectLst/>
                <a:latin typeface="Olympic Sans"/>
                <a:hlinkClick r:id="rId3"/>
              </a:rPr>
              <a:t>Mirabai</a:t>
            </a:r>
            <a:r>
              <a:rPr lang="en-US" b="1" i="0" u="none" strike="noStrike" dirty="0">
                <a:solidFill>
                  <a:srgbClr val="000000"/>
                </a:solidFill>
                <a:effectLst/>
                <a:latin typeface="Olympic Sans"/>
                <a:hlinkClick r:id="rId3"/>
              </a:rPr>
              <a:t> </a:t>
            </a:r>
            <a:r>
              <a:rPr lang="en-US" b="1" i="0" u="none" strike="noStrike" dirty="0" err="1">
                <a:solidFill>
                  <a:srgbClr val="000000"/>
                </a:solidFill>
                <a:effectLst/>
                <a:latin typeface="Olympic Sans"/>
                <a:hlinkClick r:id="rId3"/>
              </a:rPr>
              <a:t>Chanu</a:t>
            </a:r>
            <a:r>
              <a:rPr lang="en-US" b="0" i="0" dirty="0">
                <a:solidFill>
                  <a:srgbClr val="000000"/>
                </a:solidFill>
                <a:effectLst/>
                <a:latin typeface="Olympic Sans"/>
              </a:rPr>
              <a:t> opened India’s medal account at the </a:t>
            </a:r>
            <a:r>
              <a:rPr lang="en-US" b="1" i="0" dirty="0">
                <a:solidFill>
                  <a:srgbClr val="000000"/>
                </a:solidFill>
                <a:effectLst/>
                <a:latin typeface="Olympic Sans"/>
              </a:rPr>
              <a:t>Tokyo 2020 Olympics</a:t>
            </a:r>
            <a:r>
              <a:rPr lang="en-US" b="0" i="0" dirty="0">
                <a:solidFill>
                  <a:srgbClr val="000000"/>
                </a:solidFill>
                <a:effectLst/>
                <a:latin typeface="Olympic Sans"/>
              </a:rPr>
              <a:t> with a silver in the women’s 49kg - her first medal at the Olympics.</a:t>
            </a:r>
            <a:endParaRPr lang="en-IN" sz="2800" b="0" i="0" dirty="0">
              <a:solidFill>
                <a:srgbClr val="000000"/>
              </a:solidFill>
              <a:effectLst/>
              <a:latin typeface="Olympic Serif"/>
            </a:endParaRPr>
          </a:p>
          <a:p>
            <a:r>
              <a:rPr lang="en-IN" b="1" dirty="0">
                <a:solidFill>
                  <a:srgbClr val="000000"/>
                </a:solidFill>
                <a:latin typeface="Olympic Sans"/>
              </a:rPr>
              <a:t>Neeraj Chopra became only the second Indian individual Olympic champion. </a:t>
            </a:r>
          </a:p>
          <a:p>
            <a:r>
              <a:rPr lang="en-IN" b="1" i="0" dirty="0">
                <a:solidFill>
                  <a:srgbClr val="000000"/>
                </a:solidFill>
                <a:effectLst/>
                <a:latin typeface="Olympic Sans"/>
              </a:rPr>
              <a:t>PV Sindhu - Bronze medal - women’s singles badminton</a:t>
            </a:r>
          </a:p>
          <a:p>
            <a:r>
              <a:rPr lang="en-IN" b="1" i="0" dirty="0" err="1">
                <a:solidFill>
                  <a:srgbClr val="000000"/>
                </a:solidFill>
                <a:effectLst/>
                <a:latin typeface="Olympic Sans"/>
              </a:rPr>
              <a:t>Lovlina</a:t>
            </a:r>
            <a:r>
              <a:rPr lang="en-IN" b="1" i="0" dirty="0">
                <a:solidFill>
                  <a:srgbClr val="000000"/>
                </a:solidFill>
                <a:effectLst/>
                <a:latin typeface="Olympic Sans"/>
              </a:rPr>
              <a:t> </a:t>
            </a:r>
            <a:r>
              <a:rPr lang="en-IN" b="1" i="0" dirty="0" err="1">
                <a:solidFill>
                  <a:srgbClr val="000000"/>
                </a:solidFill>
                <a:effectLst/>
                <a:latin typeface="Olympic Sans"/>
              </a:rPr>
              <a:t>Borgohain</a:t>
            </a:r>
            <a:r>
              <a:rPr lang="en-IN" b="1" i="0" dirty="0">
                <a:solidFill>
                  <a:srgbClr val="000000"/>
                </a:solidFill>
                <a:effectLst/>
                <a:latin typeface="Olympic Sans"/>
              </a:rPr>
              <a:t> - Bronze medal - women’s welterweight (64-69kg)</a:t>
            </a:r>
            <a:endParaRPr lang="en-IN" sz="2800" b="0" i="0" dirty="0">
              <a:solidFill>
                <a:srgbClr val="000000"/>
              </a:solidFill>
              <a:effectLst/>
              <a:latin typeface="Olympic Serif"/>
            </a:endParaRPr>
          </a:p>
          <a:p>
            <a:r>
              <a:rPr lang="en-IN" b="1" dirty="0">
                <a:solidFill>
                  <a:srgbClr val="000000"/>
                </a:solidFill>
                <a:latin typeface="Olympic Sans"/>
              </a:rPr>
              <a:t>Men’s hockey team won an Olympic medal after 41 years.</a:t>
            </a:r>
          </a:p>
          <a:p>
            <a:r>
              <a:rPr lang="en-IN" b="1" i="0" dirty="0">
                <a:solidFill>
                  <a:srgbClr val="000000"/>
                </a:solidFill>
                <a:effectLst/>
                <a:latin typeface="Olympic Sans"/>
              </a:rPr>
              <a:t>Ravi Kumar Dahiya - Silver medal - men’s 57kg freestyle wrestling</a:t>
            </a:r>
            <a:endParaRPr lang="en-IN" b="1" dirty="0">
              <a:solidFill>
                <a:srgbClr val="000000"/>
              </a:solidFill>
              <a:latin typeface="Olympic Sans"/>
            </a:endParaRPr>
          </a:p>
        </p:txBody>
      </p:sp>
    </p:spTree>
    <p:extLst>
      <p:ext uri="{BB962C8B-B14F-4D97-AF65-F5344CB8AC3E}">
        <p14:creationId xmlns:p14="http://schemas.microsoft.com/office/powerpoint/2010/main" val="235277148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E11B988-258C-4E74-B4B3-3A66C8B0E2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9141" y="816183"/>
            <a:ext cx="2046914" cy="17490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11D6397-7D05-4E58-A4AD-6D9154262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539" y="789988"/>
            <a:ext cx="2189526" cy="17490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05A4346-F75E-4375-8C18-345C4F944D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966" y="2898475"/>
            <a:ext cx="6970143" cy="3784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E6D0B58-5A91-4804-9281-ADF9488B62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8001" y="736690"/>
            <a:ext cx="1996841" cy="17490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8CAB00B-605B-40E9-8DAB-89E60F16F9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7621" y="655518"/>
            <a:ext cx="1795245" cy="159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60056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AAD7CDF-57EE-453F-B96F-B3609352462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16647" y="435386"/>
            <a:ext cx="3387277" cy="25450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a:extLst>
              <a:ext uri="{FF2B5EF4-FFF2-40B4-BE49-F238E27FC236}">
                <a16:creationId xmlns:a16="http://schemas.microsoft.com/office/drawing/2014/main" id="{3DB03B2D-CC56-41C1-80B8-65DE3646CC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3162" y="556924"/>
            <a:ext cx="3387276" cy="24235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79B2182-399D-473E-835F-C98883FA90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0285" y="3097650"/>
            <a:ext cx="5957337" cy="367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71030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93931-CAEE-403B-9CD4-95DC760F2379}"/>
              </a:ext>
            </a:extLst>
          </p:cNvPr>
          <p:cNvSpPr>
            <a:spLocks noGrp="1"/>
          </p:cNvSpPr>
          <p:nvPr>
            <p:ph type="title"/>
          </p:nvPr>
        </p:nvSpPr>
        <p:spPr>
          <a:xfrm>
            <a:off x="838200" y="681037"/>
            <a:ext cx="10515600" cy="1009651"/>
          </a:xfrm>
        </p:spPr>
        <p:txBody>
          <a:bodyPr>
            <a:normAutofit fontScale="90000"/>
          </a:bodyPr>
          <a:lstStyle/>
          <a:p>
            <a:r>
              <a:rPr lang="en-US" sz="3600" b="1" i="0" dirty="0">
                <a:solidFill>
                  <a:srgbClr val="1A1A1A"/>
                </a:solidFill>
                <a:effectLst/>
                <a:latin typeface="Montserrat" panose="020B0604020202020204" pitchFamily="2" charset="0"/>
              </a:rPr>
              <a:t/>
            </a:r>
            <a:br>
              <a:rPr lang="en-US" sz="3600" b="1" i="0" dirty="0">
                <a:solidFill>
                  <a:srgbClr val="1A1A1A"/>
                </a:solidFill>
                <a:effectLst/>
                <a:latin typeface="Montserrat" panose="020B0604020202020204" pitchFamily="2" charset="0"/>
              </a:rPr>
            </a:br>
            <a:r>
              <a:rPr lang="en-US" sz="3600" b="1" i="0" dirty="0">
                <a:solidFill>
                  <a:srgbClr val="1A1A1A"/>
                </a:solidFill>
                <a:effectLst/>
                <a:latin typeface="Montserrat" panose="020B0604020202020204" pitchFamily="2" charset="0"/>
              </a:rPr>
              <a:t/>
            </a:r>
            <a:br>
              <a:rPr lang="en-US" sz="3600" b="1" i="0" dirty="0">
                <a:solidFill>
                  <a:srgbClr val="1A1A1A"/>
                </a:solidFill>
                <a:effectLst/>
                <a:latin typeface="Montserrat" panose="020B0604020202020204" pitchFamily="2" charset="0"/>
              </a:rPr>
            </a:br>
            <a:r>
              <a:rPr lang="en-US" sz="3600" b="1" i="0" dirty="0">
                <a:solidFill>
                  <a:srgbClr val="1A1A1A"/>
                </a:solidFill>
                <a:effectLst/>
                <a:latin typeface="Montserrat" panose="020B0604020202020204" pitchFamily="2" charset="0"/>
              </a:rPr>
              <a:t>Six gold medals for India at Asian Youth Championships</a:t>
            </a:r>
            <a:r>
              <a:rPr lang="en-US" b="1" i="0" dirty="0">
                <a:solidFill>
                  <a:srgbClr val="1A1A1A"/>
                </a:solidFill>
                <a:effectLst/>
                <a:latin typeface="Montserrat" panose="020B0604020202020204" pitchFamily="2" charset="0"/>
              </a:rPr>
              <a:t/>
            </a:r>
            <a:br>
              <a:rPr lang="en-US" b="1" i="0" dirty="0">
                <a:solidFill>
                  <a:srgbClr val="1A1A1A"/>
                </a:solidFill>
                <a:effectLst/>
                <a:latin typeface="Montserrat" panose="020B0604020202020204" pitchFamily="2" charset="0"/>
              </a:rPr>
            </a:br>
            <a:endParaRPr lang="en-IN" dirty="0"/>
          </a:p>
        </p:txBody>
      </p:sp>
      <p:sp>
        <p:nvSpPr>
          <p:cNvPr id="3" name="Content Placeholder 2">
            <a:extLst>
              <a:ext uri="{FF2B5EF4-FFF2-40B4-BE49-F238E27FC236}">
                <a16:creationId xmlns:a16="http://schemas.microsoft.com/office/drawing/2014/main" id="{05988B0F-CAE7-4486-833D-E3094FECACFC}"/>
              </a:ext>
            </a:extLst>
          </p:cNvPr>
          <p:cNvSpPr>
            <a:spLocks noGrp="1"/>
          </p:cNvSpPr>
          <p:nvPr>
            <p:ph idx="1"/>
          </p:nvPr>
        </p:nvSpPr>
        <p:spPr>
          <a:xfrm>
            <a:off x="838200" y="2650921"/>
            <a:ext cx="10515600" cy="2508308"/>
          </a:xfrm>
        </p:spPr>
        <p:txBody>
          <a:bodyPr>
            <a:normAutofit fontScale="70000" lnSpcReduction="20000"/>
          </a:bodyPr>
          <a:lstStyle/>
          <a:p>
            <a:r>
              <a:rPr lang="en-US" b="0" i="0" dirty="0">
                <a:solidFill>
                  <a:srgbClr val="1A1A1A"/>
                </a:solidFill>
                <a:effectLst/>
                <a:latin typeface="Elephant" panose="02020904090505020303" pitchFamily="18" charset="0"/>
              </a:rPr>
              <a:t>India had earlier won eight gold, five silver and six bronze </a:t>
            </a:r>
            <a:r>
              <a:rPr lang="en-US" dirty="0">
                <a:solidFill>
                  <a:srgbClr val="1A1A1A"/>
                </a:solidFill>
                <a:latin typeface="Elephant" panose="02020904090505020303" pitchFamily="18" charset="0"/>
              </a:rPr>
              <a:t>- </a:t>
            </a:r>
            <a:r>
              <a:rPr lang="en-US" b="0" i="0" dirty="0">
                <a:solidFill>
                  <a:srgbClr val="1A1A1A"/>
                </a:solidFill>
                <a:effectLst/>
                <a:latin typeface="Elephant" panose="02020904090505020303" pitchFamily="18" charset="0"/>
              </a:rPr>
              <a:t>Junior Youth  ..</a:t>
            </a:r>
          </a:p>
          <a:p>
            <a:r>
              <a:rPr lang="en-US" b="0" i="0" dirty="0">
                <a:solidFill>
                  <a:srgbClr val="1A1A1A"/>
                </a:solidFill>
                <a:effectLst/>
                <a:latin typeface="Elephant" panose="02020904090505020303" pitchFamily="18" charset="0"/>
              </a:rPr>
              <a:t>In all, India fetched 39 medals from the combined event, 14  ..</a:t>
            </a:r>
            <a:r>
              <a:rPr lang="en-US" dirty="0">
                <a:latin typeface="Elephant" panose="02020904090505020303" pitchFamily="18" charset="0"/>
              </a:rPr>
              <a:t/>
            </a:r>
            <a:br>
              <a:rPr lang="en-US" dirty="0">
                <a:latin typeface="Elephant" panose="02020904090505020303" pitchFamily="18" charset="0"/>
              </a:rPr>
            </a:br>
            <a:r>
              <a:rPr lang="en-US" dirty="0">
                <a:latin typeface="Elephant" panose="02020904090505020303" pitchFamily="18" charset="0"/>
              </a:rPr>
              <a:t/>
            </a:r>
            <a:br>
              <a:rPr lang="en-US" dirty="0">
                <a:latin typeface="Elephant" panose="02020904090505020303" pitchFamily="18" charset="0"/>
              </a:rPr>
            </a:br>
            <a:endParaRPr lang="en-US" b="0" i="0" dirty="0">
              <a:solidFill>
                <a:srgbClr val="1A1A1A"/>
              </a:solidFill>
              <a:effectLst/>
              <a:latin typeface="Elephant" panose="02020904090505020303" pitchFamily="18" charset="0"/>
            </a:endParaRPr>
          </a:p>
          <a:p>
            <a:endParaRPr lang="en-US" dirty="0">
              <a:solidFill>
                <a:srgbClr val="1A1A1A"/>
              </a:solidFill>
              <a:latin typeface="arial" panose="020B0604020202020204" pitchFamily="34" charset="0"/>
            </a:endParaRPr>
          </a:p>
          <a:p>
            <a:pPr marL="0" indent="0">
              <a:buNone/>
            </a:pPr>
            <a:r>
              <a:rPr lang="en-US" dirty="0"/>
              <a:t/>
            </a:r>
            <a:br>
              <a:rPr lang="en-US" dirty="0"/>
            </a:br>
            <a:r>
              <a:rPr lang="en-US" b="0" i="0" dirty="0">
                <a:solidFill>
                  <a:srgbClr val="1A1A1A"/>
                </a:solidFill>
                <a:effectLst/>
                <a:latin typeface="arial" panose="020B0604020202020204" pitchFamily="34" charset="0"/>
              </a:rPr>
              <a:t>Read more at:</a:t>
            </a:r>
            <a:br>
              <a:rPr lang="en-US" b="0" i="0" dirty="0">
                <a:solidFill>
                  <a:srgbClr val="1A1A1A"/>
                </a:solidFill>
                <a:effectLst/>
                <a:latin typeface="arial" panose="020B0604020202020204" pitchFamily="34" charset="0"/>
              </a:rPr>
            </a:br>
            <a:r>
              <a:rPr lang="en-US" b="0" i="0" u="none" strike="noStrike" dirty="0">
                <a:solidFill>
                  <a:srgbClr val="0071FF"/>
                </a:solidFill>
                <a:effectLst/>
                <a:latin typeface="arial" panose="020B0604020202020204" pitchFamily="34" charset="0"/>
                <a:hlinkClick r:id="rId3"/>
              </a:rPr>
              <a:t>http://timesofindia.indiatimes.com/articleshow/85787981.cms?utm_source=contentofinterest&amp;utm_medium=text&amp;utm_campaign=cppst</a:t>
            </a:r>
            <a:endParaRPr lang="en-US" b="0" i="0" dirty="0">
              <a:solidFill>
                <a:srgbClr val="1A1A1A"/>
              </a:solidFill>
              <a:effectLst/>
              <a:latin typeface="arial" panose="020B0604020202020204" pitchFamily="34" charset="0"/>
            </a:endParaRPr>
          </a:p>
          <a:p>
            <a:endParaRPr lang="en-IN" dirty="0"/>
          </a:p>
        </p:txBody>
      </p:sp>
    </p:spTree>
    <p:extLst>
      <p:ext uri="{BB962C8B-B14F-4D97-AF65-F5344CB8AC3E}">
        <p14:creationId xmlns:p14="http://schemas.microsoft.com/office/powerpoint/2010/main" val="416783148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Top 5 Countries with Largest Youth Population According to UNDP Report</a:t>
            </a:r>
            <a:br>
              <a:rPr lang="en-US" sz="2800" b="1" dirty="0"/>
            </a:br>
            <a:r>
              <a:rPr lang="en-US" sz="2400" dirty="0">
                <a:solidFill>
                  <a:schemeClr val="accent6">
                    <a:lumMod val="50000"/>
                  </a:schemeClr>
                </a:solidFill>
              </a:rPr>
              <a:t>(</a:t>
            </a:r>
            <a:r>
              <a:rPr lang="en-IN" sz="2000" b="0" i="0" dirty="0">
                <a:effectLst/>
                <a:latin typeface="Lato"/>
              </a:rPr>
              <a:t>November 18, 2014)</a:t>
            </a:r>
            <a:endParaRPr lang="en-IN" sz="2000" dirty="0"/>
          </a:p>
        </p:txBody>
      </p:sp>
      <p:sp>
        <p:nvSpPr>
          <p:cNvPr id="3" name="Content Placeholder 2"/>
          <p:cNvSpPr>
            <a:spLocks noGrp="1"/>
          </p:cNvSpPr>
          <p:nvPr>
            <p:ph idx="1"/>
          </p:nvPr>
        </p:nvSpPr>
        <p:spPr>
          <a:xfrm>
            <a:off x="838200" y="1825625"/>
            <a:ext cx="10515600" cy="2621684"/>
          </a:xfrm>
        </p:spPr>
        <p:txBody>
          <a:bodyPr/>
          <a:lstStyle/>
          <a:p>
            <a:r>
              <a:rPr lang="en-US" dirty="0"/>
              <a:t>India – 356 Millions</a:t>
            </a:r>
          </a:p>
          <a:p>
            <a:r>
              <a:rPr lang="en-US" dirty="0"/>
              <a:t>China – 269 Millions</a:t>
            </a:r>
          </a:p>
          <a:p>
            <a:r>
              <a:rPr lang="en-US" dirty="0"/>
              <a:t>Indonesia – 67 Millions</a:t>
            </a:r>
          </a:p>
          <a:p>
            <a:r>
              <a:rPr lang="en-US" dirty="0"/>
              <a:t>United States – 65 Millions</a:t>
            </a:r>
          </a:p>
          <a:p>
            <a:r>
              <a:rPr lang="en-US" dirty="0"/>
              <a:t>Pakistan – 59 Millions</a:t>
            </a:r>
          </a:p>
          <a:p>
            <a:endParaRPr lang="en-US" dirty="0"/>
          </a:p>
          <a:p>
            <a:pPr marL="0" indent="0">
              <a:buNone/>
            </a:pPr>
            <a:endParaRPr lang="en-US" dirty="0"/>
          </a:p>
          <a:p>
            <a:endParaRPr lang="en-US" dirty="0"/>
          </a:p>
          <a:p>
            <a:endParaRPr lang="en-IN" dirty="0"/>
          </a:p>
        </p:txBody>
      </p:sp>
    </p:spTree>
    <p:extLst>
      <p:ext uri="{BB962C8B-B14F-4D97-AF65-F5344CB8AC3E}">
        <p14:creationId xmlns:p14="http://schemas.microsoft.com/office/powerpoint/2010/main" val="54079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CBB5C-51D4-4470-91F0-11436EE0FD3E}"/>
              </a:ext>
            </a:extLst>
          </p:cNvPr>
          <p:cNvSpPr>
            <a:spLocks noGrp="1"/>
          </p:cNvSpPr>
          <p:nvPr>
            <p:ph idx="1"/>
          </p:nvPr>
        </p:nvSpPr>
        <p:spPr/>
        <p:txBody>
          <a:bodyPr/>
          <a:lstStyle/>
          <a:p>
            <a:pPr algn="just"/>
            <a:r>
              <a:rPr lang="en-US" b="0" i="0" dirty="0">
                <a:solidFill>
                  <a:srgbClr val="000000"/>
                </a:solidFill>
                <a:effectLst/>
                <a:latin typeface="Open Sans" panose="020B0606030504020204" pitchFamily="34" charset="0"/>
              </a:rPr>
              <a:t>Half of the world’s population is now under the age of 25 and 1.8 billion people are between the age of 11-25. </a:t>
            </a:r>
          </a:p>
          <a:p>
            <a:pPr algn="just"/>
            <a:r>
              <a:rPr lang="en-US" b="0" i="0" dirty="0">
                <a:solidFill>
                  <a:srgbClr val="000000"/>
                </a:solidFill>
                <a:effectLst/>
                <a:latin typeface="Open Sans" panose="020B0606030504020204" pitchFamily="34" charset="0"/>
              </a:rPr>
              <a:t>This is considered to be the largest youth generation to ever exist ( we have to make use of it). </a:t>
            </a:r>
          </a:p>
          <a:p>
            <a:pPr algn="just"/>
            <a:r>
              <a:rPr lang="en-US" b="0" i="0" dirty="0">
                <a:solidFill>
                  <a:srgbClr val="000000"/>
                </a:solidFill>
                <a:effectLst/>
                <a:latin typeface="Open Sans" panose="020B0606030504020204" pitchFamily="34" charset="0"/>
              </a:rPr>
              <a:t>More than 80% of youth in Japan are responsible for the economic boost of the country. </a:t>
            </a:r>
          </a:p>
          <a:p>
            <a:pPr marL="0" indent="0" algn="just">
              <a:buNone/>
            </a:pPr>
            <a:r>
              <a:rPr lang="en-US" b="0" i="0" dirty="0">
                <a:solidFill>
                  <a:srgbClr val="000000"/>
                </a:solidFill>
                <a:effectLst/>
                <a:latin typeface="Open Sans" panose="020B0606030504020204" pitchFamily="34" charset="0"/>
              </a:rPr>
              <a:t>(Industries such as Manga and Anime consist of 90% of young minds that are responsible for generating a revenue of 1.3 billion Yen every year to the country.) </a:t>
            </a:r>
            <a:endParaRPr lang="en-IN" dirty="0"/>
          </a:p>
        </p:txBody>
      </p:sp>
    </p:spTree>
    <p:extLst>
      <p:ext uri="{BB962C8B-B14F-4D97-AF65-F5344CB8AC3E}">
        <p14:creationId xmlns:p14="http://schemas.microsoft.com/office/powerpoint/2010/main" val="162300138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ctr">
              <a:buNone/>
            </a:pP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Youth and Sustainable Development</a:t>
            </a:r>
          </a:p>
          <a:p>
            <a:pPr algn="ctr"/>
            <a:endParaRPr lang="en-US" dirty="0">
              <a:solidFill>
                <a:schemeClr val="accent6">
                  <a:lumMod val="50000"/>
                </a:schemeClr>
              </a:solidFill>
            </a:endParaRPr>
          </a:p>
          <a:p>
            <a:pPr algn="ctr"/>
            <a:endParaRPr lang="en-US" dirty="0">
              <a:solidFill>
                <a:schemeClr val="accent6">
                  <a:lumMod val="50000"/>
                </a:schemeClr>
              </a:solidFill>
            </a:endParaRPr>
          </a:p>
          <a:p>
            <a:pPr algn="ctr"/>
            <a:endParaRPr lang="en-US" dirty="0">
              <a:solidFill>
                <a:schemeClr val="accent6">
                  <a:lumMod val="50000"/>
                </a:schemeClr>
              </a:solidFill>
            </a:endParaRPr>
          </a:p>
          <a:p>
            <a:pPr marL="0" indent="0" algn="r">
              <a:lnSpc>
                <a:spcPct val="100000"/>
              </a:lnSpc>
              <a:spcBef>
                <a:spcPts val="0"/>
              </a:spcBef>
              <a:buNone/>
            </a:pPr>
            <a:r>
              <a:rPr lang="en-US" b="1" dirty="0">
                <a:ln w="12700" cmpd="sng">
                  <a:solidFill>
                    <a:schemeClr val="accent4"/>
                  </a:solidFill>
                  <a:prstDash val="solid"/>
                </a:ln>
                <a:solidFill>
                  <a:schemeClr val="accent2">
                    <a:lumMod val="75000"/>
                  </a:schemeClr>
                </a:solidFill>
              </a:rPr>
              <a:t>P. </a:t>
            </a:r>
            <a:r>
              <a:rPr lang="en-US" b="1" dirty="0" err="1">
                <a:ln w="12700" cmpd="sng">
                  <a:solidFill>
                    <a:schemeClr val="accent4"/>
                  </a:solidFill>
                  <a:prstDash val="solid"/>
                </a:ln>
                <a:solidFill>
                  <a:schemeClr val="accent2">
                    <a:lumMod val="75000"/>
                  </a:schemeClr>
                </a:solidFill>
              </a:rPr>
              <a:t>Natarajamurthy</a:t>
            </a:r>
            <a:endParaRPr lang="en-US" b="1" dirty="0">
              <a:ln w="12700" cmpd="sng">
                <a:solidFill>
                  <a:schemeClr val="accent4"/>
                </a:solidFill>
                <a:prstDash val="solid"/>
              </a:ln>
              <a:solidFill>
                <a:schemeClr val="accent2">
                  <a:lumMod val="75000"/>
                </a:schemeClr>
              </a:solidFill>
            </a:endParaRPr>
          </a:p>
          <a:p>
            <a:pPr marL="0" indent="0" algn="r">
              <a:lnSpc>
                <a:spcPct val="100000"/>
              </a:lnSpc>
              <a:spcBef>
                <a:spcPts val="0"/>
              </a:spcBef>
              <a:buNone/>
            </a:pPr>
            <a:r>
              <a:rPr lang="en-US" b="1" dirty="0">
                <a:ln w="12700" cmpd="sng">
                  <a:solidFill>
                    <a:schemeClr val="accent4"/>
                  </a:solidFill>
                  <a:prstDash val="solid"/>
                </a:ln>
                <a:solidFill>
                  <a:schemeClr val="accent2">
                    <a:lumMod val="75000"/>
                  </a:schemeClr>
                </a:solidFill>
              </a:rPr>
              <a:t>Associate Professor</a:t>
            </a:r>
          </a:p>
          <a:p>
            <a:pPr marL="0" indent="0" algn="r">
              <a:lnSpc>
                <a:spcPct val="100000"/>
              </a:lnSpc>
              <a:spcBef>
                <a:spcPts val="0"/>
              </a:spcBef>
              <a:buNone/>
            </a:pPr>
            <a:r>
              <a:rPr lang="en-US" b="1" dirty="0">
                <a:ln w="12700" cmpd="sng">
                  <a:solidFill>
                    <a:schemeClr val="accent4"/>
                  </a:solidFill>
                  <a:prstDash val="solid"/>
                </a:ln>
                <a:solidFill>
                  <a:schemeClr val="accent2">
                    <a:lumMod val="75000"/>
                  </a:schemeClr>
                </a:solidFill>
              </a:rPr>
              <a:t>Department of Economics</a:t>
            </a:r>
          </a:p>
          <a:p>
            <a:pPr marL="0" indent="0" algn="r">
              <a:lnSpc>
                <a:spcPct val="100000"/>
              </a:lnSpc>
              <a:spcBef>
                <a:spcPts val="0"/>
              </a:spcBef>
              <a:buNone/>
            </a:pPr>
            <a:r>
              <a:rPr lang="en-US" b="1" dirty="0" err="1">
                <a:ln w="12700" cmpd="sng">
                  <a:solidFill>
                    <a:schemeClr val="accent4"/>
                  </a:solidFill>
                  <a:prstDash val="solid"/>
                </a:ln>
                <a:solidFill>
                  <a:schemeClr val="accent2">
                    <a:lumMod val="75000"/>
                  </a:schemeClr>
                </a:solidFill>
              </a:rPr>
              <a:t>Bharathidasan</a:t>
            </a:r>
            <a:r>
              <a:rPr lang="en-US" b="1" dirty="0">
                <a:ln w="12700" cmpd="sng">
                  <a:solidFill>
                    <a:schemeClr val="accent4"/>
                  </a:solidFill>
                  <a:prstDash val="solid"/>
                </a:ln>
                <a:solidFill>
                  <a:schemeClr val="accent2">
                    <a:lumMod val="75000"/>
                  </a:schemeClr>
                </a:solidFill>
              </a:rPr>
              <a:t> University</a:t>
            </a:r>
          </a:p>
          <a:p>
            <a:pPr marL="0" indent="0" algn="r">
              <a:lnSpc>
                <a:spcPct val="100000"/>
              </a:lnSpc>
              <a:spcBef>
                <a:spcPts val="0"/>
              </a:spcBef>
              <a:buNone/>
            </a:pPr>
            <a:r>
              <a:rPr lang="en-US" b="1" dirty="0" err="1">
                <a:ln w="12700" cmpd="sng">
                  <a:solidFill>
                    <a:schemeClr val="accent4"/>
                  </a:solidFill>
                  <a:prstDash val="solid"/>
                </a:ln>
                <a:solidFill>
                  <a:schemeClr val="accent2">
                    <a:lumMod val="75000"/>
                  </a:schemeClr>
                </a:solidFill>
              </a:rPr>
              <a:t>Thiruchirapalli</a:t>
            </a:r>
            <a:r>
              <a:rPr lang="en-US" b="1" dirty="0">
                <a:ln w="12700" cmpd="sng">
                  <a:solidFill>
                    <a:schemeClr val="accent4"/>
                  </a:solidFill>
                  <a:prstDash val="solid"/>
                </a:ln>
                <a:solidFill>
                  <a:schemeClr val="accent2">
                    <a:lumMod val="75000"/>
                  </a:schemeClr>
                </a:solidFill>
              </a:rPr>
              <a:t> – 24</a:t>
            </a:r>
          </a:p>
          <a:p>
            <a:pPr marL="0" indent="0" algn="r">
              <a:lnSpc>
                <a:spcPct val="100000"/>
              </a:lnSpc>
              <a:spcBef>
                <a:spcPts val="0"/>
              </a:spcBef>
              <a:buNone/>
            </a:pPr>
            <a:r>
              <a:rPr lang="en-US" b="1" dirty="0">
                <a:ln w="12700" cmpd="sng">
                  <a:solidFill>
                    <a:schemeClr val="accent4"/>
                  </a:solidFill>
                  <a:prstDash val="solid"/>
                </a:ln>
                <a:solidFill>
                  <a:schemeClr val="accent2">
                    <a:lumMod val="75000"/>
                  </a:schemeClr>
                </a:solidFill>
              </a:rPr>
              <a:t>Tamil Nadu.</a:t>
            </a:r>
          </a:p>
          <a:p>
            <a:pPr marL="0" indent="0" algn="r">
              <a:lnSpc>
                <a:spcPct val="100000"/>
              </a:lnSpc>
              <a:spcBef>
                <a:spcPts val="0"/>
              </a:spcBef>
              <a:buNone/>
            </a:pPr>
            <a:r>
              <a:rPr lang="en-US" b="1" dirty="0">
                <a:ln w="12700" cmpd="sng">
                  <a:solidFill>
                    <a:schemeClr val="accent4"/>
                  </a:solidFill>
                  <a:prstDash val="solid"/>
                </a:ln>
                <a:solidFill>
                  <a:schemeClr val="accent2">
                    <a:lumMod val="75000"/>
                  </a:schemeClr>
                </a:solidFill>
              </a:rPr>
              <a:t>9488471737</a:t>
            </a:r>
          </a:p>
          <a:p>
            <a:pPr marL="0" indent="0" algn="r">
              <a:lnSpc>
                <a:spcPct val="100000"/>
              </a:lnSpc>
              <a:spcBef>
                <a:spcPts val="0"/>
              </a:spcBef>
              <a:buNone/>
            </a:pPr>
            <a:r>
              <a:rPr lang="en-US" b="1" dirty="0">
                <a:ln w="12700" cmpd="sng">
                  <a:solidFill>
                    <a:schemeClr val="accent4"/>
                  </a:solidFill>
                  <a:prstDash val="solid"/>
                </a:ln>
                <a:solidFill>
                  <a:schemeClr val="accent2">
                    <a:lumMod val="75000"/>
                  </a:schemeClr>
                </a:solidFill>
              </a:rPr>
              <a:t>natarajamurthy.p@bdu.ac.in</a:t>
            </a:r>
          </a:p>
        </p:txBody>
      </p:sp>
    </p:spTree>
    <p:extLst>
      <p:ext uri="{BB962C8B-B14F-4D97-AF65-F5344CB8AC3E}">
        <p14:creationId xmlns:p14="http://schemas.microsoft.com/office/powerpoint/2010/main" val="2276269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0D72A-D0FE-43A3-A55F-A29C7F5C685B}"/>
              </a:ext>
            </a:extLst>
          </p:cNvPr>
          <p:cNvSpPr>
            <a:spLocks noGrp="1"/>
          </p:cNvSpPr>
          <p:nvPr>
            <p:ph idx="1"/>
          </p:nvPr>
        </p:nvSpPr>
        <p:spPr>
          <a:xfrm>
            <a:off x="838200" y="1825625"/>
            <a:ext cx="10515600" cy="2721208"/>
          </a:xfrm>
        </p:spPr>
        <p:txBody>
          <a:bodyPr>
            <a:normAutofit lnSpcReduction="10000"/>
          </a:bodyPr>
          <a:lstStyle/>
          <a:p>
            <a:pPr marL="0" indent="0">
              <a:buNone/>
            </a:pPr>
            <a:r>
              <a:rPr lang="en-US" b="0" i="0" dirty="0">
                <a:solidFill>
                  <a:srgbClr val="000000"/>
                </a:solidFill>
                <a:effectLst/>
                <a:latin typeface="Open Sans" panose="020B0606030504020204" pitchFamily="34" charset="0"/>
              </a:rPr>
              <a:t>It is estimated that the average age of the population by the year 2023 would be </a:t>
            </a:r>
          </a:p>
          <a:p>
            <a:r>
              <a:rPr lang="en-US" b="0" i="0" dirty="0">
                <a:solidFill>
                  <a:srgbClr val="000000"/>
                </a:solidFill>
                <a:effectLst/>
                <a:latin typeface="Open Sans" panose="020B0606030504020204" pitchFamily="34" charset="0"/>
              </a:rPr>
              <a:t>29 years in India whereas</a:t>
            </a:r>
          </a:p>
          <a:p>
            <a:r>
              <a:rPr lang="en-US" b="0" i="0" dirty="0">
                <a:solidFill>
                  <a:srgbClr val="000000"/>
                </a:solidFill>
                <a:effectLst/>
                <a:latin typeface="Open Sans" panose="020B0606030504020204" pitchFamily="34" charset="0"/>
              </a:rPr>
              <a:t> in Japan it would be 47 years and </a:t>
            </a:r>
          </a:p>
          <a:p>
            <a:r>
              <a:rPr lang="en-US" b="0" i="0" dirty="0">
                <a:solidFill>
                  <a:srgbClr val="000000"/>
                </a:solidFill>
                <a:effectLst/>
                <a:latin typeface="Open Sans" panose="020B0606030504020204" pitchFamily="34" charset="0"/>
              </a:rPr>
              <a:t>in the United States of America, it would be 40 years old.</a:t>
            </a:r>
          </a:p>
          <a:p>
            <a:pPr marL="0" indent="0">
              <a:buNone/>
            </a:pPr>
            <a:r>
              <a:rPr lang="en-US" dirty="0">
                <a:solidFill>
                  <a:srgbClr val="000000"/>
                </a:solidFill>
                <a:latin typeface="Open Sans" panose="020B0606030504020204" pitchFamily="34" charset="0"/>
              </a:rPr>
              <a:t>	(so we more gifted  compare to other countries)                </a:t>
            </a:r>
            <a:endParaRPr lang="en-IN" dirty="0"/>
          </a:p>
        </p:txBody>
      </p:sp>
    </p:spTree>
    <p:extLst>
      <p:ext uri="{BB962C8B-B14F-4D97-AF65-F5344CB8AC3E}">
        <p14:creationId xmlns:p14="http://schemas.microsoft.com/office/powerpoint/2010/main" val="429153154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309167" cy="715530"/>
          </a:xfrm>
        </p:spPr>
        <p:txBody>
          <a:bodyPr>
            <a:normAutofit fontScale="90000"/>
          </a:bodyPr>
          <a:lstStyle/>
          <a:p>
            <a:r>
              <a:rPr lang="en-US" dirty="0"/>
              <a:t/>
            </a:r>
            <a:br>
              <a:rPr lang="en-US" dirty="0"/>
            </a:br>
            <a:r>
              <a:rPr lang="en-US" dirty="0"/>
              <a:t>Global Trends</a:t>
            </a:r>
            <a:r>
              <a:rPr lang="en-US" dirty="0">
                <a:solidFill>
                  <a:schemeClr val="accent2">
                    <a:lumMod val="75000"/>
                  </a:schemeClr>
                </a:solidFill>
              </a:rPr>
              <a:t/>
            </a:r>
            <a:br>
              <a:rPr lang="en-US" dirty="0">
                <a:solidFill>
                  <a:schemeClr val="accent2">
                    <a:lumMod val="75000"/>
                  </a:schemeClr>
                </a:solidFill>
              </a:rPr>
            </a:br>
            <a:endParaRPr lang="en-IN" dirty="0">
              <a:solidFill>
                <a:schemeClr val="accent2">
                  <a:lumMod val="75000"/>
                </a:schemeClr>
              </a:solidFill>
            </a:endParaRPr>
          </a:p>
        </p:txBody>
      </p:sp>
      <p:sp>
        <p:nvSpPr>
          <p:cNvPr id="3" name="Content Placeholder 2"/>
          <p:cNvSpPr>
            <a:spLocks noGrp="1"/>
          </p:cNvSpPr>
          <p:nvPr>
            <p:ph idx="1"/>
          </p:nvPr>
        </p:nvSpPr>
        <p:spPr/>
        <p:txBody>
          <a:bodyPr>
            <a:normAutofit fontScale="92500"/>
          </a:bodyPr>
          <a:lstStyle/>
          <a:p>
            <a:r>
              <a:rPr lang="en-US" dirty="0"/>
              <a:t>The proportion of young people is actually set to decline from 17.6 % in 2010 to 13.5 % in 2050</a:t>
            </a:r>
            <a:r>
              <a:rPr lang="en-US" baseline="30000" dirty="0"/>
              <a:t>.</a:t>
            </a:r>
          </a:p>
          <a:p>
            <a:pPr marL="0" lvl="1" indent="0">
              <a:spcBef>
                <a:spcPts val="1000"/>
              </a:spcBef>
              <a:buNone/>
            </a:pPr>
            <a:r>
              <a:rPr lang="en-IN" dirty="0"/>
              <a:t>	</a:t>
            </a:r>
            <a:r>
              <a:rPr lang="en-IN" sz="1700" dirty="0"/>
              <a:t>(Population Division UN-DESA World Population Prospects: 2010 Revision)</a:t>
            </a:r>
            <a:endParaRPr lang="en-IN" sz="1700" baseline="30000" dirty="0"/>
          </a:p>
          <a:p>
            <a:r>
              <a:rPr lang="en-US" dirty="0"/>
              <a:t>The proportion of the world’s young people between the ages of 12-24 years living in Africa is expected to rise from 18 % in 2012 to 28 % by 2040.</a:t>
            </a:r>
          </a:p>
          <a:p>
            <a:r>
              <a:rPr lang="en-US" dirty="0"/>
              <a:t> while the shares of all other regions will decline. </a:t>
            </a:r>
          </a:p>
          <a:p>
            <a:r>
              <a:rPr lang="en-US" dirty="0"/>
              <a:t>The region comprising Asia and the Pacific is expected to experience the sharpest decline, from 61 % in 2012 to 52 % by 2040.</a:t>
            </a:r>
            <a:endParaRPr lang="en-US" baseline="30000" dirty="0"/>
          </a:p>
          <a:p>
            <a:pPr marL="0" indent="0">
              <a:buNone/>
            </a:pPr>
            <a:r>
              <a:rPr lang="en-US" sz="1900" dirty="0"/>
              <a:t>	</a:t>
            </a:r>
            <a:r>
              <a:rPr lang="en-US" sz="1700" dirty="0"/>
              <a:t>(Andrew Mason, “Adolescents and Youth: Their Numbers and Economic Roles”, Keynote Presentation at 45th Commission on Population and Development, based on Population Division UN-DESA World Population Prospects: 2010 Revision)</a:t>
            </a:r>
            <a:endParaRPr lang="en-US" sz="1700" baseline="30000" dirty="0"/>
          </a:p>
        </p:txBody>
      </p:sp>
    </p:spTree>
    <p:extLst>
      <p:ext uri="{BB962C8B-B14F-4D97-AF65-F5344CB8AC3E}">
        <p14:creationId xmlns:p14="http://schemas.microsoft.com/office/powerpoint/2010/main" val="4091808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a:t>
            </a:r>
            <a:endParaRPr lang="en-IN" dirty="0"/>
          </a:p>
        </p:txBody>
      </p:sp>
      <p:sp>
        <p:nvSpPr>
          <p:cNvPr id="3" name="Content Placeholder 2"/>
          <p:cNvSpPr>
            <a:spLocks noGrp="1"/>
          </p:cNvSpPr>
          <p:nvPr>
            <p:ph idx="1"/>
          </p:nvPr>
        </p:nvSpPr>
        <p:spPr/>
        <p:txBody>
          <a:bodyPr/>
          <a:lstStyle/>
          <a:p>
            <a:pPr marL="0" indent="0">
              <a:buNone/>
            </a:pPr>
            <a:r>
              <a:rPr lang="en-US" dirty="0"/>
              <a:t>	NYP-2014 provides a holistic Vision for the youth of India which is:</a:t>
            </a:r>
          </a:p>
          <a:p>
            <a:pPr marL="0" indent="0">
              <a:buNone/>
            </a:pPr>
            <a:r>
              <a:rPr lang="en-US" dirty="0"/>
              <a:t>“To empower youth of the country to achieve their full potential, and through them enable India to find its rightful place in the community of nations”.</a:t>
            </a:r>
            <a:endParaRPr lang="en-IN" dirty="0"/>
          </a:p>
        </p:txBody>
      </p:sp>
    </p:spTree>
    <p:extLst>
      <p:ext uri="{BB962C8B-B14F-4D97-AF65-F5344CB8AC3E}">
        <p14:creationId xmlns:p14="http://schemas.microsoft.com/office/powerpoint/2010/main" val="215128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Status</a:t>
            </a:r>
            <a:endParaRPr lang="en-IN" dirty="0"/>
          </a:p>
        </p:txBody>
      </p:sp>
      <p:sp>
        <p:nvSpPr>
          <p:cNvPr id="3" name="Content Placeholder 2"/>
          <p:cNvSpPr>
            <a:spLocks noGrp="1"/>
          </p:cNvSpPr>
          <p:nvPr>
            <p:ph idx="1"/>
          </p:nvPr>
        </p:nvSpPr>
        <p:spPr/>
        <p:txBody>
          <a:bodyPr/>
          <a:lstStyle/>
          <a:p>
            <a:r>
              <a:rPr lang="en-US" sz="2400" dirty="0"/>
              <a:t>Youth, in general the healthiest period of life, but, the international differences of mortality amongst youth are striking. </a:t>
            </a:r>
          </a:p>
          <a:p>
            <a:r>
              <a:rPr lang="en-US" sz="2400" dirty="0"/>
              <a:t>In more developed regions - Northern Africa, Eastern Asia and Western Asia - only one per cent or less - of 15-year olds do not survive to their 25th birthday. </a:t>
            </a:r>
          </a:p>
          <a:p>
            <a:pPr marL="228600" lvl="1">
              <a:spcBef>
                <a:spcPts val="1000"/>
              </a:spcBef>
            </a:pPr>
            <a:r>
              <a:rPr lang="en-US" sz="2400" dirty="0"/>
              <a:t>Concurrently, the odds of dying during youth are almost twice as high in South Asia, and four times higher in </a:t>
            </a:r>
            <a:r>
              <a:rPr lang="en-IN" sz="2400" dirty="0"/>
              <a:t>sub-Saharan Africa</a:t>
            </a:r>
          </a:p>
          <a:p>
            <a:pPr marL="457200" lvl="2" indent="0">
              <a:spcBef>
                <a:spcPts val="1000"/>
              </a:spcBef>
              <a:buNone/>
            </a:pPr>
            <a:r>
              <a:rPr lang="en-US" sz="1600" dirty="0"/>
              <a:t>{Report of the Expert Group Meeting on Adolescents, Youth and Development UN-DESA (ESA/P/WP/225)}</a:t>
            </a:r>
            <a:endParaRPr lang="en-IN" sz="1600" dirty="0"/>
          </a:p>
          <a:p>
            <a:pPr marL="0" indent="0">
              <a:buNone/>
            </a:pPr>
            <a:endParaRPr lang="en-IN" sz="2400" dirty="0"/>
          </a:p>
          <a:p>
            <a:r>
              <a:rPr lang="en-US" sz="2000" dirty="0"/>
              <a:t>India ranks </a:t>
            </a:r>
            <a:r>
              <a:rPr lang="en-US" sz="3600" dirty="0"/>
              <a:t>184</a:t>
            </a:r>
            <a:r>
              <a:rPr lang="en-US" sz="3600" baseline="30000" dirty="0"/>
              <a:t>th</a:t>
            </a:r>
            <a:r>
              <a:rPr lang="en-US" sz="3600" dirty="0"/>
              <a:t> out of 191 Countries</a:t>
            </a:r>
            <a:r>
              <a:rPr lang="en-US" sz="2000" dirty="0"/>
              <a:t> in terms of GDP% spend on healthcare, as per WHO (At present, Government spending on the healthcare industry stands at 1.15% of the Gross Domestic.)</a:t>
            </a:r>
          </a:p>
          <a:p>
            <a:pPr marL="0" indent="0">
              <a:buNone/>
            </a:pPr>
            <a:endParaRPr lang="en-IN" sz="2400" dirty="0"/>
          </a:p>
          <a:p>
            <a:endParaRPr lang="en-US" sz="2400" dirty="0"/>
          </a:p>
          <a:p>
            <a:endParaRPr lang="en-IN" sz="2400" dirty="0"/>
          </a:p>
        </p:txBody>
      </p:sp>
    </p:spTree>
    <p:extLst>
      <p:ext uri="{BB962C8B-B14F-4D97-AF65-F5344CB8AC3E}">
        <p14:creationId xmlns:p14="http://schemas.microsoft.com/office/powerpoint/2010/main" val="4257549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7159A-32B9-4483-888B-0D75781EC2F2}"/>
              </a:ext>
            </a:extLst>
          </p:cNvPr>
          <p:cNvSpPr>
            <a:spLocks noGrp="1"/>
          </p:cNvSpPr>
          <p:nvPr>
            <p:ph idx="1"/>
          </p:nvPr>
        </p:nvSpPr>
        <p:spPr/>
        <p:txBody>
          <a:bodyPr/>
          <a:lstStyle/>
          <a:p>
            <a:r>
              <a:rPr lang="en-US" dirty="0"/>
              <a:t>“approximately half of new human immunodeficiency virus (HIV) infections are in youth aged 15 to 24 years and that no fewer than 6,500 young people are infected by the virus each day…”</a:t>
            </a:r>
          </a:p>
          <a:p>
            <a:pPr marL="914400" lvl="2" indent="0">
              <a:buNone/>
            </a:pPr>
            <a:r>
              <a:rPr lang="en-US" dirty="0"/>
              <a:t>General Assembly Resolutions, A/RES/56/117, 2002</a:t>
            </a:r>
          </a:p>
          <a:p>
            <a:r>
              <a:rPr lang="en-US" dirty="0"/>
              <a:t>“where a striking 76 per cent of young people (aged 15 to 24 years old) living with HIV are female.”</a:t>
            </a:r>
          </a:p>
          <a:p>
            <a:pPr marL="457200" lvl="1" indent="0">
              <a:buNone/>
            </a:pPr>
            <a:r>
              <a:rPr lang="en-US" dirty="0"/>
              <a:t>	General Assembly Resolutions, A/RES/62/126, 2008 </a:t>
            </a:r>
          </a:p>
          <a:p>
            <a:pPr marL="457200" lvl="1" indent="0">
              <a:buNone/>
            </a:pPr>
            <a:r>
              <a:rPr lang="en-US" dirty="0"/>
              <a:t>	Commission for Social Development Resolutions, E/2007/26 &amp; E/CN.5/2007/, 2007</a:t>
            </a:r>
            <a:endParaRPr lang="en-IN" dirty="0"/>
          </a:p>
        </p:txBody>
      </p:sp>
    </p:spTree>
    <p:extLst>
      <p:ext uri="{BB962C8B-B14F-4D97-AF65-F5344CB8AC3E}">
        <p14:creationId xmlns:p14="http://schemas.microsoft.com/office/powerpoint/2010/main" val="197677485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3702"/>
            <a:ext cx="10515600" cy="5653261"/>
          </a:xfrm>
        </p:spPr>
        <p:txBody>
          <a:bodyPr>
            <a:normAutofit fontScale="25000" lnSpcReduction="20000"/>
          </a:bodyPr>
          <a:lstStyle/>
          <a:p>
            <a:pPr marL="0" indent="0">
              <a:buNone/>
            </a:pPr>
            <a:r>
              <a:rPr lang="en-US" sz="11100" dirty="0"/>
              <a:t>In education -  </a:t>
            </a:r>
          </a:p>
          <a:p>
            <a:pPr lvl="1"/>
            <a:r>
              <a:rPr lang="en-US" sz="11100" dirty="0"/>
              <a:t>142 million youth of upper secondary age are out of school, and upper secondary enrolment rates average only 14 per cent in low-income countries.</a:t>
            </a:r>
          </a:p>
          <a:p>
            <a:pPr lvl="1"/>
            <a:r>
              <a:rPr lang="en-US" sz="11100" dirty="0"/>
              <a:t> Moreover, almost 30 per cent of the poorest 12 to 14-year olds have never attended school </a:t>
            </a:r>
          </a:p>
          <a:p>
            <a:pPr lvl="1"/>
            <a:endParaRPr lang="en-US" sz="11100" dirty="0"/>
          </a:p>
          <a:p>
            <a:pPr marL="457200" lvl="1" indent="0">
              <a:buNone/>
            </a:pPr>
            <a:r>
              <a:rPr lang="en-US" sz="11100" dirty="0"/>
              <a:t>Employment and Poverty</a:t>
            </a:r>
          </a:p>
          <a:p>
            <a:pPr lvl="1"/>
            <a:r>
              <a:rPr lang="en-US" sz="11100" dirty="0"/>
              <a:t>There are presently 71 million young people unemployed, and many millions more are in unwarranted or informal work.</a:t>
            </a:r>
          </a:p>
          <a:p>
            <a:pPr lvl="1"/>
            <a:r>
              <a:rPr lang="en-US" sz="11100" dirty="0"/>
              <a:t>ILO estimates that 156 million youth in low and middle-income countries are living in poverty even though they are employed.</a:t>
            </a:r>
          </a:p>
          <a:p>
            <a:pPr lvl="1"/>
            <a:endParaRPr lang="en-US" sz="11100" dirty="0"/>
          </a:p>
          <a:p>
            <a:pPr lvl="1"/>
            <a:endParaRPr lang="en-US" sz="2000" dirty="0"/>
          </a:p>
          <a:p>
            <a:pPr lvl="1"/>
            <a:endParaRPr lang="en-US" sz="2000" dirty="0"/>
          </a:p>
          <a:p>
            <a:pPr marL="457200" lvl="1" indent="0">
              <a:buNone/>
            </a:pPr>
            <a:endParaRPr lang="en-US" sz="2000" dirty="0"/>
          </a:p>
          <a:p>
            <a:pPr marL="457200" lvl="1" indent="0">
              <a:buNone/>
            </a:pPr>
            <a:endParaRPr lang="en-US" sz="1600" dirty="0"/>
          </a:p>
          <a:p>
            <a:pPr marL="457200" lvl="1" indent="0" algn="r">
              <a:buNone/>
            </a:pPr>
            <a:r>
              <a:rPr lang="en-US" sz="6400" dirty="0"/>
              <a:t>(WORLD YOUTH REPORT: Youth and the 2030 Agenda for Sustainable Development)</a:t>
            </a:r>
          </a:p>
          <a:p>
            <a:pPr marL="457200" lvl="1" indent="0">
              <a:buNone/>
            </a:pPr>
            <a:endParaRPr lang="en-IN" sz="2000" dirty="0"/>
          </a:p>
        </p:txBody>
      </p:sp>
    </p:spTree>
    <p:extLst>
      <p:ext uri="{BB962C8B-B14F-4D97-AF65-F5344CB8AC3E}">
        <p14:creationId xmlns:p14="http://schemas.microsoft.com/office/powerpoint/2010/main" val="2917498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8145"/>
            <a:ext cx="10515600" cy="4419474"/>
          </a:xfrm>
        </p:spPr>
        <p:txBody>
          <a:bodyPr>
            <a:normAutofit/>
          </a:bodyPr>
          <a:lstStyle/>
          <a:p>
            <a:pPr marL="0" indent="0">
              <a:buNone/>
            </a:pPr>
            <a:r>
              <a:rPr lang="en-US" dirty="0"/>
              <a:t>87 % live in developing countries - face challenges deriving from limited </a:t>
            </a:r>
          </a:p>
          <a:p>
            <a:pPr marL="457200" lvl="1" indent="0">
              <a:buNone/>
            </a:pPr>
            <a:r>
              <a:rPr lang="en-US" sz="3000" dirty="0"/>
              <a:t>Access </a:t>
            </a:r>
          </a:p>
          <a:p>
            <a:pPr lvl="1">
              <a:buFont typeface="Wingdings" panose="05000000000000000000" pitchFamily="2" charset="2"/>
              <a:buChar char="Ø"/>
            </a:pPr>
            <a:r>
              <a:rPr lang="en-US" dirty="0"/>
              <a:t>to resources</a:t>
            </a:r>
          </a:p>
          <a:p>
            <a:pPr lvl="1">
              <a:buFont typeface="Wingdings" panose="05000000000000000000" pitchFamily="2" charset="2"/>
              <a:buChar char="Ø"/>
            </a:pPr>
            <a:r>
              <a:rPr lang="en-US" dirty="0"/>
              <a:t>education</a:t>
            </a:r>
          </a:p>
          <a:p>
            <a:pPr lvl="1">
              <a:buFont typeface="Wingdings" panose="05000000000000000000" pitchFamily="2" charset="2"/>
              <a:buChar char="Ø"/>
            </a:pPr>
            <a:r>
              <a:rPr lang="en-US" dirty="0"/>
              <a:t>training</a:t>
            </a:r>
          </a:p>
          <a:p>
            <a:pPr lvl="1">
              <a:buFont typeface="Wingdings" panose="05000000000000000000" pitchFamily="2" charset="2"/>
              <a:buChar char="Ø"/>
            </a:pPr>
            <a:r>
              <a:rPr lang="en-US" dirty="0"/>
              <a:t>employment and </a:t>
            </a:r>
          </a:p>
          <a:p>
            <a:pPr lvl="1">
              <a:buFont typeface="Wingdings" panose="05000000000000000000" pitchFamily="2" charset="2"/>
              <a:buChar char="Ø"/>
            </a:pPr>
            <a:r>
              <a:rPr lang="en-US" dirty="0"/>
              <a:t> economic development opportunities </a:t>
            </a:r>
          </a:p>
          <a:p>
            <a:pPr marL="457200" lvl="1" indent="0" algn="r">
              <a:buNone/>
            </a:pPr>
            <a:r>
              <a:rPr lang="en-US" dirty="0"/>
              <a:t>(UNO, 2007) </a:t>
            </a:r>
          </a:p>
          <a:p>
            <a:pPr marL="0" indent="0">
              <a:buNone/>
            </a:pPr>
            <a:r>
              <a:rPr lang="en-US" dirty="0"/>
              <a:t/>
            </a:r>
            <a:br>
              <a:rPr lang="en-US" dirty="0"/>
            </a:br>
            <a:endParaRPr lang="en-IN" dirty="0"/>
          </a:p>
        </p:txBody>
      </p:sp>
    </p:spTree>
    <p:extLst>
      <p:ext uri="{BB962C8B-B14F-4D97-AF65-F5344CB8AC3E}">
        <p14:creationId xmlns:p14="http://schemas.microsoft.com/office/powerpoint/2010/main" val="156491225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F8690E-E02A-41F1-967F-67BF504E8B19}"/>
              </a:ext>
            </a:extLst>
          </p:cNvPr>
          <p:cNvSpPr>
            <a:spLocks noGrp="1"/>
          </p:cNvSpPr>
          <p:nvPr>
            <p:ph idx="1"/>
          </p:nvPr>
        </p:nvSpPr>
        <p:spPr>
          <a:xfrm>
            <a:off x="628825" y="1568741"/>
            <a:ext cx="10934350" cy="3185720"/>
          </a:xfrm>
        </p:spPr>
        <p:txBody>
          <a:bodyPr>
            <a:normAutofit/>
          </a:bodyPr>
          <a:lstStyle/>
          <a:p>
            <a:pPr marL="0" indent="0">
              <a:buNone/>
            </a:pPr>
            <a:r>
              <a:rPr lang="en-US" dirty="0"/>
              <a:t>      </a:t>
            </a:r>
            <a:r>
              <a:rPr lang="en-US" sz="2600" dirty="0"/>
              <a:t>Access to School</a:t>
            </a:r>
          </a:p>
          <a:p>
            <a:pPr lvl="1" algn="just">
              <a:lnSpc>
                <a:spcPct val="100000"/>
              </a:lnSpc>
            </a:pPr>
            <a:r>
              <a:rPr lang="en-US" sz="2600" dirty="0"/>
              <a:t>An estimated 617 million children and adolescents around the world are unable to reach minimum proficiency levels in reading and mathematics, even though two thirds of them are in school</a:t>
            </a:r>
          </a:p>
          <a:p>
            <a:pPr lvl="1" algn="just">
              <a:lnSpc>
                <a:spcPct val="100000"/>
              </a:lnSpc>
            </a:pPr>
            <a:r>
              <a:rPr lang="en-US" sz="2600" dirty="0"/>
              <a:t>11 % of primary – school – age children and  20 % of lower secondary – aged children are not in school at all</a:t>
            </a:r>
          </a:p>
          <a:p>
            <a:pPr lvl="1" algn="just">
              <a:lnSpc>
                <a:spcPct val="100000"/>
              </a:lnSpc>
            </a:pPr>
            <a:endParaRPr lang="en-US" sz="2800" dirty="0"/>
          </a:p>
        </p:txBody>
      </p:sp>
    </p:spTree>
    <p:extLst>
      <p:ext uri="{BB962C8B-B14F-4D97-AF65-F5344CB8AC3E}">
        <p14:creationId xmlns:p14="http://schemas.microsoft.com/office/powerpoint/2010/main" val="235000900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091D-2F1C-4DCC-94DF-55C2534A7BC6}"/>
              </a:ext>
            </a:extLst>
          </p:cNvPr>
          <p:cNvSpPr>
            <a:spLocks noGrp="1"/>
          </p:cNvSpPr>
          <p:nvPr>
            <p:ph type="title"/>
          </p:nvPr>
        </p:nvSpPr>
        <p:spPr>
          <a:xfrm>
            <a:off x="838200" y="365126"/>
            <a:ext cx="10515600" cy="658332"/>
          </a:xfrm>
        </p:spPr>
        <p:txBody>
          <a:bodyPr>
            <a:normAutofit fontScale="90000"/>
          </a:bodyPr>
          <a:lstStyle/>
          <a:p>
            <a:r>
              <a:rPr lang="en-US" sz="4400" dirty="0"/>
              <a:t/>
            </a:r>
            <a:br>
              <a:rPr lang="en-US" sz="4400" dirty="0"/>
            </a:br>
            <a:r>
              <a:rPr lang="en-US" sz="4400" dirty="0"/>
              <a:t>Access to </a:t>
            </a:r>
            <a:r>
              <a:rPr lang="en-IN" sz="4400" dirty="0"/>
              <a:t>Employment</a:t>
            </a:r>
            <a:r>
              <a:rPr lang="en-IN" sz="4400" u="sng" dirty="0"/>
              <a:t/>
            </a:r>
            <a:br>
              <a:rPr lang="en-IN" sz="4400" u="sng" dirty="0"/>
            </a:br>
            <a:endParaRPr lang="en-IN" dirty="0"/>
          </a:p>
        </p:txBody>
      </p:sp>
      <p:sp>
        <p:nvSpPr>
          <p:cNvPr id="3" name="Content Placeholder 2">
            <a:extLst>
              <a:ext uri="{FF2B5EF4-FFF2-40B4-BE49-F238E27FC236}">
                <a16:creationId xmlns:a16="http://schemas.microsoft.com/office/drawing/2014/main" id="{72DD275F-B5E2-4806-A6C3-2ED148A967AD}"/>
              </a:ext>
            </a:extLst>
          </p:cNvPr>
          <p:cNvSpPr>
            <a:spLocks noGrp="1"/>
          </p:cNvSpPr>
          <p:nvPr>
            <p:ph idx="1"/>
          </p:nvPr>
        </p:nvSpPr>
        <p:spPr>
          <a:xfrm>
            <a:off x="838200" y="1023458"/>
            <a:ext cx="10515600" cy="5153505"/>
          </a:xfrm>
        </p:spPr>
        <p:txBody>
          <a:bodyPr>
            <a:normAutofit lnSpcReduction="10000"/>
          </a:bodyPr>
          <a:lstStyle/>
          <a:p>
            <a:pPr lvl="1" algn="just">
              <a:lnSpc>
                <a:spcPct val="100000"/>
              </a:lnSpc>
            </a:pPr>
            <a:r>
              <a:rPr lang="en-US" dirty="0"/>
              <a:t>India's unemployment rate sharply rose to 7.11 % in 2020 from 5.27 % in 2019, said a report by Centre for Economic Data and Analysis (CEDA)</a:t>
            </a:r>
          </a:p>
          <a:p>
            <a:pPr lvl="1" algn="just">
              <a:lnSpc>
                <a:spcPct val="100000"/>
              </a:lnSpc>
            </a:pPr>
            <a:r>
              <a:rPr lang="en-US" dirty="0"/>
              <a:t>Total </a:t>
            </a:r>
            <a:r>
              <a:rPr lang="en-US" dirty="0" err="1"/>
              <a:t>labour</a:t>
            </a:r>
            <a:r>
              <a:rPr lang="en-US" dirty="0"/>
              <a:t> underutilization is more than twice as high as unemployment, affecting over 470 million people worldwide.</a:t>
            </a:r>
          </a:p>
          <a:p>
            <a:pPr lvl="1" algn="just">
              <a:lnSpc>
                <a:spcPct val="100000"/>
              </a:lnSpc>
            </a:pPr>
            <a:r>
              <a:rPr lang="en-US" dirty="0"/>
              <a:t>In 2019, more than 630 million workers worldwide, i.e., almost one in five, or 19 %, of those employed – did not earn enough to lift themselves and their families out of extreme poverty or moderate poverty.   </a:t>
            </a:r>
          </a:p>
          <a:p>
            <a:pPr lvl="1" algn="just">
              <a:lnSpc>
                <a:spcPct val="100000"/>
              </a:lnSpc>
            </a:pPr>
            <a:r>
              <a:rPr lang="en-US" dirty="0"/>
              <a:t>Global skilled manpower shortage of 56.5 Million by 2020 while India to have surplus of 47 million </a:t>
            </a:r>
          </a:p>
          <a:p>
            <a:pPr lvl="1" algn="just">
              <a:lnSpc>
                <a:spcPct val="100000"/>
              </a:lnSpc>
            </a:pPr>
            <a:r>
              <a:rPr lang="en-US" dirty="0"/>
              <a:t>Skill base of Indian economy is very low. Only 2 % of Youth in the age group of 15 to 29 years receive formal Vocational Training.</a:t>
            </a:r>
          </a:p>
          <a:p>
            <a:pPr lvl="1" algn="just">
              <a:lnSpc>
                <a:spcPct val="100000"/>
              </a:lnSpc>
            </a:pPr>
            <a:r>
              <a:rPr lang="en-US" dirty="0"/>
              <a:t>Only 2.5 million Vocational Training seats are available whereas 12.8 million Youths are entering the workforce every year.</a:t>
            </a:r>
          </a:p>
          <a:p>
            <a:pPr lvl="1" algn="just">
              <a:lnSpc>
                <a:spcPct val="100000"/>
              </a:lnSpc>
            </a:pPr>
            <a:endParaRPr lang="en-US" sz="2800" dirty="0"/>
          </a:p>
          <a:p>
            <a:endParaRPr lang="en-IN" dirty="0"/>
          </a:p>
        </p:txBody>
      </p:sp>
    </p:spTree>
    <p:extLst>
      <p:ext uri="{BB962C8B-B14F-4D97-AF65-F5344CB8AC3E}">
        <p14:creationId xmlns:p14="http://schemas.microsoft.com/office/powerpoint/2010/main" val="328885746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BF08-FDDA-4734-85CA-523815D41CC7}"/>
              </a:ext>
            </a:extLst>
          </p:cNvPr>
          <p:cNvSpPr>
            <a:spLocks noGrp="1"/>
          </p:cNvSpPr>
          <p:nvPr>
            <p:ph type="title"/>
          </p:nvPr>
        </p:nvSpPr>
        <p:spPr/>
        <p:txBody>
          <a:bodyPr>
            <a:normAutofit fontScale="90000"/>
          </a:bodyPr>
          <a:lstStyle/>
          <a:p>
            <a:pPr algn="ctr"/>
            <a:r>
              <a:rPr lang="en-US" dirty="0"/>
              <a:t>Global Competitiveness Report </a:t>
            </a:r>
            <a:br>
              <a:rPr lang="en-US" dirty="0"/>
            </a:br>
            <a:r>
              <a:rPr lang="en-US" dirty="0"/>
              <a:t>(World Economic Forum – Special Edition 2020) </a:t>
            </a:r>
            <a:endParaRPr lang="en-IN" dirty="0"/>
          </a:p>
        </p:txBody>
      </p:sp>
      <p:sp>
        <p:nvSpPr>
          <p:cNvPr id="3" name="Content Placeholder 2">
            <a:extLst>
              <a:ext uri="{FF2B5EF4-FFF2-40B4-BE49-F238E27FC236}">
                <a16:creationId xmlns:a16="http://schemas.microsoft.com/office/drawing/2014/main" id="{36956BA6-FE56-4864-85E4-67C49A2F6FB0}"/>
              </a:ext>
            </a:extLst>
          </p:cNvPr>
          <p:cNvSpPr>
            <a:spLocks noGrp="1"/>
          </p:cNvSpPr>
          <p:nvPr>
            <p:ph idx="1"/>
          </p:nvPr>
        </p:nvSpPr>
        <p:spPr>
          <a:xfrm>
            <a:off x="938868" y="2303798"/>
            <a:ext cx="10515600" cy="1395747"/>
          </a:xfrm>
        </p:spPr>
        <p:txBody>
          <a:bodyPr/>
          <a:lstStyle/>
          <a:p>
            <a:pPr algn="just"/>
            <a:r>
              <a:rPr lang="en-US" dirty="0"/>
              <a:t>According to the Report 245 million full-time jobs are expected to be lost globally by the end of 2020, which amounts to a loss of the productive capacity of 8.6 % of the global workforce</a:t>
            </a:r>
          </a:p>
          <a:p>
            <a:endParaRPr lang="en-IN" dirty="0"/>
          </a:p>
        </p:txBody>
      </p:sp>
    </p:spTree>
    <p:extLst>
      <p:ext uri="{BB962C8B-B14F-4D97-AF65-F5344CB8AC3E}">
        <p14:creationId xmlns:p14="http://schemas.microsoft.com/office/powerpoint/2010/main" val="117508995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is Youth ?</a:t>
            </a:r>
            <a:endParaRPr lang="en-IN" dirty="0"/>
          </a:p>
        </p:txBody>
      </p:sp>
      <p:pic>
        <p:nvPicPr>
          <p:cNvPr id="10242" name="Picture 2" descr="person wears black jacket and black pants doing flip on gray concrete walkway with water during daytime selective focus photograph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43617" y="1825625"/>
            <a:ext cx="290476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60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THE SKILL GAP IN&#10;INDIA&#10; ">
            <a:extLst>
              <a:ext uri="{FF2B5EF4-FFF2-40B4-BE49-F238E27FC236}">
                <a16:creationId xmlns:a16="http://schemas.microsoft.com/office/drawing/2014/main" id="{7FC933AD-372A-4F94-AB93-485506535D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98136" y="1825625"/>
            <a:ext cx="579572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5746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0259C3-BF1C-4960-B42A-C7057117E53B}"/>
              </a:ext>
            </a:extLst>
          </p:cNvPr>
          <p:cNvSpPr>
            <a:spLocks noGrp="1"/>
          </p:cNvSpPr>
          <p:nvPr>
            <p:ph idx="1"/>
          </p:nvPr>
        </p:nvSpPr>
        <p:spPr>
          <a:xfrm>
            <a:off x="838200" y="453006"/>
            <a:ext cx="10515600" cy="5723957"/>
          </a:xfrm>
        </p:spPr>
        <p:txBody>
          <a:bodyPr/>
          <a:lstStyle/>
          <a:p>
            <a:pPr marL="0" indent="0">
              <a:buNone/>
            </a:pPr>
            <a:r>
              <a:rPr lang="en-US" sz="3200" dirty="0"/>
              <a:t>According to World Inequality Report 2022</a:t>
            </a:r>
          </a:p>
          <a:p>
            <a:pPr marL="0" indent="0">
              <a:buNone/>
            </a:pPr>
            <a:r>
              <a:rPr lang="en-US" sz="3200" dirty="0"/>
              <a:t>	World Average Income (in Euro)</a:t>
            </a:r>
          </a:p>
          <a:p>
            <a:pPr lvl="3"/>
            <a:r>
              <a:rPr lang="en-US" sz="3200" dirty="0"/>
              <a:t>Top 1 % (21.7%) -   	  </a:t>
            </a:r>
            <a:r>
              <a:rPr lang="en-IN" sz="3200" b="0" i="0" dirty="0">
                <a:solidFill>
                  <a:srgbClr val="202124"/>
                </a:solidFill>
                <a:effectLst/>
                <a:latin typeface="arial" panose="020B0604020202020204" pitchFamily="34" charset="0"/>
              </a:rPr>
              <a:t>€ </a:t>
            </a:r>
            <a:r>
              <a:rPr lang="en-US" sz="3200" dirty="0"/>
              <a:t>1,61,600</a:t>
            </a:r>
          </a:p>
          <a:p>
            <a:pPr lvl="3"/>
            <a:r>
              <a:rPr lang="en-US" sz="3200" dirty="0"/>
              <a:t>Top 10% (57.1%) –      	  </a:t>
            </a:r>
            <a:r>
              <a:rPr lang="en-IN" sz="3200" b="0" i="0" dirty="0">
                <a:solidFill>
                  <a:srgbClr val="202124"/>
                </a:solidFill>
                <a:effectLst/>
                <a:latin typeface="arial" panose="020B0604020202020204" pitchFamily="34" charset="0"/>
              </a:rPr>
              <a:t>€   </a:t>
            </a:r>
            <a:r>
              <a:rPr lang="en-US" sz="3200" dirty="0"/>
              <a:t>42, 500</a:t>
            </a:r>
          </a:p>
          <a:p>
            <a:pPr lvl="3"/>
            <a:r>
              <a:rPr lang="en-US" sz="3200" dirty="0"/>
              <a:t>Middle 40 % (29.7%) -     </a:t>
            </a:r>
            <a:r>
              <a:rPr lang="en-IN" sz="3200" b="0" i="0" dirty="0">
                <a:solidFill>
                  <a:srgbClr val="202124"/>
                </a:solidFill>
                <a:effectLst/>
                <a:latin typeface="arial" panose="020B0604020202020204" pitchFamily="34" charset="0"/>
              </a:rPr>
              <a:t>€      </a:t>
            </a:r>
            <a:r>
              <a:rPr lang="en-US" sz="3200" dirty="0"/>
              <a:t>5,500</a:t>
            </a:r>
          </a:p>
          <a:p>
            <a:pPr lvl="3"/>
            <a:r>
              <a:rPr lang="en-US" sz="3200" dirty="0"/>
              <a:t>Bottom 50 % (13.1%) -    </a:t>
            </a:r>
            <a:r>
              <a:rPr lang="en-IN" sz="3200" b="0" i="0" dirty="0">
                <a:solidFill>
                  <a:srgbClr val="202124"/>
                </a:solidFill>
                <a:effectLst/>
                <a:latin typeface="arial" panose="020B0604020202020204" pitchFamily="34" charset="0"/>
              </a:rPr>
              <a:t>€      </a:t>
            </a:r>
            <a:r>
              <a:rPr lang="en-US" sz="3200" dirty="0"/>
              <a:t>2,000</a:t>
            </a:r>
          </a:p>
          <a:p>
            <a:pPr marL="0" indent="0">
              <a:buNone/>
            </a:pPr>
            <a:r>
              <a:rPr lang="en-US" dirty="0"/>
              <a:t> 	</a:t>
            </a:r>
            <a:r>
              <a:rPr lang="en-US" sz="2800" dirty="0"/>
              <a:t>World Average Wealth(in Euro)</a:t>
            </a:r>
          </a:p>
          <a:p>
            <a:pPr lvl="3"/>
            <a:r>
              <a:rPr lang="en-US" sz="2800" dirty="0"/>
              <a:t>Top 1 % (33%) - 		   </a:t>
            </a:r>
            <a:r>
              <a:rPr lang="en-IN" sz="2800" b="0" i="0" dirty="0">
                <a:solidFill>
                  <a:srgbClr val="202124"/>
                </a:solidFill>
                <a:effectLst/>
                <a:latin typeface="arial" panose="020B0604020202020204" pitchFamily="34" charset="0"/>
              </a:rPr>
              <a:t>€ 1</a:t>
            </a:r>
            <a:r>
              <a:rPr lang="en-US" sz="2800" dirty="0"/>
              <a:t>1,81,400</a:t>
            </a:r>
          </a:p>
          <a:p>
            <a:pPr lvl="3"/>
            <a:r>
              <a:rPr lang="en-US" sz="2800" dirty="0"/>
              <a:t>Top 10% (64.6%) –                  </a:t>
            </a:r>
            <a:r>
              <a:rPr lang="en-IN" sz="2800" b="0" i="0" dirty="0">
                <a:solidFill>
                  <a:srgbClr val="202124"/>
                </a:solidFill>
                <a:effectLst/>
                <a:latin typeface="arial" panose="020B0604020202020204" pitchFamily="34" charset="0"/>
              </a:rPr>
              <a:t>€</a:t>
            </a:r>
            <a:r>
              <a:rPr lang="en-US" sz="2800" dirty="0"/>
              <a:t>    2,31,300</a:t>
            </a:r>
          </a:p>
          <a:p>
            <a:pPr lvl="3"/>
            <a:r>
              <a:rPr lang="en-US" sz="2800" dirty="0"/>
              <a:t>Middle 40 % (29.7%) - 	   </a:t>
            </a:r>
            <a:r>
              <a:rPr lang="en-IN" sz="2800" b="0" i="0" dirty="0">
                <a:solidFill>
                  <a:srgbClr val="202124"/>
                </a:solidFill>
                <a:effectLst/>
                <a:latin typeface="arial" panose="020B0604020202020204" pitchFamily="34" charset="0"/>
              </a:rPr>
              <a:t>€      </a:t>
            </a:r>
            <a:r>
              <a:rPr lang="en-US" sz="2800" dirty="0"/>
              <a:t>26,400</a:t>
            </a:r>
          </a:p>
          <a:p>
            <a:pPr lvl="3"/>
            <a:r>
              <a:rPr lang="en-US" sz="2800" dirty="0"/>
              <a:t>Bottom 50 % (13.1%) - 	   </a:t>
            </a:r>
            <a:r>
              <a:rPr lang="en-IN" sz="2800" b="0" i="0" dirty="0">
                <a:solidFill>
                  <a:srgbClr val="202124"/>
                </a:solidFill>
                <a:effectLst/>
                <a:latin typeface="arial" panose="020B0604020202020204" pitchFamily="34" charset="0"/>
              </a:rPr>
              <a:t>€        4</a:t>
            </a:r>
            <a:r>
              <a:rPr lang="en-US" sz="2800" dirty="0"/>
              <a:t>,200</a:t>
            </a:r>
          </a:p>
          <a:p>
            <a:pPr marL="0" indent="0">
              <a:buNone/>
            </a:pPr>
            <a:endParaRPr lang="en-US" sz="2800" dirty="0"/>
          </a:p>
          <a:p>
            <a:pPr marL="0" indent="0">
              <a:buNone/>
            </a:pPr>
            <a:endParaRPr lang="en-US" dirty="0"/>
          </a:p>
          <a:p>
            <a:endParaRPr lang="en-IN" dirty="0"/>
          </a:p>
        </p:txBody>
      </p:sp>
    </p:spTree>
    <p:extLst>
      <p:ext uri="{BB962C8B-B14F-4D97-AF65-F5344CB8AC3E}">
        <p14:creationId xmlns:p14="http://schemas.microsoft.com/office/powerpoint/2010/main" val="365886770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5142"/>
            <a:ext cx="10515600" cy="5561821"/>
          </a:xfrm>
        </p:spPr>
        <p:txBody>
          <a:bodyPr>
            <a:normAutofit fontScale="85000" lnSpcReduction="10000"/>
          </a:bodyPr>
          <a:lstStyle/>
          <a:p>
            <a:pPr marL="0" indent="0">
              <a:buNone/>
            </a:pPr>
            <a:r>
              <a:rPr lang="en-US" dirty="0"/>
              <a:t>In India</a:t>
            </a:r>
          </a:p>
          <a:p>
            <a:r>
              <a:rPr lang="en-US" dirty="0"/>
              <a:t>Youth in the age group of 15-29 years comprise 27.5% of the population. </a:t>
            </a:r>
          </a:p>
          <a:p>
            <a:r>
              <a:rPr lang="en-US" dirty="0"/>
              <a:t>At present, about 34% of India’s Gross National Income (GNI) is contributed by the youth, aged 15-29 years.</a:t>
            </a:r>
          </a:p>
          <a:p>
            <a:r>
              <a:rPr lang="en-US" dirty="0"/>
              <a:t>The Government of India (</a:t>
            </a:r>
            <a:r>
              <a:rPr lang="en-US" dirty="0" err="1"/>
              <a:t>GoI</a:t>
            </a:r>
            <a:r>
              <a:rPr lang="en-US" dirty="0"/>
              <a:t>) currently invests more than Rs. 90,000 Crores per annum on youth development </a:t>
            </a:r>
            <a:r>
              <a:rPr lang="en-US" dirty="0" err="1"/>
              <a:t>programmes</a:t>
            </a:r>
            <a:r>
              <a:rPr lang="en-US" dirty="0"/>
              <a:t> </a:t>
            </a:r>
          </a:p>
          <a:p>
            <a:pPr marL="0" indent="0">
              <a:buNone/>
            </a:pPr>
            <a:r>
              <a:rPr lang="en-US" dirty="0"/>
              <a:t> (Rs.37,000 crores on schemes targeted at development of youth in areas of education (80%),health, skill development and engagement and about Rs.55,000 crores on non-targeted schemes)</a:t>
            </a:r>
          </a:p>
          <a:p>
            <a:r>
              <a:rPr lang="en-US" dirty="0"/>
              <a:t>Total </a:t>
            </a:r>
            <a:r>
              <a:rPr lang="en-US" b="1" dirty="0"/>
              <a:t>allocation for 'Entrepreneurship</a:t>
            </a:r>
            <a:r>
              <a:rPr lang="en-US" dirty="0"/>
              <a:t> and Skill Development' from Rs 479.91 crore to Rs. 556.47 crore. - Feb 2, 2020</a:t>
            </a:r>
          </a:p>
          <a:p>
            <a:pPr marL="0" indent="0">
              <a:buNone/>
            </a:pPr>
            <a:r>
              <a:rPr lang="en-US" dirty="0"/>
              <a:t>  (Note: Non- Targeted - </a:t>
            </a:r>
            <a:r>
              <a:rPr lang="en-US" sz="1800" dirty="0"/>
              <a:t>food subsidies, employment </a:t>
            </a:r>
            <a:r>
              <a:rPr lang="en-US" sz="1800" dirty="0" err="1"/>
              <a:t>programmes</a:t>
            </a:r>
            <a:r>
              <a:rPr lang="en-US" sz="1800" dirty="0"/>
              <a:t> like MGNREGA, health </a:t>
            </a:r>
            <a:r>
              <a:rPr lang="en-US" sz="1800" dirty="0" err="1"/>
              <a:t>programmes</a:t>
            </a:r>
            <a:r>
              <a:rPr lang="en-US" sz="1800" dirty="0"/>
              <a:t> related to infrastructure development, disease control and family welfare ) </a:t>
            </a:r>
          </a:p>
          <a:p>
            <a:r>
              <a:rPr lang="en-US" dirty="0"/>
              <a:t>Approximately Rs. 2,710 per young individual per year, through youth-targeted [40.6%] (higher education, skill development, healthcare etc.) and non-targeted [59.4%] (food subsidies, employment etc.) </a:t>
            </a:r>
            <a:r>
              <a:rPr lang="en-US" dirty="0" err="1"/>
              <a:t>programmes</a:t>
            </a:r>
            <a:r>
              <a:rPr lang="en-US" dirty="0"/>
              <a:t>. (For  14 years)</a:t>
            </a:r>
            <a:endParaRPr lang="en-IN" dirty="0"/>
          </a:p>
        </p:txBody>
      </p:sp>
    </p:spTree>
    <p:extLst>
      <p:ext uri="{BB962C8B-B14F-4D97-AF65-F5344CB8AC3E}">
        <p14:creationId xmlns:p14="http://schemas.microsoft.com/office/powerpoint/2010/main" val="2533367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48349E-62F1-441F-9F1B-92B920D3D14B}"/>
              </a:ext>
            </a:extLst>
          </p:cNvPr>
          <p:cNvSpPr>
            <a:spLocks noGrp="1"/>
          </p:cNvSpPr>
          <p:nvPr>
            <p:ph idx="1"/>
          </p:nvPr>
        </p:nvSpPr>
        <p:spPr>
          <a:xfrm>
            <a:off x="679174" y="231973"/>
            <a:ext cx="10515600" cy="6069435"/>
          </a:xfrm>
        </p:spPr>
        <p:txBody>
          <a:bodyPr>
            <a:normAutofit lnSpcReduction="10000"/>
          </a:bodyPr>
          <a:lstStyle/>
          <a:p>
            <a:pPr marL="0" indent="0">
              <a:buNone/>
            </a:pPr>
            <a:r>
              <a:rPr lang="en-US" sz="2400" b="0" i="0" dirty="0">
                <a:effectLst/>
                <a:latin typeface="Open Sans" panose="020B0606030504020204" pitchFamily="34" charset="0"/>
              </a:rPr>
              <a:t>Even after 72 years, we have failed to fight unemployment, poverty, corruption, illiteracy, and violence in our country.</a:t>
            </a:r>
          </a:p>
          <a:p>
            <a:pPr marL="0" indent="0">
              <a:buNone/>
            </a:pPr>
            <a:r>
              <a:rPr lang="en-US" sz="2400" b="0" i="0" dirty="0">
                <a:effectLst/>
                <a:latin typeface="Open Sans" panose="020B0606030504020204" pitchFamily="34" charset="0"/>
              </a:rPr>
              <a:t>India’s ranks in the various development index have barely grown in recent years. </a:t>
            </a:r>
          </a:p>
          <a:p>
            <a:pPr marL="0" indent="0">
              <a:buNone/>
            </a:pPr>
            <a:r>
              <a:rPr lang="en-US" b="0" i="0" dirty="0">
                <a:effectLst/>
                <a:latin typeface="Open Sans" panose="020B0606030504020204" pitchFamily="34" charset="0"/>
              </a:rPr>
              <a:t>For example,</a:t>
            </a:r>
          </a:p>
          <a:p>
            <a:pPr marL="0" indent="0">
              <a:buNone/>
            </a:pPr>
            <a:r>
              <a:rPr lang="en-US" sz="2400" b="1" i="0" dirty="0">
                <a:effectLst/>
                <a:latin typeface="Open Sans" panose="020B0606030504020204" pitchFamily="34" charset="0"/>
              </a:rPr>
              <a:t>India ranks</a:t>
            </a:r>
          </a:p>
          <a:p>
            <a:pPr marL="0" indent="0">
              <a:buNone/>
            </a:pPr>
            <a:r>
              <a:rPr lang="en-US" sz="2400" b="0" i="0" dirty="0">
                <a:effectLst/>
                <a:latin typeface="Open Sans" panose="020B0606030504020204" pitchFamily="34" charset="0"/>
              </a:rPr>
              <a:t>	</a:t>
            </a:r>
            <a:r>
              <a:rPr lang="en-US" sz="2400" b="1" dirty="0">
                <a:latin typeface="arial" panose="020B0604020202020204" pitchFamily="34" charset="0"/>
              </a:rPr>
              <a:t>116 in the Human Capital Index, </a:t>
            </a:r>
          </a:p>
          <a:p>
            <a:pPr marL="0" indent="0">
              <a:buNone/>
            </a:pPr>
            <a:r>
              <a:rPr lang="en-US" sz="2400" b="1" dirty="0">
                <a:latin typeface="arial" panose="020B0604020202020204" pitchFamily="34" charset="0"/>
              </a:rPr>
              <a:t>	144 in the World Happiness Index,  </a:t>
            </a:r>
          </a:p>
          <a:p>
            <a:pPr marL="0" indent="0">
              <a:buNone/>
            </a:pPr>
            <a:r>
              <a:rPr lang="en-US" sz="2400" b="1" dirty="0">
                <a:latin typeface="arial" panose="020B0604020202020204" pitchFamily="34" charset="0"/>
              </a:rPr>
              <a:t>	131 in the Human Development Index, </a:t>
            </a:r>
          </a:p>
          <a:p>
            <a:pPr marL="0" indent="0">
              <a:buNone/>
            </a:pPr>
            <a:r>
              <a:rPr lang="en-US" sz="2400" b="1" dirty="0">
                <a:latin typeface="arial" panose="020B0604020202020204" pitchFamily="34" charset="0"/>
              </a:rPr>
              <a:t>	141 on the Gender Development Index and </a:t>
            </a:r>
          </a:p>
          <a:p>
            <a:pPr marL="0" indent="0">
              <a:buNone/>
            </a:pPr>
            <a:r>
              <a:rPr lang="en-US" sz="2400" b="1" i="0" dirty="0">
                <a:effectLst/>
                <a:latin typeface="arial" panose="020B0604020202020204" pitchFamily="34" charset="0"/>
              </a:rPr>
              <a:t>	112</a:t>
            </a:r>
            <a:r>
              <a:rPr lang="en-US" sz="2400" b="0" i="0" dirty="0">
                <a:effectLst/>
                <a:latin typeface="arial" panose="020B0604020202020204" pitchFamily="34" charset="0"/>
              </a:rPr>
              <a:t> </a:t>
            </a:r>
            <a:r>
              <a:rPr lang="en-US" sz="2400" b="1" dirty="0">
                <a:latin typeface="arial" panose="020B0604020202020204" pitchFamily="34" charset="0"/>
              </a:rPr>
              <a:t>in the Child Development Index (CDI)</a:t>
            </a:r>
          </a:p>
          <a:p>
            <a:pPr marL="0" indent="0">
              <a:buNone/>
            </a:pPr>
            <a:r>
              <a:rPr lang="en-US" sz="2400" b="1" dirty="0">
                <a:latin typeface="arial" panose="020B0604020202020204" pitchFamily="34" charset="0"/>
              </a:rPr>
              <a:t>	122 – Global Youth Development Index</a:t>
            </a:r>
          </a:p>
          <a:p>
            <a:pPr marL="0" indent="0">
              <a:buNone/>
            </a:pPr>
            <a:r>
              <a:rPr lang="en-US" sz="2400" b="1" dirty="0">
                <a:latin typeface="arial" panose="020B0604020202020204" pitchFamily="34" charset="0"/>
              </a:rPr>
              <a:t>	120 – Sustainable Development Index</a:t>
            </a:r>
          </a:p>
          <a:p>
            <a:pPr marL="0" indent="0">
              <a:buNone/>
            </a:pPr>
            <a:r>
              <a:rPr lang="en-US" sz="2400" b="1" dirty="0">
                <a:latin typeface="arial" panose="020B0604020202020204" pitchFamily="34" charset="0"/>
              </a:rPr>
              <a:t>	43 – World Competitiveness Index (among 64 Countries)</a:t>
            </a:r>
          </a:p>
          <a:p>
            <a:pPr marL="0" indent="0">
              <a:buNone/>
            </a:pPr>
            <a:endParaRPr lang="en-US" sz="2400" b="1" dirty="0">
              <a:latin typeface="arial" panose="020B0604020202020204" pitchFamily="34" charset="0"/>
            </a:endParaRPr>
          </a:p>
          <a:p>
            <a:pPr marL="0" indent="0">
              <a:buNone/>
            </a:pPr>
            <a:endParaRPr lang="en-US" sz="2400" b="1" dirty="0">
              <a:latin typeface="arial" panose="020B0604020202020204" pitchFamily="34" charset="0"/>
            </a:endParaRPr>
          </a:p>
          <a:p>
            <a:pPr marL="0" indent="0">
              <a:buNone/>
            </a:pPr>
            <a:endParaRPr lang="en-US" b="0" i="0" dirty="0">
              <a:solidFill>
                <a:srgbClr val="FF0000"/>
              </a:solidFill>
              <a:effectLst/>
              <a:latin typeface="arial" panose="020B0604020202020204" pitchFamily="34" charset="0"/>
            </a:endParaRPr>
          </a:p>
          <a:p>
            <a:pPr marL="0" indent="0">
              <a:buNone/>
            </a:pPr>
            <a:endParaRPr lang="en-IN" dirty="0">
              <a:solidFill>
                <a:srgbClr val="FF0000"/>
              </a:solidFill>
            </a:endParaRPr>
          </a:p>
        </p:txBody>
      </p:sp>
    </p:spTree>
    <p:extLst>
      <p:ext uri="{BB962C8B-B14F-4D97-AF65-F5344CB8AC3E}">
        <p14:creationId xmlns:p14="http://schemas.microsoft.com/office/powerpoint/2010/main" val="2712574697"/>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597F8D-350E-43B4-A305-7CDF286D96F2}"/>
              </a:ext>
            </a:extLst>
          </p:cNvPr>
          <p:cNvSpPr>
            <a:spLocks noGrp="1"/>
          </p:cNvSpPr>
          <p:nvPr>
            <p:ph idx="1"/>
          </p:nvPr>
        </p:nvSpPr>
        <p:spPr>
          <a:xfrm>
            <a:off x="838200" y="671119"/>
            <a:ext cx="10515600" cy="5505844"/>
          </a:xfrm>
        </p:spPr>
        <p:txBody>
          <a:bodyPr/>
          <a:lstStyle/>
          <a:p>
            <a:r>
              <a:rPr lang="en-US" dirty="0"/>
              <a:t>India Specific</a:t>
            </a:r>
          </a:p>
          <a:p>
            <a:pPr lvl="1"/>
            <a:r>
              <a:rPr lang="en-US" dirty="0"/>
              <a:t>Top 1 % of the population hold more than one-fifth of the total national income in 2021 and the bottom half just 13%</a:t>
            </a:r>
          </a:p>
          <a:p>
            <a:pPr lvl="1"/>
            <a:endParaRPr lang="en-US" dirty="0"/>
          </a:p>
          <a:p>
            <a:pPr lvl="1"/>
            <a:endParaRPr lang="en-US" dirty="0"/>
          </a:p>
          <a:p>
            <a:pPr marL="914400" lvl="2" indent="0">
              <a:buNone/>
            </a:pPr>
            <a:r>
              <a:rPr lang="en-US" sz="2400" b="1" dirty="0"/>
              <a:t>(After New Economic Policy the income and wealth inequality increases)</a:t>
            </a:r>
          </a:p>
          <a:p>
            <a:pPr marL="914400" lvl="2" indent="0">
              <a:buNone/>
            </a:pPr>
            <a:endParaRPr lang="en-IN" sz="2400" b="1" dirty="0"/>
          </a:p>
          <a:p>
            <a:pPr marL="914400" lvl="2" indent="0">
              <a:buNone/>
            </a:pPr>
            <a:r>
              <a:rPr lang="en-US" sz="2400" b="1" dirty="0"/>
              <a:t>Multi-Dimensional Poverty Index (MPI) prepared by </a:t>
            </a:r>
            <a:r>
              <a:rPr lang="en-US" sz="2400" b="1" dirty="0" err="1"/>
              <a:t>Niti</a:t>
            </a:r>
            <a:r>
              <a:rPr lang="en-US" sz="2400" b="1" dirty="0"/>
              <a:t> Aayog says </a:t>
            </a:r>
            <a:r>
              <a:rPr lang="en-US" sz="3200" dirty="0"/>
              <a:t>one-fifth in India was </a:t>
            </a:r>
            <a:r>
              <a:rPr lang="en-US" sz="2400" b="1" dirty="0"/>
              <a:t>Multi-Dimensionally poor</a:t>
            </a:r>
          </a:p>
        </p:txBody>
      </p:sp>
    </p:spTree>
    <p:extLst>
      <p:ext uri="{BB962C8B-B14F-4D97-AF65-F5344CB8AC3E}">
        <p14:creationId xmlns:p14="http://schemas.microsoft.com/office/powerpoint/2010/main" val="359654510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50B75-1B59-4182-B1DC-C92618CD26A5}"/>
              </a:ext>
            </a:extLst>
          </p:cNvPr>
          <p:cNvSpPr>
            <a:spLocks noGrp="1"/>
          </p:cNvSpPr>
          <p:nvPr>
            <p:ph idx="1"/>
          </p:nvPr>
        </p:nvSpPr>
        <p:spPr>
          <a:xfrm>
            <a:off x="838200" y="1825625"/>
            <a:ext cx="10515600" cy="3182603"/>
          </a:xfrm>
        </p:spPr>
        <p:txBody>
          <a:bodyPr/>
          <a:lstStyle/>
          <a:p>
            <a:pPr marL="0" indent="0">
              <a:buNone/>
            </a:pPr>
            <a:r>
              <a:rPr lang="en-US" b="1" i="0" dirty="0">
                <a:effectLst/>
                <a:latin typeface="Fira Sans" panose="020B0604020202020204" pitchFamily="34" charset="0"/>
              </a:rPr>
              <a:t>The report commissioned by the WHO</a:t>
            </a:r>
            <a:r>
              <a:rPr lang="en-US" b="1" dirty="0">
                <a:latin typeface="Fira Sans" panose="020B0604020202020204" pitchFamily="34" charset="0"/>
              </a:rPr>
              <a:t> and UNICEF</a:t>
            </a:r>
            <a:endParaRPr lang="en-US" b="1" i="0" dirty="0">
              <a:effectLst/>
              <a:latin typeface="Fira Sans" panose="020B0604020202020204" pitchFamily="34" charset="0"/>
            </a:endParaRPr>
          </a:p>
          <a:p>
            <a:pPr algn="l"/>
            <a:r>
              <a:rPr lang="en-US" b="0" i="0" dirty="0">
                <a:effectLst/>
                <a:latin typeface="TundraWeb"/>
              </a:rPr>
              <a:t>India ranked 77th on a sustainability index that takes into account per capita carbon emissions and ability of children in a nation to live healthy lives and </a:t>
            </a:r>
          </a:p>
          <a:p>
            <a:pPr algn="l"/>
            <a:r>
              <a:rPr lang="en-US" b="0" i="0" dirty="0">
                <a:effectLst/>
                <a:latin typeface="TundraWeb"/>
              </a:rPr>
              <a:t>secures 131st spot on a flourishing ranking that measures the best chance at survival and well-being for children, according to a UN-backed report.</a:t>
            </a:r>
          </a:p>
          <a:p>
            <a:endParaRPr lang="en-IN" dirty="0"/>
          </a:p>
        </p:txBody>
      </p:sp>
    </p:spTree>
    <p:extLst>
      <p:ext uri="{BB962C8B-B14F-4D97-AF65-F5344CB8AC3E}">
        <p14:creationId xmlns:p14="http://schemas.microsoft.com/office/powerpoint/2010/main" val="172985576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8904"/>
            <a:ext cx="10515600" cy="5998059"/>
          </a:xfrm>
        </p:spPr>
        <p:txBody>
          <a:bodyPr>
            <a:normAutofit fontScale="62500" lnSpcReduction="20000"/>
          </a:bodyPr>
          <a:lstStyle/>
          <a:p>
            <a:pPr marL="0" indent="0">
              <a:buNone/>
            </a:pPr>
            <a:r>
              <a:rPr lang="en-IN" dirty="0"/>
              <a:t>Here is the list of 17 SDG Goals:</a:t>
            </a:r>
          </a:p>
          <a:p>
            <a:r>
              <a:rPr lang="en-IN" dirty="0"/>
              <a:t>SDG 1	No poverty</a:t>
            </a:r>
          </a:p>
          <a:p>
            <a:r>
              <a:rPr lang="en-IN" dirty="0"/>
              <a:t>SDG 2	Zero hunger</a:t>
            </a:r>
          </a:p>
          <a:p>
            <a:r>
              <a:rPr lang="en-IN" dirty="0"/>
              <a:t>SDG 3	Good health and well-being</a:t>
            </a:r>
          </a:p>
          <a:p>
            <a:r>
              <a:rPr lang="en-IN" dirty="0"/>
              <a:t>SDG 4	Quality education</a:t>
            </a:r>
          </a:p>
          <a:p>
            <a:r>
              <a:rPr lang="en-IN" dirty="0"/>
              <a:t>SDG 5	Gender equality</a:t>
            </a:r>
          </a:p>
          <a:p>
            <a:r>
              <a:rPr lang="en-IN" dirty="0"/>
              <a:t>SDG 6	Clean water and sanitation</a:t>
            </a:r>
          </a:p>
          <a:p>
            <a:r>
              <a:rPr lang="en-IN" dirty="0"/>
              <a:t>SDG 7	Affordable and clean energy</a:t>
            </a:r>
          </a:p>
          <a:p>
            <a:r>
              <a:rPr lang="en-IN" dirty="0"/>
              <a:t>SDG 8	Decent work and economic growth</a:t>
            </a:r>
          </a:p>
          <a:p>
            <a:r>
              <a:rPr lang="en-IN" dirty="0"/>
              <a:t>SDG 9	Industry, innovation and infrastructure</a:t>
            </a:r>
          </a:p>
          <a:p>
            <a:r>
              <a:rPr lang="en-IN" dirty="0"/>
              <a:t>SDG 10	Reduced inequalities</a:t>
            </a:r>
          </a:p>
          <a:p>
            <a:r>
              <a:rPr lang="en-IN" dirty="0"/>
              <a:t>SDG 11	Sustainable cities and communities</a:t>
            </a:r>
          </a:p>
          <a:p>
            <a:r>
              <a:rPr lang="en-IN" dirty="0"/>
              <a:t>SDG 12	Responsible consumption and production</a:t>
            </a:r>
          </a:p>
          <a:p>
            <a:r>
              <a:rPr lang="en-IN" dirty="0"/>
              <a:t>SDG 13	Climate action</a:t>
            </a:r>
          </a:p>
          <a:p>
            <a:r>
              <a:rPr lang="en-IN" dirty="0"/>
              <a:t>SDG 14	Life below water</a:t>
            </a:r>
          </a:p>
          <a:p>
            <a:r>
              <a:rPr lang="en-IN" dirty="0"/>
              <a:t>SDG 15	Life on land</a:t>
            </a:r>
          </a:p>
          <a:p>
            <a:r>
              <a:rPr lang="en-IN" dirty="0"/>
              <a:t>SDG 16	Peace, justice and strong institutions</a:t>
            </a:r>
          </a:p>
          <a:p>
            <a:r>
              <a:rPr lang="en-IN" dirty="0"/>
              <a:t>SDG 17	Partnerships for the goals</a:t>
            </a:r>
          </a:p>
        </p:txBody>
      </p:sp>
    </p:spTree>
    <p:extLst>
      <p:ext uri="{BB962C8B-B14F-4D97-AF65-F5344CB8AC3E}">
        <p14:creationId xmlns:p14="http://schemas.microsoft.com/office/powerpoint/2010/main" val="333885054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B01EA4-32D6-4B51-BFB4-7FA40825B19F}"/>
              </a:ext>
            </a:extLst>
          </p:cNvPr>
          <p:cNvPicPr>
            <a:picLocks noGrp="1" noChangeAspect="1"/>
          </p:cNvPicPr>
          <p:nvPr>
            <p:ph idx="1"/>
          </p:nvPr>
        </p:nvPicPr>
        <p:blipFill>
          <a:blip r:embed="rId3"/>
          <a:stretch>
            <a:fillRect/>
          </a:stretch>
        </p:blipFill>
        <p:spPr>
          <a:xfrm>
            <a:off x="4253080" y="1825625"/>
            <a:ext cx="3685839" cy="4351338"/>
          </a:xfrm>
          <a:prstGeom prst="rect">
            <a:avLst/>
          </a:prstGeom>
        </p:spPr>
      </p:pic>
    </p:spTree>
    <p:extLst>
      <p:ext uri="{BB962C8B-B14F-4D97-AF65-F5344CB8AC3E}">
        <p14:creationId xmlns:p14="http://schemas.microsoft.com/office/powerpoint/2010/main" val="78057566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7899"/>
            <a:ext cx="10515600" cy="4286164"/>
          </a:xfrm>
        </p:spPr>
        <p:txBody>
          <a:bodyPr/>
          <a:lstStyle/>
          <a:p>
            <a:pPr marL="0" indent="0">
              <a:buNone/>
            </a:pPr>
            <a:r>
              <a:rPr lang="en-US" dirty="0"/>
              <a:t>Education</a:t>
            </a:r>
          </a:p>
          <a:p>
            <a:pPr lvl="1">
              <a:buFont typeface="Wingdings" panose="05000000000000000000" pitchFamily="2" charset="2"/>
              <a:buChar char="Ø"/>
            </a:pPr>
            <a:r>
              <a:rPr lang="en-US" dirty="0"/>
              <a:t> </a:t>
            </a:r>
            <a:r>
              <a:rPr lang="en-US" b="1" dirty="0"/>
              <a:t>India</a:t>
            </a:r>
            <a:r>
              <a:rPr lang="en-US" dirty="0"/>
              <a:t> ranks 62</a:t>
            </a:r>
            <a:r>
              <a:rPr lang="en-US" baseline="30000" dirty="0"/>
              <a:t>nd</a:t>
            </a:r>
            <a:r>
              <a:rPr lang="en-US" dirty="0"/>
              <a:t> in total public </a:t>
            </a:r>
            <a:r>
              <a:rPr lang="en-US" b="1" dirty="0"/>
              <a:t>expenditure on education</a:t>
            </a:r>
            <a:r>
              <a:rPr lang="en-US" dirty="0"/>
              <a:t> per student and measures of the quality of </a:t>
            </a:r>
            <a:r>
              <a:rPr lang="en-US" b="1" dirty="0"/>
              <a:t>education</a:t>
            </a:r>
            <a:endParaRPr lang="en-US" dirty="0"/>
          </a:p>
          <a:p>
            <a:pPr lvl="1">
              <a:buFont typeface="Wingdings" panose="05000000000000000000" pitchFamily="2" charset="2"/>
              <a:buChar char="Ø"/>
            </a:pPr>
            <a:r>
              <a:rPr lang="en-US" dirty="0"/>
              <a:t>The country </a:t>
            </a:r>
            <a:r>
              <a:rPr lang="en-US" b="1" dirty="0"/>
              <a:t>spent</a:t>
            </a:r>
            <a:r>
              <a:rPr lang="en-US" dirty="0"/>
              <a:t> 3% of its total </a:t>
            </a:r>
            <a:r>
              <a:rPr lang="en-US" b="1" dirty="0"/>
              <a:t>GDP</a:t>
            </a:r>
            <a:r>
              <a:rPr lang="en-US" dirty="0"/>
              <a:t> on </a:t>
            </a:r>
            <a:r>
              <a:rPr lang="en-US" b="1" dirty="0"/>
              <a:t>education</a:t>
            </a:r>
            <a:r>
              <a:rPr lang="en-US" dirty="0"/>
              <a:t> in 2018-19 or about 5.6 lakh crore, the Economic Survey said (Nov 22, 2019), in </a:t>
            </a:r>
            <a:r>
              <a:rPr lang="en-IN" dirty="0"/>
              <a:t>Jul 23, 2020 it increased to 4.6%</a:t>
            </a:r>
            <a:endParaRPr lang="en-US" dirty="0"/>
          </a:p>
          <a:p>
            <a:pPr lvl="1">
              <a:buFont typeface="Wingdings" panose="05000000000000000000" pitchFamily="2" charset="2"/>
              <a:buChar char="Ø"/>
            </a:pPr>
            <a:r>
              <a:rPr lang="en-US" dirty="0"/>
              <a:t>Total </a:t>
            </a:r>
            <a:r>
              <a:rPr lang="en-US" b="1" dirty="0"/>
              <a:t>allocation for 'Entrepreneurship</a:t>
            </a:r>
            <a:r>
              <a:rPr lang="en-US" dirty="0"/>
              <a:t> and Skill Development' from Rs 479.91 crore to Rs. 556.47 crore. - Feb 2, 2020</a:t>
            </a:r>
          </a:p>
          <a:p>
            <a:pPr marL="457200" lvl="1" indent="0">
              <a:buNone/>
            </a:pPr>
            <a:endParaRPr lang="en-IN" dirty="0"/>
          </a:p>
        </p:txBody>
      </p:sp>
    </p:spTree>
    <p:extLst>
      <p:ext uri="{BB962C8B-B14F-4D97-AF65-F5344CB8AC3E}">
        <p14:creationId xmlns:p14="http://schemas.microsoft.com/office/powerpoint/2010/main" val="3572657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87470-4E56-4977-974F-276E0F77A446}"/>
              </a:ext>
            </a:extLst>
          </p:cNvPr>
          <p:cNvSpPr>
            <a:spLocks noGrp="1"/>
          </p:cNvSpPr>
          <p:nvPr>
            <p:ph idx="1"/>
          </p:nvPr>
        </p:nvSpPr>
        <p:spPr/>
        <p:txBody>
          <a:bodyPr>
            <a:normAutofit/>
          </a:bodyPr>
          <a:lstStyle/>
          <a:p>
            <a:pPr marL="0" indent="0">
              <a:buNone/>
            </a:pPr>
            <a:r>
              <a:rPr lang="en-US" b="0" i="0" dirty="0">
                <a:solidFill>
                  <a:srgbClr val="111111"/>
                </a:solidFill>
                <a:effectLst/>
                <a:latin typeface="SourceSansPro"/>
              </a:rPr>
              <a:t>The </a:t>
            </a:r>
            <a:r>
              <a:rPr lang="en-US" b="0" i="0" u="sng" dirty="0">
                <a:solidFill>
                  <a:srgbClr val="2C40D0"/>
                </a:solidFill>
                <a:effectLst/>
                <a:latin typeface="SourceSansPro"/>
                <a:hlinkClick r:id="rId3"/>
              </a:rPr>
              <a:t>Organization for Economic Cooperation and Development</a:t>
            </a:r>
            <a:r>
              <a:rPr lang="en-US" b="0" i="0" dirty="0">
                <a:solidFill>
                  <a:srgbClr val="111111"/>
                </a:solidFill>
                <a:effectLst/>
                <a:latin typeface="SourceSansPro"/>
              </a:rPr>
              <a:t> (OECD) compiled </a:t>
            </a:r>
            <a:r>
              <a:rPr lang="en-US" b="0" i="0" u="sng" dirty="0">
                <a:solidFill>
                  <a:srgbClr val="2C40D0"/>
                </a:solidFill>
                <a:effectLst/>
                <a:latin typeface="SourceSansPro"/>
                <a:hlinkClick r:id="rId4"/>
              </a:rPr>
              <a:t>educational data</a:t>
            </a:r>
            <a:r>
              <a:rPr lang="en-US" b="0" i="0" dirty="0">
                <a:solidFill>
                  <a:srgbClr val="111111"/>
                </a:solidFill>
                <a:effectLst/>
                <a:latin typeface="SourceSansPro"/>
              </a:rPr>
              <a:t> from nations across the globe each</a:t>
            </a:r>
            <a:r>
              <a:rPr lang="en-US" b="0" i="1" dirty="0">
                <a:solidFill>
                  <a:srgbClr val="111111"/>
                </a:solidFill>
                <a:effectLst/>
                <a:latin typeface="SourceSansPro"/>
              </a:rPr>
              <a:t>. </a:t>
            </a:r>
          </a:p>
          <a:p>
            <a:r>
              <a:rPr lang="en-US" b="0" i="0" dirty="0">
                <a:solidFill>
                  <a:srgbClr val="111111"/>
                </a:solidFill>
                <a:effectLst/>
                <a:latin typeface="SourceSansPro"/>
              </a:rPr>
              <a:t>The most recent version for</a:t>
            </a:r>
            <a:r>
              <a:rPr lang="en-US" b="0" i="1" dirty="0">
                <a:solidFill>
                  <a:srgbClr val="111111"/>
                </a:solidFill>
                <a:effectLst/>
                <a:latin typeface="SourceSansPro"/>
              </a:rPr>
              <a:t> </a:t>
            </a:r>
            <a:r>
              <a:rPr lang="en-US" b="0" i="0" dirty="0">
                <a:solidFill>
                  <a:srgbClr val="111111"/>
                </a:solidFill>
                <a:effectLst/>
                <a:latin typeface="SourceSansPro"/>
              </a:rPr>
              <a:t>2018 reports that, in 2015, the United States spent approximately $12,800 per student on elementary and secondary education. </a:t>
            </a:r>
          </a:p>
          <a:p>
            <a:r>
              <a:rPr lang="en-US" b="0" i="0" dirty="0">
                <a:solidFill>
                  <a:srgbClr val="111111"/>
                </a:solidFill>
                <a:effectLst/>
                <a:latin typeface="SourceSansPro"/>
              </a:rPr>
              <a:t>That is over 35% more than the OECD country average of $9,500. At the post-secondary level, the United States spent approximately $30,000 per student, which was 93% higher than the average of OECD countries ($16,100).</a:t>
            </a:r>
            <a:endParaRPr lang="en-IN" dirty="0"/>
          </a:p>
        </p:txBody>
      </p:sp>
    </p:spTree>
    <p:extLst>
      <p:ext uri="{BB962C8B-B14F-4D97-AF65-F5344CB8AC3E}">
        <p14:creationId xmlns:p14="http://schemas.microsoft.com/office/powerpoint/2010/main" val="341862407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60CEA4-77D2-42CB-899B-E964A976DDBE}"/>
              </a:ext>
            </a:extLst>
          </p:cNvPr>
          <p:cNvSpPr>
            <a:spLocks noGrp="1"/>
          </p:cNvSpPr>
          <p:nvPr>
            <p:ph idx="1"/>
          </p:nvPr>
        </p:nvSpPr>
        <p:spPr/>
        <p:txBody>
          <a:bodyPr/>
          <a:lstStyle/>
          <a:p>
            <a:r>
              <a:rPr lang="en-US" dirty="0"/>
              <a:t>Youth policy is a strategy implemented by public authorities with a view to providing young people with opportunities and experiences that support their successful integration into society and enable them to be active and responsible members of their societies, as well as agents of change.</a:t>
            </a:r>
          </a:p>
          <a:p>
            <a:pPr marL="0" indent="0">
              <a:buNone/>
            </a:pPr>
            <a:r>
              <a:rPr lang="en-US" dirty="0"/>
              <a:t>	 (Council of Europe CM/Rec(2015)3)</a:t>
            </a:r>
            <a:endParaRPr lang="en-IN" dirty="0"/>
          </a:p>
        </p:txBody>
      </p:sp>
    </p:spTree>
    <p:extLst>
      <p:ext uri="{BB962C8B-B14F-4D97-AF65-F5344CB8AC3E}">
        <p14:creationId xmlns:p14="http://schemas.microsoft.com/office/powerpoint/2010/main" val="126739011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F82C7C-ECC2-4239-8244-70EFE503340B}"/>
              </a:ext>
            </a:extLst>
          </p:cNvPr>
          <p:cNvSpPr>
            <a:spLocks noGrp="1"/>
          </p:cNvSpPr>
          <p:nvPr>
            <p:ph idx="1"/>
          </p:nvPr>
        </p:nvSpPr>
        <p:spPr/>
        <p:txBody>
          <a:bodyPr/>
          <a:lstStyle/>
          <a:p>
            <a:r>
              <a:rPr lang="en-US" b="0" i="0" dirty="0">
                <a:solidFill>
                  <a:srgbClr val="111111"/>
                </a:solidFill>
                <a:effectLst/>
                <a:latin typeface="SourceSansPro"/>
              </a:rPr>
              <a:t>Several countries outspent the United States for elementary and secondary education, including Austria, Norway, and Luxembourg, which spent $13,931, $14,353, and $20,900, respectively, in 2015.</a:t>
            </a:r>
          </a:p>
          <a:p>
            <a:r>
              <a:rPr lang="en-US" b="0" i="0" dirty="0">
                <a:solidFill>
                  <a:srgbClr val="111111"/>
                </a:solidFill>
                <a:effectLst/>
                <a:latin typeface="SourceSansPro"/>
              </a:rPr>
              <a:t> Luxembourg spends the most per student at the elementary/secondary level, and Mexico spends the least at $3,300 per student.</a:t>
            </a:r>
            <a:endParaRPr lang="en-IN" dirty="0"/>
          </a:p>
        </p:txBody>
      </p:sp>
    </p:spTree>
    <p:extLst>
      <p:ext uri="{BB962C8B-B14F-4D97-AF65-F5344CB8AC3E}">
        <p14:creationId xmlns:p14="http://schemas.microsoft.com/office/powerpoint/2010/main" val="294662457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F8BBEC-9947-4D7E-B262-955C0D26D713}"/>
              </a:ext>
            </a:extLst>
          </p:cNvPr>
          <p:cNvSpPr>
            <a:spLocks noGrp="1"/>
          </p:cNvSpPr>
          <p:nvPr>
            <p:ph idx="1"/>
          </p:nvPr>
        </p:nvSpPr>
        <p:spPr>
          <a:xfrm>
            <a:off x="645253" y="998290"/>
            <a:ext cx="10515600" cy="5276675"/>
          </a:xfrm>
        </p:spPr>
        <p:txBody>
          <a:bodyPr>
            <a:normAutofit/>
          </a:bodyPr>
          <a:lstStyle/>
          <a:p>
            <a:pPr algn="l"/>
            <a:r>
              <a:rPr lang="en-US" b="0" i="0" dirty="0">
                <a:solidFill>
                  <a:srgbClr val="111111"/>
                </a:solidFill>
                <a:effectLst/>
                <a:latin typeface="SourceSansPro"/>
              </a:rPr>
              <a:t>Among the 34 OECD countries reporting </a:t>
            </a:r>
            <a:r>
              <a:rPr lang="en-US" b="0" i="0" u="sng" dirty="0">
                <a:solidFill>
                  <a:srgbClr val="2C40D0"/>
                </a:solidFill>
                <a:effectLst/>
                <a:latin typeface="SourceSansPro"/>
                <a:hlinkClick r:id="rId3"/>
              </a:rPr>
              <a:t>data</a:t>
            </a:r>
            <a:r>
              <a:rPr lang="en-US" b="0" i="0" dirty="0">
                <a:solidFill>
                  <a:srgbClr val="111111"/>
                </a:solidFill>
                <a:effectLst/>
                <a:latin typeface="SourceSansPro"/>
              </a:rPr>
              <a:t> in 2015, 17 countries spent more than the average percentage (5%) of GDP on total government and private expenditures on education institutions for OECD countries. </a:t>
            </a:r>
          </a:p>
          <a:p>
            <a:pPr algn="l"/>
            <a:r>
              <a:rPr lang="en-US" b="0" i="0" dirty="0">
                <a:solidFill>
                  <a:srgbClr val="111111"/>
                </a:solidFill>
                <a:effectLst/>
                <a:latin typeface="SourceSansPro"/>
              </a:rPr>
              <a:t>Norway spent the most on education as a percentage of GDP at 6.4% followed by New Zealand at 6.3%, the United Kingdom at 6.2%, and the United States at 6.1 percent.</a:t>
            </a:r>
          </a:p>
          <a:p>
            <a:pPr algn="l"/>
            <a:r>
              <a:rPr lang="en-US" b="0" i="0" dirty="0">
                <a:solidFill>
                  <a:srgbClr val="111111"/>
                </a:solidFill>
                <a:effectLst/>
                <a:latin typeface="SourceSansPro"/>
              </a:rPr>
              <a:t>Conversely, 17 countries spent less than the average percentage of GDP on total education expenditures for OECD countries.</a:t>
            </a:r>
          </a:p>
          <a:p>
            <a:pPr algn="l"/>
            <a:r>
              <a:rPr lang="en-US" b="0" i="0" dirty="0">
                <a:solidFill>
                  <a:srgbClr val="111111"/>
                </a:solidFill>
                <a:effectLst/>
                <a:latin typeface="SourceSansPro"/>
              </a:rPr>
              <a:t> Ireland and Luxembourg reported the lowest total education expenditures as a percentage of GDP, both spending 3.5%, followed by Hungary, the Czech Republic, and Greece, all at 3.8%.</a:t>
            </a:r>
          </a:p>
          <a:p>
            <a:endParaRPr lang="en-IN" dirty="0"/>
          </a:p>
        </p:txBody>
      </p:sp>
    </p:spTree>
    <p:extLst>
      <p:ext uri="{BB962C8B-B14F-4D97-AF65-F5344CB8AC3E}">
        <p14:creationId xmlns:p14="http://schemas.microsoft.com/office/powerpoint/2010/main" val="424615248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5780"/>
            <a:ext cx="10515600" cy="5871523"/>
          </a:xfrm>
        </p:spPr>
        <p:txBody>
          <a:bodyPr/>
          <a:lstStyle/>
          <a:p>
            <a:endParaRPr lang="en-IN" dirty="0"/>
          </a:p>
        </p:txBody>
      </p:sp>
      <p:sp>
        <p:nvSpPr>
          <p:cNvPr id="4" name="Rectangle 3"/>
          <p:cNvSpPr/>
          <p:nvPr/>
        </p:nvSpPr>
        <p:spPr>
          <a:xfrm>
            <a:off x="1495229" y="2959343"/>
            <a:ext cx="1474237" cy="11103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Youth Must</a:t>
            </a:r>
            <a:endParaRPr lang="en-IN" dirty="0"/>
          </a:p>
        </p:txBody>
      </p:sp>
      <p:sp>
        <p:nvSpPr>
          <p:cNvPr id="7" name="Oval 6"/>
          <p:cNvSpPr/>
          <p:nvPr/>
        </p:nvSpPr>
        <p:spPr>
          <a:xfrm>
            <a:off x="4626590" y="2881244"/>
            <a:ext cx="2323323" cy="128762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Free From</a:t>
            </a:r>
            <a:endParaRPr lang="en-IN" dirty="0"/>
          </a:p>
        </p:txBody>
      </p:sp>
      <p:cxnSp>
        <p:nvCxnSpPr>
          <p:cNvPr id="9" name="Straight Arrow Connector 8"/>
          <p:cNvCxnSpPr/>
          <p:nvPr/>
        </p:nvCxnSpPr>
        <p:spPr>
          <a:xfrm flipV="1">
            <a:off x="6721150" y="2610936"/>
            <a:ext cx="1222310" cy="449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6949913" y="3474868"/>
            <a:ext cx="11790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21150" y="4286535"/>
            <a:ext cx="1385271" cy="66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3372775" y="3474868"/>
            <a:ext cx="774441" cy="205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ounded Rectangle 14"/>
          <p:cNvSpPr/>
          <p:nvPr/>
        </p:nvSpPr>
        <p:spPr>
          <a:xfrm>
            <a:off x="8295854" y="1706343"/>
            <a:ext cx="2048394" cy="780838"/>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Corruption</a:t>
            </a:r>
            <a:endParaRPr lang="en-IN" dirty="0"/>
          </a:p>
        </p:txBody>
      </p:sp>
      <p:sp>
        <p:nvSpPr>
          <p:cNvPr id="16" name="Rounded Rectangle 15"/>
          <p:cNvSpPr/>
          <p:nvPr/>
        </p:nvSpPr>
        <p:spPr>
          <a:xfrm>
            <a:off x="8295854" y="3121548"/>
            <a:ext cx="1996751" cy="807016"/>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Terrorism </a:t>
            </a:r>
            <a:endParaRPr lang="en-IN" dirty="0"/>
          </a:p>
        </p:txBody>
      </p:sp>
      <p:sp>
        <p:nvSpPr>
          <p:cNvPr id="17" name="Rounded Rectangle 16"/>
          <p:cNvSpPr/>
          <p:nvPr/>
        </p:nvSpPr>
        <p:spPr>
          <a:xfrm>
            <a:off x="8270032" y="4652209"/>
            <a:ext cx="2048394" cy="796386"/>
          </a:xfrm>
          <a:prstGeom prst="round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Poverty</a:t>
            </a:r>
            <a:endParaRPr lang="en-IN" dirty="0"/>
          </a:p>
        </p:txBody>
      </p:sp>
    </p:spTree>
    <p:extLst>
      <p:ext uri="{BB962C8B-B14F-4D97-AF65-F5344CB8AC3E}">
        <p14:creationId xmlns:p14="http://schemas.microsoft.com/office/powerpoint/2010/main" val="4172969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F308A9-1A0F-46A9-830F-F002784C9A3E}"/>
              </a:ext>
            </a:extLst>
          </p:cNvPr>
          <p:cNvSpPr>
            <a:spLocks noGrp="1"/>
          </p:cNvSpPr>
          <p:nvPr>
            <p:ph idx="1"/>
          </p:nvPr>
        </p:nvSpPr>
        <p:spPr/>
        <p:txBody>
          <a:bodyPr>
            <a:normAutofit/>
          </a:bodyPr>
          <a:lstStyle/>
          <a:p>
            <a:pPr marL="0" indent="0" algn="ctr">
              <a:buNone/>
            </a:pPr>
            <a:r>
              <a:rPr lang="en-US" dirty="0"/>
              <a:t>Denmark – 1 (87score)</a:t>
            </a:r>
          </a:p>
          <a:p>
            <a:pPr marL="0" indent="0" algn="ctr">
              <a:buNone/>
            </a:pPr>
            <a:r>
              <a:rPr lang="en-US" dirty="0"/>
              <a:t> India – 86 (score 41)</a:t>
            </a:r>
          </a:p>
          <a:p>
            <a:pPr marL="0" indent="0" algn="ctr">
              <a:buNone/>
            </a:pPr>
            <a:r>
              <a:rPr lang="en-IN" dirty="0"/>
              <a:t>(Rank from 80 to 86 and Score 40, 41- 2019 &amp; 2020)</a:t>
            </a:r>
          </a:p>
          <a:p>
            <a:pPr marL="0" indent="0">
              <a:buNone/>
            </a:pPr>
            <a:r>
              <a:rPr lang="en-US" dirty="0"/>
              <a:t/>
            </a:r>
            <a:br>
              <a:rPr lang="en-US" dirty="0"/>
            </a:br>
            <a:r>
              <a:rPr lang="en-US" b="0" i="0" dirty="0">
                <a:solidFill>
                  <a:srgbClr val="1A1A1A"/>
                </a:solidFill>
                <a:effectLst/>
                <a:latin typeface="arial" panose="020B0604020202020204" pitchFamily="34" charset="0"/>
              </a:rPr>
              <a:t>Read more at:</a:t>
            </a:r>
            <a:br>
              <a:rPr lang="en-US" b="0" i="0" dirty="0">
                <a:solidFill>
                  <a:srgbClr val="1A1A1A"/>
                </a:solidFill>
                <a:effectLst/>
                <a:latin typeface="arial" panose="020B0604020202020204" pitchFamily="34" charset="0"/>
              </a:rPr>
            </a:br>
            <a:r>
              <a:rPr lang="en-US" b="0" i="0" u="none" strike="noStrike" dirty="0">
                <a:solidFill>
                  <a:srgbClr val="0071FF"/>
                </a:solidFill>
                <a:effectLst/>
                <a:latin typeface="arial" panose="020B0604020202020204" pitchFamily="34" charset="0"/>
                <a:hlinkClick r:id="rId3"/>
              </a:rPr>
              <a:t>http://timesofindia.indiatimes.com/articleshow/80533471.cms?utm_source=contentofinterest&amp;utm_medium=text&amp;utm_campaign=cppst</a:t>
            </a:r>
            <a:endParaRPr lang="en-US" b="0" i="0" dirty="0">
              <a:solidFill>
                <a:srgbClr val="1A1A1A"/>
              </a:solidFill>
              <a:effectLst/>
              <a:latin typeface="arial" panose="020B0604020202020204" pitchFamily="34" charset="0"/>
            </a:endParaRPr>
          </a:p>
          <a:p>
            <a:endParaRPr lang="en-IN" dirty="0"/>
          </a:p>
        </p:txBody>
      </p:sp>
    </p:spTree>
    <p:extLst>
      <p:ext uri="{BB962C8B-B14F-4D97-AF65-F5344CB8AC3E}">
        <p14:creationId xmlns:p14="http://schemas.microsoft.com/office/powerpoint/2010/main" val="1962761110"/>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1E37-5899-42AC-AA87-467C89214B24}"/>
              </a:ext>
            </a:extLst>
          </p:cNvPr>
          <p:cNvSpPr>
            <a:spLocks noGrp="1"/>
          </p:cNvSpPr>
          <p:nvPr>
            <p:ph type="title"/>
          </p:nvPr>
        </p:nvSpPr>
        <p:spPr/>
        <p:txBody>
          <a:bodyPr/>
          <a:lstStyle/>
          <a:p>
            <a:r>
              <a:rPr lang="en-US" dirty="0" err="1"/>
              <a:t>Terrerism</a:t>
            </a:r>
            <a:endParaRPr lang="en-IN" dirty="0"/>
          </a:p>
        </p:txBody>
      </p:sp>
      <p:sp>
        <p:nvSpPr>
          <p:cNvPr id="3" name="Content Placeholder 2">
            <a:extLst>
              <a:ext uri="{FF2B5EF4-FFF2-40B4-BE49-F238E27FC236}">
                <a16:creationId xmlns:a16="http://schemas.microsoft.com/office/drawing/2014/main" id="{BA13031B-61EB-43AA-AB6B-FCE87587434A}"/>
              </a:ext>
            </a:extLst>
          </p:cNvPr>
          <p:cNvSpPr>
            <a:spLocks noGrp="1"/>
          </p:cNvSpPr>
          <p:nvPr>
            <p:ph idx="1"/>
          </p:nvPr>
        </p:nvSpPr>
        <p:spPr/>
        <p:txBody>
          <a:bodyPr/>
          <a:lstStyle/>
          <a:p>
            <a:r>
              <a:rPr lang="en-US" dirty="0"/>
              <a:t>India Ranks 8 (with 7.353)</a:t>
            </a:r>
          </a:p>
          <a:p>
            <a:pPr marL="457200" lvl="1" indent="0" algn="just">
              <a:buNone/>
            </a:pPr>
            <a:r>
              <a:rPr lang="en-US" dirty="0"/>
              <a:t>(The GTI was developed in consultation with the Global Peace Index Expert Panel. The GTI scores each country on a scale from 0 to 10; where 0 represents no impact from terrorism and 10 represents the highest measurable impact of terrorism.)</a:t>
            </a:r>
            <a:endParaRPr lang="en-IN" dirty="0"/>
          </a:p>
          <a:p>
            <a:pPr marL="457200" lvl="1" indent="0" algn="just">
              <a:buNone/>
            </a:pPr>
            <a:r>
              <a:rPr lang="en-IN" dirty="0"/>
              <a:t>1 – Afghanistan (9.592)</a:t>
            </a:r>
          </a:p>
          <a:p>
            <a:pPr marL="457200" lvl="1" indent="0" algn="just">
              <a:buNone/>
            </a:pPr>
            <a:r>
              <a:rPr lang="en-US" dirty="0"/>
              <a:t>29 countries such as United Arab Emirates , Singapore, Bhutan, Cuba scores 0.000</a:t>
            </a:r>
            <a:r>
              <a:rPr lang="en-IN" dirty="0"/>
              <a:t>                      </a:t>
            </a:r>
            <a:endParaRPr lang="en-US" dirty="0"/>
          </a:p>
        </p:txBody>
      </p:sp>
    </p:spTree>
    <p:extLst>
      <p:ext uri="{BB962C8B-B14F-4D97-AF65-F5344CB8AC3E}">
        <p14:creationId xmlns:p14="http://schemas.microsoft.com/office/powerpoint/2010/main" val="1336749858"/>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39338"/>
            <a:ext cx="10515600" cy="5237625"/>
          </a:xfrm>
        </p:spPr>
        <p:txBody>
          <a:bodyPr>
            <a:normAutofit/>
          </a:bodyPr>
          <a:lstStyle/>
          <a:p>
            <a:r>
              <a:rPr lang="en-US" sz="2000" b="1" dirty="0"/>
              <a:t>The primary role of young people is to get a good education in order to become better citizens of tomorrow. </a:t>
            </a:r>
          </a:p>
          <a:p>
            <a:r>
              <a:rPr lang="en-US" sz="2000" b="1" dirty="0"/>
              <a:t>They need to learn skills to do the job that their country’s economy needs. </a:t>
            </a:r>
          </a:p>
          <a:p>
            <a:r>
              <a:rPr lang="en-US" sz="2000" b="1" dirty="0"/>
              <a:t>They also need to know how to read, write, think, understand, analyze and discuss the issues their country faces. </a:t>
            </a:r>
          </a:p>
          <a:p>
            <a:r>
              <a:rPr lang="en-US" sz="2000" b="1" dirty="0"/>
              <a:t>The entire success of the nation depends on the youths. To help other youths in building confidence and pursuing the field of interest. </a:t>
            </a:r>
          </a:p>
          <a:p>
            <a:r>
              <a:rPr lang="en-US" sz="2000" b="1" dirty="0"/>
              <a:t>Guide newcomers in every field on right lines. </a:t>
            </a:r>
          </a:p>
          <a:p>
            <a:r>
              <a:rPr lang="en-US" sz="2000" b="1" dirty="0"/>
              <a:t>They need to promote the fair image of the country before the world. </a:t>
            </a:r>
          </a:p>
          <a:p>
            <a:r>
              <a:rPr lang="en-US" sz="2000" b="1" dirty="0"/>
              <a:t>Their aim is to serve the country with their skills and talent in various fields. </a:t>
            </a:r>
          </a:p>
          <a:p>
            <a:r>
              <a:rPr lang="en-US" sz="2000" b="1" dirty="0"/>
              <a:t>They wish to refresh the culture, trend and traditions of the society.</a:t>
            </a:r>
            <a:endParaRPr lang="en-IN" sz="2000" dirty="0"/>
          </a:p>
        </p:txBody>
      </p:sp>
    </p:spTree>
    <p:extLst>
      <p:ext uri="{BB962C8B-B14F-4D97-AF65-F5344CB8AC3E}">
        <p14:creationId xmlns:p14="http://schemas.microsoft.com/office/powerpoint/2010/main" val="2215871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1176"/>
            <a:ext cx="10515600" cy="5924938"/>
          </a:xfrm>
        </p:spPr>
        <p:txBody>
          <a:bodyPr/>
          <a:lstStyle/>
          <a:p>
            <a:r>
              <a:rPr lang="en-US" b="1" dirty="0"/>
              <a:t>The term nation building or national development is usually used to refer to a constructive process of engaging all citizens in building </a:t>
            </a:r>
          </a:p>
          <a:p>
            <a:pPr lvl="1"/>
            <a:r>
              <a:rPr lang="en-US" b="1" dirty="0"/>
              <a:t>social cohesion 	</a:t>
            </a:r>
          </a:p>
          <a:p>
            <a:pPr lvl="1"/>
            <a:r>
              <a:rPr lang="en-US" b="1" dirty="0"/>
              <a:t>economic prosperity and </a:t>
            </a:r>
          </a:p>
          <a:p>
            <a:pPr lvl="1"/>
            <a:r>
              <a:rPr lang="en-US" b="1" dirty="0"/>
              <a:t>political stability in a nation in an inclusive and democratic way.</a:t>
            </a:r>
            <a:endParaRPr lang="en-IN" dirty="0"/>
          </a:p>
          <a:p>
            <a:pPr lvl="1"/>
            <a:r>
              <a:rPr lang="en-US" b="1" dirty="0"/>
              <a:t>The vision of our country lies in the hands of our youths. </a:t>
            </a:r>
          </a:p>
          <a:p>
            <a:pPr lvl="1"/>
            <a:r>
              <a:rPr lang="en-US" b="1" dirty="0"/>
              <a:t>They are filled with tremendous and towering ambitions. </a:t>
            </a:r>
          </a:p>
          <a:p>
            <a:pPr lvl="1"/>
            <a:r>
              <a:rPr lang="en-US" b="1" dirty="0"/>
              <a:t> It will be a great wastage of human resources if these youths are not given an opportunity to exercise their talent. </a:t>
            </a:r>
          </a:p>
          <a:p>
            <a:pPr lvl="1"/>
            <a:r>
              <a:rPr lang="en-US" b="1" dirty="0"/>
              <a:t>This beautiful land needs these youths in order for our soil to become a brighter one.</a:t>
            </a:r>
          </a:p>
          <a:p>
            <a:pPr lvl="1"/>
            <a:r>
              <a:rPr lang="en-US" b="1" dirty="0"/>
              <a:t>They need to learn skills to do the job that their country’s economy needs. </a:t>
            </a:r>
          </a:p>
          <a:p>
            <a:pPr lvl="1"/>
            <a:r>
              <a:rPr lang="en-US" b="1" dirty="0"/>
              <a:t>They also need to know how to read, write, think, understand, analyze and discuss the issues their country faces.</a:t>
            </a:r>
          </a:p>
          <a:p>
            <a:endParaRPr lang="en-IN" dirty="0"/>
          </a:p>
        </p:txBody>
      </p:sp>
    </p:spTree>
    <p:extLst>
      <p:ext uri="{BB962C8B-B14F-4D97-AF65-F5344CB8AC3E}">
        <p14:creationId xmlns:p14="http://schemas.microsoft.com/office/powerpoint/2010/main" val="1964621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YOUNG INDIA AND WORK A SURVEY OF YOUTH ASPIRATIONS</a:t>
            </a:r>
            <a:br>
              <a:rPr lang="en-US" sz="3200" dirty="0"/>
            </a:br>
            <a:r>
              <a:rPr lang="en-US" sz="1800" b="1" dirty="0"/>
              <a:t>(</a:t>
            </a:r>
            <a:r>
              <a:rPr lang="en-IN" sz="1800" b="1" dirty="0"/>
              <a:t>2018 Observer Research Foundation, The World Economic Forum)</a:t>
            </a:r>
          </a:p>
        </p:txBody>
      </p:sp>
      <p:sp>
        <p:nvSpPr>
          <p:cNvPr id="3" name="Content Placeholder 2"/>
          <p:cNvSpPr>
            <a:spLocks noGrp="1"/>
          </p:cNvSpPr>
          <p:nvPr>
            <p:ph idx="1"/>
          </p:nvPr>
        </p:nvSpPr>
        <p:spPr/>
        <p:txBody>
          <a:bodyPr>
            <a:normAutofit lnSpcReduction="10000"/>
          </a:bodyPr>
          <a:lstStyle/>
          <a:p>
            <a:r>
              <a:rPr lang="en-US" sz="2000" dirty="0"/>
              <a:t>1.3 million people enter the working age population in India every month </a:t>
            </a:r>
            <a:r>
              <a:rPr lang="en-US" dirty="0"/>
              <a:t>(</a:t>
            </a:r>
            <a:r>
              <a:rPr lang="en-US" sz="1600" b="1" dirty="0"/>
              <a:t>World Bank, “Jobless Growth?” South Asia Economic Focus, Spring (2018)</a:t>
            </a:r>
            <a:r>
              <a:rPr lang="en-US" dirty="0"/>
              <a:t>)</a:t>
            </a:r>
          </a:p>
          <a:p>
            <a:r>
              <a:rPr lang="en-US" sz="2000" dirty="0"/>
              <a:t>Youth are making independent choices</a:t>
            </a:r>
          </a:p>
          <a:p>
            <a:r>
              <a:rPr lang="en-US" sz="2000" dirty="0"/>
              <a:t>Higher education degrees are highly valued, but youth also want new skills</a:t>
            </a:r>
          </a:p>
          <a:p>
            <a:r>
              <a:rPr lang="en-US" sz="2000" dirty="0"/>
              <a:t>While youth prefer public sector jobs, there is obvious interest in entrepreneurship</a:t>
            </a:r>
          </a:p>
          <a:p>
            <a:r>
              <a:rPr lang="en-US" sz="2000" dirty="0"/>
              <a:t>The IT Industry is the largest employer of youth</a:t>
            </a:r>
          </a:p>
          <a:p>
            <a:r>
              <a:rPr lang="en-US" sz="2000" dirty="0"/>
              <a:t>More than a third of surveyed youth are neither employed nor in education</a:t>
            </a:r>
          </a:p>
          <a:p>
            <a:r>
              <a:rPr lang="en-US" sz="2000" dirty="0"/>
              <a:t>Women prefer full-time careers, have less paid work experience, and feel less prepared</a:t>
            </a:r>
          </a:p>
          <a:p>
            <a:r>
              <a:rPr lang="en-US" sz="2000" dirty="0"/>
              <a:t>Job searches have gone digital but employers and recruiters have not: 81 percent of respondents report relying on media and internet sources</a:t>
            </a:r>
          </a:p>
          <a:p>
            <a:pPr marL="0" indent="0" algn="r">
              <a:buNone/>
            </a:pPr>
            <a:r>
              <a:rPr lang="en-US" dirty="0" err="1"/>
              <a:t>Cont</a:t>
            </a:r>
            <a:r>
              <a:rPr lang="en-US" dirty="0"/>
              <a:t>…</a:t>
            </a:r>
            <a:endParaRPr lang="en-IN" dirty="0"/>
          </a:p>
        </p:txBody>
      </p:sp>
    </p:spTree>
    <p:extLst>
      <p:ext uri="{BB962C8B-B14F-4D97-AF65-F5344CB8AC3E}">
        <p14:creationId xmlns:p14="http://schemas.microsoft.com/office/powerpoint/2010/main" val="2118945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184" y="416702"/>
            <a:ext cx="10515600" cy="6292007"/>
          </a:xfrm>
        </p:spPr>
        <p:txBody>
          <a:bodyPr/>
          <a:lstStyle/>
          <a:p>
            <a:r>
              <a:rPr lang="en-US" dirty="0"/>
              <a:t>Information asymmetry, lack of guidance and work experience are impeding Indian youth from meeting their career aspirations</a:t>
            </a:r>
          </a:p>
          <a:p>
            <a:r>
              <a:rPr lang="en-US" dirty="0"/>
              <a:t>Youth are cautiously optimistic about the gig economy</a:t>
            </a:r>
          </a:p>
          <a:p>
            <a:r>
              <a:rPr lang="en-US" dirty="0"/>
              <a:t>Youth are eager for skills development; </a:t>
            </a:r>
          </a:p>
          <a:p>
            <a:r>
              <a:rPr lang="en-US" dirty="0"/>
              <a:t>Youth see high value in human-centric and soft skills</a:t>
            </a:r>
          </a:p>
          <a:p>
            <a:r>
              <a:rPr lang="en-US" dirty="0"/>
              <a:t>Youth </a:t>
            </a:r>
            <a:r>
              <a:rPr lang="en-US" dirty="0" err="1"/>
              <a:t>recognise</a:t>
            </a:r>
            <a:r>
              <a:rPr lang="en-US" dirty="0"/>
              <a:t> existing limitations but have solutions in mind</a:t>
            </a:r>
          </a:p>
          <a:p>
            <a:r>
              <a:rPr lang="en-US" b="1" dirty="0"/>
              <a:t>76 % OF THE RESPONDENTS REPORT BEING VERY INTERESTED IN PURSUING SKILLS DEVELOPMENT PROGRAMMES</a:t>
            </a:r>
          </a:p>
          <a:p>
            <a:r>
              <a:rPr lang="en-US" dirty="0"/>
              <a:t>Over a third of youth are neither employed nor in education</a:t>
            </a:r>
          </a:p>
          <a:p>
            <a:r>
              <a:rPr lang="en-US" dirty="0"/>
              <a:t>Youth are looking online for job opportunities</a:t>
            </a:r>
          </a:p>
          <a:p>
            <a:r>
              <a:rPr lang="en-US" dirty="0"/>
              <a:t>More females are working without an employment contract than males								</a:t>
            </a:r>
            <a:r>
              <a:rPr lang="en-US" dirty="0" err="1"/>
              <a:t>Cont</a:t>
            </a:r>
            <a:r>
              <a:rPr lang="en-US" dirty="0"/>
              <a:t>…</a:t>
            </a:r>
            <a:endParaRPr lang="en-IN" b="1" dirty="0"/>
          </a:p>
        </p:txBody>
      </p:sp>
    </p:spTree>
    <p:extLst>
      <p:ext uri="{BB962C8B-B14F-4D97-AF65-F5344CB8AC3E}">
        <p14:creationId xmlns:p14="http://schemas.microsoft.com/office/powerpoint/2010/main" val="2846108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57"/>
            <a:ext cx="10515600" cy="5915706"/>
          </a:xfrm>
        </p:spPr>
        <p:txBody>
          <a:bodyPr>
            <a:normAutofit lnSpcReduction="10000"/>
          </a:bodyPr>
          <a:lstStyle/>
          <a:p>
            <a:r>
              <a:rPr lang="en-US" dirty="0"/>
              <a:t>Indian youth have a strong preference for government jobs </a:t>
            </a:r>
          </a:p>
          <a:p>
            <a:r>
              <a:rPr lang="en-US" dirty="0"/>
              <a:t>Youth want to be an entrepreneurs, but lack of sufficient support. </a:t>
            </a:r>
          </a:p>
          <a:p>
            <a:r>
              <a:rPr lang="en-US" dirty="0"/>
              <a:t>Lack of guidance and work experience are the main barriers in finding desirable jobs</a:t>
            </a:r>
          </a:p>
          <a:p>
            <a:r>
              <a:rPr lang="en-US" dirty="0"/>
              <a:t>Youth are open to the gig economy as an additional source of income </a:t>
            </a:r>
          </a:p>
          <a:p>
            <a:r>
              <a:rPr lang="en-US" dirty="0"/>
              <a:t>Youth are cautiously optimistic about the gig economy for their main source of income </a:t>
            </a:r>
          </a:p>
          <a:p>
            <a:r>
              <a:rPr lang="en-US" dirty="0"/>
              <a:t>Human-centric skills are perceived to be most important for employability</a:t>
            </a:r>
          </a:p>
          <a:p>
            <a:r>
              <a:rPr lang="en-US" dirty="0"/>
              <a:t>Youth see high value in soft skills</a:t>
            </a:r>
          </a:p>
          <a:p>
            <a:r>
              <a:rPr lang="en-US" dirty="0"/>
              <a:t>Youth are very interested in pursuing skills development opportunities</a:t>
            </a:r>
          </a:p>
          <a:p>
            <a:r>
              <a:rPr lang="en-US" dirty="0"/>
              <a:t>Youth believe skills training will improve their employability</a:t>
            </a:r>
            <a:endParaRPr lang="en-IN" dirty="0"/>
          </a:p>
        </p:txBody>
      </p:sp>
    </p:spTree>
    <p:extLst>
      <p:ext uri="{BB962C8B-B14F-4D97-AF65-F5344CB8AC3E}">
        <p14:creationId xmlns:p14="http://schemas.microsoft.com/office/powerpoint/2010/main" val="262322903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744ED-D639-4766-9147-3026E6488AE4}"/>
              </a:ext>
            </a:extLst>
          </p:cNvPr>
          <p:cNvSpPr>
            <a:spLocks noGrp="1"/>
          </p:cNvSpPr>
          <p:nvPr>
            <p:ph idx="1"/>
          </p:nvPr>
        </p:nvSpPr>
        <p:spPr/>
        <p:txBody>
          <a:bodyPr/>
          <a:lstStyle/>
          <a:p>
            <a:r>
              <a:rPr lang="en-US" dirty="0"/>
              <a:t>The age range 15-29 is often selected for statistical purposes at EU level. </a:t>
            </a:r>
          </a:p>
          <a:p>
            <a:r>
              <a:rPr lang="en-US" dirty="0"/>
              <a:t>Under the Erasmus+ </a:t>
            </a:r>
            <a:r>
              <a:rPr lang="en-US" dirty="0" err="1"/>
              <a:t>programme</a:t>
            </a:r>
            <a:r>
              <a:rPr lang="en-US" dirty="0"/>
              <a:t>, various opportunities are available for young people aged 13 to 30. </a:t>
            </a:r>
          </a:p>
          <a:p>
            <a:r>
              <a:rPr lang="en-US" dirty="0"/>
              <a:t>The Council of Europe youth sector’s activities are available for young people aged 18 to 30, with justified exceptions.</a:t>
            </a:r>
            <a:endParaRPr lang="en-IN" dirty="0"/>
          </a:p>
        </p:txBody>
      </p:sp>
    </p:spTree>
    <p:extLst>
      <p:ext uri="{BB962C8B-B14F-4D97-AF65-F5344CB8AC3E}">
        <p14:creationId xmlns:p14="http://schemas.microsoft.com/office/powerpoint/2010/main" val="2678054218"/>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7869"/>
            <a:ext cx="10515600" cy="5729094"/>
          </a:xfrm>
        </p:spPr>
        <p:txBody>
          <a:bodyPr/>
          <a:lstStyle/>
          <a:p>
            <a:pPr marL="0" indent="0">
              <a:buNone/>
            </a:pPr>
            <a:r>
              <a:rPr lang="en-US" dirty="0"/>
              <a:t>The Role of Youth on Sustainable Development</a:t>
            </a:r>
            <a:endParaRPr lang="en-IN" dirty="0"/>
          </a:p>
        </p:txBody>
      </p:sp>
      <p:sp>
        <p:nvSpPr>
          <p:cNvPr id="4" name="Rectangle 3"/>
          <p:cNvSpPr/>
          <p:nvPr/>
        </p:nvSpPr>
        <p:spPr>
          <a:xfrm>
            <a:off x="4173894" y="1272061"/>
            <a:ext cx="3844212" cy="6567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rPr>
              <a:t>Improve the Role of Youth in Various Sectors</a:t>
            </a:r>
            <a:endParaRPr lang="en-IN"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Down Arrow 5"/>
          <p:cNvSpPr/>
          <p:nvPr/>
        </p:nvSpPr>
        <p:spPr>
          <a:xfrm>
            <a:off x="5865843" y="2024102"/>
            <a:ext cx="57072" cy="120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p:cNvCxnSpPr/>
          <p:nvPr/>
        </p:nvCxnSpPr>
        <p:spPr>
          <a:xfrm flipH="1">
            <a:off x="1670177" y="3415774"/>
            <a:ext cx="4683971" cy="53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62613" y="3435071"/>
            <a:ext cx="3885620" cy="7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0177" y="3435070"/>
            <a:ext cx="0" cy="746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643213" y="3469684"/>
            <a:ext cx="17106" cy="746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865843" y="3469684"/>
            <a:ext cx="0" cy="746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098972" y="3469684"/>
            <a:ext cx="9330" cy="746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901958" y="4363649"/>
            <a:ext cx="1795169" cy="117565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Business / IT</a:t>
            </a:r>
            <a:endParaRPr lang="en-I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23" name="Oval 22"/>
          <p:cNvSpPr/>
          <p:nvPr/>
        </p:nvSpPr>
        <p:spPr>
          <a:xfrm>
            <a:off x="2760885" y="4346527"/>
            <a:ext cx="1987422" cy="116201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Politics</a:t>
            </a:r>
            <a:endParaRPr lang="en-IN" dirty="0"/>
          </a:p>
        </p:txBody>
      </p:sp>
      <p:sp>
        <p:nvSpPr>
          <p:cNvPr id="24" name="Oval 23"/>
          <p:cNvSpPr/>
          <p:nvPr/>
        </p:nvSpPr>
        <p:spPr>
          <a:xfrm>
            <a:off x="4803028" y="4292082"/>
            <a:ext cx="2191529" cy="116201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Administration</a:t>
            </a:r>
            <a:r>
              <a:rPr lang="en-US" sz="1600" dirty="0"/>
              <a:t> </a:t>
            </a: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Services</a:t>
            </a:r>
            <a:endParaRPr lang="en-IN" sz="1600" dirty="0"/>
          </a:p>
        </p:txBody>
      </p:sp>
      <p:sp>
        <p:nvSpPr>
          <p:cNvPr id="25" name="Oval 24"/>
          <p:cNvSpPr/>
          <p:nvPr/>
        </p:nvSpPr>
        <p:spPr>
          <a:xfrm>
            <a:off x="7049278" y="4265063"/>
            <a:ext cx="2118049" cy="116201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Research</a:t>
            </a:r>
            <a:endParaRPr lang="en-IN" dirty="0"/>
          </a:p>
        </p:txBody>
      </p:sp>
      <p:cxnSp>
        <p:nvCxnSpPr>
          <p:cNvPr id="31" name="Straight Arrow Connector 30"/>
          <p:cNvCxnSpPr/>
          <p:nvPr/>
        </p:nvCxnSpPr>
        <p:spPr>
          <a:xfrm flipH="1">
            <a:off x="10385748" y="3444268"/>
            <a:ext cx="17884" cy="807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9342667" y="4346528"/>
            <a:ext cx="2011133" cy="110757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Society</a:t>
            </a:r>
            <a:endParaRPr lang="en-IN"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1383249462"/>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FB255-C796-4D8D-A17B-605CA36255D8}"/>
              </a:ext>
            </a:extLst>
          </p:cNvPr>
          <p:cNvSpPr>
            <a:spLocks noGrp="1"/>
          </p:cNvSpPr>
          <p:nvPr>
            <p:ph idx="1"/>
          </p:nvPr>
        </p:nvSpPr>
        <p:spPr>
          <a:xfrm>
            <a:off x="838199" y="1098958"/>
            <a:ext cx="11107723" cy="4655890"/>
          </a:xfrm>
        </p:spPr>
        <p:txBody>
          <a:bodyPr>
            <a:normAutofit lnSpcReduction="10000"/>
          </a:bodyPr>
          <a:lstStyle/>
          <a:p>
            <a:r>
              <a:rPr lang="en-IN" sz="2800"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rPr>
              <a:t>Education is the one stop solution to almost every problem in India.</a:t>
            </a:r>
          </a:p>
          <a:p>
            <a:r>
              <a:rPr lang="en-IN" sz="2400"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rPr>
              <a:t>Indian </a:t>
            </a:r>
            <a:r>
              <a:rPr lang="en-IN" sz="2400" b="1"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rPr>
              <a:t>youth as entrepreneurs</a:t>
            </a:r>
            <a:r>
              <a:rPr lang="en-IN" sz="2400"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rPr>
              <a:t> should venture into the recycling revolution taking cue from countries like Sweden, which recycles 99% of household waste and turns it into energy.</a:t>
            </a:r>
            <a:endParaRPr lang="en-IN" sz="2400" dirty="0">
              <a:solidFill>
                <a:srgbClr val="222222"/>
              </a:solidFill>
              <a:latin typeface="Verdana" panose="020B0604030504040204" pitchFamily="34" charset="0"/>
              <a:ea typeface="Calibri" panose="020F0502020204030204" pitchFamily="34" charset="0"/>
              <a:cs typeface="Times New Roman" panose="02020603050405020304" pitchFamily="18" charset="0"/>
            </a:endParaRPr>
          </a:p>
          <a:p>
            <a:r>
              <a:rPr lang="en-IN" sz="2400" b="1"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rPr>
              <a:t>Youth as politicians - </a:t>
            </a:r>
            <a:r>
              <a:rPr lang="en-IN" sz="2400"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rPr>
              <a:t>ensuring effective implementation of basic government schemes like MGNREGA, Rural electrification projects, PMGSY etc, passing of important legislatures </a:t>
            </a:r>
          </a:p>
          <a:p>
            <a:r>
              <a:rPr lang="en-IN" sz="2400" b="1"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rPr>
              <a:t>Youth as managers </a:t>
            </a:r>
            <a:r>
              <a:rPr lang="en-IN" sz="2400"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rPr>
              <a:t>working in CSR functions should analyse the impact of their CSR</a:t>
            </a:r>
            <a:r>
              <a:rPr lang="en-IN" sz="2400" dirty="0">
                <a:solidFill>
                  <a:srgbClr val="222222"/>
                </a:solidFill>
                <a:latin typeface="Verdana" panose="020B0604030504040204" pitchFamily="34" charset="0"/>
                <a:ea typeface="Calibri" panose="020F0502020204030204" pitchFamily="34" charset="0"/>
                <a:cs typeface="Times New Roman" panose="02020603050405020304" pitchFamily="18" charset="0"/>
              </a:rPr>
              <a:t>,</a:t>
            </a:r>
          </a:p>
          <a:p>
            <a:pPr marL="0" indent="0">
              <a:buNone/>
            </a:pPr>
            <a:r>
              <a:rPr lang="en-IN" sz="2400" dirty="0">
                <a:solidFill>
                  <a:srgbClr val="222222"/>
                </a:solidFill>
                <a:effectLst/>
                <a:latin typeface="Verdana" panose="020B0604030504040204" pitchFamily="34" charset="0"/>
                <a:ea typeface="Times New Roman" panose="02020603050405020304" pitchFamily="18" charset="0"/>
              </a:rPr>
              <a:t>	If each Indian MNC opens 1 educational institute and takes up the funding of 1 	hospital with world class facilities, the change is not far away.</a:t>
            </a:r>
          </a:p>
          <a:p>
            <a:endParaRPr lang="en-IN" dirty="0"/>
          </a:p>
        </p:txBody>
      </p:sp>
    </p:spTree>
    <p:extLst>
      <p:ext uri="{BB962C8B-B14F-4D97-AF65-F5344CB8AC3E}">
        <p14:creationId xmlns:p14="http://schemas.microsoft.com/office/powerpoint/2010/main" val="3409648934"/>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DA62B-A0E8-4EA3-B19C-B882DFCE82EB}"/>
              </a:ext>
            </a:extLst>
          </p:cNvPr>
          <p:cNvSpPr>
            <a:spLocks noGrp="1"/>
          </p:cNvSpPr>
          <p:nvPr>
            <p:ph idx="1"/>
          </p:nvPr>
        </p:nvSpPr>
        <p:spPr>
          <a:xfrm>
            <a:off x="838200" y="201336"/>
            <a:ext cx="10515600" cy="5975627"/>
          </a:xfrm>
        </p:spPr>
        <p:txBody>
          <a:bodyPr/>
          <a:lstStyle/>
          <a:p>
            <a:r>
              <a:rPr lang="en-IN" sz="2800" b="1"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rPr>
              <a:t>Youth as civil servants </a:t>
            </a:r>
            <a:r>
              <a:rPr lang="en-IN" sz="2800" dirty="0">
                <a:solidFill>
                  <a:srgbClr val="222222"/>
                </a:solidFill>
                <a:effectLst/>
                <a:latin typeface="Verdana" panose="020B0604030504040204" pitchFamily="34" charset="0"/>
                <a:ea typeface="Calibri" panose="020F0502020204030204" pitchFamily="34" charset="0"/>
                <a:cs typeface="Times New Roman" panose="02020603050405020304" pitchFamily="18" charset="0"/>
              </a:rPr>
              <a:t>are responsible for executing developmental work at the ground level</a:t>
            </a:r>
            <a:endParaRPr lang="en-IN" sz="2800" dirty="0">
              <a:solidFill>
                <a:srgbClr val="222222"/>
              </a:solidFill>
              <a:latin typeface="Verdana" panose="020B0604030504040204" pitchFamily="34" charset="0"/>
              <a:ea typeface="Calibri" panose="020F0502020204030204" pitchFamily="34" charset="0"/>
              <a:cs typeface="Times New Roman" panose="02020603050405020304" pitchFamily="18" charset="0"/>
            </a:endParaRPr>
          </a:p>
          <a:p>
            <a:r>
              <a:rPr lang="en-IN" sz="2800" b="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Youth as academicians - </a:t>
            </a:r>
            <a:r>
              <a:rPr lang="en-IN" sz="2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give moral and ethical education about respect for other gender, sticking to right values and conservation of nature</a:t>
            </a:r>
          </a:p>
          <a:p>
            <a:r>
              <a:rPr lang="en-IN" sz="2800" b="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Youth as sports persons</a:t>
            </a:r>
            <a:r>
              <a:rPr lang="en-IN" sz="2800"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 - who have achieved glory for India at International championships must motivate others and help providing them with proper coaching and training facilities. </a:t>
            </a:r>
            <a:endParaRPr lang="en-IN" sz="2800" dirty="0">
              <a:effectLst/>
              <a:latin typeface="Times New Roman" panose="02020603050405020304" pitchFamily="18" charset="0"/>
              <a:ea typeface="Times New Roman" panose="02020603050405020304" pitchFamily="18" charset="0"/>
            </a:endParaRPr>
          </a:p>
          <a:p>
            <a:pPr marL="0" indent="0">
              <a:buNone/>
            </a:pPr>
            <a:r>
              <a:rPr lang="en-IN" sz="2800" dirty="0">
                <a:solidFill>
                  <a:srgbClr val="222222"/>
                </a:solidFill>
                <a:latin typeface="Verdana" panose="020B0604030504040204" pitchFamily="34" charset="0"/>
                <a:cs typeface="Times New Roman" panose="02020603050405020304" pitchFamily="18" charset="0"/>
              </a:rPr>
              <a:t>	</a:t>
            </a:r>
            <a:endParaRPr lang="en-IN" dirty="0"/>
          </a:p>
        </p:txBody>
      </p:sp>
    </p:spTree>
    <p:extLst>
      <p:ext uri="{BB962C8B-B14F-4D97-AF65-F5344CB8AC3E}">
        <p14:creationId xmlns:p14="http://schemas.microsoft.com/office/powerpoint/2010/main" val="2588819720"/>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83FE6A-9572-4162-946A-2406C25C7C1B}"/>
              </a:ext>
            </a:extLst>
          </p:cNvPr>
          <p:cNvSpPr>
            <a:spLocks noGrp="1"/>
          </p:cNvSpPr>
          <p:nvPr>
            <p:ph idx="1"/>
          </p:nvPr>
        </p:nvSpPr>
        <p:spPr/>
        <p:txBody>
          <a:bodyPr/>
          <a:lstStyle/>
          <a:p>
            <a:pPr algn="ctr"/>
            <a:r>
              <a:rPr lang="en-IN" sz="2800" b="1" dirty="0">
                <a:solidFill>
                  <a:srgbClr val="222222"/>
                </a:solidFill>
                <a:effectLst/>
                <a:latin typeface="Verdana" panose="020B0604030504040204" pitchFamily="34" charset="0"/>
                <a:ea typeface="Times New Roman" panose="02020603050405020304" pitchFamily="18" charset="0"/>
                <a:cs typeface="Times New Roman" panose="02020603050405020304" pitchFamily="18" charset="0"/>
              </a:rPr>
              <a:t>Finally, youth as responsible citizens are at the core of every role that needs to be played.</a:t>
            </a:r>
            <a:endParaRPr lang="en-IN" dirty="0"/>
          </a:p>
        </p:txBody>
      </p:sp>
    </p:spTree>
    <p:extLst>
      <p:ext uri="{BB962C8B-B14F-4D97-AF65-F5344CB8AC3E}">
        <p14:creationId xmlns:p14="http://schemas.microsoft.com/office/powerpoint/2010/main" val="1802436078"/>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2128-B041-4D5A-8BC4-4535336246C7}"/>
              </a:ext>
            </a:extLst>
          </p:cNvPr>
          <p:cNvSpPr>
            <a:spLocks noGrp="1"/>
          </p:cNvSpPr>
          <p:nvPr>
            <p:ph type="title"/>
          </p:nvPr>
        </p:nvSpPr>
        <p:spPr>
          <a:xfrm>
            <a:off x="862668" y="394283"/>
            <a:ext cx="10515600" cy="520117"/>
          </a:xfrm>
        </p:spPr>
        <p:txBody>
          <a:bodyPr>
            <a:normAutofit fontScale="90000"/>
          </a:bodyPr>
          <a:lstStyle/>
          <a:p>
            <a:r>
              <a:rPr lang="en-US" sz="3200" b="1" dirty="0"/>
              <a:t>Impact of Covid-19 on Youth </a:t>
            </a:r>
            <a:r>
              <a:rPr lang="en-US" sz="3200" dirty="0"/>
              <a:t>(</a:t>
            </a:r>
            <a:r>
              <a:rPr lang="en-US" sz="2400" dirty="0"/>
              <a:t>International </a:t>
            </a:r>
            <a:r>
              <a:rPr lang="en-US" sz="2400" dirty="0" err="1"/>
              <a:t>Labour</a:t>
            </a:r>
            <a:r>
              <a:rPr lang="en-US" sz="2400" dirty="0"/>
              <a:t> </a:t>
            </a:r>
            <a:r>
              <a:rPr lang="en-US" sz="2400" dirty="0" err="1"/>
              <a:t>Organisation</a:t>
            </a:r>
            <a:r>
              <a:rPr lang="en-US" sz="2400" dirty="0"/>
              <a:t> - 2020)</a:t>
            </a:r>
            <a:endParaRPr lang="en-IN" sz="3200" dirty="0"/>
          </a:p>
        </p:txBody>
      </p:sp>
      <p:sp>
        <p:nvSpPr>
          <p:cNvPr id="3" name="Content Placeholder 2">
            <a:extLst>
              <a:ext uri="{FF2B5EF4-FFF2-40B4-BE49-F238E27FC236}">
                <a16:creationId xmlns:a16="http://schemas.microsoft.com/office/drawing/2014/main" id="{86C37939-C058-4F26-8BD4-78CE0DD4047B}"/>
              </a:ext>
            </a:extLst>
          </p:cNvPr>
          <p:cNvSpPr>
            <a:spLocks noGrp="1"/>
          </p:cNvSpPr>
          <p:nvPr>
            <p:ph idx="1"/>
          </p:nvPr>
        </p:nvSpPr>
        <p:spPr>
          <a:xfrm>
            <a:off x="930479" y="1247862"/>
            <a:ext cx="10515600" cy="4926435"/>
          </a:xfrm>
        </p:spPr>
        <p:txBody>
          <a:bodyPr>
            <a:normAutofit/>
          </a:bodyPr>
          <a:lstStyle/>
          <a:p>
            <a:r>
              <a:rPr lang="en-US" dirty="0"/>
              <a:t>Age:  18 – 29</a:t>
            </a:r>
          </a:p>
          <a:p>
            <a:r>
              <a:rPr lang="en-US" dirty="0"/>
              <a:t>Respondents – 12, 000 (</a:t>
            </a:r>
            <a:r>
              <a:rPr lang="en-US" sz="2400" dirty="0"/>
              <a:t>Educated Youth and Those with Internet access</a:t>
            </a:r>
            <a:r>
              <a:rPr lang="en-US" dirty="0"/>
              <a:t>)</a:t>
            </a:r>
          </a:p>
          <a:p>
            <a:r>
              <a:rPr lang="en-US" dirty="0"/>
              <a:t>Countries – 112</a:t>
            </a:r>
          </a:p>
          <a:p>
            <a:r>
              <a:rPr lang="en-US" dirty="0"/>
              <a:t>73 % experienced school closure, yet not all were able to transition into online and distance learning</a:t>
            </a:r>
          </a:p>
          <a:p>
            <a:r>
              <a:rPr lang="en-US" dirty="0"/>
              <a:t>Sharp digital divides that exists among region</a:t>
            </a:r>
          </a:p>
          <a:p>
            <a:r>
              <a:rPr lang="en-US" dirty="0"/>
              <a:t>Despite the best efforts of Schools &amp; Training 	</a:t>
            </a:r>
          </a:p>
          <a:p>
            <a:pPr lvl="1"/>
            <a:r>
              <a:rPr lang="en-US" dirty="0"/>
              <a:t>65 % young reports having learnt less since the pandemic began.</a:t>
            </a:r>
          </a:p>
          <a:p>
            <a:pPr lvl="1"/>
            <a:r>
              <a:rPr lang="en-US" dirty="0"/>
              <a:t>51 % believe their education will be delayed</a:t>
            </a:r>
          </a:p>
          <a:p>
            <a:pPr lvl="1"/>
            <a:r>
              <a:rPr lang="en-US" dirty="0"/>
              <a:t>Nine per cent feared their education would suffer and might even fail.</a:t>
            </a:r>
          </a:p>
          <a:p>
            <a:endParaRPr lang="en-US" dirty="0"/>
          </a:p>
          <a:p>
            <a:endParaRPr lang="en-IN" dirty="0"/>
          </a:p>
        </p:txBody>
      </p:sp>
    </p:spTree>
    <p:extLst>
      <p:ext uri="{BB962C8B-B14F-4D97-AF65-F5344CB8AC3E}">
        <p14:creationId xmlns:p14="http://schemas.microsoft.com/office/powerpoint/2010/main" val="1468708985"/>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72DA31-9F6C-4E0A-B1EF-182577E3BE28}"/>
              </a:ext>
            </a:extLst>
          </p:cNvPr>
          <p:cNvSpPr>
            <a:spLocks noGrp="1"/>
          </p:cNvSpPr>
          <p:nvPr>
            <p:ph idx="1"/>
          </p:nvPr>
        </p:nvSpPr>
        <p:spPr>
          <a:xfrm>
            <a:off x="838200" y="335560"/>
            <a:ext cx="10515600" cy="5908515"/>
          </a:xfrm>
        </p:spPr>
        <p:txBody>
          <a:bodyPr/>
          <a:lstStyle/>
          <a:p>
            <a:pPr marL="457200" lvl="1" indent="0">
              <a:buNone/>
            </a:pPr>
            <a:r>
              <a:rPr lang="en-US" sz="2800" dirty="0"/>
              <a:t>Employment</a:t>
            </a:r>
          </a:p>
          <a:p>
            <a:pPr lvl="2"/>
            <a:r>
              <a:rPr lang="en-IN" sz="2800" dirty="0"/>
              <a:t> Lost by an average of two hours a day</a:t>
            </a:r>
          </a:p>
          <a:p>
            <a:pPr lvl="2"/>
            <a:r>
              <a:rPr lang="en-IN" sz="2800" dirty="0"/>
              <a:t>2 of 5 young people (42 %) reported a reduction in income</a:t>
            </a:r>
          </a:p>
          <a:p>
            <a:pPr marL="914400" lvl="2" indent="0">
              <a:buNone/>
            </a:pPr>
            <a:endParaRPr lang="en-IN" sz="2800" dirty="0"/>
          </a:p>
          <a:p>
            <a:pPr marL="914400" lvl="2" indent="0">
              <a:buNone/>
            </a:pPr>
            <a:endParaRPr lang="en-IN" sz="2800" dirty="0"/>
          </a:p>
          <a:p>
            <a:pPr marL="914400" lvl="2" indent="0">
              <a:buNone/>
            </a:pPr>
            <a:r>
              <a:rPr lang="en-IN" sz="2800" dirty="0"/>
              <a:t>Well Being</a:t>
            </a:r>
          </a:p>
          <a:p>
            <a:pPr lvl="3"/>
            <a:r>
              <a:rPr lang="en-IN" sz="2800" dirty="0"/>
              <a:t>17 % of young probably affected by anxiety an depression </a:t>
            </a:r>
          </a:p>
          <a:p>
            <a:pPr lvl="3"/>
            <a:r>
              <a:rPr lang="en-IN" sz="2800" dirty="0"/>
              <a:t>20 % affected in access to their basic needs</a:t>
            </a:r>
          </a:p>
          <a:p>
            <a:pPr marL="1371600" lvl="3" indent="0">
              <a:buNone/>
            </a:pPr>
            <a:endParaRPr lang="en-IN" sz="2800" dirty="0"/>
          </a:p>
          <a:p>
            <a:pPr marL="1371600" lvl="3" indent="0">
              <a:buNone/>
            </a:pPr>
            <a:endParaRPr lang="en-IN" dirty="0"/>
          </a:p>
          <a:p>
            <a:pPr marL="1371600" lvl="3" indent="0">
              <a:buNone/>
            </a:pPr>
            <a:r>
              <a:rPr lang="en-IN" sz="2800" dirty="0"/>
              <a:t>25 % engaged in Volunteerism and 27 % gave donations</a:t>
            </a:r>
          </a:p>
          <a:p>
            <a:pPr marL="914400" lvl="2" indent="0">
              <a:buNone/>
            </a:pPr>
            <a:r>
              <a:rPr lang="en-IN" dirty="0"/>
              <a:t>	</a:t>
            </a:r>
          </a:p>
          <a:p>
            <a:pPr marL="914400" lvl="2" indent="0">
              <a:buNone/>
            </a:pPr>
            <a:endParaRPr lang="en-IN" dirty="0"/>
          </a:p>
        </p:txBody>
      </p:sp>
    </p:spTree>
    <p:extLst>
      <p:ext uri="{BB962C8B-B14F-4D97-AF65-F5344CB8AC3E}">
        <p14:creationId xmlns:p14="http://schemas.microsoft.com/office/powerpoint/2010/main" val="2363153733"/>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8C29D-4BB9-4EAC-8128-3328B3AC8089}"/>
              </a:ext>
            </a:extLst>
          </p:cNvPr>
          <p:cNvSpPr>
            <a:spLocks noGrp="1"/>
          </p:cNvSpPr>
          <p:nvPr>
            <p:ph idx="1"/>
          </p:nvPr>
        </p:nvSpPr>
        <p:spPr>
          <a:xfrm>
            <a:off x="897622" y="3429000"/>
            <a:ext cx="10456178" cy="975220"/>
          </a:xfrm>
        </p:spPr>
        <p:txBody>
          <a:bodyPr>
            <a:normAutofit/>
          </a:bodyPr>
          <a:lstStyle/>
          <a:p>
            <a:pPr marL="0" indent="0" algn="ctr">
              <a:buNone/>
            </a:pPr>
            <a:r>
              <a:rPr lang="en-US" sz="6000" b="1" dirty="0">
                <a:solidFill>
                  <a:schemeClr val="accent6">
                    <a:lumMod val="50000"/>
                  </a:schemeClr>
                </a:solidFill>
              </a:rPr>
              <a:t>Thank you</a:t>
            </a:r>
            <a:endParaRPr lang="en-IN" sz="6000" b="1" dirty="0">
              <a:solidFill>
                <a:schemeClr val="accent6">
                  <a:lumMod val="50000"/>
                </a:schemeClr>
              </a:solidFill>
            </a:endParaRPr>
          </a:p>
        </p:txBody>
      </p:sp>
    </p:spTree>
    <p:extLst>
      <p:ext uri="{BB962C8B-B14F-4D97-AF65-F5344CB8AC3E}">
        <p14:creationId xmlns:p14="http://schemas.microsoft.com/office/powerpoint/2010/main" val="105279630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0568" y="756458"/>
            <a:ext cx="10263231" cy="5602397"/>
          </a:xfrm>
        </p:spPr>
        <p:txBody>
          <a:bodyPr>
            <a:normAutofit fontScale="25000" lnSpcReduction="20000"/>
          </a:bodyPr>
          <a:lstStyle/>
          <a:p>
            <a:endParaRPr lang="en-US" dirty="0"/>
          </a:p>
          <a:p>
            <a:r>
              <a:rPr lang="en-US" sz="9600" dirty="0"/>
              <a:t>There is no universal definition for youth population. </a:t>
            </a:r>
          </a:p>
          <a:p>
            <a:r>
              <a:rPr lang="en-US" sz="9600" dirty="0"/>
              <a:t>“Youth” is traditionally defined as a period of transition from childhood to adulthood.</a:t>
            </a:r>
          </a:p>
          <a:p>
            <a:r>
              <a:rPr lang="en-US" sz="9600" dirty="0"/>
              <a:t> In the African Youth Report (AYR) 2009 (UNECA 2009), “youths” are defined as between 15 and 39 years of age. </a:t>
            </a:r>
          </a:p>
          <a:p>
            <a:r>
              <a:rPr lang="en-US" sz="9600" dirty="0"/>
              <a:t>However, several African countries define their youth population differently. </a:t>
            </a:r>
          </a:p>
          <a:p>
            <a:pPr marL="0" indent="0">
              <a:buNone/>
            </a:pPr>
            <a:r>
              <a:rPr lang="en-US" sz="9600" dirty="0"/>
              <a:t>For example, </a:t>
            </a:r>
          </a:p>
          <a:p>
            <a:r>
              <a:rPr lang="en-US" sz="9600" dirty="0"/>
              <a:t>Ghana, Tanzania and South Africa define the youth population as those between 15 and 35 years of age; </a:t>
            </a:r>
          </a:p>
          <a:p>
            <a:r>
              <a:rPr lang="en-US" sz="9600" dirty="0"/>
              <a:t>Nigeria and Swaziland define it as those between 12 and 30 years; and </a:t>
            </a:r>
          </a:p>
          <a:p>
            <a:r>
              <a:rPr lang="en-US" sz="9600" dirty="0"/>
              <a:t>Botswana and Mauritius define it as those between 14 and 25 years.</a:t>
            </a:r>
          </a:p>
          <a:p>
            <a:endParaRPr lang="en-US" sz="4900" dirty="0"/>
          </a:p>
          <a:p>
            <a:pPr marL="0" indent="0" algn="r">
              <a:buNone/>
            </a:pPr>
            <a:r>
              <a:rPr lang="en-US" sz="4900" b="1" dirty="0"/>
              <a:t>Ref.</a:t>
            </a:r>
          </a:p>
          <a:p>
            <a:pPr marL="0" indent="0" algn="r">
              <a:lnSpc>
                <a:spcPct val="120000"/>
              </a:lnSpc>
              <a:spcBef>
                <a:spcPts val="0"/>
              </a:spcBef>
              <a:buNone/>
            </a:pPr>
            <a:r>
              <a:rPr lang="en-US" sz="4800" dirty="0"/>
              <a:t>Bar. (Mrs.) Adeline </a:t>
            </a:r>
            <a:r>
              <a:rPr lang="en-US" sz="4800" dirty="0" err="1"/>
              <a:t>Idike</a:t>
            </a:r>
            <a:r>
              <a:rPr lang="en-US" sz="4800" dirty="0"/>
              <a:t>. A &amp; </a:t>
            </a:r>
            <a:r>
              <a:rPr lang="en-US" sz="4800" dirty="0" err="1"/>
              <a:t>Eme</a:t>
            </a:r>
            <a:r>
              <a:rPr lang="en-US" sz="4800" dirty="0"/>
              <a:t>, </a:t>
            </a:r>
            <a:r>
              <a:rPr lang="en-US" sz="4800" dirty="0" err="1"/>
              <a:t>Okechukwu</a:t>
            </a:r>
            <a:r>
              <a:rPr lang="en-US" sz="4800" dirty="0"/>
              <a:t> Innocent  Department of Public Administration and Local Government Studies  University of Nigeria, </a:t>
            </a:r>
            <a:r>
              <a:rPr lang="en-US" sz="4800" dirty="0" err="1"/>
              <a:t>Nsukka</a:t>
            </a:r>
            <a:r>
              <a:rPr lang="en-US" sz="4800" dirty="0"/>
              <a:t>   (Email: okechukwunncnt@gmail.com )</a:t>
            </a:r>
          </a:p>
          <a:p>
            <a:pPr marL="0" indent="0" algn="r">
              <a:lnSpc>
                <a:spcPct val="120000"/>
              </a:lnSpc>
              <a:spcBef>
                <a:spcPts val="0"/>
              </a:spcBef>
              <a:buNone/>
            </a:pPr>
            <a:r>
              <a:rPr lang="en-US" sz="4800" dirty="0"/>
              <a:t> ROLE OF THE YOUTHS IN NATION-BUILDING</a:t>
            </a:r>
          </a:p>
          <a:p>
            <a:pPr marL="0" indent="0" algn="r">
              <a:lnSpc>
                <a:spcPct val="120000"/>
              </a:lnSpc>
              <a:spcBef>
                <a:spcPts val="0"/>
              </a:spcBef>
              <a:buNone/>
            </a:pPr>
            <a:r>
              <a:rPr lang="en-US" sz="4800" b="1" dirty="0"/>
              <a:t>Journal of Policy and Development Studies Vol. 9, No. 5, November 2015</a:t>
            </a:r>
          </a:p>
          <a:p>
            <a:pPr marL="0" indent="0" algn="r">
              <a:lnSpc>
                <a:spcPct val="120000"/>
              </a:lnSpc>
              <a:spcBef>
                <a:spcPts val="0"/>
              </a:spcBef>
              <a:buNone/>
            </a:pPr>
            <a:r>
              <a:rPr lang="en-IN" sz="4800" dirty="0"/>
              <a:t>www.arabianjbmr.com/JPDS_index.php</a:t>
            </a:r>
            <a:endParaRPr lang="en-US" sz="4800" dirty="0"/>
          </a:p>
          <a:p>
            <a:pPr>
              <a:lnSpc>
                <a:spcPct val="120000"/>
              </a:lnSpc>
              <a:spcBef>
                <a:spcPts val="0"/>
              </a:spcBef>
            </a:pPr>
            <a:endParaRPr lang="en-IN" dirty="0"/>
          </a:p>
        </p:txBody>
      </p:sp>
    </p:spTree>
    <p:extLst>
      <p:ext uri="{BB962C8B-B14F-4D97-AF65-F5344CB8AC3E}">
        <p14:creationId xmlns:p14="http://schemas.microsoft.com/office/powerpoint/2010/main" val="163943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BCE9E-1B93-4F96-8CFE-7AFD8E109626}"/>
              </a:ext>
            </a:extLst>
          </p:cNvPr>
          <p:cNvSpPr>
            <a:spLocks noGrp="1"/>
          </p:cNvSpPr>
          <p:nvPr>
            <p:ph idx="1"/>
          </p:nvPr>
        </p:nvSpPr>
        <p:spPr>
          <a:xfrm>
            <a:off x="838200" y="218115"/>
            <a:ext cx="10515600" cy="5294940"/>
          </a:xfrm>
        </p:spPr>
        <p:txBody>
          <a:bodyPr/>
          <a:lstStyle/>
          <a:p>
            <a:r>
              <a:rPr lang="en-US" dirty="0"/>
              <a:t>The United Nations, for statistical purposes, defines ‘youth’, as those persons between the ages of 15 and 24 years</a:t>
            </a:r>
          </a:p>
          <a:p>
            <a:endParaRPr lang="en-IN" dirty="0"/>
          </a:p>
        </p:txBody>
      </p:sp>
      <p:sp>
        <p:nvSpPr>
          <p:cNvPr id="5" name="TextBox 4">
            <a:extLst>
              <a:ext uri="{FF2B5EF4-FFF2-40B4-BE49-F238E27FC236}">
                <a16:creationId xmlns:a16="http://schemas.microsoft.com/office/drawing/2014/main" id="{AD2901B0-B2E2-48E5-8A1F-3644961AB3E1}"/>
              </a:ext>
            </a:extLst>
          </p:cNvPr>
          <p:cNvSpPr txBox="1"/>
          <p:nvPr/>
        </p:nvSpPr>
        <p:spPr>
          <a:xfrm>
            <a:off x="1023457" y="1344946"/>
            <a:ext cx="10905688" cy="4893647"/>
          </a:xfrm>
          <a:prstGeom prst="rect">
            <a:avLst/>
          </a:prstGeom>
          <a:noFill/>
        </p:spPr>
        <p:txBody>
          <a:bodyPr wrap="square">
            <a:spAutoFit/>
          </a:bodyPr>
          <a:lstStyle/>
          <a:p>
            <a:pPr algn="just"/>
            <a:r>
              <a:rPr lang="en-US" sz="2400" dirty="0"/>
              <a:t>Several UN entities, instruments and regional organizations have somewhat different definitions of youth, which the United Nations secretariat recognizes. The following table summarizes these differences:</a:t>
            </a:r>
          </a:p>
          <a:p>
            <a:pPr marL="285750" indent="-285750">
              <a:buFont typeface="Arial" panose="020B0604020202020204" pitchFamily="34" charset="0"/>
              <a:buChar char="•"/>
            </a:pPr>
            <a:r>
              <a:rPr lang="en-US" sz="2400" dirty="0"/>
              <a:t>UN Secretariat/UNESCO/ILO Youth: 15-24 UN Instruments, Statistics</a:t>
            </a:r>
          </a:p>
          <a:p>
            <a:pPr marL="285750" indent="-285750">
              <a:buFont typeface="Arial" panose="020B0604020202020204" pitchFamily="34" charset="0"/>
              <a:buChar char="•"/>
            </a:pPr>
            <a:r>
              <a:rPr lang="en-US" sz="2400" dirty="0"/>
              <a:t>UN Habitat (Youth Fund) Youth 15-32 Agenda 217</a:t>
            </a:r>
          </a:p>
          <a:p>
            <a:pPr marL="285750" indent="-285750">
              <a:buFont typeface="Arial" panose="020B0604020202020204" pitchFamily="34" charset="0"/>
              <a:buChar char="•"/>
            </a:pPr>
            <a:r>
              <a:rPr lang="en-US" sz="2400" dirty="0"/>
              <a:t>UNICEF/WHO/UNFPA Adolescent: 10-19, Young People: 10-24, Youth: 15-24 UNFPA8</a:t>
            </a:r>
          </a:p>
          <a:p>
            <a:pPr marL="285750" indent="-285750">
              <a:buFont typeface="Arial" panose="020B0604020202020204" pitchFamily="34" charset="0"/>
              <a:buChar char="•"/>
            </a:pPr>
            <a:r>
              <a:rPr lang="en-US" sz="2400" dirty="0"/>
              <a:t>UNICEF /The Convention on Rights of the Child </a:t>
            </a:r>
            <a:r>
              <a:rPr lang="en-US" sz="2400" dirty="0" err="1"/>
              <a:t>Child</a:t>
            </a:r>
            <a:r>
              <a:rPr lang="en-US" sz="2400" dirty="0"/>
              <a:t> until 18 UNICEF9</a:t>
            </a:r>
          </a:p>
          <a:p>
            <a:pPr marL="285750" indent="-285750">
              <a:buFont typeface="Arial" panose="020B0604020202020204" pitchFamily="34" charset="0"/>
              <a:buChar char="•"/>
            </a:pPr>
            <a:endParaRPr lang="en-US" sz="2400" b="0" i="0" dirty="0">
              <a:solidFill>
                <a:srgbClr val="202124"/>
              </a:solidFill>
              <a:effectLst/>
              <a:latin typeface="arial" panose="020B0604020202020204" pitchFamily="34" charset="0"/>
            </a:endParaRPr>
          </a:p>
          <a:p>
            <a:pPr marL="285750" indent="-285750">
              <a:buFont typeface="Arial" panose="020B0604020202020204" pitchFamily="34" charset="0"/>
              <a:buChar char="•"/>
            </a:pPr>
            <a:r>
              <a:rPr lang="en-US" sz="2400" b="0" i="0" dirty="0">
                <a:solidFill>
                  <a:srgbClr val="202124"/>
                </a:solidFill>
                <a:effectLst/>
                <a:latin typeface="arial" panose="020B0604020202020204" pitchFamily="34" charset="0"/>
              </a:rPr>
              <a:t>The draft youth policy framework Pathways for Youth from 2013 defines youth as those </a:t>
            </a:r>
            <a:r>
              <a:rPr lang="en-US" sz="2400" b="1" i="0" dirty="0">
                <a:solidFill>
                  <a:srgbClr val="202124"/>
                </a:solidFill>
                <a:effectLst/>
                <a:latin typeface="arial" panose="020B0604020202020204" pitchFamily="34" charset="0"/>
              </a:rPr>
              <a:t>under 25 years old</a:t>
            </a:r>
            <a:r>
              <a:rPr lang="en-US" sz="2400" b="0" i="0" dirty="0">
                <a:solidFill>
                  <a:srgbClr val="202124"/>
                </a:solidFill>
                <a:effectLst/>
                <a:latin typeface="arial" panose="020B0604020202020204" pitchFamily="34" charset="0"/>
              </a:rPr>
              <a:t> in three stages: </a:t>
            </a:r>
          </a:p>
          <a:p>
            <a:pPr marL="1200150" lvl="2" indent="-285750">
              <a:buFont typeface="Arial" panose="020B0604020202020204" pitchFamily="34" charset="0"/>
              <a:buChar char="•"/>
            </a:pPr>
            <a:r>
              <a:rPr lang="en-US" sz="2400" b="0" i="0" dirty="0">
                <a:solidFill>
                  <a:srgbClr val="202124"/>
                </a:solidFill>
                <a:effectLst/>
                <a:latin typeface="arial" panose="020B0604020202020204" pitchFamily="34" charset="0"/>
              </a:rPr>
              <a:t>early adolescence (under 14), </a:t>
            </a:r>
          </a:p>
          <a:p>
            <a:pPr marL="1200150" lvl="2" indent="-285750">
              <a:buFont typeface="Arial" panose="020B0604020202020204" pitchFamily="34" charset="0"/>
              <a:buChar char="•"/>
            </a:pPr>
            <a:r>
              <a:rPr lang="en-US" sz="2400" b="0" i="0" dirty="0">
                <a:solidFill>
                  <a:srgbClr val="202124"/>
                </a:solidFill>
                <a:effectLst/>
                <a:latin typeface="arial" panose="020B0604020202020204" pitchFamily="34" charset="0"/>
              </a:rPr>
              <a:t>middle adolescence (15-17), </a:t>
            </a:r>
          </a:p>
          <a:p>
            <a:pPr marL="1200150" lvl="2" indent="-285750">
              <a:buFont typeface="Arial" panose="020B0604020202020204" pitchFamily="34" charset="0"/>
              <a:buChar char="•"/>
            </a:pPr>
            <a:r>
              <a:rPr lang="en-US" sz="2400" b="0" i="0" dirty="0">
                <a:solidFill>
                  <a:srgbClr val="202124"/>
                </a:solidFill>
                <a:effectLst/>
                <a:latin typeface="arial" panose="020B0604020202020204" pitchFamily="34" charset="0"/>
              </a:rPr>
              <a:t>late adolescence and early adulthood (18-24).</a:t>
            </a:r>
            <a:endParaRPr lang="en-US" sz="2400" dirty="0"/>
          </a:p>
        </p:txBody>
      </p:sp>
    </p:spTree>
    <p:extLst>
      <p:ext uri="{BB962C8B-B14F-4D97-AF65-F5344CB8AC3E}">
        <p14:creationId xmlns:p14="http://schemas.microsoft.com/office/powerpoint/2010/main" val="9321454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606F-D49A-4722-86FD-844F44546B96}"/>
              </a:ext>
            </a:extLst>
          </p:cNvPr>
          <p:cNvSpPr>
            <a:spLocks noGrp="1"/>
          </p:cNvSpPr>
          <p:nvPr>
            <p:ph type="title"/>
          </p:nvPr>
        </p:nvSpPr>
        <p:spPr>
          <a:xfrm>
            <a:off x="838200" y="365125"/>
            <a:ext cx="10515600" cy="1144893"/>
          </a:xfrm>
        </p:spPr>
        <p:txBody>
          <a:bodyPr>
            <a:normAutofit fontScale="90000"/>
          </a:bodyPr>
          <a:lstStyle/>
          <a:p>
            <a:r>
              <a:rPr lang="en-US" sz="3600" dirty="0"/>
              <a:t/>
            </a:r>
            <a:br>
              <a:rPr lang="en-US" sz="3600" dirty="0"/>
            </a:br>
            <a:r>
              <a:rPr lang="en-US" sz="3100" dirty="0"/>
              <a:t>The age definition for ‘youth’ of various international organization's</a:t>
            </a:r>
            <a:r>
              <a:rPr lang="en-US" dirty="0"/>
              <a:t/>
            </a:r>
            <a:br>
              <a:rPr lang="en-US" dirty="0"/>
            </a:br>
            <a:endParaRPr lang="en-IN" dirty="0"/>
          </a:p>
        </p:txBody>
      </p:sp>
      <p:sp>
        <p:nvSpPr>
          <p:cNvPr id="3" name="Content Placeholder 2">
            <a:extLst>
              <a:ext uri="{FF2B5EF4-FFF2-40B4-BE49-F238E27FC236}">
                <a16:creationId xmlns:a16="http://schemas.microsoft.com/office/drawing/2014/main" id="{96BCFAAD-1317-4DF4-983F-57AD49615D2E}"/>
              </a:ext>
            </a:extLst>
          </p:cNvPr>
          <p:cNvSpPr>
            <a:spLocks noGrp="1"/>
          </p:cNvSpPr>
          <p:nvPr>
            <p:ph idx="1"/>
          </p:nvPr>
        </p:nvSpPr>
        <p:spPr/>
        <p:txBody>
          <a:bodyPr>
            <a:normAutofit lnSpcReduction="10000"/>
          </a:bodyPr>
          <a:lstStyle/>
          <a:p>
            <a:r>
              <a:rPr lang="en-US" dirty="0"/>
              <a:t>The Commonwealth 15–29 </a:t>
            </a:r>
          </a:p>
          <a:p>
            <a:r>
              <a:rPr lang="en-US" dirty="0"/>
              <a:t>United Nations Educational, Scientific and Cultural Organization (UNESCO) 15–24 </a:t>
            </a:r>
          </a:p>
          <a:p>
            <a:r>
              <a:rPr lang="en-US" dirty="0"/>
              <a:t>International </a:t>
            </a:r>
            <a:r>
              <a:rPr lang="en-US" dirty="0" err="1"/>
              <a:t>Labour</a:t>
            </a:r>
            <a:r>
              <a:rPr lang="en-US" dirty="0"/>
              <a:t> Office (ILO) 15–24 </a:t>
            </a:r>
          </a:p>
          <a:p>
            <a:r>
              <a:rPr lang="en-US" dirty="0"/>
              <a:t>UN Population Fund 10–24 </a:t>
            </a:r>
          </a:p>
          <a:p>
            <a:r>
              <a:rPr lang="en-US" dirty="0"/>
              <a:t>World Health Organization (WHO) 10–29 </a:t>
            </a:r>
          </a:p>
          <a:p>
            <a:r>
              <a:rPr lang="en-US" dirty="0"/>
              <a:t>World Bank 15–34 </a:t>
            </a:r>
          </a:p>
          <a:p>
            <a:r>
              <a:rPr lang="en-US" dirty="0"/>
              <a:t>African Union 15–35 </a:t>
            </a:r>
          </a:p>
          <a:p>
            <a:r>
              <a:rPr lang="en-US" dirty="0"/>
              <a:t>European Union (EU) 15–29</a:t>
            </a:r>
            <a:endParaRPr lang="en-IN" dirty="0"/>
          </a:p>
        </p:txBody>
      </p:sp>
    </p:spTree>
    <p:extLst>
      <p:ext uri="{BB962C8B-B14F-4D97-AF65-F5344CB8AC3E}">
        <p14:creationId xmlns:p14="http://schemas.microsoft.com/office/powerpoint/2010/main" val="274239444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4524"/>
            <a:ext cx="10515600" cy="4796443"/>
          </a:xfrm>
        </p:spPr>
        <p:txBody>
          <a:bodyPr>
            <a:normAutofit/>
          </a:bodyPr>
          <a:lstStyle/>
          <a:p>
            <a:pPr marL="0" indent="0">
              <a:buNone/>
            </a:pPr>
            <a:r>
              <a:rPr lang="en-US" dirty="0"/>
              <a:t>In India</a:t>
            </a:r>
          </a:p>
          <a:p>
            <a:r>
              <a:rPr lang="en-US"/>
              <a:t>As </a:t>
            </a:r>
            <a:r>
              <a:rPr lang="en-US" dirty="0"/>
              <a:t>per National Youth Policy-2003, ‘youth’ was defined as a person of age between 13 and 35 years</a:t>
            </a:r>
          </a:p>
          <a:p>
            <a:r>
              <a:rPr lang="en-US" dirty="0"/>
              <a:t>As per National Youth Policy- 2014, the youth age-group is defined as 15and 29 years</a:t>
            </a:r>
          </a:p>
          <a:p>
            <a:r>
              <a:rPr lang="en-US" dirty="0"/>
              <a:t>The working population of India, is expected to increase to 592 million by 2020, next only to China (776 million), pointing to the fact that youth will make a significant contribution to the economic development of the country. </a:t>
            </a:r>
            <a:endParaRPr lang="en-IN" dirty="0"/>
          </a:p>
        </p:txBody>
      </p:sp>
    </p:spTree>
    <p:extLst>
      <p:ext uri="{BB962C8B-B14F-4D97-AF65-F5344CB8AC3E}">
        <p14:creationId xmlns:p14="http://schemas.microsoft.com/office/powerpoint/2010/main" val="1340477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1486</TotalTime>
  <Words>2339</Words>
  <Application>Microsoft Office PowerPoint</Application>
  <PresentationFormat>Widescreen</PresentationFormat>
  <Paragraphs>324</Paragraphs>
  <Slides>56</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56</vt:i4>
      </vt:variant>
    </vt:vector>
  </HeadingPairs>
  <TitlesOfParts>
    <vt:vector size="73" baseType="lpstr">
      <vt:lpstr>Arial</vt:lpstr>
      <vt:lpstr>Arial</vt:lpstr>
      <vt:lpstr>Calibri</vt:lpstr>
      <vt:lpstr>Calibri Light</vt:lpstr>
      <vt:lpstr>Elephant</vt:lpstr>
      <vt:lpstr>Fira Sans</vt:lpstr>
      <vt:lpstr>Lato</vt:lpstr>
      <vt:lpstr>Montserrat</vt:lpstr>
      <vt:lpstr>Olympic Sans</vt:lpstr>
      <vt:lpstr>Olympic Serif</vt:lpstr>
      <vt:lpstr>Open Sans</vt:lpstr>
      <vt:lpstr>SourceSansPro</vt:lpstr>
      <vt:lpstr>Times New Roman</vt:lpstr>
      <vt:lpstr>TundraWeb</vt:lpstr>
      <vt:lpstr>Verdana</vt:lpstr>
      <vt:lpstr>Wingdings</vt:lpstr>
      <vt:lpstr>Office Theme</vt:lpstr>
      <vt:lpstr>PowerPoint Presentation</vt:lpstr>
      <vt:lpstr>PowerPoint Presentation</vt:lpstr>
      <vt:lpstr>Who is Youth ?</vt:lpstr>
      <vt:lpstr>PowerPoint Presentation</vt:lpstr>
      <vt:lpstr>PowerPoint Presentation</vt:lpstr>
      <vt:lpstr>PowerPoint Presentation</vt:lpstr>
      <vt:lpstr>PowerPoint Presentation</vt:lpstr>
      <vt:lpstr> The age definition for ‘youth’ of various international organization's </vt:lpstr>
      <vt:lpstr>PowerPoint Presentation</vt:lpstr>
      <vt:lpstr>PowerPoint Presentation</vt:lpstr>
      <vt:lpstr>Youths are fighters.</vt:lpstr>
      <vt:lpstr>Youths are problem solvers.</vt:lpstr>
      <vt:lpstr>The youths are our life and nation. They will make our country proud. The country will be recognized. The youths just need the support from their fellow citizens and they will perform their duties.</vt:lpstr>
      <vt:lpstr>PowerPoint Presentation</vt:lpstr>
      <vt:lpstr>PowerPoint Presentation</vt:lpstr>
      <vt:lpstr>PowerPoint Presentation</vt:lpstr>
      <vt:lpstr>  Six gold medals for India at Asian Youth Championships </vt:lpstr>
      <vt:lpstr>Top 5 Countries with Largest Youth Population According to UNDP Report (November 18, 2014)</vt:lpstr>
      <vt:lpstr>PowerPoint Presentation</vt:lpstr>
      <vt:lpstr>PowerPoint Presentation</vt:lpstr>
      <vt:lpstr> Global Trends </vt:lpstr>
      <vt:lpstr>Vision</vt:lpstr>
      <vt:lpstr>Health Status</vt:lpstr>
      <vt:lpstr>PowerPoint Presentation</vt:lpstr>
      <vt:lpstr>PowerPoint Presentation</vt:lpstr>
      <vt:lpstr>PowerPoint Presentation</vt:lpstr>
      <vt:lpstr>PowerPoint Presentation</vt:lpstr>
      <vt:lpstr> Access to Employment </vt:lpstr>
      <vt:lpstr>Global Competitiveness Report  (World Economic Forum – Special Edition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Terrerism</vt:lpstr>
      <vt:lpstr>PowerPoint Presentation</vt:lpstr>
      <vt:lpstr>PowerPoint Presentation</vt:lpstr>
      <vt:lpstr>YOUNG INDIA AND WORK A SURVEY OF YOUTH ASPIRATIONS (2018 Observer Research Foundation, The World Economic Forum)</vt:lpstr>
      <vt:lpstr>PowerPoint Presentation</vt:lpstr>
      <vt:lpstr>PowerPoint Presentation</vt:lpstr>
      <vt:lpstr>PowerPoint Presentation</vt:lpstr>
      <vt:lpstr>PowerPoint Presentation</vt:lpstr>
      <vt:lpstr>PowerPoint Presentation</vt:lpstr>
      <vt:lpstr>PowerPoint Presentation</vt:lpstr>
      <vt:lpstr>Impact of Covid-19 on Youth (International Labour Organisation - 2020)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system4</dc:creator>
  <cp:lastModifiedBy>Natarajamurthy Parthasarathi</cp:lastModifiedBy>
  <cp:revision>112</cp:revision>
  <dcterms:created xsi:type="dcterms:W3CDTF">2020-11-17T10:05:05Z</dcterms:created>
  <dcterms:modified xsi:type="dcterms:W3CDTF">2023-06-23T09:19:46Z</dcterms:modified>
</cp:coreProperties>
</file>