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87" d="100"/>
          <a:sy n="87" d="100"/>
        </p:scale>
        <p:origin x="480"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I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6F0F9955-7C80-4E32-8F3F-458DBCF13484}" type="datetimeFigureOut">
              <a:rPr lang="en-IN" smtClean="0"/>
              <a:t>23-06-2023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C70EAD3-250F-4D53-8EB4-CA184817A171}" type="slidenum">
              <a:rPr lang="en-IN" smtClean="0"/>
              <a:t>‹#›</a:t>
            </a:fld>
            <a:endParaRPr lang="en-IN"/>
          </a:p>
        </p:txBody>
      </p:sp>
    </p:spTree>
    <p:extLst>
      <p:ext uri="{BB962C8B-B14F-4D97-AF65-F5344CB8AC3E}">
        <p14:creationId xmlns:p14="http://schemas.microsoft.com/office/powerpoint/2010/main" val="391367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6F0F9955-7C80-4E32-8F3F-458DBCF13484}" type="datetimeFigureOut">
              <a:rPr lang="en-IN" smtClean="0"/>
              <a:t>23-06-2023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C70EAD3-250F-4D53-8EB4-CA184817A171}" type="slidenum">
              <a:rPr lang="en-IN" smtClean="0"/>
              <a:t>‹#›</a:t>
            </a:fld>
            <a:endParaRPr lang="en-IN"/>
          </a:p>
        </p:txBody>
      </p:sp>
    </p:spTree>
    <p:extLst>
      <p:ext uri="{BB962C8B-B14F-4D97-AF65-F5344CB8AC3E}">
        <p14:creationId xmlns:p14="http://schemas.microsoft.com/office/powerpoint/2010/main" val="5786421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6F0F9955-7C80-4E32-8F3F-458DBCF13484}" type="datetimeFigureOut">
              <a:rPr lang="en-IN" smtClean="0"/>
              <a:t>23-06-2023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C70EAD3-250F-4D53-8EB4-CA184817A171}" type="slidenum">
              <a:rPr lang="en-IN" smtClean="0"/>
              <a:t>‹#›</a:t>
            </a:fld>
            <a:endParaRPr lang="en-IN"/>
          </a:p>
        </p:txBody>
      </p:sp>
    </p:spTree>
    <p:extLst>
      <p:ext uri="{BB962C8B-B14F-4D97-AF65-F5344CB8AC3E}">
        <p14:creationId xmlns:p14="http://schemas.microsoft.com/office/powerpoint/2010/main" val="14282480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6F0F9955-7C80-4E32-8F3F-458DBCF13484}" type="datetimeFigureOut">
              <a:rPr lang="en-IN" smtClean="0"/>
              <a:t>23-06-2023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C70EAD3-250F-4D53-8EB4-CA184817A171}" type="slidenum">
              <a:rPr lang="en-IN" smtClean="0"/>
              <a:t>‹#›</a:t>
            </a:fld>
            <a:endParaRPr lang="en-IN"/>
          </a:p>
        </p:txBody>
      </p:sp>
    </p:spTree>
    <p:extLst>
      <p:ext uri="{BB962C8B-B14F-4D97-AF65-F5344CB8AC3E}">
        <p14:creationId xmlns:p14="http://schemas.microsoft.com/office/powerpoint/2010/main" val="41963055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I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6F0F9955-7C80-4E32-8F3F-458DBCF13484}" type="datetimeFigureOut">
              <a:rPr lang="en-IN" smtClean="0"/>
              <a:t>23-06-2023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C70EAD3-250F-4D53-8EB4-CA184817A171}" type="slidenum">
              <a:rPr lang="en-IN" smtClean="0"/>
              <a:t>‹#›</a:t>
            </a:fld>
            <a:endParaRPr lang="en-IN"/>
          </a:p>
        </p:txBody>
      </p:sp>
    </p:spTree>
    <p:extLst>
      <p:ext uri="{BB962C8B-B14F-4D97-AF65-F5344CB8AC3E}">
        <p14:creationId xmlns:p14="http://schemas.microsoft.com/office/powerpoint/2010/main" val="27163322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6F0F9955-7C80-4E32-8F3F-458DBCF13484}" type="datetimeFigureOut">
              <a:rPr lang="en-IN" smtClean="0"/>
              <a:t>23-06-2023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EC70EAD3-250F-4D53-8EB4-CA184817A171}" type="slidenum">
              <a:rPr lang="en-IN" smtClean="0"/>
              <a:t>‹#›</a:t>
            </a:fld>
            <a:endParaRPr lang="en-IN"/>
          </a:p>
        </p:txBody>
      </p:sp>
    </p:spTree>
    <p:extLst>
      <p:ext uri="{BB962C8B-B14F-4D97-AF65-F5344CB8AC3E}">
        <p14:creationId xmlns:p14="http://schemas.microsoft.com/office/powerpoint/2010/main" val="40041288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I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6F0F9955-7C80-4E32-8F3F-458DBCF13484}" type="datetimeFigureOut">
              <a:rPr lang="en-IN" smtClean="0"/>
              <a:t>23-06-2023</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EC70EAD3-250F-4D53-8EB4-CA184817A171}" type="slidenum">
              <a:rPr lang="en-IN" smtClean="0"/>
              <a:t>‹#›</a:t>
            </a:fld>
            <a:endParaRPr lang="en-IN"/>
          </a:p>
        </p:txBody>
      </p:sp>
    </p:spTree>
    <p:extLst>
      <p:ext uri="{BB962C8B-B14F-4D97-AF65-F5344CB8AC3E}">
        <p14:creationId xmlns:p14="http://schemas.microsoft.com/office/powerpoint/2010/main" val="27723211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6F0F9955-7C80-4E32-8F3F-458DBCF13484}" type="datetimeFigureOut">
              <a:rPr lang="en-IN" smtClean="0"/>
              <a:t>23-06-2023</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EC70EAD3-250F-4D53-8EB4-CA184817A171}" type="slidenum">
              <a:rPr lang="en-IN" smtClean="0"/>
              <a:t>‹#›</a:t>
            </a:fld>
            <a:endParaRPr lang="en-IN"/>
          </a:p>
        </p:txBody>
      </p:sp>
    </p:spTree>
    <p:extLst>
      <p:ext uri="{BB962C8B-B14F-4D97-AF65-F5344CB8AC3E}">
        <p14:creationId xmlns:p14="http://schemas.microsoft.com/office/powerpoint/2010/main" val="16319329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F0F9955-7C80-4E32-8F3F-458DBCF13484}" type="datetimeFigureOut">
              <a:rPr lang="en-IN" smtClean="0"/>
              <a:t>23-06-2023</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EC70EAD3-250F-4D53-8EB4-CA184817A171}" type="slidenum">
              <a:rPr lang="en-IN" smtClean="0"/>
              <a:t>‹#›</a:t>
            </a:fld>
            <a:endParaRPr lang="en-IN"/>
          </a:p>
        </p:txBody>
      </p:sp>
    </p:spTree>
    <p:extLst>
      <p:ext uri="{BB962C8B-B14F-4D97-AF65-F5344CB8AC3E}">
        <p14:creationId xmlns:p14="http://schemas.microsoft.com/office/powerpoint/2010/main" val="11240306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6F0F9955-7C80-4E32-8F3F-458DBCF13484}" type="datetimeFigureOut">
              <a:rPr lang="en-IN" smtClean="0"/>
              <a:t>23-06-2023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EC70EAD3-250F-4D53-8EB4-CA184817A171}" type="slidenum">
              <a:rPr lang="en-IN" smtClean="0"/>
              <a:t>‹#›</a:t>
            </a:fld>
            <a:endParaRPr lang="en-IN"/>
          </a:p>
        </p:txBody>
      </p:sp>
    </p:spTree>
    <p:extLst>
      <p:ext uri="{BB962C8B-B14F-4D97-AF65-F5344CB8AC3E}">
        <p14:creationId xmlns:p14="http://schemas.microsoft.com/office/powerpoint/2010/main" val="17901376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6F0F9955-7C80-4E32-8F3F-458DBCF13484}" type="datetimeFigureOut">
              <a:rPr lang="en-IN" smtClean="0"/>
              <a:t>23-06-2023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EC70EAD3-250F-4D53-8EB4-CA184817A171}" type="slidenum">
              <a:rPr lang="en-IN" smtClean="0"/>
              <a:t>‹#›</a:t>
            </a:fld>
            <a:endParaRPr lang="en-IN"/>
          </a:p>
        </p:txBody>
      </p:sp>
    </p:spTree>
    <p:extLst>
      <p:ext uri="{BB962C8B-B14F-4D97-AF65-F5344CB8AC3E}">
        <p14:creationId xmlns:p14="http://schemas.microsoft.com/office/powerpoint/2010/main" val="3363890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F0F9955-7C80-4E32-8F3F-458DBCF13484}" type="datetimeFigureOut">
              <a:rPr lang="en-IN" smtClean="0"/>
              <a:t>23-06-2023</a:t>
            </a:fld>
            <a:endParaRPr lang="en-I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C70EAD3-250F-4D53-8EB4-CA184817A171}" type="slidenum">
              <a:rPr lang="en-IN" smtClean="0"/>
              <a:t>‹#›</a:t>
            </a:fld>
            <a:endParaRPr lang="en-IN"/>
          </a:p>
        </p:txBody>
      </p:sp>
    </p:spTree>
    <p:extLst>
      <p:ext uri="{BB962C8B-B14F-4D97-AF65-F5344CB8AC3E}">
        <p14:creationId xmlns:p14="http://schemas.microsoft.com/office/powerpoint/2010/main" val="16526642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www.youtube.com/watch?v=v5APXTKkrQc"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IN" dirty="0" err="1"/>
              <a:t>Harrod-Domar</a:t>
            </a:r>
            <a:r>
              <a:rPr lang="en-IN" dirty="0"/>
              <a:t> Model</a:t>
            </a:r>
            <a:br>
              <a:rPr lang="en-IN" dirty="0"/>
            </a:br>
            <a:endParaRPr lang="en-IN" dirty="0"/>
          </a:p>
        </p:txBody>
      </p:sp>
      <p:sp>
        <p:nvSpPr>
          <p:cNvPr id="3" name="Subtitle 2"/>
          <p:cNvSpPr>
            <a:spLocks noGrp="1"/>
          </p:cNvSpPr>
          <p:nvPr>
            <p:ph type="subTitle" idx="1"/>
          </p:nvPr>
        </p:nvSpPr>
        <p:spPr/>
        <p:txBody>
          <a:bodyPr/>
          <a:lstStyle/>
          <a:p>
            <a:r>
              <a:rPr lang="en-IN" dirty="0" smtClean="0"/>
              <a:t>P. </a:t>
            </a:r>
            <a:r>
              <a:rPr lang="en-IN" smtClean="0"/>
              <a:t>Natarajamurthy</a:t>
            </a:r>
            <a:endParaRPr lang="en-IN"/>
          </a:p>
        </p:txBody>
      </p:sp>
    </p:spTree>
    <p:extLst>
      <p:ext uri="{BB962C8B-B14F-4D97-AF65-F5344CB8AC3E}">
        <p14:creationId xmlns:p14="http://schemas.microsoft.com/office/powerpoint/2010/main" val="7657905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https://www.economicshelp.org/wp-content/uploads/2012/05/harod-domar-flow.pn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914775" y="2153444"/>
            <a:ext cx="4362450" cy="36957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9778092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7973291" cy="865159"/>
          </a:xfrm>
        </p:spPr>
        <p:txBody>
          <a:bodyPr>
            <a:normAutofit fontScale="90000"/>
          </a:bodyPr>
          <a:lstStyle/>
          <a:p>
            <a:r>
              <a:rPr lang="en-IN" dirty="0" smtClean="0"/>
              <a:t/>
            </a:r>
            <a:br>
              <a:rPr lang="en-IN" dirty="0" smtClean="0"/>
            </a:br>
            <a:r>
              <a:rPr lang="en-IN" dirty="0" smtClean="0"/>
              <a:t>Criticisms </a:t>
            </a:r>
            <a:r>
              <a:rPr lang="en-IN" dirty="0"/>
              <a:t>of </a:t>
            </a:r>
            <a:r>
              <a:rPr lang="en-IN" dirty="0" err="1"/>
              <a:t>Harrod-Domar</a:t>
            </a:r>
            <a:r>
              <a:rPr lang="en-IN" dirty="0"/>
              <a:t> Model</a:t>
            </a:r>
            <a:br>
              <a:rPr lang="en-IN" dirty="0"/>
            </a:br>
            <a:endParaRPr lang="en-IN" dirty="0"/>
          </a:p>
        </p:txBody>
      </p:sp>
      <p:sp>
        <p:nvSpPr>
          <p:cNvPr id="3" name="Content Placeholder 2"/>
          <p:cNvSpPr>
            <a:spLocks noGrp="1"/>
          </p:cNvSpPr>
          <p:nvPr>
            <p:ph idx="1"/>
          </p:nvPr>
        </p:nvSpPr>
        <p:spPr/>
        <p:txBody>
          <a:bodyPr>
            <a:normAutofit fontScale="77500" lnSpcReduction="20000"/>
          </a:bodyPr>
          <a:lstStyle/>
          <a:p>
            <a:r>
              <a:rPr lang="en-US" dirty="0"/>
              <a:t>Developing countries find it difficult to increase saving. Increasing savings ratios may be inappropriate when you are struggling to get enough food to eat.</a:t>
            </a:r>
          </a:p>
          <a:p>
            <a:r>
              <a:rPr lang="en-US" dirty="0" err="1"/>
              <a:t>Harrod</a:t>
            </a:r>
            <a:r>
              <a:rPr lang="en-US" dirty="0"/>
              <a:t> based his model on looking at </a:t>
            </a:r>
            <a:r>
              <a:rPr lang="en-US" dirty="0" smtClean="0"/>
              <a:t>industrialized </a:t>
            </a:r>
            <a:r>
              <a:rPr lang="en-US" dirty="0"/>
              <a:t>countries post-depression years. He later came to repudiate his model because he felt it did not provide a model for long-term growth rates.</a:t>
            </a:r>
          </a:p>
          <a:p>
            <a:r>
              <a:rPr lang="en-US" dirty="0"/>
              <a:t>The model ignores factors such as </a:t>
            </a:r>
            <a:r>
              <a:rPr lang="en-US" dirty="0" err="1"/>
              <a:t>labour</a:t>
            </a:r>
            <a:r>
              <a:rPr lang="en-US" dirty="0"/>
              <a:t> productivity, technological innovation and levels of corruption. The </a:t>
            </a:r>
            <a:r>
              <a:rPr lang="en-US" dirty="0" err="1"/>
              <a:t>Harrod-Domar</a:t>
            </a:r>
            <a:r>
              <a:rPr lang="en-US" dirty="0"/>
              <a:t> is at best an oversimplification of complex factors which go into economic growth.</a:t>
            </a:r>
          </a:p>
          <a:p>
            <a:r>
              <a:rPr lang="en-US" dirty="0"/>
              <a:t>There are examples of countries who have experienced rapid growth rates despite a lack of savings, such as Thailand.</a:t>
            </a:r>
          </a:p>
          <a:p>
            <a:r>
              <a:rPr lang="en-US" dirty="0"/>
              <a:t>It assumes the existences of a reliable finance and transport system. Often the problem for developing countries is a lack of investment in these areas.</a:t>
            </a:r>
          </a:p>
          <a:p>
            <a:r>
              <a:rPr lang="en-US" dirty="0"/>
              <a:t>Increasing capital stock can lead to diminishing returns. </a:t>
            </a:r>
            <a:r>
              <a:rPr lang="en-US" dirty="0" err="1"/>
              <a:t>Domar</a:t>
            </a:r>
            <a:r>
              <a:rPr lang="en-US" dirty="0"/>
              <a:t> was writing during the aftermath of the Great Depression where he could assume there would always be surplus </a:t>
            </a:r>
            <a:r>
              <a:rPr lang="en-US" dirty="0" err="1"/>
              <a:t>labour</a:t>
            </a:r>
            <a:r>
              <a:rPr lang="en-US" dirty="0"/>
              <a:t> willing to use the machines, but, in practice, this is not the case.</a:t>
            </a:r>
          </a:p>
          <a:p>
            <a:endParaRPr lang="en-IN" dirty="0"/>
          </a:p>
        </p:txBody>
      </p:sp>
    </p:spTree>
    <p:extLst>
      <p:ext uri="{BB962C8B-B14F-4D97-AF65-F5344CB8AC3E}">
        <p14:creationId xmlns:p14="http://schemas.microsoft.com/office/powerpoint/2010/main" val="42693193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864524"/>
            <a:ext cx="10515600" cy="5312439"/>
          </a:xfrm>
        </p:spPr>
        <p:txBody>
          <a:bodyPr>
            <a:normAutofit fontScale="77500" lnSpcReduction="20000"/>
          </a:bodyPr>
          <a:lstStyle/>
          <a:p>
            <a:r>
              <a:rPr lang="en-US" dirty="0"/>
              <a:t>The Model explains boom and bust cycles through the importance of capital, </a:t>
            </a:r>
            <a:r>
              <a:rPr lang="en-US" dirty="0" smtClean="0"/>
              <a:t>However</a:t>
            </a:r>
            <a:r>
              <a:rPr lang="en-US" dirty="0"/>
              <a:t>, in practice businesses are influenced by many things other than capital such as expectations.</a:t>
            </a:r>
          </a:p>
          <a:p>
            <a:r>
              <a:rPr lang="en-US" dirty="0" err="1"/>
              <a:t>Harrod</a:t>
            </a:r>
            <a:r>
              <a:rPr lang="en-US" dirty="0"/>
              <a:t> assumed there was no reason for the actual growth to equal natural growth and that an economy had no tendency to full employment. However, this was based on the assumption of wages being fixed.</a:t>
            </a:r>
          </a:p>
          <a:p>
            <a:r>
              <a:rPr lang="en-US" dirty="0"/>
              <a:t>The difficulty of influencing saving levels. In developing economies it can be difficult to increase savings ratios – because of widespread poverty.</a:t>
            </a:r>
          </a:p>
          <a:p>
            <a:r>
              <a:rPr lang="en-US" dirty="0"/>
              <a:t>The effectiveness of foreign capital flows can vary. In the 1970s and 80s many developing economies borrowed from abroad, this led to an inflow of foreign capital however, there was a lack of skilled </a:t>
            </a:r>
            <a:r>
              <a:rPr lang="en-US" dirty="0" err="1"/>
              <a:t>labour</a:t>
            </a:r>
            <a:r>
              <a:rPr lang="en-US" dirty="0"/>
              <a:t> to make effective use of capital. </a:t>
            </a:r>
            <a:endParaRPr lang="en-US" dirty="0" smtClean="0"/>
          </a:p>
          <a:p>
            <a:r>
              <a:rPr lang="en-US" dirty="0" smtClean="0"/>
              <a:t>This </a:t>
            </a:r>
            <a:r>
              <a:rPr lang="en-US" dirty="0"/>
              <a:t>led to very high capital-output ratios (poor productivity) and growth rates didn’t increase significantly. However, developing economies were left with high debt repayments and when interest rates rose, a large proportion of national savings was diverted to paying debt repayments.</a:t>
            </a:r>
          </a:p>
          <a:p>
            <a:r>
              <a:rPr lang="en-US" dirty="0"/>
              <a:t>Economic development implies much more than just economic growth. For example, who benefits from growth? does higher national income filter through to improved health care and education. It depends on how the capital is used.</a:t>
            </a:r>
          </a:p>
          <a:p>
            <a:endParaRPr lang="en-IN" dirty="0"/>
          </a:p>
        </p:txBody>
      </p:sp>
    </p:spTree>
    <p:extLst>
      <p:ext uri="{BB962C8B-B14F-4D97-AF65-F5344CB8AC3E}">
        <p14:creationId xmlns:p14="http://schemas.microsoft.com/office/powerpoint/2010/main" val="31998363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825625"/>
            <a:ext cx="10515600" cy="643255"/>
          </a:xfrm>
        </p:spPr>
        <p:txBody>
          <a:bodyPr/>
          <a:lstStyle/>
          <a:p>
            <a:r>
              <a:rPr lang="en-IN" dirty="0" smtClean="0">
                <a:hlinkClick r:id="rId2"/>
              </a:rPr>
              <a:t>https://www.youtube.com/watch?v=v5APXTKkrQc</a:t>
            </a:r>
            <a:endParaRPr lang="en-IN" dirty="0" smtClean="0"/>
          </a:p>
          <a:p>
            <a:pPr marL="0" indent="0">
              <a:buNone/>
            </a:pPr>
            <a:endParaRPr lang="en-IN" dirty="0"/>
          </a:p>
        </p:txBody>
      </p:sp>
    </p:spTree>
    <p:extLst>
      <p:ext uri="{BB962C8B-B14F-4D97-AF65-F5344CB8AC3E}">
        <p14:creationId xmlns:p14="http://schemas.microsoft.com/office/powerpoint/2010/main" val="39372931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t>The </a:t>
            </a:r>
            <a:r>
              <a:rPr lang="en-US" sz="3600" dirty="0" err="1" smtClean="0"/>
              <a:t>Harrod</a:t>
            </a:r>
            <a:r>
              <a:rPr lang="en-US" sz="3600" dirty="0" smtClean="0"/>
              <a:t> </a:t>
            </a:r>
            <a:r>
              <a:rPr lang="en-US" sz="3600" dirty="0" err="1" smtClean="0"/>
              <a:t>Domar</a:t>
            </a:r>
            <a:r>
              <a:rPr lang="en-US" sz="3600" dirty="0" smtClean="0"/>
              <a:t> Model suggests that the rate of economic growth depends on two things:</a:t>
            </a:r>
            <a:br>
              <a:rPr lang="en-US" sz="3600" dirty="0" smtClean="0"/>
            </a:br>
            <a:endParaRPr lang="en-IN" sz="3600" dirty="0"/>
          </a:p>
        </p:txBody>
      </p:sp>
      <p:sp>
        <p:nvSpPr>
          <p:cNvPr id="3" name="Content Placeholder 2"/>
          <p:cNvSpPr>
            <a:spLocks noGrp="1"/>
          </p:cNvSpPr>
          <p:nvPr>
            <p:ph idx="1"/>
          </p:nvPr>
        </p:nvSpPr>
        <p:spPr/>
        <p:txBody>
          <a:bodyPr/>
          <a:lstStyle/>
          <a:p>
            <a:r>
              <a:rPr lang="en-US" b="1" dirty="0" smtClean="0"/>
              <a:t>Level </a:t>
            </a:r>
            <a:r>
              <a:rPr lang="en-US" b="1" dirty="0"/>
              <a:t>of Savings</a:t>
            </a:r>
            <a:r>
              <a:rPr lang="en-US" dirty="0"/>
              <a:t> (higher savings enable higher investment)</a:t>
            </a:r>
          </a:p>
          <a:p>
            <a:r>
              <a:rPr lang="en-US" b="1" dirty="0"/>
              <a:t>Capital-Output Ratio</a:t>
            </a:r>
            <a:r>
              <a:rPr lang="en-US" dirty="0"/>
              <a:t>. A lower capital-output ratio means investment is more efficient and the growth rate will be higher.</a:t>
            </a:r>
          </a:p>
          <a:p>
            <a:endParaRPr lang="en-IN" dirty="0"/>
          </a:p>
        </p:txBody>
      </p:sp>
    </p:spTree>
    <p:extLst>
      <p:ext uri="{BB962C8B-B14F-4D97-AF65-F5344CB8AC3E}">
        <p14:creationId xmlns:p14="http://schemas.microsoft.com/office/powerpoint/2010/main" val="27897209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r>
              <a:rPr lang="en-US" dirty="0" smtClean="0"/>
              <a:t> </a:t>
            </a:r>
          </a:p>
          <a:p>
            <a:endParaRPr lang="en-US" dirty="0"/>
          </a:p>
          <a:p>
            <a:r>
              <a:rPr lang="en-US" dirty="0" smtClean="0"/>
              <a:t>Rate of Economic Growth (G) = Level of Savings (S) / Capital Output 							Ratio (K)</a:t>
            </a:r>
          </a:p>
          <a:p>
            <a:pPr lvl="8"/>
            <a:endParaRPr lang="en-IN" dirty="0"/>
          </a:p>
        </p:txBody>
      </p:sp>
    </p:spTree>
    <p:extLst>
      <p:ext uri="{BB962C8B-B14F-4D97-AF65-F5344CB8AC3E}">
        <p14:creationId xmlns:p14="http://schemas.microsoft.com/office/powerpoint/2010/main" val="25137305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0" dirty="0" err="1" smtClean="0">
                <a:solidFill>
                  <a:srgbClr val="2B7ABF"/>
                </a:solidFill>
                <a:effectLst/>
                <a:latin typeface="Open Sans"/>
              </a:rPr>
              <a:t>Harrod-Domar</a:t>
            </a:r>
            <a:r>
              <a:rPr lang="en-US" b="1" i="0" dirty="0" smtClean="0">
                <a:solidFill>
                  <a:srgbClr val="2B7ABF"/>
                </a:solidFill>
                <a:effectLst/>
                <a:latin typeface="Open Sans"/>
              </a:rPr>
              <a:t> in more detail</a:t>
            </a:r>
            <a:br>
              <a:rPr lang="en-US" b="1" i="0" dirty="0" smtClean="0">
                <a:solidFill>
                  <a:srgbClr val="2B7ABF"/>
                </a:solidFill>
                <a:effectLst/>
                <a:latin typeface="Open Sans"/>
              </a:rPr>
            </a:br>
            <a:endParaRPr lang="en-IN" dirty="0"/>
          </a:p>
        </p:txBody>
      </p:sp>
      <p:sp>
        <p:nvSpPr>
          <p:cNvPr id="3" name="Content Placeholder 2"/>
          <p:cNvSpPr>
            <a:spLocks noGrp="1"/>
          </p:cNvSpPr>
          <p:nvPr>
            <p:ph idx="1"/>
          </p:nvPr>
        </p:nvSpPr>
        <p:spPr/>
        <p:txBody>
          <a:bodyPr/>
          <a:lstStyle/>
          <a:p>
            <a:endParaRPr lang="en-IN" dirty="0"/>
          </a:p>
        </p:txBody>
      </p:sp>
      <p:sp>
        <p:nvSpPr>
          <p:cNvPr id="4" name="Rectangle 3"/>
          <p:cNvSpPr/>
          <p:nvPr/>
        </p:nvSpPr>
        <p:spPr>
          <a:xfrm>
            <a:off x="3014133" y="2387599"/>
            <a:ext cx="7535333" cy="2308324"/>
          </a:xfrm>
          <a:prstGeom prst="rect">
            <a:avLst/>
          </a:prstGeom>
        </p:spPr>
        <p:txBody>
          <a:bodyPr wrap="square">
            <a:spAutoFit/>
          </a:bodyPr>
          <a:lstStyle/>
          <a:p>
            <a:pPr>
              <a:buFont typeface="Arial" panose="020B0604020202020204" pitchFamily="34" charset="0"/>
              <a:buChar char="•"/>
            </a:pPr>
            <a:r>
              <a:rPr lang="en-US" b="0" i="0" dirty="0" smtClean="0">
                <a:solidFill>
                  <a:srgbClr val="3A3A3A"/>
                </a:solidFill>
                <a:effectLst/>
                <a:latin typeface="Open Sans"/>
              </a:rPr>
              <a:t>Level of savings (s) = Average propensity to save (APS) –  which is the ratio of national savings to national income.</a:t>
            </a:r>
          </a:p>
          <a:p>
            <a:pPr>
              <a:buFont typeface="Arial" panose="020B0604020202020204" pitchFamily="34" charset="0"/>
              <a:buChar char="•"/>
            </a:pPr>
            <a:r>
              <a:rPr lang="en-US" b="0" i="0" dirty="0" smtClean="0">
                <a:solidFill>
                  <a:srgbClr val="3A3A3A"/>
                </a:solidFill>
                <a:effectLst/>
                <a:latin typeface="Open Sans"/>
              </a:rPr>
              <a:t>The capital-output ratio = 1/marginal product of capital.</a:t>
            </a:r>
          </a:p>
          <a:p>
            <a:pPr marL="742950" lvl="1" indent="-285750">
              <a:buFont typeface="Arial" panose="020B0604020202020204" pitchFamily="34" charset="0"/>
              <a:buChar char="•"/>
            </a:pPr>
            <a:r>
              <a:rPr lang="en-US" b="0" i="0" dirty="0" smtClean="0">
                <a:solidFill>
                  <a:srgbClr val="3A3A3A"/>
                </a:solidFill>
                <a:effectLst/>
                <a:latin typeface="Open Sans"/>
              </a:rPr>
              <a:t>The capital-output ratio is the amount of capital needed to increase output.</a:t>
            </a:r>
          </a:p>
          <a:p>
            <a:pPr marL="742950" lvl="1" indent="-285750">
              <a:buFont typeface="Arial" panose="020B0604020202020204" pitchFamily="34" charset="0"/>
              <a:buChar char="•"/>
            </a:pPr>
            <a:r>
              <a:rPr lang="en-US" b="0" i="0" dirty="0" smtClean="0">
                <a:solidFill>
                  <a:srgbClr val="3A3A3A"/>
                </a:solidFill>
                <a:effectLst/>
                <a:latin typeface="Open Sans"/>
              </a:rPr>
              <a:t>A high capital-output ratio means investment is inefficient.</a:t>
            </a:r>
          </a:p>
          <a:p>
            <a:pPr marL="742950" lvl="1" indent="-285750">
              <a:buFont typeface="Arial" panose="020B0604020202020204" pitchFamily="34" charset="0"/>
              <a:buChar char="•"/>
            </a:pPr>
            <a:r>
              <a:rPr lang="en-US" b="0" i="0" dirty="0" smtClean="0">
                <a:solidFill>
                  <a:srgbClr val="3A3A3A"/>
                </a:solidFill>
                <a:effectLst/>
                <a:latin typeface="Open Sans"/>
              </a:rPr>
              <a:t>The capital-output ratio also needs to take into account the depreciation of existing capital</a:t>
            </a:r>
            <a:endParaRPr lang="en-US" b="0" i="0" dirty="0">
              <a:solidFill>
                <a:srgbClr val="3A3A3A"/>
              </a:solidFill>
              <a:effectLst/>
              <a:latin typeface="Open Sans"/>
            </a:endParaRPr>
          </a:p>
        </p:txBody>
      </p:sp>
    </p:spTree>
    <p:extLst>
      <p:ext uri="{BB962C8B-B14F-4D97-AF65-F5344CB8AC3E}">
        <p14:creationId xmlns:p14="http://schemas.microsoft.com/office/powerpoint/2010/main" val="176487102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pic>
        <p:nvPicPr>
          <p:cNvPr id="3074" name="Picture 2" descr="https://www.economicshelp.org/wp-content/uploads/2012/05/harod-domar.pn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947987" y="2353469"/>
            <a:ext cx="6296025" cy="32956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0673066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r>
              <a:rPr lang="en-US" b="1" dirty="0"/>
              <a:t>Level of savings</a:t>
            </a:r>
            <a:r>
              <a:rPr lang="en-US" dirty="0"/>
              <a:t>. Higher savings enable greater investment in capital stock</a:t>
            </a:r>
          </a:p>
          <a:p>
            <a:r>
              <a:rPr lang="en-US" b="1" dirty="0"/>
              <a:t>The marginal efficiency of capital</a:t>
            </a:r>
            <a:r>
              <a:rPr lang="en-US" dirty="0"/>
              <a:t>. This refers to the productivity of investment, e.g. if machines costing £30 million increase output by £10 million. The capital-output ratio is 3</a:t>
            </a:r>
          </a:p>
          <a:p>
            <a:r>
              <a:rPr lang="en-US" b="1" dirty="0"/>
              <a:t>Depreciation</a:t>
            </a:r>
            <a:r>
              <a:rPr lang="en-US" dirty="0"/>
              <a:t> – old capital wearing out.</a:t>
            </a:r>
          </a:p>
          <a:p>
            <a:pPr marL="0" indent="0">
              <a:buNone/>
            </a:pPr>
            <a:endParaRPr lang="en-IN" dirty="0"/>
          </a:p>
        </p:txBody>
      </p:sp>
    </p:spTree>
    <p:extLst>
      <p:ext uri="{BB962C8B-B14F-4D97-AF65-F5344CB8AC3E}">
        <p14:creationId xmlns:p14="http://schemas.microsoft.com/office/powerpoint/2010/main" val="313940159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159538" cy="1039725"/>
          </a:xfrm>
        </p:spPr>
        <p:txBody>
          <a:bodyPr>
            <a:normAutofit fontScale="90000"/>
          </a:bodyPr>
          <a:lstStyle/>
          <a:p>
            <a:r>
              <a:rPr lang="en-US" b="1" dirty="0" smtClean="0"/>
              <a:t>Warranted Growth Rate</a:t>
            </a:r>
            <a:br>
              <a:rPr lang="en-US" b="1" dirty="0" smtClean="0"/>
            </a:br>
            <a:endParaRPr lang="en-IN" dirty="0"/>
          </a:p>
        </p:txBody>
      </p:sp>
      <p:sp>
        <p:nvSpPr>
          <p:cNvPr id="3" name="Content Placeholder 2"/>
          <p:cNvSpPr>
            <a:spLocks noGrp="1"/>
          </p:cNvSpPr>
          <p:nvPr>
            <p:ph idx="1"/>
          </p:nvPr>
        </p:nvSpPr>
        <p:spPr/>
        <p:txBody>
          <a:bodyPr>
            <a:normAutofit lnSpcReduction="10000"/>
          </a:bodyPr>
          <a:lstStyle/>
          <a:p>
            <a:r>
              <a:rPr lang="en-US" dirty="0" smtClean="0"/>
              <a:t>Roy </a:t>
            </a:r>
            <a:r>
              <a:rPr lang="en-US" dirty="0" err="1"/>
              <a:t>Harrod</a:t>
            </a:r>
            <a:r>
              <a:rPr lang="en-US" dirty="0"/>
              <a:t> introduced a concept known as the warranted growth rate.</a:t>
            </a:r>
          </a:p>
          <a:p>
            <a:r>
              <a:rPr lang="en-US" dirty="0"/>
              <a:t>This is the growth rate at which all saving is absorbed into investment. (e.g. £80bn of saving = £80bn of investment.</a:t>
            </a:r>
          </a:p>
          <a:p>
            <a:r>
              <a:rPr lang="en-US" dirty="0"/>
              <a:t>Let us assume, the saving rate is 10% and the capital-output ratio is 4. In other words, £10bn of investment increases output by £2.5bn.</a:t>
            </a:r>
          </a:p>
          <a:p>
            <a:r>
              <a:rPr lang="en-US" dirty="0"/>
              <a:t>In this case, the economy’s warranted growth rate is 2.5 percent (ten divided by four).</a:t>
            </a:r>
          </a:p>
          <a:p>
            <a:r>
              <a:rPr lang="en-US" dirty="0"/>
              <a:t>This is the growth rate at which the ratio of capital to output would stay constant at four.</a:t>
            </a:r>
          </a:p>
          <a:p>
            <a:endParaRPr lang="en-IN" dirty="0"/>
          </a:p>
        </p:txBody>
      </p:sp>
    </p:spTree>
    <p:extLst>
      <p:ext uri="{BB962C8B-B14F-4D97-AF65-F5344CB8AC3E}">
        <p14:creationId xmlns:p14="http://schemas.microsoft.com/office/powerpoint/2010/main" val="33454991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5570913" cy="1056351"/>
          </a:xfrm>
        </p:spPr>
        <p:txBody>
          <a:bodyPr>
            <a:normAutofit fontScale="90000"/>
          </a:bodyPr>
          <a:lstStyle/>
          <a:p>
            <a:r>
              <a:rPr lang="en-US" b="1" dirty="0" smtClean="0"/>
              <a:t>The Natural Growth Rate</a:t>
            </a:r>
            <a:br>
              <a:rPr lang="en-US" b="1" dirty="0" smtClean="0"/>
            </a:br>
            <a:endParaRPr lang="en-IN" dirty="0"/>
          </a:p>
        </p:txBody>
      </p:sp>
      <p:sp>
        <p:nvSpPr>
          <p:cNvPr id="3" name="Content Placeholder 2"/>
          <p:cNvSpPr>
            <a:spLocks noGrp="1"/>
          </p:cNvSpPr>
          <p:nvPr>
            <p:ph idx="1"/>
          </p:nvPr>
        </p:nvSpPr>
        <p:spPr>
          <a:xfrm>
            <a:off x="838200" y="1825625"/>
            <a:ext cx="10515600" cy="2330739"/>
          </a:xfrm>
        </p:spPr>
        <p:txBody>
          <a:bodyPr/>
          <a:lstStyle/>
          <a:p>
            <a:r>
              <a:rPr lang="en-US" dirty="0" smtClean="0"/>
              <a:t>The </a:t>
            </a:r>
            <a:r>
              <a:rPr lang="en-US" dirty="0"/>
              <a:t>natural growth rate is the rate of economic growth required to maintain full employment.</a:t>
            </a:r>
          </a:p>
          <a:p>
            <a:r>
              <a:rPr lang="en-US" dirty="0"/>
              <a:t>If the </a:t>
            </a:r>
            <a:r>
              <a:rPr lang="en-US" dirty="0" err="1"/>
              <a:t>labour</a:t>
            </a:r>
            <a:r>
              <a:rPr lang="en-US" dirty="0"/>
              <a:t> force grows at 3 percent per year, then to maintain full employment, the economy’s annual growth rate must be 3 percent.</a:t>
            </a:r>
          </a:p>
          <a:p>
            <a:r>
              <a:rPr lang="en-US" dirty="0"/>
              <a:t>This assumes no change in </a:t>
            </a:r>
            <a:r>
              <a:rPr lang="en-US" dirty="0" err="1"/>
              <a:t>labour</a:t>
            </a:r>
            <a:r>
              <a:rPr lang="en-US" dirty="0"/>
              <a:t> productivity which is unrealistic.</a:t>
            </a:r>
          </a:p>
          <a:p>
            <a:endParaRPr lang="en-IN" dirty="0"/>
          </a:p>
        </p:txBody>
      </p:sp>
    </p:spTree>
    <p:extLst>
      <p:ext uri="{BB962C8B-B14F-4D97-AF65-F5344CB8AC3E}">
        <p14:creationId xmlns:p14="http://schemas.microsoft.com/office/powerpoint/2010/main" val="363456664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8696498" cy="723842"/>
          </a:xfrm>
        </p:spPr>
        <p:txBody>
          <a:bodyPr>
            <a:normAutofit fontScale="90000"/>
          </a:bodyPr>
          <a:lstStyle/>
          <a:p>
            <a:r>
              <a:rPr lang="en-IN" b="1" dirty="0" smtClean="0"/>
              <a:t/>
            </a:r>
            <a:br>
              <a:rPr lang="en-IN" b="1" dirty="0" smtClean="0"/>
            </a:br>
            <a:r>
              <a:rPr lang="en-IN" b="1" dirty="0" smtClean="0"/>
              <a:t>Importance </a:t>
            </a:r>
            <a:r>
              <a:rPr lang="en-IN" b="1" dirty="0"/>
              <a:t>of </a:t>
            </a:r>
            <a:r>
              <a:rPr lang="en-IN" b="1" dirty="0" err="1"/>
              <a:t>Harrod-Domar</a:t>
            </a:r>
            <a:r>
              <a:rPr lang="en-IN" b="1" dirty="0"/>
              <a:t/>
            </a:r>
            <a:br>
              <a:rPr lang="en-IN" b="1" dirty="0"/>
            </a:br>
            <a:endParaRPr lang="en-IN" dirty="0"/>
          </a:p>
        </p:txBody>
      </p:sp>
      <p:sp>
        <p:nvSpPr>
          <p:cNvPr id="3" name="Content Placeholder 2"/>
          <p:cNvSpPr>
            <a:spLocks noGrp="1"/>
          </p:cNvSpPr>
          <p:nvPr>
            <p:ph idx="1"/>
          </p:nvPr>
        </p:nvSpPr>
        <p:spPr>
          <a:xfrm>
            <a:off x="838200" y="1825625"/>
            <a:ext cx="10515600" cy="2613371"/>
          </a:xfrm>
        </p:spPr>
        <p:txBody>
          <a:bodyPr/>
          <a:lstStyle/>
          <a:p>
            <a:r>
              <a:rPr lang="en-US" dirty="0"/>
              <a:t>It is argued that in developing countries low rates of economic growth and development are linked to low saving rates.</a:t>
            </a:r>
          </a:p>
          <a:p>
            <a:r>
              <a:rPr lang="en-US" dirty="0"/>
              <a:t>This creates a vicious cycle of low investment, low output and low savings. To boost economic growth rates, it is necessary to increase savings either domestically or from abroad. Higher savings create a virtuous circle of self-sustaining economic growth.</a:t>
            </a:r>
          </a:p>
          <a:p>
            <a:pPr marL="0" indent="0">
              <a:buNone/>
            </a:pPr>
            <a:endParaRPr lang="en-IN" dirty="0"/>
          </a:p>
        </p:txBody>
      </p:sp>
    </p:spTree>
    <p:extLst>
      <p:ext uri="{BB962C8B-B14F-4D97-AF65-F5344CB8AC3E}">
        <p14:creationId xmlns:p14="http://schemas.microsoft.com/office/powerpoint/2010/main" val="255176284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142</TotalTime>
  <Words>737</Words>
  <Application>Microsoft Office PowerPoint</Application>
  <PresentationFormat>Widescreen</PresentationFormat>
  <Paragraphs>44</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Calibri Light</vt:lpstr>
      <vt:lpstr>Open Sans</vt:lpstr>
      <vt:lpstr>Office Theme</vt:lpstr>
      <vt:lpstr>Harrod-Domar Model </vt:lpstr>
      <vt:lpstr>The Harrod Domar Model suggests that the rate of economic growth depends on two things: </vt:lpstr>
      <vt:lpstr>PowerPoint Presentation</vt:lpstr>
      <vt:lpstr>Harrod-Domar in more detail </vt:lpstr>
      <vt:lpstr>PowerPoint Presentation</vt:lpstr>
      <vt:lpstr>PowerPoint Presentation</vt:lpstr>
      <vt:lpstr>Warranted Growth Rate </vt:lpstr>
      <vt:lpstr>The Natural Growth Rate </vt:lpstr>
      <vt:lpstr> Importance of Harrod-Domar </vt:lpstr>
      <vt:lpstr>PowerPoint Presentation</vt:lpstr>
      <vt:lpstr> Criticisms of Harrod-Domar Model </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Harrod-Domar Model</dc:title>
  <dc:creator>system4</dc:creator>
  <cp:lastModifiedBy>Natarajamurthy Parthasarathi</cp:lastModifiedBy>
  <cp:revision>8</cp:revision>
  <dcterms:created xsi:type="dcterms:W3CDTF">2020-11-17T05:02:38Z</dcterms:created>
  <dcterms:modified xsi:type="dcterms:W3CDTF">2023-06-23T10:40:01Z</dcterms:modified>
</cp:coreProperties>
</file>