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9" r:id="rId4"/>
    <p:sldId id="265" r:id="rId5"/>
    <p:sldId id="280" r:id="rId6"/>
    <p:sldId id="269" r:id="rId7"/>
    <p:sldId id="268" r:id="rId8"/>
    <p:sldId id="281" r:id="rId9"/>
    <p:sldId id="270" r:id="rId10"/>
    <p:sldId id="271" r:id="rId11"/>
    <p:sldId id="272" r:id="rId12"/>
    <p:sldId id="273" r:id="rId13"/>
    <p:sldId id="274" r:id="rId14"/>
    <p:sldId id="264" r:id="rId15"/>
    <p:sldId id="258" r:id="rId16"/>
    <p:sldId id="259" r:id="rId17"/>
    <p:sldId id="260" r:id="rId18"/>
    <p:sldId id="261" r:id="rId19"/>
    <p:sldId id="278" r:id="rId20"/>
    <p:sldId id="262" r:id="rId21"/>
    <p:sldId id="275" r:id="rId22"/>
    <p:sldId id="276"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autoAdjust="0"/>
    <p:restoredTop sz="94638" autoAdjust="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1D8BD707-D9CF-40AE-B4C6-C98DA3205C09}" type="datetimeFigureOut">
              <a:rPr lang="en-US" smtClean="0"/>
              <a:pPr/>
              <a:t>6/23/2023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1D8BD707-D9CF-40AE-B4C6-C98DA3205C09}" type="datetimeFigureOut">
              <a:rPr lang="en-US" smtClean="0"/>
              <a:pPr/>
              <a:t>6/23/2023</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1D8BD707-D9CF-40AE-B4C6-C98DA3205C09}" type="datetimeFigureOut">
              <a:rPr lang="en-US" smtClean="0"/>
              <a:pPr/>
              <a:t>6/23/2023</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morganstanley.com/ideas/ruchir-sharma-new-trends-2017-as-globalization-reverses" TargetMode="External"/><Relationship Id="rId2" Type="http://schemas.openxmlformats.org/officeDocument/2006/relationships/hyperlink" Target="https://www.tutor2u.net/economics/reference/globalis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www.globalization101.org/category/issues-in-depth/health/" TargetMode="External"/><Relationship Id="rId3" Type="http://schemas.openxmlformats.org/officeDocument/2006/relationships/hyperlink" Target="http://www.globalization101.org/category/issues-in-depth/investment/" TargetMode="External"/><Relationship Id="rId7" Type="http://schemas.openxmlformats.org/officeDocument/2006/relationships/hyperlink" Target="http://www.globalization101.org/category/issues-in-depth/development/" TargetMode="External"/><Relationship Id="rId2" Type="http://schemas.openxmlformats.org/officeDocument/2006/relationships/hyperlink" Target="http://www.globalization101.org/category/issues-in-depth/trade/" TargetMode="External"/><Relationship Id="rId1" Type="http://schemas.openxmlformats.org/officeDocument/2006/relationships/slideLayout" Target="../slideLayouts/slideLayout2.xml"/><Relationship Id="rId6" Type="http://schemas.openxmlformats.org/officeDocument/2006/relationships/hyperlink" Target="http://www.globalization101.org/category/issues-in-depth/culture/" TargetMode="External"/><Relationship Id="rId5" Type="http://schemas.openxmlformats.org/officeDocument/2006/relationships/hyperlink" Target="http://www.globalization101.org/category/issues-in-depth/environment/" TargetMode="External"/><Relationship Id="rId4" Type="http://schemas.openxmlformats.org/officeDocument/2006/relationships/hyperlink" Target="http://www.globalization101.org/category/issues-in-depth/technology/"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0"/>
            <a:ext cx="7772400" cy="1975104"/>
          </a:xfrm>
        </p:spPr>
        <p:txBody>
          <a:bodyPr/>
          <a:lstStyle/>
          <a:p>
            <a:r>
              <a:rPr lang="en-IN" dirty="0" smtClean="0"/>
              <a:t>Globalisation &amp; Development</a:t>
            </a:r>
            <a:endParaRPr lang="en-IN" dirty="0"/>
          </a:p>
        </p:txBody>
      </p:sp>
      <p:sp>
        <p:nvSpPr>
          <p:cNvPr id="3" name="Subtitle 2"/>
          <p:cNvSpPr>
            <a:spLocks noGrp="1"/>
          </p:cNvSpPr>
          <p:nvPr>
            <p:ph type="subTitle" idx="1"/>
          </p:nvPr>
        </p:nvSpPr>
        <p:spPr>
          <a:xfrm>
            <a:off x="609600" y="4953000"/>
            <a:ext cx="7772400" cy="1508760"/>
          </a:xfrm>
        </p:spPr>
        <p:txBody>
          <a:bodyPr/>
          <a:lstStyle/>
          <a:p>
            <a:r>
              <a:rPr lang="en-IN" dirty="0" err="1" smtClean="0"/>
              <a:t>N.Prasanna</a:t>
            </a:r>
            <a:r>
              <a:rPr lang="en-IN" dirty="0" smtClean="0"/>
              <a:t> &amp; P. Natarajamurthy</a:t>
            </a:r>
            <a:endParaRPr lang="en-IN" dirty="0" smtClean="0"/>
          </a:p>
          <a:p>
            <a:r>
              <a:rPr lang="en-IN" dirty="0" err="1" smtClean="0"/>
              <a:t>Associat</a:t>
            </a:r>
            <a:r>
              <a:rPr lang="en-IN" dirty="0" smtClean="0"/>
              <a:t> </a:t>
            </a:r>
            <a:r>
              <a:rPr lang="en-IN" dirty="0" smtClean="0"/>
              <a:t>Professor of Economics</a:t>
            </a:r>
          </a:p>
          <a:p>
            <a:r>
              <a:rPr lang="en-IN" dirty="0" err="1" smtClean="0"/>
              <a:t>Bharathidasan</a:t>
            </a:r>
            <a:r>
              <a:rPr lang="en-IN" dirty="0" smtClean="0"/>
              <a:t> University</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534400" cy="914400"/>
          </a:xfrm>
        </p:spPr>
        <p:txBody>
          <a:bodyPr/>
          <a:lstStyle/>
          <a:p>
            <a:r>
              <a:rPr lang="en-GB" dirty="0" smtClean="0"/>
              <a:t>Rise of European World Economy in the C15th – 500 Years</a:t>
            </a:r>
            <a:endParaRPr lang="en-IN" dirty="0"/>
          </a:p>
        </p:txBody>
      </p:sp>
      <p:sp>
        <p:nvSpPr>
          <p:cNvPr id="3" name="Content Placeholder 2"/>
          <p:cNvSpPr>
            <a:spLocks noGrp="1"/>
          </p:cNvSpPr>
          <p:nvPr>
            <p:ph idx="1"/>
          </p:nvPr>
        </p:nvSpPr>
        <p:spPr/>
        <p:txBody>
          <a:bodyPr>
            <a:normAutofit fontScale="92500" lnSpcReduction="10000"/>
          </a:bodyPr>
          <a:lstStyle/>
          <a:p>
            <a:r>
              <a:rPr lang="en-GB" dirty="0" smtClean="0"/>
              <a:t>Economically and not politically based, existence of multiple political centres is key</a:t>
            </a:r>
          </a:p>
          <a:p>
            <a:r>
              <a:rPr lang="en-GB" dirty="0" smtClean="0"/>
              <a:t>Endless accumulation </a:t>
            </a:r>
          </a:p>
          <a:p>
            <a:r>
              <a:rPr lang="en-GB" dirty="0" smtClean="0"/>
              <a:t>Emergence of Global Geo-Culture by end of the C18th </a:t>
            </a:r>
          </a:p>
          <a:p>
            <a:r>
              <a:rPr lang="en-GB" dirty="0" smtClean="0"/>
              <a:t>Gradual global expansion complete in C18th </a:t>
            </a:r>
          </a:p>
          <a:p>
            <a:r>
              <a:rPr lang="en-GB" dirty="0" smtClean="0"/>
              <a:t>Imperialism shifts in emphasis from ‘plunder’ to unequal exchange</a:t>
            </a:r>
          </a:p>
          <a:p>
            <a:r>
              <a:rPr lang="en-GB" dirty="0" smtClean="0"/>
              <a:t>The character of individual states largely derived from position within global economic structure</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Capitalism</a:t>
            </a:r>
            <a:endParaRPr lang="en-IN" dirty="0"/>
          </a:p>
        </p:txBody>
      </p:sp>
      <p:sp>
        <p:nvSpPr>
          <p:cNvPr id="3" name="Content Placeholder 2"/>
          <p:cNvSpPr>
            <a:spLocks noGrp="1"/>
          </p:cNvSpPr>
          <p:nvPr>
            <p:ph idx="1"/>
          </p:nvPr>
        </p:nvSpPr>
        <p:spPr/>
        <p:txBody>
          <a:bodyPr>
            <a:normAutofit/>
          </a:bodyPr>
          <a:lstStyle/>
          <a:p>
            <a:pPr>
              <a:lnSpc>
                <a:spcPct val="90000"/>
              </a:lnSpc>
            </a:pPr>
            <a:r>
              <a:rPr lang="en-GB" sz="3200" dirty="0" smtClean="0"/>
              <a:t>Capitalism was born in Rural England in C16th and C17th   </a:t>
            </a:r>
          </a:p>
          <a:p>
            <a:pPr>
              <a:lnSpc>
                <a:spcPct val="90000"/>
              </a:lnSpc>
            </a:pPr>
            <a:r>
              <a:rPr lang="en-GB" sz="3200" dirty="0" smtClean="0"/>
              <a:t>Capitalism=Wage labour and the Factory System</a:t>
            </a:r>
          </a:p>
          <a:p>
            <a:pPr>
              <a:lnSpc>
                <a:spcPct val="90000"/>
              </a:lnSpc>
            </a:pPr>
            <a:r>
              <a:rPr lang="en-GB" sz="3200" dirty="0" smtClean="0"/>
              <a:t>Britain and the New Imperialism </a:t>
            </a:r>
          </a:p>
          <a:p>
            <a:pPr>
              <a:lnSpc>
                <a:spcPct val="90000"/>
              </a:lnSpc>
            </a:pPr>
            <a:r>
              <a:rPr lang="en-GB" sz="3200" dirty="0" smtClean="0"/>
              <a:t>Capitalism exported by UK - through imperialism and geopolitical competition </a:t>
            </a:r>
          </a:p>
          <a:p>
            <a:pPr>
              <a:lnSpc>
                <a:spcPct val="90000"/>
              </a:lnSpc>
            </a:pPr>
            <a:r>
              <a:rPr lang="en-GB" sz="3200" dirty="0" smtClean="0"/>
              <a:t>Idea of an Integrated Global Capitalism Economy really only makes sense in C19th</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2064"/>
            <a:ext cx="8458200" cy="914400"/>
          </a:xfrm>
        </p:spPr>
        <p:txBody>
          <a:bodyPr/>
          <a:lstStyle/>
          <a:p>
            <a:r>
              <a:rPr lang="en-IN" dirty="0" smtClean="0"/>
              <a:t>Modern Globalisation – 50 Years</a:t>
            </a:r>
            <a:endParaRPr lang="en-IN" dirty="0"/>
          </a:p>
        </p:txBody>
      </p:sp>
      <p:sp>
        <p:nvSpPr>
          <p:cNvPr id="3" name="Content Placeholder 2"/>
          <p:cNvSpPr>
            <a:spLocks noGrp="1"/>
          </p:cNvSpPr>
          <p:nvPr>
            <p:ph idx="1"/>
          </p:nvPr>
        </p:nvSpPr>
        <p:spPr>
          <a:xfrm>
            <a:off x="914400" y="1371600"/>
            <a:ext cx="7772400" cy="4983960"/>
          </a:xfrm>
        </p:spPr>
        <p:txBody>
          <a:bodyPr>
            <a:normAutofit fontScale="85000" lnSpcReduction="10000"/>
          </a:bodyPr>
          <a:lstStyle/>
          <a:p>
            <a:r>
              <a:rPr lang="en-GB" dirty="0" smtClean="0"/>
              <a:t>Crisis of Post-war national capitalism</a:t>
            </a:r>
          </a:p>
          <a:p>
            <a:r>
              <a:rPr lang="en-GB" dirty="0" smtClean="0"/>
              <a:t>Manufacturing net profit 1950-70 26.2%, 1970-93 15.7%, Output 5.5% declined to 2.1%</a:t>
            </a:r>
          </a:p>
          <a:p>
            <a:r>
              <a:rPr lang="en-GB" dirty="0" smtClean="0"/>
              <a:t>Globalisation is response to crisis in three key ways </a:t>
            </a:r>
          </a:p>
          <a:p>
            <a:r>
              <a:rPr lang="en-GB" sz="3200" dirty="0" smtClean="0"/>
              <a:t>Global financial integration is driven by poor conditions for accumulation in the real economy and the need to promote fictitious accumulation. </a:t>
            </a:r>
          </a:p>
          <a:p>
            <a:r>
              <a:rPr lang="en-GB" sz="3200" dirty="0" smtClean="0"/>
              <a:t>Firms reorganising production in order to restore profitability. The devaluation of capital in crisis makes reorganisation easier  </a:t>
            </a:r>
          </a:p>
          <a:p>
            <a:r>
              <a:rPr lang="en-GB" sz="3200" dirty="0" smtClean="0"/>
              <a:t>Political project to open up new spaces of accumulation for global capital</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GB" dirty="0" smtClean="0"/>
              <a:t>Processes of </a:t>
            </a:r>
            <a:r>
              <a:rPr lang="en-GB" dirty="0" err="1" smtClean="0"/>
              <a:t>proletariatisation</a:t>
            </a:r>
            <a:r>
              <a:rPr lang="en-GB" dirty="0" smtClean="0"/>
              <a:t> and enmeshing of all humanity into web of global market is finally being completed! </a:t>
            </a:r>
          </a:p>
          <a:p>
            <a:r>
              <a:rPr lang="en-GB" dirty="0" smtClean="0"/>
              <a:t>Although still questions about the </a:t>
            </a:r>
            <a:r>
              <a:rPr lang="en-GB" dirty="0" err="1" smtClean="0"/>
              <a:t>universialisation</a:t>
            </a:r>
            <a:r>
              <a:rPr lang="en-GB" dirty="0" smtClean="0"/>
              <a:t> of the “factory system” remain</a:t>
            </a:r>
          </a:p>
          <a:p>
            <a:r>
              <a:rPr lang="en-GB" dirty="0" smtClean="0"/>
              <a:t>Global capitalism is born!</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6" name="Picture 2" descr="https://s3-eu-west-1.amazonaws.com/tutor2u-media/subjects/economics/world_output_shares_2015.png"/>
          <p:cNvPicPr>
            <a:picLocks noChangeAspect="1" noChangeArrowheads="1"/>
          </p:cNvPicPr>
          <p:nvPr/>
        </p:nvPicPr>
        <p:blipFill>
          <a:blip r:embed="rId2" cstate="print"/>
          <a:srcRect/>
          <a:stretch>
            <a:fillRect/>
          </a:stretch>
        </p:blipFill>
        <p:spPr bwMode="auto">
          <a:xfrm>
            <a:off x="685800" y="381000"/>
            <a:ext cx="8260005" cy="61722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914400"/>
          </a:xfrm>
        </p:spPr>
        <p:txBody>
          <a:bodyPr>
            <a:noAutofit/>
          </a:bodyPr>
          <a:lstStyle/>
          <a:p>
            <a:r>
              <a:rPr lang="en-IN" sz="3200" b="1" dirty="0" smtClean="0"/>
              <a:t>Characteristics of Globalisation</a:t>
            </a:r>
            <a:r>
              <a:rPr lang="en-IN" sz="3200" dirty="0" smtClean="0"/>
              <a:t/>
            </a:r>
            <a:br>
              <a:rPr lang="en-IN" sz="3200" dirty="0" smtClean="0"/>
            </a:br>
            <a:endParaRPr lang="en-IN" sz="3200" dirty="0"/>
          </a:p>
        </p:txBody>
      </p:sp>
      <p:sp>
        <p:nvSpPr>
          <p:cNvPr id="3" name="Content Placeholder 2"/>
          <p:cNvSpPr>
            <a:spLocks noGrp="1"/>
          </p:cNvSpPr>
          <p:nvPr>
            <p:ph idx="1"/>
          </p:nvPr>
        </p:nvSpPr>
        <p:spPr>
          <a:xfrm>
            <a:off x="609600" y="914400"/>
            <a:ext cx="8382000" cy="5791200"/>
          </a:xfrm>
        </p:spPr>
        <p:txBody>
          <a:bodyPr>
            <a:normAutofit fontScale="85000" lnSpcReduction="20000"/>
          </a:bodyPr>
          <a:lstStyle/>
          <a:p>
            <a:r>
              <a:rPr lang="en-IN" dirty="0" smtClean="0"/>
              <a:t>Greater trade in goods and services both between nations and within regions</a:t>
            </a:r>
          </a:p>
          <a:p>
            <a:r>
              <a:rPr lang="en-IN" dirty="0" smtClean="0"/>
              <a:t>An increase in </a:t>
            </a:r>
            <a:r>
              <a:rPr lang="en-IN" b="1" dirty="0" smtClean="0"/>
              <a:t>transfers of capital</a:t>
            </a:r>
            <a:r>
              <a:rPr lang="en-IN" dirty="0" smtClean="0"/>
              <a:t> including the expansion of foreign direct investment (FDI) by trans-national companies (TNCs) and the rising influence of sovereign wealth funds</a:t>
            </a:r>
          </a:p>
          <a:p>
            <a:r>
              <a:rPr lang="en-IN" dirty="0" smtClean="0"/>
              <a:t>The development of </a:t>
            </a:r>
            <a:r>
              <a:rPr lang="en-IN" b="1" dirty="0" smtClean="0"/>
              <a:t>global brands</a:t>
            </a:r>
            <a:r>
              <a:rPr lang="en-IN" dirty="0" smtClean="0"/>
              <a:t> that serve markets in higher and lower income countries</a:t>
            </a:r>
          </a:p>
          <a:p>
            <a:r>
              <a:rPr lang="en-IN" b="1" dirty="0" smtClean="0"/>
              <a:t>Spatial division of labour</a:t>
            </a:r>
            <a:r>
              <a:rPr lang="en-IN" dirty="0" smtClean="0"/>
              <a:t>– for example out-sourcing and off shoring of production and support services as production supply-chains has become more international. As an example, the </a:t>
            </a:r>
            <a:r>
              <a:rPr lang="en-IN" dirty="0" err="1" smtClean="0"/>
              <a:t>iPhone</a:t>
            </a:r>
            <a:r>
              <a:rPr lang="en-IN" dirty="0" smtClean="0"/>
              <a:t> is part of a complicated global supply chain. The product was conceived and designed in Silicon Valley; the software was enhanced by software engineers working in India. Most </a:t>
            </a:r>
            <a:r>
              <a:rPr lang="en-IN" dirty="0" err="1" smtClean="0"/>
              <a:t>iPhones</a:t>
            </a:r>
            <a:r>
              <a:rPr lang="en-IN" dirty="0" smtClean="0"/>
              <a:t> are assembled / manufactured in China and Taiwan by TNCs such as </a:t>
            </a:r>
            <a:r>
              <a:rPr lang="en-IN" dirty="0" err="1" smtClean="0"/>
              <a:t>FoxConn</a:t>
            </a:r>
            <a:endParaRPr lang="en-IN" dirty="0" smtClean="0"/>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458200" cy="6400800"/>
          </a:xfrm>
        </p:spPr>
        <p:txBody>
          <a:bodyPr>
            <a:normAutofit fontScale="85000" lnSpcReduction="20000"/>
          </a:bodyPr>
          <a:lstStyle/>
          <a:p>
            <a:r>
              <a:rPr lang="en-IN" dirty="0" smtClean="0"/>
              <a:t>High levels of </a:t>
            </a:r>
            <a:r>
              <a:rPr lang="en-IN" b="1" dirty="0" smtClean="0"/>
              <a:t>labour migration</a:t>
            </a:r>
            <a:r>
              <a:rPr lang="en-IN" dirty="0" smtClean="0"/>
              <a:t> within and between countries</a:t>
            </a:r>
          </a:p>
          <a:p>
            <a:r>
              <a:rPr lang="en-IN" dirty="0" smtClean="0"/>
              <a:t>New nations joining the world trading system. China and India joined the WTO in 1991, Russia joined the WTO in 2012</a:t>
            </a:r>
          </a:p>
          <a:p>
            <a:r>
              <a:rPr lang="en-IN" dirty="0" smtClean="0"/>
              <a:t>A fast changing </a:t>
            </a:r>
            <a:r>
              <a:rPr lang="en-IN" b="1" dirty="0" smtClean="0"/>
              <a:t>shift in the balance of economic and financial power </a:t>
            </a:r>
            <a:r>
              <a:rPr lang="en-IN" dirty="0" smtClean="0"/>
              <a:t>from developed to emerging economies and markets – i.e. a change in the </a:t>
            </a:r>
            <a:r>
              <a:rPr lang="en-IN" b="1" dirty="0" smtClean="0"/>
              <a:t>centre of gravity in the world economy</a:t>
            </a:r>
            <a:endParaRPr lang="en-IN" dirty="0" smtClean="0"/>
          </a:p>
          <a:p>
            <a:r>
              <a:rPr lang="en-IN" dirty="0" smtClean="0"/>
              <a:t>Increasing spending on investment, innovation and infrastructure across large parts of the world</a:t>
            </a:r>
          </a:p>
          <a:p>
            <a:r>
              <a:rPr lang="en-IN" dirty="0" smtClean="0"/>
              <a:t>Globalisation is a process of </a:t>
            </a:r>
            <a:r>
              <a:rPr lang="en-IN" b="1" dirty="0" smtClean="0"/>
              <a:t>making the world economy more inter-dependent</a:t>
            </a:r>
            <a:endParaRPr lang="en-IN" dirty="0" smtClean="0"/>
          </a:p>
          <a:p>
            <a:r>
              <a:rPr lang="en-IN" dirty="0" smtClean="0"/>
              <a:t>Many of the industrializing countries are winning a rising share of world trade and their economies are growing faster than in richer developed nations especially after the global financial crisis (GFC)</a:t>
            </a:r>
          </a:p>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914400"/>
          </a:xfrm>
        </p:spPr>
        <p:txBody>
          <a:bodyPr>
            <a:noAutofit/>
          </a:bodyPr>
          <a:lstStyle/>
          <a:p>
            <a:r>
              <a:rPr lang="en-IN" sz="3200" dirty="0" smtClean="0"/>
              <a:t>Among the </a:t>
            </a:r>
            <a:r>
              <a:rPr lang="en-IN" sz="3200" b="1" dirty="0" smtClean="0"/>
              <a:t>main drivers of globalisation</a:t>
            </a:r>
            <a:r>
              <a:rPr lang="en-IN" sz="3200" dirty="0" smtClean="0"/>
              <a:t> are the following:</a:t>
            </a:r>
            <a:br>
              <a:rPr lang="en-IN" sz="3200" dirty="0" smtClean="0"/>
            </a:br>
            <a:endParaRPr lang="en-IN" sz="3200" dirty="0"/>
          </a:p>
        </p:txBody>
      </p:sp>
      <p:sp>
        <p:nvSpPr>
          <p:cNvPr id="3" name="Content Placeholder 2"/>
          <p:cNvSpPr>
            <a:spLocks noGrp="1"/>
          </p:cNvSpPr>
          <p:nvPr>
            <p:ph idx="1"/>
          </p:nvPr>
        </p:nvSpPr>
        <p:spPr>
          <a:xfrm>
            <a:off x="457200" y="1143000"/>
            <a:ext cx="8534400" cy="5562600"/>
          </a:xfrm>
        </p:spPr>
        <p:txBody>
          <a:bodyPr>
            <a:normAutofit fontScale="77500" lnSpcReduction="20000"/>
          </a:bodyPr>
          <a:lstStyle/>
          <a:p>
            <a:r>
              <a:rPr lang="en-IN" b="1" dirty="0" smtClean="0"/>
              <a:t>Containerisation</a:t>
            </a:r>
            <a:r>
              <a:rPr lang="en-IN" dirty="0" smtClean="0"/>
              <a:t> – the costs of ocean shipping have come down, due to containerization, bulk shipping, and other efficiencies. The lower cost of shipping products around the global economy helps to bring prices in the country of manufacture closer to prices in the export market, and makes markets more contestable in an international sense.</a:t>
            </a:r>
          </a:p>
          <a:p>
            <a:r>
              <a:rPr lang="en-IN" b="1" dirty="0" smtClean="0"/>
              <a:t>Technological change</a:t>
            </a:r>
            <a:r>
              <a:rPr lang="en-IN" dirty="0" smtClean="0"/>
              <a:t> – reducing the cost of transmitting and communicating information – sometimes known as “the death of distance" – a key factor behind trade in knowledge products using web technology</a:t>
            </a:r>
          </a:p>
          <a:p>
            <a:r>
              <a:rPr lang="en-IN" b="1" dirty="0" smtClean="0"/>
              <a:t>Economies of scale</a:t>
            </a:r>
            <a:r>
              <a:rPr lang="en-IN" dirty="0" smtClean="0"/>
              <a:t>: Many economists believe that there has been an increase in the minimum efficient scale (MES) associated with particular industries. If the MES is rising, a domestic market may be regarded as too small to satisfy the selling needs of these industries.</a:t>
            </a:r>
          </a:p>
          <a:p>
            <a:r>
              <a:rPr lang="en-IN" b="1" dirty="0" smtClean="0"/>
              <a:t>Opening up of global financial markets:</a:t>
            </a:r>
            <a:r>
              <a:rPr lang="en-IN" dirty="0" smtClean="0"/>
              <a:t> This has included the removal of capital controls in many countries facilitating foreign direct investment.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77000"/>
          </a:xfrm>
        </p:spPr>
        <p:txBody>
          <a:bodyPr>
            <a:normAutofit fontScale="85000" lnSpcReduction="20000"/>
          </a:bodyPr>
          <a:lstStyle/>
          <a:p>
            <a:r>
              <a:rPr lang="en-IN" b="1" dirty="0" smtClean="0"/>
              <a:t>Differences in tax systems</a:t>
            </a:r>
            <a:r>
              <a:rPr lang="en-IN" dirty="0" smtClean="0"/>
              <a:t>: The desire of corporations to benefit from lower unit labour costs and other favourable factor endowments abroad and develop and exploit fresh comparative advantages in production has encouraged countries to adjust their tax systems to attract foreign direct investment (FDI)</a:t>
            </a:r>
          </a:p>
          <a:p>
            <a:r>
              <a:rPr lang="en-IN" b="1" dirty="0" smtClean="0"/>
              <a:t>Less protectionism</a:t>
            </a:r>
            <a:r>
              <a:rPr lang="en-IN" dirty="0" smtClean="0"/>
              <a:t> - old forms of non-tariff protection such as import </a:t>
            </a:r>
            <a:r>
              <a:rPr lang="en-IN" dirty="0" err="1" smtClean="0"/>
              <a:t>licencing</a:t>
            </a:r>
            <a:r>
              <a:rPr lang="en-IN" dirty="0" smtClean="0"/>
              <a:t> and foreign exchange controls have gradually been dismantled. Borders have opened and average tariff levels have fallen – that said in the last few years there has been a rise in protectionism as countries have struggled to achieve growth after the global financial crisis.</a:t>
            </a:r>
          </a:p>
          <a:p>
            <a:r>
              <a:rPr lang="en-IN" dirty="0" smtClean="0"/>
              <a:t>Globalization no longer necessarily requires a business to own or have a physical presence in terms of either owning production plants or land in other countries, or even exports and imports. Many businesses use licensing and franchising to help expand their overseas operations.</a:t>
            </a:r>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Anti/De-</a:t>
            </a:r>
            <a:r>
              <a:rPr lang="en-IN" dirty="0" err="1" smtClean="0"/>
              <a:t>Gobalisation</a:t>
            </a:r>
            <a:endParaRPr lang="en-IN" dirty="0"/>
          </a:p>
        </p:txBody>
      </p:sp>
      <p:sp>
        <p:nvSpPr>
          <p:cNvPr id="3" name="Content Placeholder 2"/>
          <p:cNvSpPr>
            <a:spLocks noGrp="1"/>
          </p:cNvSpPr>
          <p:nvPr>
            <p:ph idx="1"/>
          </p:nvPr>
        </p:nvSpPr>
        <p:spPr/>
        <p:txBody>
          <a:bodyPr/>
          <a:lstStyle/>
          <a:p>
            <a:r>
              <a:rPr lang="en-IN" dirty="0" smtClean="0"/>
              <a:t>Globalization trends that once drove economies and markets are in retreat. </a:t>
            </a:r>
            <a:r>
              <a:rPr lang="en-IN" dirty="0" err="1" smtClean="0"/>
              <a:t>Ruchir</a:t>
            </a:r>
            <a:r>
              <a:rPr lang="en-IN" dirty="0" smtClean="0"/>
              <a:t> Sharma looks at the key themes that are emerging as protectionism rises.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Globalization?</a:t>
            </a:r>
            <a:endParaRPr lang="en-IN" dirty="0"/>
          </a:p>
        </p:txBody>
      </p:sp>
      <p:sp>
        <p:nvSpPr>
          <p:cNvPr id="3" name="Content Placeholder 2"/>
          <p:cNvSpPr>
            <a:spLocks noGrp="1"/>
          </p:cNvSpPr>
          <p:nvPr>
            <p:ph idx="1"/>
          </p:nvPr>
        </p:nvSpPr>
        <p:spPr>
          <a:xfrm>
            <a:off x="914400" y="1600200"/>
            <a:ext cx="7772400" cy="4769640"/>
          </a:xfrm>
        </p:spPr>
        <p:txBody>
          <a:bodyPr>
            <a:normAutofit lnSpcReduction="10000"/>
          </a:bodyPr>
          <a:lstStyle/>
          <a:p>
            <a:pPr>
              <a:buNone/>
            </a:pPr>
            <a:r>
              <a:rPr lang="en-US" b="1" dirty="0" smtClean="0"/>
              <a:t>Economists:</a:t>
            </a:r>
          </a:p>
          <a:p>
            <a:endParaRPr lang="en-US" b="1" dirty="0" smtClean="0"/>
          </a:p>
          <a:p>
            <a:r>
              <a:rPr lang="en-US" dirty="0" smtClean="0"/>
              <a:t>Integration of world economies (O’Rourke &amp; Williamson) through trade, migration and money flows (</a:t>
            </a:r>
            <a:r>
              <a:rPr lang="en-US" dirty="0" err="1" smtClean="0"/>
              <a:t>Rodrik</a:t>
            </a:r>
            <a:r>
              <a:rPr lang="en-US" dirty="0" smtClean="0"/>
              <a:t>).</a:t>
            </a:r>
          </a:p>
          <a:p>
            <a:endParaRPr lang="en-US" dirty="0" smtClean="0"/>
          </a:p>
          <a:p>
            <a:r>
              <a:rPr lang="en-US" dirty="0" smtClean="0"/>
              <a:t>Eliminating the artificial obstacles limiting the free flow of goods, services, capital, knowledge and (to a lesser degree) </a:t>
            </a:r>
            <a:r>
              <a:rPr lang="en-US" dirty="0" err="1" smtClean="0"/>
              <a:t>labour</a:t>
            </a:r>
            <a:r>
              <a:rPr lang="en-US" dirty="0" smtClean="0"/>
              <a:t> (</a:t>
            </a:r>
            <a:r>
              <a:rPr lang="en-US" dirty="0" err="1" smtClean="0"/>
              <a:t>Stiglitz</a:t>
            </a:r>
            <a:r>
              <a:rPr lang="en-US" dirty="0" smtClean="0"/>
              <a:t>).</a:t>
            </a:r>
          </a:p>
          <a:p>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6400800"/>
          </a:xfrm>
        </p:spPr>
        <p:txBody>
          <a:bodyPr>
            <a:normAutofit fontScale="77500" lnSpcReduction="20000"/>
          </a:bodyPr>
          <a:lstStyle/>
          <a:p>
            <a:pPr fontAlgn="base"/>
            <a:r>
              <a:rPr lang="en-IN" b="1" dirty="0" smtClean="0"/>
              <a:t>1. </a:t>
            </a:r>
            <a:r>
              <a:rPr lang="en-IN" b="1" smtClean="0"/>
              <a:t>Favour </a:t>
            </a:r>
            <a:r>
              <a:rPr lang="en-IN" b="1" dirty="0" smtClean="0"/>
              <a:t>Countries With Large Domestic Economies</a:t>
            </a:r>
          </a:p>
          <a:p>
            <a:pPr fontAlgn="base"/>
            <a:r>
              <a:rPr lang="en-IN" dirty="0" smtClean="0"/>
              <a:t>“In the past, rapid per-capita GDP growth was almost always propelled by rapid export growth,” says Sharma. “Now, globalization is declining, and we believe the economic advantage is shifting from traditional export powers like South Korea to countries with relatively low exports as a share of GDP and large domestic consumer markets, like India, Peru and Indonesia.”</a:t>
            </a:r>
          </a:p>
          <a:p>
            <a:pPr fontAlgn="base"/>
            <a:r>
              <a:rPr lang="en-IN" b="1" dirty="0" smtClean="0"/>
              <a:t>2. </a:t>
            </a:r>
            <a:r>
              <a:rPr lang="en-IN" b="1" dirty="0" err="1" smtClean="0"/>
              <a:t>Corporates</a:t>
            </a:r>
            <a:r>
              <a:rPr lang="en-IN" b="1" dirty="0" smtClean="0"/>
              <a:t> with a Domestic Focus Are In</a:t>
            </a:r>
          </a:p>
          <a:p>
            <a:pPr fontAlgn="base"/>
            <a:r>
              <a:rPr lang="en-IN" dirty="0" smtClean="0"/>
              <a:t>With export revenues likely to decline in a new protectionist environment, investors should watch domestic revenue-focused corporations; particularly in countries where domestic consumption is the largest driver of GDP growth.</a:t>
            </a:r>
          </a:p>
          <a:p>
            <a:pPr fontAlgn="base"/>
            <a:r>
              <a:rPr lang="en-IN" b="1" dirty="0" smtClean="0"/>
              <a:t>3. Outsourcing: Less of a Boost to the Bottom Line?</a:t>
            </a:r>
          </a:p>
          <a:p>
            <a:pPr fontAlgn="base"/>
            <a:r>
              <a:rPr lang="en-IN" dirty="0" smtClean="0"/>
              <a:t>Many companies enjoyed strong profit margins by outsourcing low-end jobs. As borders close, the clout of multinationals goes down, the bargaining power of local workers goes up. Since 2012, the corporate share of U.S. national income has started to inch down, and the worker’s share has been moving higher. The rise of leaders like Trump, whose policies are designed to bring companies and jobs back to America, will accelerate this trend.</a:t>
            </a:r>
          </a:p>
          <a:p>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533400" y="381000"/>
            <a:ext cx="8382000" cy="6324600"/>
          </a:xfrm>
        </p:spPr>
        <p:txBody>
          <a:bodyPr>
            <a:normAutofit fontScale="70000" lnSpcReduction="20000"/>
          </a:bodyPr>
          <a:lstStyle/>
          <a:p>
            <a:pPr fontAlgn="base"/>
            <a:r>
              <a:rPr lang="en-IN" b="1" dirty="0" smtClean="0"/>
              <a:t>4. Persistent Headwinds Against Strong Growth</a:t>
            </a:r>
          </a:p>
          <a:p>
            <a:pPr fontAlgn="base"/>
            <a:r>
              <a:rPr lang="en-IN" b="1" dirty="0" smtClean="0"/>
              <a:t>“</a:t>
            </a:r>
            <a:r>
              <a:rPr lang="en-IN" dirty="0" smtClean="0"/>
              <a:t>Even if you get tax cuts and deregulation in the U.S., it’s unlikely that a Trump administration will achieve the increased productivity levels that were enjoyed during the Reagan era,” says Sharma.  “During the Regan administration, growth in the </a:t>
            </a:r>
            <a:r>
              <a:rPr lang="en-IN" dirty="0" err="1" smtClean="0"/>
              <a:t>labor</a:t>
            </a:r>
            <a:r>
              <a:rPr lang="en-IN" dirty="0" smtClean="0"/>
              <a:t> force was 1.6% per year. Now it is 0.3%. People are getting older and families are having less kids, and this is why we think the potential growth rate for the U.S. will remain around 2%, and not 4%.”</a:t>
            </a:r>
          </a:p>
          <a:p>
            <a:pPr fontAlgn="base"/>
            <a:r>
              <a:rPr lang="en-IN" b="1" dirty="0" smtClean="0"/>
              <a:t>5. </a:t>
            </a:r>
            <a:r>
              <a:rPr lang="en-IN" b="1" dirty="0" err="1" smtClean="0"/>
              <a:t>Reflation</a:t>
            </a:r>
            <a:r>
              <a:rPr lang="en-IN" b="1" dirty="0" smtClean="0"/>
              <a:t> Ahead, but Not Because of Strong GDP Growth</a:t>
            </a:r>
          </a:p>
          <a:p>
            <a:pPr fontAlgn="base"/>
            <a:r>
              <a:rPr lang="en-IN" dirty="0" smtClean="0"/>
              <a:t>“Before 2008, rising trade competition helped contain inflation, but de-globalization weakens that natural check,” says Sharma. He adds that wage pressure has been rising in the U.S. since 2011,</a:t>
            </a:r>
            <a:r>
              <a:rPr lang="en-IN" baseline="30000" dirty="0" smtClean="0"/>
              <a:t>1</a:t>
            </a:r>
            <a:r>
              <a:rPr lang="en-IN" dirty="0" smtClean="0"/>
              <a:t> and will continue to do so, if fiscal stimulus is introduced when the U.S., with a 4.8% unemployment rate,</a:t>
            </a:r>
            <a:r>
              <a:rPr lang="en-IN" baseline="30000" dirty="0" smtClean="0"/>
              <a:t>2</a:t>
            </a:r>
            <a:r>
              <a:rPr lang="en-IN" dirty="0" smtClean="0"/>
              <a:t> is operating at full employment capacity.</a:t>
            </a:r>
          </a:p>
          <a:p>
            <a:pPr fontAlgn="base"/>
            <a:r>
              <a:rPr lang="en-IN" b="1" dirty="0" smtClean="0"/>
              <a:t>6. Latin America: The Anti-Populist Outlier</a:t>
            </a:r>
          </a:p>
          <a:p>
            <a:pPr fontAlgn="base"/>
            <a:r>
              <a:rPr lang="en-IN" dirty="0" smtClean="0"/>
              <a:t>Populism is expected to continue spreading in a low-growth world with rising income and economic inequalities—but not in Latin America, says Sharma. “Latin America is one of our most significant </a:t>
            </a:r>
            <a:r>
              <a:rPr lang="en-IN" dirty="0" err="1" smtClean="0"/>
              <a:t>overweights</a:t>
            </a:r>
            <a:r>
              <a:rPr lang="en-IN" dirty="0" smtClean="0"/>
              <a:t> because the political cycle there is moving in a very different direction to the rest of the world. Latin American countries are still enforcing economic orthodoxy, after having already experienced the economic outcomes of populism.”</a:t>
            </a:r>
          </a:p>
          <a:p>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6019800"/>
          </a:xfrm>
        </p:spPr>
        <p:txBody>
          <a:bodyPr>
            <a:normAutofit fontScale="77500" lnSpcReduction="20000"/>
          </a:bodyPr>
          <a:lstStyle/>
          <a:p>
            <a:pPr fontAlgn="base"/>
            <a:r>
              <a:rPr lang="en-IN" b="1" dirty="0" smtClean="0"/>
              <a:t>7. Europe: The Contrarian Trade</a:t>
            </a:r>
          </a:p>
          <a:p>
            <a:pPr fontAlgn="base"/>
            <a:r>
              <a:rPr lang="en-IN" dirty="0" smtClean="0"/>
              <a:t>“The place to look for good news in 2017 is where it is least expected: Europe,” says Sharma. “Europe has already suffered two recessions within eight years, a rare double whammy that makes another downturn less likely, not more. European banks have also reduced their debt, which could set the stage for a new lending and growth cycle.”</a:t>
            </a:r>
          </a:p>
          <a:p>
            <a:pPr fontAlgn="base"/>
            <a:r>
              <a:rPr lang="en-IN" b="1" dirty="0" smtClean="0"/>
              <a:t>8. China: The Big Tail Risk</a:t>
            </a:r>
          </a:p>
          <a:p>
            <a:pPr fontAlgn="base"/>
            <a:r>
              <a:rPr lang="en-IN" dirty="0" smtClean="0"/>
              <a:t>“China continues pumping out debt to maintain growth, but it’s becoming less effective as time goes on,” says Sharma. “Before 2007, it took $1 of debt to generate $1 of GDP growth, but now it takes more than $4 of debt to produce the same result.”  How long can this go on?  “There are three metrics to watch. One is the loan-to-deposit ratio, now around 120%.  The second is capital flows. The third is the interbank market, to see if funding is getting difficult.  The worsening of these metrics will indicate when the debt game in China enters the endgame.”</a:t>
            </a:r>
          </a:p>
          <a:p>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References</a:t>
            </a:r>
            <a:endParaRPr lang="en-IN" dirty="0"/>
          </a:p>
        </p:txBody>
      </p:sp>
      <p:sp>
        <p:nvSpPr>
          <p:cNvPr id="3" name="Content Placeholder 2"/>
          <p:cNvSpPr>
            <a:spLocks noGrp="1"/>
          </p:cNvSpPr>
          <p:nvPr>
            <p:ph idx="1"/>
          </p:nvPr>
        </p:nvSpPr>
        <p:spPr>
          <a:xfrm>
            <a:off x="914400" y="1783560"/>
            <a:ext cx="7772400" cy="2026440"/>
          </a:xfrm>
        </p:spPr>
        <p:txBody>
          <a:bodyPr>
            <a:normAutofit/>
          </a:bodyPr>
          <a:lstStyle/>
          <a:p>
            <a:r>
              <a:rPr lang="en-IN" sz="1800" dirty="0" smtClean="0">
                <a:hlinkClick r:id="rId2"/>
              </a:rPr>
              <a:t>https://www.tutor2u.net/economics/reference/globalisation</a:t>
            </a:r>
            <a:endParaRPr lang="en-IN" sz="1800" dirty="0" smtClean="0"/>
          </a:p>
          <a:p>
            <a:r>
              <a:rPr lang="en-IN" sz="1800" dirty="0" smtClean="0">
                <a:hlinkClick r:id="rId3"/>
              </a:rPr>
              <a:t>https://www.morganstanley.com/ideas/ruchir-sharma-new-trends-2017-as-globalization-reverses</a:t>
            </a:r>
            <a:endParaRPr lang="en-IN" sz="1800" dirty="0" smtClean="0"/>
          </a:p>
          <a:p>
            <a:r>
              <a:rPr lang="en-GB" sz="1800" dirty="0" smtClean="0"/>
              <a:t>A Brief Histories of Globalization(s)</a:t>
            </a:r>
          </a:p>
          <a:p>
            <a:r>
              <a:rPr lang="en-US" sz="1800" b="1" dirty="0" smtClean="0"/>
              <a:t>European Economic History, </a:t>
            </a:r>
            <a:r>
              <a:rPr lang="en-US" sz="1800" dirty="0" smtClean="0">
                <a:cs typeface="Times New Roman" pitchFamily="18" charset="0"/>
              </a:rPr>
              <a:t>R. N. </a:t>
            </a:r>
            <a:r>
              <a:rPr lang="en-US" sz="1800" dirty="0" err="1" smtClean="0">
                <a:cs typeface="Times New Roman" pitchFamily="18" charset="0"/>
              </a:rPr>
              <a:t>Langlois</a:t>
            </a:r>
            <a:endParaRPr lang="en-US" sz="1800" dirty="0" smtClean="0">
              <a:cs typeface="Times New Roman" pitchFamily="18" charset="0"/>
            </a:endParaRPr>
          </a:p>
          <a:p>
            <a:endParaRPr lang="en-IN" dirty="0"/>
          </a:p>
        </p:txBody>
      </p:sp>
      <p:sp>
        <p:nvSpPr>
          <p:cNvPr id="4" name="Title 1"/>
          <p:cNvSpPr txBox="1">
            <a:spLocks/>
          </p:cNvSpPr>
          <p:nvPr/>
        </p:nvSpPr>
        <p:spPr>
          <a:xfrm>
            <a:off x="990600" y="4038600"/>
            <a:ext cx="7772400" cy="914400"/>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IN" sz="4000" spc="-100" dirty="0" smtClean="0">
                <a:solidFill>
                  <a:schemeClr val="tx2">
                    <a:satMod val="200000"/>
                  </a:schemeClr>
                </a:solidFill>
                <a:latin typeface="+mj-lt"/>
                <a:ea typeface="+mj-ea"/>
                <a:cs typeface="+mj-cs"/>
              </a:rPr>
              <a:t>Thank you.</a:t>
            </a:r>
            <a:endParaRPr kumimoji="0" lang="en-IN" sz="4000" b="0" i="0" u="none" strike="noStrike" kern="1200" cap="none" spc="-100" normalizeH="0" baseline="0" noProof="0" dirty="0">
              <a:ln>
                <a:noFill/>
              </a:ln>
              <a:solidFill>
                <a:schemeClr val="tx2">
                  <a:satMod val="200000"/>
                </a:schemeClr>
              </a:solidFill>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General</a:t>
            </a:r>
            <a:endParaRPr lang="en-IN" dirty="0"/>
          </a:p>
        </p:txBody>
      </p:sp>
      <p:sp>
        <p:nvSpPr>
          <p:cNvPr id="3" name="Content Placeholder 2"/>
          <p:cNvSpPr>
            <a:spLocks noGrp="1"/>
          </p:cNvSpPr>
          <p:nvPr>
            <p:ph idx="1"/>
          </p:nvPr>
        </p:nvSpPr>
        <p:spPr/>
        <p:txBody>
          <a:bodyPr>
            <a:normAutofit fontScale="92500"/>
          </a:bodyPr>
          <a:lstStyle/>
          <a:p>
            <a:r>
              <a:rPr lang="en-IN" dirty="0" smtClean="0"/>
              <a:t>Globalization is a process of interaction and integration among the people, companies, and governments of different nations, a process driven by </a:t>
            </a:r>
            <a:r>
              <a:rPr lang="en-IN" dirty="0" smtClean="0">
                <a:hlinkClick r:id="rId2"/>
              </a:rPr>
              <a:t>international trade</a:t>
            </a:r>
            <a:r>
              <a:rPr lang="en-IN" dirty="0" smtClean="0"/>
              <a:t> and </a:t>
            </a:r>
            <a:r>
              <a:rPr lang="en-IN" dirty="0" smtClean="0">
                <a:hlinkClick r:id="rId3"/>
              </a:rPr>
              <a:t>investment</a:t>
            </a:r>
            <a:r>
              <a:rPr lang="en-IN" dirty="0" smtClean="0"/>
              <a:t> and aided by </a:t>
            </a:r>
            <a:r>
              <a:rPr lang="en-IN" dirty="0" smtClean="0">
                <a:hlinkClick r:id="rId4"/>
              </a:rPr>
              <a:t>information technology</a:t>
            </a:r>
            <a:r>
              <a:rPr lang="en-IN" dirty="0" smtClean="0"/>
              <a:t>. This process has effects on the </a:t>
            </a:r>
            <a:r>
              <a:rPr lang="en-IN" dirty="0" smtClean="0">
                <a:hlinkClick r:id="rId5"/>
              </a:rPr>
              <a:t>environment</a:t>
            </a:r>
            <a:r>
              <a:rPr lang="en-IN" dirty="0" smtClean="0"/>
              <a:t>, on </a:t>
            </a:r>
            <a:r>
              <a:rPr lang="en-IN" dirty="0" smtClean="0">
                <a:hlinkClick r:id="rId6"/>
              </a:rPr>
              <a:t>culture</a:t>
            </a:r>
            <a:r>
              <a:rPr lang="en-IN" dirty="0" smtClean="0"/>
              <a:t>, on political systems, on </a:t>
            </a:r>
            <a:r>
              <a:rPr lang="en-IN" dirty="0" smtClean="0">
                <a:hlinkClick r:id="rId7"/>
              </a:rPr>
              <a:t>economic development</a:t>
            </a:r>
            <a:r>
              <a:rPr lang="en-IN" dirty="0" smtClean="0"/>
              <a:t> and prosperity, and on </a:t>
            </a:r>
            <a:r>
              <a:rPr lang="en-IN" dirty="0" smtClean="0">
                <a:hlinkClick r:id="rId8"/>
              </a:rPr>
              <a:t>human physical well-</a:t>
            </a:r>
            <a:r>
              <a:rPr lang="en-IN" dirty="0" err="1" smtClean="0">
                <a:hlinkClick r:id="rId8"/>
              </a:rPr>
              <a:t>being</a:t>
            </a:r>
            <a:r>
              <a:rPr lang="en-IN" dirty="0" err="1" smtClean="0"/>
              <a:t>in</a:t>
            </a:r>
            <a:r>
              <a:rPr lang="en-IN" dirty="0" smtClean="0"/>
              <a:t> societies around the world.</a:t>
            </a:r>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229600" cy="914400"/>
          </a:xfrm>
        </p:spPr>
        <p:txBody>
          <a:bodyPr/>
          <a:lstStyle/>
          <a:p>
            <a:r>
              <a:rPr lang="en-IN" dirty="0" smtClean="0"/>
              <a:t>When did Globalisation begin?</a:t>
            </a:r>
            <a:endParaRPr lang="en-IN" dirty="0"/>
          </a:p>
        </p:txBody>
      </p:sp>
      <p:sp>
        <p:nvSpPr>
          <p:cNvPr id="3" name="Content Placeholder 2"/>
          <p:cNvSpPr>
            <a:spLocks noGrp="1"/>
          </p:cNvSpPr>
          <p:nvPr>
            <p:ph idx="1"/>
          </p:nvPr>
        </p:nvSpPr>
        <p:spPr>
          <a:xfrm>
            <a:off x="914400" y="1371600"/>
            <a:ext cx="7772400" cy="4983960"/>
          </a:xfrm>
        </p:spPr>
        <p:txBody>
          <a:bodyPr>
            <a:normAutofit/>
          </a:bodyPr>
          <a:lstStyle/>
          <a:p>
            <a:pPr>
              <a:buNone/>
            </a:pPr>
            <a:r>
              <a:rPr lang="en-IN" sz="4000" b="1" dirty="0" smtClean="0"/>
              <a:t>Three Views</a:t>
            </a:r>
          </a:p>
          <a:p>
            <a:pPr>
              <a:buNone/>
            </a:pPr>
            <a:endParaRPr lang="en-IN" sz="4000" b="1" dirty="0" smtClean="0"/>
          </a:p>
          <a:p>
            <a:r>
              <a:rPr lang="en-IN" sz="4000" dirty="0" smtClean="0"/>
              <a:t>5000 Years </a:t>
            </a:r>
          </a:p>
          <a:p>
            <a:r>
              <a:rPr lang="en-IN" sz="4000" dirty="0" smtClean="0"/>
              <a:t>500 Years </a:t>
            </a:r>
          </a:p>
          <a:p>
            <a:r>
              <a:rPr lang="en-IN" sz="4000" dirty="0" smtClean="0"/>
              <a:t>50 Years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World Economy – 5000 Years</a:t>
            </a:r>
            <a:endParaRPr lang="en-IN" dirty="0"/>
          </a:p>
        </p:txBody>
      </p:sp>
      <p:sp>
        <p:nvSpPr>
          <p:cNvPr id="3" name="Content Placeholder 2"/>
          <p:cNvSpPr>
            <a:spLocks noGrp="1"/>
          </p:cNvSpPr>
          <p:nvPr>
            <p:ph idx="1"/>
          </p:nvPr>
        </p:nvSpPr>
        <p:spPr/>
        <p:txBody>
          <a:bodyPr>
            <a:normAutofit lnSpcReduction="10000"/>
          </a:bodyPr>
          <a:lstStyle/>
          <a:p>
            <a:r>
              <a:rPr lang="en-GB" dirty="0" smtClean="0"/>
              <a:t>The existence and development of the same world system in which we live stretches back five thousand years or more</a:t>
            </a:r>
          </a:p>
          <a:p>
            <a:r>
              <a:rPr lang="en-GB" dirty="0" smtClean="0"/>
              <a:t>A World System: Extensive and Persistent trade connections, sharing economic, political and perhaps also culture aspects</a:t>
            </a:r>
          </a:p>
          <a:p>
            <a:r>
              <a:rPr lang="en-GB" dirty="0" smtClean="0"/>
              <a:t>(World Economy= Is a large geographic zone within which there is significant exchange of essential goods as well as flows of capital and labour)</a:t>
            </a:r>
            <a:endParaRPr lang="en-IN" dirty="0" smtClean="0"/>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914400"/>
          </a:xfrm>
        </p:spPr>
        <p:txBody>
          <a:bodyPr/>
          <a:lstStyle/>
          <a:p>
            <a:r>
              <a:rPr lang="en-IN" sz="3200" dirty="0" smtClean="0"/>
              <a:t>World Economy </a:t>
            </a:r>
            <a:r>
              <a:rPr lang="en-GB" sz="3200" dirty="0" smtClean="0"/>
              <a:t>Expanded to include much of Afro-Eurasia by Bronze Age</a:t>
            </a:r>
            <a:r>
              <a:rPr lang="en-GB" dirty="0" smtClean="0"/>
              <a:t/>
            </a:r>
            <a:br>
              <a:rPr lang="en-GB" dirty="0" smtClean="0"/>
            </a:br>
            <a:endParaRPr lang="en-IN" dirty="0"/>
          </a:p>
        </p:txBody>
      </p:sp>
      <p:pic>
        <p:nvPicPr>
          <p:cNvPr id="5" name="Content Placeholder 3" descr="C:\Documents\CLASSES\E201\Graphics\diamond37.pcx"/>
          <p:cNvPicPr>
            <a:picLocks noGrp="1" noChangeAspect="1" noChangeArrowheads="1"/>
          </p:cNvPicPr>
          <p:nvPr>
            <p:ph idx="1"/>
          </p:nvPr>
        </p:nvPicPr>
        <p:blipFill>
          <a:blip r:embed="rId2" cstate="print"/>
          <a:srcRect/>
          <a:stretch>
            <a:fillRect/>
          </a:stretch>
        </p:blipFill>
        <p:spPr bwMode="auto">
          <a:xfrm>
            <a:off x="914400" y="1301235"/>
            <a:ext cx="7798414" cy="555676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Major Axes of Continents</a:t>
            </a:r>
            <a:endParaRPr lang="en-IN" dirty="0"/>
          </a:p>
        </p:txBody>
      </p:sp>
      <p:pic>
        <p:nvPicPr>
          <p:cNvPr id="4" name="Picture 8" descr="C:\Documents\CLASSES\E201\Graphics\diamond177.bmp"/>
          <p:cNvPicPr>
            <a:picLocks noGrp="1" noChangeAspect="1" noChangeArrowheads="1"/>
          </p:cNvPicPr>
          <p:nvPr>
            <p:ph idx="1"/>
          </p:nvPr>
        </p:nvPicPr>
        <p:blipFill>
          <a:blip r:embed="rId2" cstate="print"/>
          <a:srcRect/>
          <a:stretch>
            <a:fillRect/>
          </a:stretch>
        </p:blipFill>
        <p:spPr bwMode="auto">
          <a:xfrm>
            <a:off x="457200" y="1219200"/>
            <a:ext cx="8489958" cy="538969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1066800"/>
          </a:xfrm>
        </p:spPr>
        <p:txBody>
          <a:bodyPr/>
          <a:lstStyle/>
          <a:p>
            <a:r>
              <a:rPr lang="en-GB" sz="3200" dirty="0" err="1" smtClean="0"/>
              <a:t>Trade,migration,cultural</a:t>
            </a:r>
            <a:r>
              <a:rPr lang="en-GB" sz="3200" dirty="0" smtClean="0"/>
              <a:t> &amp; technological diffusion, geo-political interaction</a:t>
            </a:r>
            <a:r>
              <a:rPr lang="en-GB" dirty="0" smtClean="0"/>
              <a:t/>
            </a:r>
            <a:br>
              <a:rPr lang="en-GB" dirty="0" smtClean="0"/>
            </a:br>
            <a:endParaRPr lang="en-IN" dirty="0"/>
          </a:p>
        </p:txBody>
      </p:sp>
      <p:pic>
        <p:nvPicPr>
          <p:cNvPr id="5" name="Content Placeholder 3" descr="C:\Documents\CLASSES\E201\Graphics\TradeRoutes.gif"/>
          <p:cNvPicPr>
            <a:picLocks noGrp="1" noChangeAspect="1" noChangeArrowheads="1"/>
          </p:cNvPicPr>
          <p:nvPr>
            <p:ph idx="1"/>
          </p:nvPr>
        </p:nvPicPr>
        <p:blipFill>
          <a:blip r:embed="rId2" cstate="print"/>
          <a:srcRect/>
          <a:stretch>
            <a:fillRect/>
          </a:stretch>
        </p:blipFill>
        <p:spPr bwMode="auto">
          <a:xfrm>
            <a:off x="762000" y="1131146"/>
            <a:ext cx="7868958" cy="5726853"/>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features of the historic economy</a:t>
            </a:r>
            <a:endParaRPr lang="en-IN" dirty="0"/>
          </a:p>
        </p:txBody>
      </p:sp>
      <p:sp>
        <p:nvSpPr>
          <p:cNvPr id="3" name="Content Placeholder 2"/>
          <p:cNvSpPr>
            <a:spLocks noGrp="1"/>
          </p:cNvSpPr>
          <p:nvPr>
            <p:ph idx="1"/>
          </p:nvPr>
        </p:nvSpPr>
        <p:spPr>
          <a:xfrm>
            <a:off x="914400" y="2057400"/>
            <a:ext cx="7772400" cy="4572000"/>
          </a:xfrm>
        </p:spPr>
        <p:txBody>
          <a:bodyPr/>
          <a:lstStyle/>
          <a:p>
            <a:r>
              <a:rPr lang="en-GB" dirty="0" smtClean="0"/>
              <a:t>Market based trade</a:t>
            </a:r>
          </a:p>
          <a:p>
            <a:r>
              <a:rPr lang="en-GB" dirty="0" smtClean="0"/>
              <a:t>Endless accumulation</a:t>
            </a:r>
          </a:p>
          <a:p>
            <a:r>
              <a:rPr lang="en-GB" dirty="0" smtClean="0"/>
              <a:t>500 and 50 year economic cycles.  </a:t>
            </a:r>
          </a:p>
          <a:p>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96</TotalTime>
  <Words>968</Words>
  <Application>Microsoft Office PowerPoint</Application>
  <PresentationFormat>On-screen Show (4:3)</PresentationFormat>
  <Paragraphs>95</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Consolas</vt:lpstr>
      <vt:lpstr>Corbel</vt:lpstr>
      <vt:lpstr>Times New Roman</vt:lpstr>
      <vt:lpstr>Wingdings</vt:lpstr>
      <vt:lpstr>Wingdings 2</vt:lpstr>
      <vt:lpstr>Wingdings 3</vt:lpstr>
      <vt:lpstr>Metro</vt:lpstr>
      <vt:lpstr>Globalisation &amp; Development</vt:lpstr>
      <vt:lpstr>What Is Globalization?</vt:lpstr>
      <vt:lpstr>General</vt:lpstr>
      <vt:lpstr>When did Globalisation begin?</vt:lpstr>
      <vt:lpstr>World Economy – 5000 Years</vt:lpstr>
      <vt:lpstr>World Economy Expanded to include much of Afro-Eurasia by Bronze Age </vt:lpstr>
      <vt:lpstr>Major Axes of Continents</vt:lpstr>
      <vt:lpstr>Trade,migration,cultural &amp; technological diffusion, geo-political interaction </vt:lpstr>
      <vt:lpstr>Key features of the historic economy</vt:lpstr>
      <vt:lpstr>Rise of European World Economy in the C15th – 500 Years</vt:lpstr>
      <vt:lpstr>Capitalism</vt:lpstr>
      <vt:lpstr>Modern Globalisation – 50 Years</vt:lpstr>
      <vt:lpstr>PowerPoint Presentation</vt:lpstr>
      <vt:lpstr>PowerPoint Presentation</vt:lpstr>
      <vt:lpstr>Characteristics of Globalisation </vt:lpstr>
      <vt:lpstr>PowerPoint Presentation</vt:lpstr>
      <vt:lpstr>Among the main drivers of globalisation are the following: </vt:lpstr>
      <vt:lpstr>PowerPoint Presentation</vt:lpstr>
      <vt:lpstr>Anti/De-Gobalisation</vt:lpstr>
      <vt:lpstr>PowerPoint Presentation</vt:lpstr>
      <vt:lpstr>PowerPoint Presentation</vt:lpstr>
      <vt:lpstr>PowerPoint Presentation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Prasanna Natarajan</dc:creator>
  <cp:lastModifiedBy>Natarajamurthy Parthasarathi</cp:lastModifiedBy>
  <cp:revision>22</cp:revision>
  <dcterms:created xsi:type="dcterms:W3CDTF">2006-08-16T00:00:00Z</dcterms:created>
  <dcterms:modified xsi:type="dcterms:W3CDTF">2023-06-23T08:57:19Z</dcterms:modified>
</cp:coreProperties>
</file>