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291" r:id="rId3"/>
    <p:sldId id="265" r:id="rId4"/>
    <p:sldId id="266" r:id="rId5"/>
    <p:sldId id="267" r:id="rId6"/>
    <p:sldId id="269" r:id="rId7"/>
    <p:sldId id="264" r:id="rId8"/>
    <p:sldId id="271" r:id="rId9"/>
    <p:sldId id="272" r:id="rId10"/>
    <p:sldId id="273" r:id="rId11"/>
    <p:sldId id="263" r:id="rId12"/>
    <p:sldId id="274" r:id="rId13"/>
    <p:sldId id="275" r:id="rId14"/>
    <p:sldId id="276" r:id="rId15"/>
    <p:sldId id="277" r:id="rId16"/>
    <p:sldId id="279" r:id="rId17"/>
    <p:sldId id="280" r:id="rId18"/>
    <p:sldId id="281" r:id="rId19"/>
    <p:sldId id="282" r:id="rId20"/>
    <p:sldId id="283" r:id="rId21"/>
    <p:sldId id="285" r:id="rId22"/>
    <p:sldId id="284" r:id="rId23"/>
    <p:sldId id="286" r:id="rId24"/>
    <p:sldId id="287" r:id="rId25"/>
    <p:sldId id="292" r:id="rId26"/>
    <p:sldId id="288" r:id="rId27"/>
    <p:sldId id="289" r:id="rId28"/>
    <p:sldId id="290" r:id="rId29"/>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s-ES"/>
          </a:p>
        </p:txBody>
      </p:sp>
      <p:sp>
        <p:nvSpPr>
          <p:cNvPr id="563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s-ES"/>
          </a:p>
        </p:txBody>
      </p:sp>
      <p:sp>
        <p:nvSpPr>
          <p:cNvPr id="563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563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563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s-ES"/>
          </a:p>
        </p:txBody>
      </p:sp>
      <p:sp>
        <p:nvSpPr>
          <p:cNvPr id="563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50526AC1-6315-4F52-81A9-95458DA6D8EA}" type="slidenum">
              <a:rPr lang="es-ES"/>
              <a:pPr/>
              <a:t>‹#›</a:t>
            </a:fld>
            <a:endParaRPr lang="es-E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lvl1pPr>
              <a:defRPr/>
            </a:lvl1pPr>
          </a:lstStyle>
          <a:p>
            <a:endParaRPr lang="es-ES"/>
          </a:p>
        </p:txBody>
      </p:sp>
      <p:sp>
        <p:nvSpPr>
          <p:cNvPr id="5" name="Footer Placeholder 4"/>
          <p:cNvSpPr>
            <a:spLocks noGrp="1"/>
          </p:cNvSpPr>
          <p:nvPr>
            <p:ph type="ftr" sz="quarter" idx="11"/>
          </p:nvPr>
        </p:nvSpPr>
        <p:spPr/>
        <p:txBody>
          <a:bodyPr/>
          <a:lstStyle>
            <a:lvl1pPr>
              <a:defRPr/>
            </a:lvl1pPr>
          </a:lstStyle>
          <a:p>
            <a:endParaRPr lang="es-ES"/>
          </a:p>
        </p:txBody>
      </p:sp>
      <p:sp>
        <p:nvSpPr>
          <p:cNvPr id="6" name="Slide Number Placeholder 5"/>
          <p:cNvSpPr>
            <a:spLocks noGrp="1"/>
          </p:cNvSpPr>
          <p:nvPr>
            <p:ph type="sldNum" sz="quarter" idx="12"/>
          </p:nvPr>
        </p:nvSpPr>
        <p:spPr/>
        <p:txBody>
          <a:bodyPr/>
          <a:lstStyle>
            <a:lvl1pPr>
              <a:defRPr/>
            </a:lvl1pPr>
          </a:lstStyle>
          <a:p>
            <a:fld id="{B5C6179A-4DD1-4995-B418-3386FE7C51B1}" type="slidenum">
              <a:rPr lang="es-ES"/>
              <a:pPr/>
              <a:t>‹#›</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endParaRPr lang="es-ES"/>
          </a:p>
        </p:txBody>
      </p:sp>
      <p:sp>
        <p:nvSpPr>
          <p:cNvPr id="5" name="Footer Placeholder 4"/>
          <p:cNvSpPr>
            <a:spLocks noGrp="1"/>
          </p:cNvSpPr>
          <p:nvPr>
            <p:ph type="ftr" sz="quarter" idx="11"/>
          </p:nvPr>
        </p:nvSpPr>
        <p:spPr/>
        <p:txBody>
          <a:bodyPr/>
          <a:lstStyle>
            <a:lvl1pPr>
              <a:defRPr/>
            </a:lvl1pPr>
          </a:lstStyle>
          <a:p>
            <a:endParaRPr lang="es-ES"/>
          </a:p>
        </p:txBody>
      </p:sp>
      <p:sp>
        <p:nvSpPr>
          <p:cNvPr id="6" name="Slide Number Placeholder 5"/>
          <p:cNvSpPr>
            <a:spLocks noGrp="1"/>
          </p:cNvSpPr>
          <p:nvPr>
            <p:ph type="sldNum" sz="quarter" idx="12"/>
          </p:nvPr>
        </p:nvSpPr>
        <p:spPr/>
        <p:txBody>
          <a:bodyPr/>
          <a:lstStyle>
            <a:lvl1pPr>
              <a:defRPr/>
            </a:lvl1pPr>
          </a:lstStyle>
          <a:p>
            <a:fld id="{22BFD271-A3C0-42CE-A9DA-221C6F6FA9A9}" type="slidenum">
              <a:rPr lang="es-ES"/>
              <a:pPr/>
              <a:t>‹#›</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endParaRPr lang="es-ES"/>
          </a:p>
        </p:txBody>
      </p:sp>
      <p:sp>
        <p:nvSpPr>
          <p:cNvPr id="5" name="Footer Placeholder 4"/>
          <p:cNvSpPr>
            <a:spLocks noGrp="1"/>
          </p:cNvSpPr>
          <p:nvPr>
            <p:ph type="ftr" sz="quarter" idx="11"/>
          </p:nvPr>
        </p:nvSpPr>
        <p:spPr/>
        <p:txBody>
          <a:bodyPr/>
          <a:lstStyle>
            <a:lvl1pPr>
              <a:defRPr/>
            </a:lvl1pPr>
          </a:lstStyle>
          <a:p>
            <a:endParaRPr lang="es-ES"/>
          </a:p>
        </p:txBody>
      </p:sp>
      <p:sp>
        <p:nvSpPr>
          <p:cNvPr id="6" name="Slide Number Placeholder 5"/>
          <p:cNvSpPr>
            <a:spLocks noGrp="1"/>
          </p:cNvSpPr>
          <p:nvPr>
            <p:ph type="sldNum" sz="quarter" idx="12"/>
          </p:nvPr>
        </p:nvSpPr>
        <p:spPr/>
        <p:txBody>
          <a:bodyPr/>
          <a:lstStyle>
            <a:lvl1pPr>
              <a:defRPr/>
            </a:lvl1pPr>
          </a:lstStyle>
          <a:p>
            <a:fld id="{D75C80EE-B028-42FA-8D72-0698DEFF0982}" type="slidenum">
              <a:rPr lang="es-ES"/>
              <a:pPr/>
              <a:t>‹#›</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endParaRPr lang="es-ES"/>
          </a:p>
        </p:txBody>
      </p:sp>
      <p:sp>
        <p:nvSpPr>
          <p:cNvPr id="5" name="Footer Placeholder 4"/>
          <p:cNvSpPr>
            <a:spLocks noGrp="1"/>
          </p:cNvSpPr>
          <p:nvPr>
            <p:ph type="ftr" sz="quarter" idx="11"/>
          </p:nvPr>
        </p:nvSpPr>
        <p:spPr/>
        <p:txBody>
          <a:bodyPr/>
          <a:lstStyle>
            <a:lvl1pPr>
              <a:defRPr/>
            </a:lvl1pPr>
          </a:lstStyle>
          <a:p>
            <a:endParaRPr lang="es-ES"/>
          </a:p>
        </p:txBody>
      </p:sp>
      <p:sp>
        <p:nvSpPr>
          <p:cNvPr id="6" name="Slide Number Placeholder 5"/>
          <p:cNvSpPr>
            <a:spLocks noGrp="1"/>
          </p:cNvSpPr>
          <p:nvPr>
            <p:ph type="sldNum" sz="quarter" idx="12"/>
          </p:nvPr>
        </p:nvSpPr>
        <p:spPr/>
        <p:txBody>
          <a:bodyPr/>
          <a:lstStyle>
            <a:lvl1pPr>
              <a:defRPr/>
            </a:lvl1pPr>
          </a:lstStyle>
          <a:p>
            <a:fld id="{80A246F3-4245-418E-BCB0-F186FB50EF11}" type="slidenum">
              <a:rPr lang="es-ES"/>
              <a:pPr/>
              <a:t>‹#›</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s-ES"/>
          </a:p>
        </p:txBody>
      </p:sp>
      <p:sp>
        <p:nvSpPr>
          <p:cNvPr id="5" name="Footer Placeholder 4"/>
          <p:cNvSpPr>
            <a:spLocks noGrp="1"/>
          </p:cNvSpPr>
          <p:nvPr>
            <p:ph type="ftr" sz="quarter" idx="11"/>
          </p:nvPr>
        </p:nvSpPr>
        <p:spPr/>
        <p:txBody>
          <a:bodyPr/>
          <a:lstStyle>
            <a:lvl1pPr>
              <a:defRPr/>
            </a:lvl1pPr>
          </a:lstStyle>
          <a:p>
            <a:endParaRPr lang="es-ES"/>
          </a:p>
        </p:txBody>
      </p:sp>
      <p:sp>
        <p:nvSpPr>
          <p:cNvPr id="6" name="Slide Number Placeholder 5"/>
          <p:cNvSpPr>
            <a:spLocks noGrp="1"/>
          </p:cNvSpPr>
          <p:nvPr>
            <p:ph type="sldNum" sz="quarter" idx="12"/>
          </p:nvPr>
        </p:nvSpPr>
        <p:spPr/>
        <p:txBody>
          <a:bodyPr/>
          <a:lstStyle>
            <a:lvl1pPr>
              <a:defRPr/>
            </a:lvl1pPr>
          </a:lstStyle>
          <a:p>
            <a:fld id="{34A6EA18-5FCE-488F-9B14-A2A67424E8A3}" type="slidenum">
              <a:rPr lang="es-ES"/>
              <a:pPr/>
              <a:t>‹#›</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lvl1pPr>
              <a:defRPr/>
            </a:lvl1pPr>
          </a:lstStyle>
          <a:p>
            <a:endParaRPr lang="es-ES"/>
          </a:p>
        </p:txBody>
      </p:sp>
      <p:sp>
        <p:nvSpPr>
          <p:cNvPr id="6" name="Footer Placeholder 5"/>
          <p:cNvSpPr>
            <a:spLocks noGrp="1"/>
          </p:cNvSpPr>
          <p:nvPr>
            <p:ph type="ftr" sz="quarter" idx="11"/>
          </p:nvPr>
        </p:nvSpPr>
        <p:spPr/>
        <p:txBody>
          <a:bodyPr/>
          <a:lstStyle>
            <a:lvl1pPr>
              <a:defRPr/>
            </a:lvl1pPr>
          </a:lstStyle>
          <a:p>
            <a:endParaRPr lang="es-ES"/>
          </a:p>
        </p:txBody>
      </p:sp>
      <p:sp>
        <p:nvSpPr>
          <p:cNvPr id="7" name="Slide Number Placeholder 6"/>
          <p:cNvSpPr>
            <a:spLocks noGrp="1"/>
          </p:cNvSpPr>
          <p:nvPr>
            <p:ph type="sldNum" sz="quarter" idx="12"/>
          </p:nvPr>
        </p:nvSpPr>
        <p:spPr/>
        <p:txBody>
          <a:bodyPr/>
          <a:lstStyle>
            <a:lvl1pPr>
              <a:defRPr/>
            </a:lvl1pPr>
          </a:lstStyle>
          <a:p>
            <a:fld id="{2B7FB38E-9F6F-4066-9573-FB2BBA369D3C}" type="slidenum">
              <a:rPr lang="es-ES"/>
              <a:pPr/>
              <a:t>‹#›</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lvl1pPr>
              <a:defRPr/>
            </a:lvl1pPr>
          </a:lstStyle>
          <a:p>
            <a:endParaRPr lang="es-ES"/>
          </a:p>
        </p:txBody>
      </p:sp>
      <p:sp>
        <p:nvSpPr>
          <p:cNvPr id="8" name="Footer Placeholder 7"/>
          <p:cNvSpPr>
            <a:spLocks noGrp="1"/>
          </p:cNvSpPr>
          <p:nvPr>
            <p:ph type="ftr" sz="quarter" idx="11"/>
          </p:nvPr>
        </p:nvSpPr>
        <p:spPr/>
        <p:txBody>
          <a:bodyPr/>
          <a:lstStyle>
            <a:lvl1pPr>
              <a:defRPr/>
            </a:lvl1pPr>
          </a:lstStyle>
          <a:p>
            <a:endParaRPr lang="es-ES"/>
          </a:p>
        </p:txBody>
      </p:sp>
      <p:sp>
        <p:nvSpPr>
          <p:cNvPr id="9" name="Slide Number Placeholder 8"/>
          <p:cNvSpPr>
            <a:spLocks noGrp="1"/>
          </p:cNvSpPr>
          <p:nvPr>
            <p:ph type="sldNum" sz="quarter" idx="12"/>
          </p:nvPr>
        </p:nvSpPr>
        <p:spPr/>
        <p:txBody>
          <a:bodyPr/>
          <a:lstStyle>
            <a:lvl1pPr>
              <a:defRPr/>
            </a:lvl1pPr>
          </a:lstStyle>
          <a:p>
            <a:fld id="{DDA61843-2FBF-45E2-B84B-7C0D1703C6E3}" type="slidenum">
              <a:rPr lang="es-ES"/>
              <a:pPr/>
              <a:t>‹#›</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lvl1pPr>
              <a:defRPr/>
            </a:lvl1pPr>
          </a:lstStyle>
          <a:p>
            <a:endParaRPr lang="es-ES"/>
          </a:p>
        </p:txBody>
      </p:sp>
      <p:sp>
        <p:nvSpPr>
          <p:cNvPr id="4" name="Footer Placeholder 3"/>
          <p:cNvSpPr>
            <a:spLocks noGrp="1"/>
          </p:cNvSpPr>
          <p:nvPr>
            <p:ph type="ftr" sz="quarter" idx="11"/>
          </p:nvPr>
        </p:nvSpPr>
        <p:spPr/>
        <p:txBody>
          <a:bodyPr/>
          <a:lstStyle>
            <a:lvl1pPr>
              <a:defRPr/>
            </a:lvl1pPr>
          </a:lstStyle>
          <a:p>
            <a:endParaRPr lang="es-ES"/>
          </a:p>
        </p:txBody>
      </p:sp>
      <p:sp>
        <p:nvSpPr>
          <p:cNvPr id="5" name="Slide Number Placeholder 4"/>
          <p:cNvSpPr>
            <a:spLocks noGrp="1"/>
          </p:cNvSpPr>
          <p:nvPr>
            <p:ph type="sldNum" sz="quarter" idx="12"/>
          </p:nvPr>
        </p:nvSpPr>
        <p:spPr/>
        <p:txBody>
          <a:bodyPr/>
          <a:lstStyle>
            <a:lvl1pPr>
              <a:defRPr/>
            </a:lvl1pPr>
          </a:lstStyle>
          <a:p>
            <a:fld id="{8E8C57E9-0304-402F-8C1F-73E8B603E6D2}" type="slidenum">
              <a:rPr lang="es-ES"/>
              <a:pPr/>
              <a:t>‹#›</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s-ES"/>
          </a:p>
        </p:txBody>
      </p:sp>
      <p:sp>
        <p:nvSpPr>
          <p:cNvPr id="3" name="Footer Placeholder 2"/>
          <p:cNvSpPr>
            <a:spLocks noGrp="1"/>
          </p:cNvSpPr>
          <p:nvPr>
            <p:ph type="ftr" sz="quarter" idx="11"/>
          </p:nvPr>
        </p:nvSpPr>
        <p:spPr/>
        <p:txBody>
          <a:bodyPr/>
          <a:lstStyle>
            <a:lvl1pPr>
              <a:defRPr/>
            </a:lvl1pPr>
          </a:lstStyle>
          <a:p>
            <a:endParaRPr lang="es-ES"/>
          </a:p>
        </p:txBody>
      </p:sp>
      <p:sp>
        <p:nvSpPr>
          <p:cNvPr id="4" name="Slide Number Placeholder 3"/>
          <p:cNvSpPr>
            <a:spLocks noGrp="1"/>
          </p:cNvSpPr>
          <p:nvPr>
            <p:ph type="sldNum" sz="quarter" idx="12"/>
          </p:nvPr>
        </p:nvSpPr>
        <p:spPr/>
        <p:txBody>
          <a:bodyPr/>
          <a:lstStyle>
            <a:lvl1pPr>
              <a:defRPr/>
            </a:lvl1pPr>
          </a:lstStyle>
          <a:p>
            <a:fld id="{4CDB7FF7-0D6E-4154-B93A-2EABE0588B45}" type="slidenum">
              <a:rPr lang="es-ES"/>
              <a:pPr/>
              <a:t>‹#›</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s-ES"/>
          </a:p>
        </p:txBody>
      </p:sp>
      <p:sp>
        <p:nvSpPr>
          <p:cNvPr id="6" name="Footer Placeholder 5"/>
          <p:cNvSpPr>
            <a:spLocks noGrp="1"/>
          </p:cNvSpPr>
          <p:nvPr>
            <p:ph type="ftr" sz="quarter" idx="11"/>
          </p:nvPr>
        </p:nvSpPr>
        <p:spPr/>
        <p:txBody>
          <a:bodyPr/>
          <a:lstStyle>
            <a:lvl1pPr>
              <a:defRPr/>
            </a:lvl1pPr>
          </a:lstStyle>
          <a:p>
            <a:endParaRPr lang="es-ES"/>
          </a:p>
        </p:txBody>
      </p:sp>
      <p:sp>
        <p:nvSpPr>
          <p:cNvPr id="7" name="Slide Number Placeholder 6"/>
          <p:cNvSpPr>
            <a:spLocks noGrp="1"/>
          </p:cNvSpPr>
          <p:nvPr>
            <p:ph type="sldNum" sz="quarter" idx="12"/>
          </p:nvPr>
        </p:nvSpPr>
        <p:spPr/>
        <p:txBody>
          <a:bodyPr/>
          <a:lstStyle>
            <a:lvl1pPr>
              <a:defRPr/>
            </a:lvl1pPr>
          </a:lstStyle>
          <a:p>
            <a:fld id="{BCC442CD-239E-47C7-B965-8FFF788BBA54}" type="slidenum">
              <a:rPr lang="es-ES"/>
              <a:pPr/>
              <a:t>‹#›</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s-ES"/>
          </a:p>
        </p:txBody>
      </p:sp>
      <p:sp>
        <p:nvSpPr>
          <p:cNvPr id="6" name="Footer Placeholder 5"/>
          <p:cNvSpPr>
            <a:spLocks noGrp="1"/>
          </p:cNvSpPr>
          <p:nvPr>
            <p:ph type="ftr" sz="quarter" idx="11"/>
          </p:nvPr>
        </p:nvSpPr>
        <p:spPr/>
        <p:txBody>
          <a:bodyPr/>
          <a:lstStyle>
            <a:lvl1pPr>
              <a:defRPr/>
            </a:lvl1pPr>
          </a:lstStyle>
          <a:p>
            <a:endParaRPr lang="es-ES"/>
          </a:p>
        </p:txBody>
      </p:sp>
      <p:sp>
        <p:nvSpPr>
          <p:cNvPr id="7" name="Slide Number Placeholder 6"/>
          <p:cNvSpPr>
            <a:spLocks noGrp="1"/>
          </p:cNvSpPr>
          <p:nvPr>
            <p:ph type="sldNum" sz="quarter" idx="12"/>
          </p:nvPr>
        </p:nvSpPr>
        <p:spPr/>
        <p:txBody>
          <a:bodyPr/>
          <a:lstStyle>
            <a:lvl1pPr>
              <a:defRPr/>
            </a:lvl1pPr>
          </a:lstStyle>
          <a:p>
            <a:fld id="{B768CAD6-1DB6-41CD-A9AB-E013161333C5}" type="slidenum">
              <a:rPr lang="es-ES"/>
              <a:pPr/>
              <a:t>‹#›</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s-E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s-E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BAD642B-6BB4-42DE-A5A9-5DE410B45F1B}" type="slidenum">
              <a:rPr lang="es-ES"/>
              <a:pPr/>
              <a:t>‹#›</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539552" y="332656"/>
            <a:ext cx="7772400" cy="1470025"/>
          </a:xfrm>
        </p:spPr>
        <p:txBody>
          <a:bodyPr/>
          <a:lstStyle/>
          <a:p>
            <a:r>
              <a:rPr lang="es-ES" b="1" dirty="0" smtClean="0">
                <a:solidFill>
                  <a:schemeClr val="accent2">
                    <a:lumMod val="75000"/>
                  </a:schemeClr>
                </a:solidFill>
              </a:rPr>
              <a:t>INDIAN ECONOMIC THOUGHT</a:t>
            </a:r>
            <a:endParaRPr lang="es-ES" b="1" dirty="0">
              <a:solidFill>
                <a:schemeClr val="accent2">
                  <a:lumMod val="75000"/>
                </a:schemeClr>
              </a:solidFill>
            </a:endParaRPr>
          </a:p>
        </p:txBody>
      </p:sp>
      <p:sp>
        <p:nvSpPr>
          <p:cNvPr id="2087" name="Rectangle 39"/>
          <p:cNvSpPr>
            <a:spLocks noGrp="1" noChangeArrowheads="1"/>
          </p:cNvSpPr>
          <p:nvPr>
            <p:ph type="subTitle" idx="1"/>
          </p:nvPr>
        </p:nvSpPr>
        <p:spPr>
          <a:xfrm>
            <a:off x="1403648" y="2780928"/>
            <a:ext cx="6400800" cy="1752600"/>
          </a:xfrm>
        </p:spPr>
        <p:txBody>
          <a:bodyPr/>
          <a:lstStyle/>
          <a:p>
            <a:r>
              <a:rPr lang="en-US" sz="2800" dirty="0" smtClean="0"/>
              <a:t>P. Natarajamurthy</a:t>
            </a:r>
          </a:p>
          <a:p>
            <a:r>
              <a:rPr lang="en-US" sz="2800" dirty="0" smtClean="0"/>
              <a:t>Department of Economics </a:t>
            </a:r>
            <a:r>
              <a:rPr lang="en-US" sz="2800" dirty="0" err="1" smtClean="0"/>
              <a:t>Bharathidasan</a:t>
            </a:r>
            <a:r>
              <a:rPr lang="en-US" sz="2800" dirty="0" smtClean="0"/>
              <a:t> University</a:t>
            </a:r>
            <a:endParaRPr lang="en-US" sz="2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Summary</a:t>
            </a:r>
            <a:endParaRPr lang="en-IN" dirty="0"/>
          </a:p>
        </p:txBody>
      </p:sp>
      <p:sp>
        <p:nvSpPr>
          <p:cNvPr id="3" name="Content Placeholder 2"/>
          <p:cNvSpPr>
            <a:spLocks noGrp="1"/>
          </p:cNvSpPr>
          <p:nvPr>
            <p:ph idx="1"/>
          </p:nvPr>
        </p:nvSpPr>
        <p:spPr>
          <a:xfrm>
            <a:off x="395536" y="1340768"/>
            <a:ext cx="8229600" cy="4525963"/>
          </a:xfrm>
        </p:spPr>
        <p:txBody>
          <a:bodyPr/>
          <a:lstStyle/>
          <a:p>
            <a:r>
              <a:rPr lang="en-IN" sz="2800" dirty="0" err="1" smtClean="0"/>
              <a:t>Naoroji</a:t>
            </a:r>
            <a:r>
              <a:rPr lang="en-IN" sz="2800" dirty="0" smtClean="0"/>
              <a:t> was the first economic thinker who provided the pattern of economic thought for modern India. </a:t>
            </a:r>
          </a:p>
          <a:p>
            <a:r>
              <a:rPr lang="en-IN" sz="2800" dirty="0" smtClean="0"/>
              <a:t>He was the first Indian to calculate the per-capita and national income. He believed that the economic phenomena were linked with the moral, social and political factors. In his own words</a:t>
            </a:r>
            <a:endParaRPr lang="en-IN" sz="2800" b="1" dirty="0" smtClean="0"/>
          </a:p>
          <a:p>
            <a:r>
              <a:rPr lang="en-IN" sz="2800" b="1" dirty="0" smtClean="0"/>
              <a:t>“If India did not progress under the Englishmen there was no justification for their existence here”.</a:t>
            </a:r>
            <a:endParaRPr lang="en-IN"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IN" dirty="0" err="1" smtClean="0"/>
              <a:t>Gandhian</a:t>
            </a:r>
            <a:r>
              <a:rPr lang="en-IN" dirty="0" smtClean="0"/>
              <a:t> Economics</a:t>
            </a:r>
            <a:endParaRPr lang="en-US" dirty="0">
              <a:solidFill>
                <a:schemeClr val="tx1"/>
              </a:solidFill>
            </a:endParaRPr>
          </a:p>
        </p:txBody>
      </p:sp>
      <p:sp>
        <p:nvSpPr>
          <p:cNvPr id="36867" name="Rectangle 3"/>
          <p:cNvSpPr>
            <a:spLocks noGrp="1" noChangeArrowheads="1"/>
          </p:cNvSpPr>
          <p:nvPr>
            <p:ph type="body" idx="1"/>
          </p:nvPr>
        </p:nvSpPr>
        <p:spPr>
          <a:xfrm>
            <a:off x="468313" y="1773238"/>
            <a:ext cx="8229600" cy="4525962"/>
          </a:xfrm>
        </p:spPr>
        <p:txBody>
          <a:bodyPr/>
          <a:lstStyle/>
          <a:p>
            <a:endParaRPr lang="en-US" dirty="0"/>
          </a:p>
        </p:txBody>
      </p:sp>
      <p:pic>
        <p:nvPicPr>
          <p:cNvPr id="1026" name="Picture 2" descr="E:\Department\class\Gandhi.jpg"/>
          <p:cNvPicPr>
            <a:picLocks noChangeAspect="1" noChangeArrowheads="1"/>
          </p:cNvPicPr>
          <p:nvPr/>
        </p:nvPicPr>
        <p:blipFill>
          <a:blip r:embed="rId2" cstate="print"/>
          <a:srcRect/>
          <a:stretch>
            <a:fillRect/>
          </a:stretch>
        </p:blipFill>
        <p:spPr bwMode="auto">
          <a:xfrm>
            <a:off x="323528" y="1556792"/>
            <a:ext cx="8568952" cy="4464496"/>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err="1" smtClean="0"/>
              <a:t>Gandhian</a:t>
            </a:r>
            <a:r>
              <a:rPr lang="en-IN" dirty="0" smtClean="0"/>
              <a:t> Economics</a:t>
            </a:r>
            <a:endParaRPr lang="en-IN" dirty="0"/>
          </a:p>
        </p:txBody>
      </p:sp>
      <p:sp>
        <p:nvSpPr>
          <p:cNvPr id="3" name="Content Placeholder 2"/>
          <p:cNvSpPr>
            <a:spLocks noGrp="1"/>
          </p:cNvSpPr>
          <p:nvPr>
            <p:ph idx="1"/>
          </p:nvPr>
        </p:nvSpPr>
        <p:spPr>
          <a:xfrm>
            <a:off x="467544" y="1484784"/>
            <a:ext cx="8229600" cy="4525963"/>
          </a:xfrm>
        </p:spPr>
        <p:txBody>
          <a:bodyPr/>
          <a:lstStyle/>
          <a:p>
            <a:r>
              <a:rPr lang="en-IN" sz="2800" b="1" dirty="0" err="1" smtClean="0"/>
              <a:t>Gandhian</a:t>
            </a:r>
            <a:r>
              <a:rPr lang="en-IN" sz="2800" b="1" dirty="0" smtClean="0"/>
              <a:t> economics</a:t>
            </a:r>
            <a:r>
              <a:rPr lang="en-IN" sz="2800" dirty="0" smtClean="0"/>
              <a:t> is a school of economic thought based on the spiritual and socio-economic principles expounded by Indian leader Mahatma Gandhi.</a:t>
            </a:r>
          </a:p>
          <a:p>
            <a:r>
              <a:rPr lang="en-IN" sz="2800" dirty="0" smtClean="0"/>
              <a:t>Gandhi's economic ideals, much like everything else in his life, were governed by ethical and moral considerations. His stress on rural economy and emphasis on a simple life, coupled with his concern for universal well-being formed the foundation of his unique views on economics. </a:t>
            </a:r>
          </a:p>
          <a:p>
            <a:endParaRPr lang="en-IN"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sz="4000" b="1" dirty="0" smtClean="0"/>
              <a:t>Economic Views of Gandhi:</a:t>
            </a:r>
            <a:endParaRPr lang="en-IN" sz="4000" dirty="0"/>
          </a:p>
        </p:txBody>
      </p:sp>
      <p:sp>
        <p:nvSpPr>
          <p:cNvPr id="3" name="Content Placeholder 2"/>
          <p:cNvSpPr>
            <a:spLocks noGrp="1"/>
          </p:cNvSpPr>
          <p:nvPr>
            <p:ph idx="1"/>
          </p:nvPr>
        </p:nvSpPr>
        <p:spPr>
          <a:xfrm>
            <a:off x="467544" y="1556792"/>
            <a:ext cx="8229600" cy="4525963"/>
          </a:xfrm>
        </p:spPr>
        <p:txBody>
          <a:bodyPr/>
          <a:lstStyle/>
          <a:p>
            <a:pPr>
              <a:buNone/>
            </a:pPr>
            <a:r>
              <a:rPr lang="en-IN" sz="2800" b="1" dirty="0" smtClean="0"/>
              <a:t>1. Self Sufficient Village Economy</a:t>
            </a:r>
          </a:p>
          <a:p>
            <a:r>
              <a:rPr lang="en-IN" sz="2800" dirty="0" smtClean="0"/>
              <a:t>Gandhi asserts that “India lives in its villages”. That is why Gandhi stressed on the growth of rural industries such as </a:t>
            </a:r>
            <a:r>
              <a:rPr lang="en-IN" sz="2800" dirty="0" err="1" smtClean="0"/>
              <a:t>khadi</a:t>
            </a:r>
            <a:r>
              <a:rPr lang="en-IN" sz="2800" dirty="0" smtClean="0"/>
              <a:t>, handlooms, sericulture, handicrafts etc.</a:t>
            </a:r>
          </a:p>
          <a:p>
            <a:r>
              <a:rPr lang="en-IN" sz="2800" dirty="0" smtClean="0"/>
              <a:t>If every village distributes its surplus produce to the poor villagers then the problem of poverty and starvation would not arise. This can help eradicating poverty and thus people can be happy and self-reliant. </a:t>
            </a:r>
            <a:endParaRPr lang="en-IN" sz="2800" b="1"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268760"/>
            <a:ext cx="8229600" cy="4525963"/>
          </a:xfrm>
        </p:spPr>
        <p:txBody>
          <a:bodyPr/>
          <a:lstStyle/>
          <a:p>
            <a:r>
              <a:rPr lang="en-IN" sz="2800" dirty="0" smtClean="0"/>
              <a:t>Gandhi also recommended citizens of India to use rural products. </a:t>
            </a:r>
          </a:p>
          <a:p>
            <a:r>
              <a:rPr lang="en-IN" sz="2800" dirty="0" smtClean="0"/>
              <a:t>He said, "All should make it a point of honour to use only village articles, whenever available. Given the demand, there is no doubt that most of our wants can be supplied by the villages.”</a:t>
            </a:r>
          </a:p>
          <a:p>
            <a:r>
              <a:rPr lang="en-IN" sz="2800" dirty="0" smtClean="0"/>
              <a:t>Village economy would provide maximum employment and income to inhabitants, and second, it would generate equality, freedom and justice.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IN" sz="2800" dirty="0" smtClean="0"/>
              <a:t>To quote Gandhi, </a:t>
            </a:r>
          </a:p>
          <a:p>
            <a:pPr>
              <a:buNone/>
            </a:pPr>
            <a:r>
              <a:rPr lang="en-IN" sz="2800" dirty="0" smtClean="0"/>
              <a:t>	"</a:t>
            </a:r>
            <a:r>
              <a:rPr lang="en-IN" sz="2800" i="1" dirty="0" smtClean="0"/>
              <a:t>We have to concentrate on the villages being self-contained, manufacturing mainly for use..." My idea of village </a:t>
            </a:r>
            <a:r>
              <a:rPr lang="en-IN" sz="2800" i="1" dirty="0" err="1" smtClean="0"/>
              <a:t>Swaraj</a:t>
            </a:r>
            <a:r>
              <a:rPr lang="en-IN" sz="2800" i="1" dirty="0" smtClean="0"/>
              <a:t> is that it is a complete republic, independent..."</a:t>
            </a:r>
          </a:p>
          <a:p>
            <a:pPr>
              <a:buNone/>
            </a:pPr>
            <a:endParaRPr lang="en-IN"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3. Industrialisation</a:t>
            </a:r>
            <a:endParaRPr lang="en-IN" dirty="0"/>
          </a:p>
        </p:txBody>
      </p:sp>
      <p:sp>
        <p:nvSpPr>
          <p:cNvPr id="3" name="Content Placeholder 2"/>
          <p:cNvSpPr>
            <a:spLocks noGrp="1"/>
          </p:cNvSpPr>
          <p:nvPr>
            <p:ph idx="1"/>
          </p:nvPr>
        </p:nvSpPr>
        <p:spPr>
          <a:xfrm>
            <a:off x="467544" y="1412776"/>
            <a:ext cx="8229600" cy="4525963"/>
          </a:xfrm>
        </p:spPr>
        <p:txBody>
          <a:bodyPr/>
          <a:lstStyle/>
          <a:p>
            <a:r>
              <a:rPr lang="en-IN" dirty="0" smtClean="0"/>
              <a:t>The system of production should ensure self-sufficiency in the necessities or the primary needs. This self-sufficiency should be achieved at all levels: family, village and nation. Production process should be simple. It should be based on the locally available resources.</a:t>
            </a:r>
          </a:p>
          <a:p>
            <a:r>
              <a:rPr lang="en-IN" dirty="0" smtClean="0"/>
              <a:t>It should conserve the available resources instead of wasting them. It should be free from pollution.</a:t>
            </a:r>
          </a:p>
          <a:p>
            <a:endParaRPr lang="en-IN"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908720"/>
            <a:ext cx="8229600" cy="4525963"/>
          </a:xfrm>
        </p:spPr>
        <p:txBody>
          <a:bodyPr/>
          <a:lstStyle/>
          <a:p>
            <a:r>
              <a:rPr lang="en-IN" dirty="0" smtClean="0"/>
              <a:t>Gandhi advocated strict state control over large scale industries. </a:t>
            </a:r>
          </a:p>
          <a:p>
            <a:r>
              <a:rPr lang="en-IN" dirty="0" smtClean="0"/>
              <a:t>He recommended nationalization of some basic and key industries. </a:t>
            </a:r>
          </a:p>
          <a:p>
            <a:r>
              <a:rPr lang="en-IN" dirty="0" smtClean="0"/>
              <a:t>He felt that, large scale industries are sometimes found to be wasteful, and these industries are not helpful in the generation of social and community relations.</a:t>
            </a:r>
          </a:p>
          <a:p>
            <a:pPr>
              <a:buNone/>
            </a:pPr>
            <a:r>
              <a:rPr lang="en-IN" dirty="0" smtClean="0"/>
              <a:t/>
            </a:r>
            <a:br>
              <a:rPr lang="en-IN" dirty="0" smtClean="0"/>
            </a:br>
            <a:endParaRPr lang="en-IN"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Technology</a:t>
            </a:r>
            <a:endParaRPr lang="en-IN" dirty="0"/>
          </a:p>
        </p:txBody>
      </p:sp>
      <p:sp>
        <p:nvSpPr>
          <p:cNvPr id="3" name="Content Placeholder 2"/>
          <p:cNvSpPr>
            <a:spLocks noGrp="1"/>
          </p:cNvSpPr>
          <p:nvPr>
            <p:ph idx="1"/>
          </p:nvPr>
        </p:nvSpPr>
        <p:spPr/>
        <p:txBody>
          <a:bodyPr/>
          <a:lstStyle/>
          <a:p>
            <a:r>
              <a:rPr lang="en-IN" dirty="0" smtClean="0"/>
              <a:t>Gandhi wrote: "I am not opposed to machinery as such. I am opposed to machinery which displaces labour and leaves it idle.“</a:t>
            </a:r>
          </a:p>
          <a:p>
            <a:r>
              <a:rPr lang="en-IN" dirty="0" smtClean="0"/>
              <a:t>Gandhi was against machines if they keep people idle, if they create an unemployment problem for them.</a:t>
            </a:r>
            <a:endParaRPr lang="en-IN"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764704"/>
            <a:ext cx="8229600" cy="4525963"/>
          </a:xfrm>
        </p:spPr>
        <p:txBody>
          <a:bodyPr/>
          <a:lstStyle/>
          <a:p>
            <a:r>
              <a:rPr lang="en-IN" dirty="0" smtClean="0"/>
              <a:t>According to </a:t>
            </a:r>
            <a:r>
              <a:rPr lang="en-IN" dirty="0" err="1" smtClean="0"/>
              <a:t>Gandhiji</a:t>
            </a:r>
            <a:r>
              <a:rPr lang="en-IN" dirty="0" smtClean="0"/>
              <a:t>, machines should help man, improve his productivity, but they should not throw men out of employment. </a:t>
            </a:r>
          </a:p>
          <a:p>
            <a:r>
              <a:rPr lang="en-IN" dirty="0" smtClean="0"/>
              <a:t>Man should handle machines at will without being its slave.</a:t>
            </a:r>
          </a:p>
          <a:p>
            <a:r>
              <a:rPr lang="en-IN" dirty="0" smtClean="0"/>
              <a:t>He further positively asserted, “I want the concentration of wealth, not in the hands of few, but in the hands of all. Today machinery merely helps a few to ride on the backs of millions.”</a:t>
            </a:r>
            <a:endParaRPr lang="en-I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Introduction</a:t>
            </a:r>
            <a:endParaRPr lang="en-IN" dirty="0"/>
          </a:p>
        </p:txBody>
      </p:sp>
      <p:sp>
        <p:nvSpPr>
          <p:cNvPr id="3" name="Content Placeholder 2"/>
          <p:cNvSpPr>
            <a:spLocks noGrp="1"/>
          </p:cNvSpPr>
          <p:nvPr>
            <p:ph idx="1"/>
          </p:nvPr>
        </p:nvSpPr>
        <p:spPr>
          <a:xfrm>
            <a:off x="467544" y="1340768"/>
            <a:ext cx="8424936" cy="4525963"/>
          </a:xfrm>
        </p:spPr>
        <p:txBody>
          <a:bodyPr/>
          <a:lstStyle/>
          <a:p>
            <a:r>
              <a:rPr lang="en-IN" dirty="0" smtClean="0"/>
              <a:t>Since the inception of British regime in India, i.e., during the nineteenth century, modern economic thinking started to develop gradually. </a:t>
            </a:r>
          </a:p>
          <a:p>
            <a:r>
              <a:rPr lang="en-IN" dirty="0" smtClean="0"/>
              <a:t>During those days economic thoughts of western countries started to influence gradually the development of Indian economic thoughts. Following slides shows the economic ideas of </a:t>
            </a:r>
            <a:r>
              <a:rPr lang="en-IN" dirty="0" err="1" smtClean="0"/>
              <a:t>Dadabhai</a:t>
            </a:r>
            <a:r>
              <a:rPr lang="en-IN" dirty="0" smtClean="0"/>
              <a:t> </a:t>
            </a:r>
            <a:r>
              <a:rPr lang="en-IN" dirty="0" err="1" smtClean="0"/>
              <a:t>Naoroji</a:t>
            </a:r>
            <a:r>
              <a:rPr lang="en-IN" dirty="0" smtClean="0"/>
              <a:t>, </a:t>
            </a:r>
            <a:r>
              <a:rPr lang="en-IN" dirty="0" err="1" smtClean="0"/>
              <a:t>M.K.Gandhi</a:t>
            </a:r>
            <a:r>
              <a:rPr lang="en-IN" dirty="0" smtClean="0"/>
              <a:t> and Jawaharlal Nehru</a:t>
            </a:r>
            <a:endParaRPr lang="en-IN"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29600" cy="1143000"/>
          </a:xfrm>
        </p:spPr>
        <p:txBody>
          <a:bodyPr/>
          <a:lstStyle/>
          <a:p>
            <a:r>
              <a:rPr lang="en-IN" b="1" dirty="0" smtClean="0"/>
              <a:t>Gandhi's </a:t>
            </a:r>
            <a:r>
              <a:rPr lang="en-IN" b="1" dirty="0" err="1" smtClean="0"/>
              <a:t>Swadeshi</a:t>
            </a:r>
            <a:endParaRPr lang="en-IN" dirty="0"/>
          </a:p>
        </p:txBody>
      </p:sp>
      <p:sp>
        <p:nvSpPr>
          <p:cNvPr id="3" name="Content Placeholder 2"/>
          <p:cNvSpPr>
            <a:spLocks noGrp="1"/>
          </p:cNvSpPr>
          <p:nvPr>
            <p:ph idx="1"/>
          </p:nvPr>
        </p:nvSpPr>
        <p:spPr>
          <a:xfrm>
            <a:off x="395536" y="1268760"/>
            <a:ext cx="8229600" cy="4525963"/>
          </a:xfrm>
        </p:spPr>
        <p:txBody>
          <a:bodyPr/>
          <a:lstStyle/>
          <a:p>
            <a:r>
              <a:rPr lang="en-IN" sz="2800" dirty="0" smtClean="0"/>
              <a:t>Mahatma Gandhi was a champion of </a:t>
            </a:r>
            <a:r>
              <a:rPr lang="en-IN" sz="2800" b="1" dirty="0" smtClean="0"/>
              <a:t>'</a:t>
            </a:r>
            <a:r>
              <a:rPr lang="en-IN" sz="2800" b="1" dirty="0" err="1" smtClean="0"/>
              <a:t>swadeshi</a:t>
            </a:r>
            <a:r>
              <a:rPr lang="en-IN" sz="2800" dirty="0" smtClean="0"/>
              <a:t>', or home economy. </a:t>
            </a:r>
          </a:p>
          <a:p>
            <a:r>
              <a:rPr lang="en-IN" sz="2800" dirty="0" smtClean="0"/>
              <a:t>According to the principle of </a:t>
            </a:r>
            <a:r>
              <a:rPr lang="en-IN" sz="2800" dirty="0" err="1" smtClean="0"/>
              <a:t>swadeshi</a:t>
            </a:r>
            <a:r>
              <a:rPr lang="en-IN" sz="2800" dirty="0" smtClean="0"/>
              <a:t>, whatever is made or produced in the village must be used first and foremost by the members of the village. </a:t>
            </a:r>
          </a:p>
          <a:p>
            <a:r>
              <a:rPr lang="en-IN" sz="2800" dirty="0" err="1" smtClean="0"/>
              <a:t>Swadeshi</a:t>
            </a:r>
            <a:r>
              <a:rPr lang="en-IN" sz="2800" dirty="0" smtClean="0"/>
              <a:t> avoids economic dependence on external market forces that could make the village community vulnerable. </a:t>
            </a:r>
          </a:p>
          <a:p>
            <a:r>
              <a:rPr lang="en-IN" sz="2800" dirty="0" err="1" smtClean="0"/>
              <a:t>Swadeshi</a:t>
            </a:r>
            <a:r>
              <a:rPr lang="en-IN" sz="2800" dirty="0" smtClean="0"/>
              <a:t> is the way to comprehensive peace: peace with oneself, peace between peoples, and peace with nature.</a:t>
            </a:r>
            <a:endParaRPr lang="en-IN"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IN" dirty="0" err="1" smtClean="0"/>
              <a:t>Swadeshi</a:t>
            </a:r>
            <a:r>
              <a:rPr lang="en-IN" dirty="0" smtClean="0"/>
              <a:t> for Gandhi was a sacred principle - as sacred for him as the principle of truth and non-violence.</a:t>
            </a:r>
          </a:p>
          <a:p>
            <a:r>
              <a:rPr lang="en-IN" dirty="0" smtClean="0"/>
              <a:t>Gandhi realized that in the past, life in India was not only prosperous but also conducive to philosophical and spiritual development.</a:t>
            </a:r>
          </a:p>
          <a:p>
            <a:endParaRPr lang="en-IN"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0"/>
            <a:ext cx="8229600" cy="1143000"/>
          </a:xfrm>
        </p:spPr>
        <p:txBody>
          <a:bodyPr/>
          <a:lstStyle/>
          <a:p>
            <a:r>
              <a:rPr lang="en-IN" dirty="0" smtClean="0"/>
              <a:t>Summary</a:t>
            </a:r>
            <a:endParaRPr lang="en-IN" dirty="0"/>
          </a:p>
        </p:txBody>
      </p:sp>
      <p:sp>
        <p:nvSpPr>
          <p:cNvPr id="3" name="Content Placeholder 2"/>
          <p:cNvSpPr>
            <a:spLocks noGrp="1"/>
          </p:cNvSpPr>
          <p:nvPr>
            <p:ph idx="1"/>
          </p:nvPr>
        </p:nvSpPr>
        <p:spPr>
          <a:xfrm>
            <a:off x="467544" y="1124744"/>
            <a:ext cx="8229600" cy="4525963"/>
          </a:xfrm>
        </p:spPr>
        <p:txBody>
          <a:bodyPr/>
          <a:lstStyle/>
          <a:p>
            <a:r>
              <a:rPr lang="en-IN" sz="2800" dirty="0" smtClean="0"/>
              <a:t>Gandhi's economic ideals, much like everything else in his life, were governed by ethical and moral considerations. </a:t>
            </a:r>
          </a:p>
          <a:p>
            <a:r>
              <a:rPr lang="en-IN" sz="2800" dirty="0" smtClean="0"/>
              <a:t>His stress on rural economy and emphasis on a simple life, coupled with his concern for universal well-being formed the foundation of his unique views on economics. </a:t>
            </a:r>
            <a:endParaRPr lang="en-IN" sz="2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lstStyle/>
          <a:p>
            <a:r>
              <a:rPr lang="en-IN" dirty="0" err="1" smtClean="0"/>
              <a:t>Nehruvian</a:t>
            </a:r>
            <a:r>
              <a:rPr lang="en-IN" dirty="0" smtClean="0"/>
              <a:t> Economics</a:t>
            </a:r>
            <a:endParaRPr lang="en-IN" dirty="0"/>
          </a:p>
        </p:txBody>
      </p:sp>
      <p:pic>
        <p:nvPicPr>
          <p:cNvPr id="2050" name="Picture 2" descr="E:\Department\class\ccff00620afcb0a75730e358fef3a316.jpg"/>
          <p:cNvPicPr>
            <a:picLocks noGrp="1" noChangeAspect="1" noChangeArrowheads="1"/>
          </p:cNvPicPr>
          <p:nvPr>
            <p:ph idx="1"/>
          </p:nvPr>
        </p:nvPicPr>
        <p:blipFill>
          <a:blip r:embed="rId2" cstate="print"/>
          <a:srcRect/>
          <a:stretch>
            <a:fillRect/>
          </a:stretch>
        </p:blipFill>
        <p:spPr bwMode="auto">
          <a:xfrm>
            <a:off x="1979712" y="1268760"/>
            <a:ext cx="5400600" cy="5112568"/>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The Nehru Strategy:</a:t>
            </a:r>
            <a:br>
              <a:rPr lang="en-IN" b="1" dirty="0" smtClean="0"/>
            </a:br>
            <a:endParaRPr lang="en-IN" dirty="0"/>
          </a:p>
        </p:txBody>
      </p:sp>
      <p:sp>
        <p:nvSpPr>
          <p:cNvPr id="3" name="Content Placeholder 2"/>
          <p:cNvSpPr>
            <a:spLocks noGrp="1"/>
          </p:cNvSpPr>
          <p:nvPr>
            <p:ph idx="1"/>
          </p:nvPr>
        </p:nvSpPr>
        <p:spPr>
          <a:xfrm>
            <a:off x="395536" y="1196752"/>
            <a:ext cx="8229600" cy="4525963"/>
          </a:xfrm>
        </p:spPr>
        <p:txBody>
          <a:bodyPr/>
          <a:lstStyle/>
          <a:p>
            <a:r>
              <a:rPr lang="en-IN" dirty="0" smtClean="0"/>
              <a:t>The leadership of Jawaharlal Nehru as the Chairman of the National Planning Committee (NPC) set up in 1938 gave a great impetus to thinking on planning in the country. </a:t>
            </a:r>
          </a:p>
          <a:p>
            <a:r>
              <a:rPr lang="en-IN" dirty="0" smtClean="0"/>
              <a:t>The principal components of the Nehru Strategy of building modern India were the institution and strengthening of the planning process...</a:t>
            </a:r>
            <a:endParaRPr lang="en-IN"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476672"/>
            <a:ext cx="8229600" cy="4525963"/>
          </a:xfrm>
        </p:spPr>
        <p:txBody>
          <a:bodyPr/>
          <a:lstStyle/>
          <a:p>
            <a:pPr>
              <a:buNone/>
            </a:pPr>
            <a:r>
              <a:rPr lang="en-IN" dirty="0" smtClean="0"/>
              <a:t>Con...</a:t>
            </a:r>
          </a:p>
          <a:p>
            <a:r>
              <a:rPr lang="en-IN" dirty="0" smtClean="0"/>
              <a:t>establishment of the public sector in Industry, </a:t>
            </a:r>
          </a:p>
          <a:p>
            <a:r>
              <a:rPr lang="en-IN" dirty="0" smtClean="0"/>
              <a:t>laying the base of modern agriculture, </a:t>
            </a:r>
          </a:p>
          <a:p>
            <a:r>
              <a:rPr lang="en-IN" dirty="0" smtClean="0"/>
              <a:t>creation of a modern scientific and technological base and </a:t>
            </a:r>
          </a:p>
          <a:p>
            <a:r>
              <a:rPr lang="en-IN" dirty="0" smtClean="0"/>
              <a:t>attainment of economic independence by systematic development of heavy and basic industries </a:t>
            </a:r>
          </a:p>
          <a:p>
            <a:r>
              <a:rPr lang="en-IN" dirty="0" smtClean="0"/>
              <a:t>maximum development of our natural and human resources.</a:t>
            </a:r>
            <a:endParaRPr lang="en-IN"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620688"/>
            <a:ext cx="8229600" cy="4525963"/>
          </a:xfrm>
        </p:spPr>
        <p:txBody>
          <a:bodyPr/>
          <a:lstStyle/>
          <a:p>
            <a:r>
              <a:rPr lang="en-IN" dirty="0" smtClean="0"/>
              <a:t>Mixed economy was his answer to the problem of planning economic advance in a democratic set-up. </a:t>
            </a:r>
          </a:p>
          <a:p>
            <a:r>
              <a:rPr lang="en-IN" dirty="0" smtClean="0"/>
              <a:t>Though Nehru was impressed by the experiment of Russian Revolution, when it came to the selection of suitable option for development of independent India, he preferred “Mixed economy” model. </a:t>
            </a:r>
          </a:p>
          <a:p>
            <a:r>
              <a:rPr lang="en-IN" dirty="0" smtClean="0"/>
              <a:t>His concept of planning envisaged that people’s participation should be ensured at every stage.</a:t>
            </a:r>
            <a:endParaRPr lang="en-IN"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29600" cy="1143000"/>
          </a:xfrm>
        </p:spPr>
        <p:txBody>
          <a:bodyPr/>
          <a:lstStyle/>
          <a:p>
            <a:r>
              <a:rPr lang="en-IN" dirty="0" smtClean="0"/>
              <a:t>Summary</a:t>
            </a:r>
            <a:endParaRPr lang="en-IN" dirty="0"/>
          </a:p>
        </p:txBody>
      </p:sp>
      <p:sp>
        <p:nvSpPr>
          <p:cNvPr id="3" name="Content Placeholder 2"/>
          <p:cNvSpPr>
            <a:spLocks noGrp="1"/>
          </p:cNvSpPr>
          <p:nvPr>
            <p:ph idx="1"/>
          </p:nvPr>
        </p:nvSpPr>
        <p:spPr>
          <a:xfrm>
            <a:off x="467544" y="1196752"/>
            <a:ext cx="8229600" cy="4525963"/>
          </a:xfrm>
        </p:spPr>
        <p:txBody>
          <a:bodyPr/>
          <a:lstStyle/>
          <a:p>
            <a:r>
              <a:rPr lang="en-IN" dirty="0" smtClean="0"/>
              <a:t>Nehru’s concept of planning was democratic planning. </a:t>
            </a:r>
          </a:p>
          <a:p>
            <a:r>
              <a:rPr lang="en-IN" dirty="0" smtClean="0"/>
              <a:t>In the articulation of the concept of planning in India, he strongly favoured democratic framework which ensures that things are decided in a co-operative manner, seeking the willingness of all concerned. </a:t>
            </a:r>
          </a:p>
          <a:p>
            <a:r>
              <a:rPr lang="en-IN" dirty="0" smtClean="0"/>
              <a:t>Nehru tried to keep away the element of ‘coercion’ in the concept of planning.</a:t>
            </a:r>
            <a:endParaRPr lang="en-IN"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29600" cy="1143000"/>
          </a:xfrm>
        </p:spPr>
        <p:txBody>
          <a:bodyPr/>
          <a:lstStyle/>
          <a:p>
            <a:r>
              <a:rPr lang="en-IN" dirty="0" smtClean="0"/>
              <a:t>Conclusion </a:t>
            </a:r>
            <a:endParaRPr lang="en-IN" dirty="0"/>
          </a:p>
        </p:txBody>
      </p:sp>
      <p:sp>
        <p:nvSpPr>
          <p:cNvPr id="3" name="Content Placeholder 2"/>
          <p:cNvSpPr>
            <a:spLocks noGrp="1"/>
          </p:cNvSpPr>
          <p:nvPr>
            <p:ph idx="1"/>
          </p:nvPr>
        </p:nvSpPr>
        <p:spPr>
          <a:xfrm>
            <a:off x="467544" y="1052736"/>
            <a:ext cx="8229600" cy="4525963"/>
          </a:xfrm>
        </p:spPr>
        <p:txBody>
          <a:bodyPr/>
          <a:lstStyle/>
          <a:p>
            <a:r>
              <a:rPr lang="en-IN" sz="2800" dirty="0" smtClean="0"/>
              <a:t>The nineteenth century Indian economic thoughts have laid the foundation stone of Indian economy in the twentieth century. </a:t>
            </a:r>
          </a:p>
          <a:p>
            <a:r>
              <a:rPr lang="en-IN" sz="2800" dirty="0" smtClean="0"/>
              <a:t>Thus from the foregoing analysis, it has been revealed that the Indian economists of nineteenth century had realised those genuine economic problems of India which were very much connected with British colonialism and diverse nature of Indian population </a:t>
            </a:r>
          </a:p>
          <a:p>
            <a:r>
              <a:rPr lang="en-IN" sz="2800" dirty="0" smtClean="0"/>
              <a:t>They advocated some measures for removing these drawbacks of Indian economy and also for its </a:t>
            </a:r>
            <a:r>
              <a:rPr lang="en-IN" sz="2800" dirty="0" err="1" smtClean="0"/>
              <a:t>upliftment</a:t>
            </a:r>
            <a:r>
              <a:rPr lang="en-IN" sz="2800" dirty="0" smtClean="0"/>
              <a:t>.</a:t>
            </a:r>
            <a:endParaRPr lang="en-IN"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en-IN" b="1" dirty="0" err="1" smtClean="0"/>
              <a:t>Dadabhai</a:t>
            </a:r>
            <a:r>
              <a:rPr lang="en-IN" b="1" dirty="0" smtClean="0"/>
              <a:t> </a:t>
            </a:r>
            <a:r>
              <a:rPr lang="en-IN" b="1" dirty="0" err="1" smtClean="0"/>
              <a:t>Naoroji</a:t>
            </a:r>
            <a:endParaRPr lang="en-IN" dirty="0"/>
          </a:p>
        </p:txBody>
      </p:sp>
      <p:sp>
        <p:nvSpPr>
          <p:cNvPr id="4" name="Content Placeholder 3"/>
          <p:cNvSpPr>
            <a:spLocks noGrp="1"/>
          </p:cNvSpPr>
          <p:nvPr>
            <p:ph sz="half" idx="2"/>
          </p:nvPr>
        </p:nvSpPr>
        <p:spPr>
          <a:xfrm>
            <a:off x="4139952" y="1412776"/>
            <a:ext cx="4752528" cy="4857403"/>
          </a:xfrm>
        </p:spPr>
        <p:txBody>
          <a:bodyPr/>
          <a:lstStyle/>
          <a:p>
            <a:r>
              <a:rPr lang="en-IN" sz="2400" b="1" dirty="0" err="1" smtClean="0"/>
              <a:t>Dadabhai</a:t>
            </a:r>
            <a:r>
              <a:rPr lang="en-IN" sz="2400" b="1" dirty="0" smtClean="0"/>
              <a:t> </a:t>
            </a:r>
            <a:r>
              <a:rPr lang="en-IN" sz="2400" b="1" dirty="0" err="1" smtClean="0"/>
              <a:t>Naoroji</a:t>
            </a:r>
            <a:r>
              <a:rPr lang="en-IN" sz="2400" dirty="0" smtClean="0"/>
              <a:t> (4 September 1825 – 30 June 1917), known as the </a:t>
            </a:r>
            <a:r>
              <a:rPr lang="en-IN" sz="2400" b="1" dirty="0" smtClean="0"/>
              <a:t>Grand Old Man of India</a:t>
            </a:r>
            <a:r>
              <a:rPr lang="en-IN" sz="2400" dirty="0" smtClean="0"/>
              <a:t>, was an educator, an early Indian political and social leader.</a:t>
            </a:r>
          </a:p>
          <a:p>
            <a:r>
              <a:rPr lang="en-IN" sz="2400" dirty="0" err="1" smtClean="0"/>
              <a:t>Dadabhai</a:t>
            </a:r>
            <a:r>
              <a:rPr lang="en-IN" sz="2400" dirty="0" smtClean="0"/>
              <a:t> </a:t>
            </a:r>
            <a:r>
              <a:rPr lang="en-IN" sz="2400" dirty="0" err="1" smtClean="0"/>
              <a:t>Naoroji</a:t>
            </a:r>
            <a:r>
              <a:rPr lang="en-IN" sz="2400" dirty="0" smtClean="0"/>
              <a:t> was among the leading Indian nationalist leaders who aroused the feeling of economic nationalism and propagated for it. </a:t>
            </a:r>
            <a:endParaRPr lang="en-IN" sz="2400" dirty="0"/>
          </a:p>
        </p:txBody>
      </p:sp>
      <p:pic>
        <p:nvPicPr>
          <p:cNvPr id="1026" name="Picture 2" descr="E:\Department\class\330px-Dadabhai_Naoroji_1889.jpg"/>
          <p:cNvPicPr>
            <a:picLocks noGrp="1" noChangeAspect="1" noChangeArrowheads="1"/>
          </p:cNvPicPr>
          <p:nvPr>
            <p:ph sz="half" idx="1"/>
          </p:nvPr>
        </p:nvPicPr>
        <p:blipFill>
          <a:blip r:embed="rId2" cstate="print"/>
          <a:srcRect/>
          <a:stretch>
            <a:fillRect/>
          </a:stretch>
        </p:blipFill>
        <p:spPr bwMode="auto">
          <a:xfrm>
            <a:off x="251520" y="1412776"/>
            <a:ext cx="3672408" cy="470394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52736"/>
            <a:ext cx="8229600" cy="5073427"/>
          </a:xfrm>
        </p:spPr>
        <p:txBody>
          <a:bodyPr/>
          <a:lstStyle/>
          <a:p>
            <a:r>
              <a:rPr lang="en-IN" dirty="0" smtClean="0"/>
              <a:t>The following points highlights the major economic ideas of </a:t>
            </a:r>
            <a:r>
              <a:rPr lang="en-IN" dirty="0" err="1" smtClean="0"/>
              <a:t>Dadabhai</a:t>
            </a:r>
            <a:r>
              <a:rPr lang="en-IN" dirty="0" smtClean="0"/>
              <a:t> </a:t>
            </a:r>
            <a:r>
              <a:rPr lang="en-IN" dirty="0" err="1" smtClean="0"/>
              <a:t>Naoroji</a:t>
            </a:r>
            <a:r>
              <a:rPr lang="en-IN" dirty="0" smtClean="0"/>
              <a:t>. The economic ideas are: </a:t>
            </a:r>
          </a:p>
          <a:p>
            <a:r>
              <a:rPr lang="en-IN" dirty="0" smtClean="0"/>
              <a:t>1. National Income of India </a:t>
            </a:r>
          </a:p>
          <a:p>
            <a:r>
              <a:rPr lang="en-IN" dirty="0" smtClean="0"/>
              <a:t>2. Taxation, Military Expenditure and Public Department </a:t>
            </a:r>
          </a:p>
          <a:p>
            <a:r>
              <a:rPr lang="en-IN" dirty="0" smtClean="0"/>
              <a:t>3. The Drain Theory</a:t>
            </a:r>
            <a:endParaRPr lang="en-IN"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1. National Income of India:</a:t>
            </a:r>
            <a:br>
              <a:rPr lang="en-IN" b="1" dirty="0" smtClean="0"/>
            </a:br>
            <a:endParaRPr lang="en-IN" dirty="0"/>
          </a:p>
        </p:txBody>
      </p:sp>
      <p:sp>
        <p:nvSpPr>
          <p:cNvPr id="3" name="Content Placeholder 2"/>
          <p:cNvSpPr>
            <a:spLocks noGrp="1"/>
          </p:cNvSpPr>
          <p:nvPr>
            <p:ph idx="1"/>
          </p:nvPr>
        </p:nvSpPr>
        <p:spPr>
          <a:xfrm>
            <a:off x="395536" y="1052736"/>
            <a:ext cx="8229600" cy="4525963"/>
          </a:xfrm>
        </p:spPr>
        <p:txBody>
          <a:bodyPr/>
          <a:lstStyle/>
          <a:p>
            <a:r>
              <a:rPr lang="en-IN" sz="2800" dirty="0" err="1" smtClean="0"/>
              <a:t>Naoroji</a:t>
            </a:r>
            <a:r>
              <a:rPr lang="en-IN" sz="2800" dirty="0" smtClean="0"/>
              <a:t> was not satisfied with the official estimates regarding the national income of India during the British rule. </a:t>
            </a:r>
          </a:p>
          <a:p>
            <a:r>
              <a:rPr lang="en-IN" sz="2800" dirty="0" err="1" smtClean="0"/>
              <a:t>Naoroji</a:t>
            </a:r>
            <a:r>
              <a:rPr lang="en-IN" sz="2800" dirty="0" smtClean="0"/>
              <a:t> regarded this information regarding the country’s prosperity as insufficient and misleading.</a:t>
            </a:r>
          </a:p>
          <a:p>
            <a:r>
              <a:rPr lang="en-IN" sz="2800" dirty="0" smtClean="0"/>
              <a:t>On the basis of the official data, </a:t>
            </a:r>
            <a:r>
              <a:rPr lang="en-IN" sz="2800" dirty="0" err="1" smtClean="0"/>
              <a:t>Naoroji</a:t>
            </a:r>
            <a:r>
              <a:rPr lang="en-IN" sz="2800" dirty="0" smtClean="0"/>
              <a:t> himself calculated the per capita income for the years 1867-70 at Rs. 20 only. </a:t>
            </a:r>
          </a:p>
          <a:p>
            <a:r>
              <a:rPr lang="en-IN" sz="2800" dirty="0" smtClean="0"/>
              <a:t>On the other hand, the basic requirements of an ordinary labourer, as calculated by him was about Rs. 34. </a:t>
            </a:r>
          </a:p>
          <a:p>
            <a:endParaRPr lang="en-IN"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sz="3200" b="1" dirty="0" smtClean="0"/>
              <a:t>2. Taxation, Military Expenditure and Public Department:</a:t>
            </a:r>
            <a:br>
              <a:rPr lang="en-IN" sz="3200" b="1" dirty="0" smtClean="0"/>
            </a:br>
            <a:endParaRPr lang="en-IN" sz="3200" dirty="0"/>
          </a:p>
        </p:txBody>
      </p:sp>
      <p:sp>
        <p:nvSpPr>
          <p:cNvPr id="3" name="Content Placeholder 2"/>
          <p:cNvSpPr>
            <a:spLocks noGrp="1"/>
          </p:cNvSpPr>
          <p:nvPr>
            <p:ph idx="1"/>
          </p:nvPr>
        </p:nvSpPr>
        <p:spPr>
          <a:xfrm>
            <a:off x="323528" y="1196752"/>
            <a:ext cx="8229600" cy="4525963"/>
          </a:xfrm>
        </p:spPr>
        <p:txBody>
          <a:bodyPr/>
          <a:lstStyle/>
          <a:p>
            <a:r>
              <a:rPr lang="en-IN" sz="2800" dirty="0" smtClean="0"/>
              <a:t>A glaring example of exploitation of Indian resources and discrimination of the Indians is the taxation policy adopted by the British Government. </a:t>
            </a:r>
          </a:p>
          <a:p>
            <a:r>
              <a:rPr lang="en-IN" sz="2800" dirty="0" smtClean="0"/>
              <a:t>While in England, taxes constituted 8 per cent of the income, in India it was about 15 per cent.</a:t>
            </a:r>
          </a:p>
          <a:p>
            <a:r>
              <a:rPr lang="en-IN" sz="2800" dirty="0" smtClean="0"/>
              <a:t>According to </a:t>
            </a:r>
            <a:r>
              <a:rPr lang="en-IN" sz="2800" dirty="0" err="1" smtClean="0"/>
              <a:t>Naoroji</a:t>
            </a:r>
            <a:r>
              <a:rPr lang="en-IN" sz="2800" dirty="0" smtClean="0"/>
              <a:t>, the main cause of India’s poverty was the excessive expenditure on European services and interest paid on public debts.</a:t>
            </a:r>
            <a:endParaRPr lang="en-IN"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29600" cy="1143000"/>
          </a:xfrm>
        </p:spPr>
        <p:txBody>
          <a:bodyPr/>
          <a:lstStyle/>
          <a:p>
            <a:r>
              <a:rPr lang="en-IN" b="1" dirty="0" smtClean="0"/>
              <a:t>3. The Drain Theory:</a:t>
            </a:r>
            <a:br>
              <a:rPr lang="en-IN" b="1" dirty="0" smtClean="0"/>
            </a:br>
            <a:endParaRPr lang="en-IN" dirty="0"/>
          </a:p>
        </p:txBody>
      </p:sp>
      <p:sp>
        <p:nvSpPr>
          <p:cNvPr id="3" name="Content Placeholder 2"/>
          <p:cNvSpPr>
            <a:spLocks noGrp="1"/>
          </p:cNvSpPr>
          <p:nvPr>
            <p:ph idx="1"/>
          </p:nvPr>
        </p:nvSpPr>
        <p:spPr/>
        <p:txBody>
          <a:bodyPr/>
          <a:lstStyle/>
          <a:p>
            <a:r>
              <a:rPr lang="en-IN" dirty="0" err="1" smtClean="0"/>
              <a:t>Naoroji</a:t>
            </a:r>
            <a:r>
              <a:rPr lang="en-IN" dirty="0" smtClean="0"/>
              <a:t> was famous as an economist for his “Drain Theory”. </a:t>
            </a:r>
          </a:p>
          <a:p>
            <a:r>
              <a:rPr lang="en-IN" dirty="0" smtClean="0"/>
              <a:t>He developed this theory to explain the conditions of poverty in India. </a:t>
            </a:r>
          </a:p>
          <a:p>
            <a:r>
              <a:rPr lang="en-IN" dirty="0" smtClean="0"/>
              <a:t>The drain theory emphasized the fact that the management and institutions of British India were prone to a mechanism of the economic drain.</a:t>
            </a:r>
            <a:endParaRPr lang="en-I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80728"/>
            <a:ext cx="8229600" cy="5145435"/>
          </a:xfrm>
        </p:spPr>
        <p:txBody>
          <a:bodyPr/>
          <a:lstStyle/>
          <a:p>
            <a:r>
              <a:rPr lang="en-IN" dirty="0" err="1" smtClean="0"/>
              <a:t>Naoroji</a:t>
            </a:r>
            <a:r>
              <a:rPr lang="en-IN" dirty="0" smtClean="0"/>
              <a:t> felt that under the British rule, India had the costliest administration in the world. </a:t>
            </a:r>
          </a:p>
          <a:p>
            <a:r>
              <a:rPr lang="en-IN" dirty="0" smtClean="0"/>
              <a:t>It had a disastrous effect on the Indian economy. </a:t>
            </a:r>
          </a:p>
          <a:p>
            <a:r>
              <a:rPr lang="en-IN" dirty="0" smtClean="0"/>
              <a:t>According the </a:t>
            </a:r>
            <a:r>
              <a:rPr lang="en-IN" dirty="0" err="1" smtClean="0"/>
              <a:t>Naoroji</a:t>
            </a:r>
            <a:r>
              <a:rPr lang="en-IN" dirty="0" smtClean="0"/>
              <a:t>, the economic resources of India were drained in two ways: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404664"/>
            <a:ext cx="8229600" cy="4525963"/>
          </a:xfrm>
        </p:spPr>
        <p:txBody>
          <a:bodyPr/>
          <a:lstStyle/>
          <a:p>
            <a:pPr>
              <a:buNone/>
            </a:pPr>
            <a:r>
              <a:rPr lang="en-IN" sz="2800" b="1" dirty="0" smtClean="0"/>
              <a:t>Con..</a:t>
            </a:r>
            <a:endParaRPr lang="en-IN" sz="2800" dirty="0" smtClean="0"/>
          </a:p>
          <a:p>
            <a:r>
              <a:rPr lang="en-IN" sz="2800" dirty="0" smtClean="0"/>
              <a:t>(a) Through internal drain, i.e., through the transfer of purchasing power by means of taxation, interest payments and profits from poor classes/regions to the rich classes/ regions,</a:t>
            </a:r>
          </a:p>
          <a:p>
            <a:r>
              <a:rPr lang="en-IN" sz="2800" dirty="0" smtClean="0"/>
              <a:t>(b) Through external drain, i.e., through </a:t>
            </a:r>
            <a:r>
              <a:rPr lang="en-IN" sz="2800" dirty="0" err="1" smtClean="0"/>
              <a:t>unrequired</a:t>
            </a:r>
            <a:r>
              <a:rPr lang="en-IN" sz="2800" dirty="0" smtClean="0"/>
              <a:t> exports which produced no equivalent returns in the form of imports. </a:t>
            </a:r>
          </a:p>
          <a:p>
            <a:r>
              <a:rPr lang="en-IN" sz="2800" dirty="0" smtClean="0"/>
              <a:t>Thus while internal drain refers to the exploitation of poor regions or individuals by the rich within a country, external drain implies the exploitation of a poor country by the rich.</a:t>
            </a:r>
          </a:p>
          <a:p>
            <a:endParaRPr lang="en-IN" sz="2800" dirty="0"/>
          </a:p>
        </p:txBody>
      </p:sp>
    </p:spTree>
  </p:cSld>
  <p:clrMapOvr>
    <a:masterClrMapping/>
  </p:clrMapOvr>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3607</TotalTime>
  <Words>1147</Words>
  <Application>Microsoft Office PowerPoint</Application>
  <PresentationFormat>On-screen Show (4:3)</PresentationFormat>
  <Paragraphs>94</Paragraphs>
  <Slides>28</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28</vt:i4>
      </vt:variant>
    </vt:vector>
  </HeadingPairs>
  <TitlesOfParts>
    <vt:vector size="30" baseType="lpstr">
      <vt:lpstr>Arial</vt:lpstr>
      <vt:lpstr>Diseño predeterminado</vt:lpstr>
      <vt:lpstr>INDIAN ECONOMIC THOUGHT</vt:lpstr>
      <vt:lpstr>Introduction</vt:lpstr>
      <vt:lpstr>Dadabhai Naoroji</vt:lpstr>
      <vt:lpstr>PowerPoint Presentation</vt:lpstr>
      <vt:lpstr>1. National Income of India: </vt:lpstr>
      <vt:lpstr>2. Taxation, Military Expenditure and Public Department: </vt:lpstr>
      <vt:lpstr>3. The Drain Theory: </vt:lpstr>
      <vt:lpstr>PowerPoint Presentation</vt:lpstr>
      <vt:lpstr>PowerPoint Presentation</vt:lpstr>
      <vt:lpstr>Summary</vt:lpstr>
      <vt:lpstr>Gandhian Economics</vt:lpstr>
      <vt:lpstr>Gandhian Economics</vt:lpstr>
      <vt:lpstr>Economic Views of Gandhi:</vt:lpstr>
      <vt:lpstr>PowerPoint Presentation</vt:lpstr>
      <vt:lpstr>PowerPoint Presentation</vt:lpstr>
      <vt:lpstr>3. Industrialisation</vt:lpstr>
      <vt:lpstr>PowerPoint Presentation</vt:lpstr>
      <vt:lpstr>Technology</vt:lpstr>
      <vt:lpstr>PowerPoint Presentation</vt:lpstr>
      <vt:lpstr>Gandhi's Swadeshi</vt:lpstr>
      <vt:lpstr>PowerPoint Presentation</vt:lpstr>
      <vt:lpstr>Summary</vt:lpstr>
      <vt:lpstr>Nehruvian Economics</vt:lpstr>
      <vt:lpstr>The Nehru Strategy: </vt:lpstr>
      <vt:lpstr>PowerPoint Presentation</vt:lpstr>
      <vt:lpstr>PowerPoint Presentation</vt:lpstr>
      <vt:lpstr>Summary</vt:lpstr>
      <vt:lpstr>Conclusion </vt:lpstr>
    </vt:vector>
  </TitlesOfParts>
  <Company>Siracusa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Mariajose</dc:creator>
  <cp:lastModifiedBy>Natarajamurthy Parthasarathi</cp:lastModifiedBy>
  <cp:revision>109</cp:revision>
  <dcterms:created xsi:type="dcterms:W3CDTF">2009-03-26T20:51:52Z</dcterms:created>
  <dcterms:modified xsi:type="dcterms:W3CDTF">2023-06-23T09:24:30Z</dcterms:modified>
</cp:coreProperties>
</file>