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9"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87" d="100"/>
          <a:sy n="87" d="100"/>
        </p:scale>
        <p:origin x="480"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B7702ED-C14C-445C-8FBF-181B927A1659}" type="datetimeFigureOut">
              <a:rPr lang="en-IN" smtClean="0"/>
              <a:t>23-06-2023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BF26A77-97CD-4717-B673-1D14B4113B1A}" type="slidenum">
              <a:rPr lang="en-IN" smtClean="0"/>
              <a:t>‹#›</a:t>
            </a:fld>
            <a:endParaRPr lang="en-IN"/>
          </a:p>
        </p:txBody>
      </p:sp>
    </p:spTree>
    <p:extLst>
      <p:ext uri="{BB962C8B-B14F-4D97-AF65-F5344CB8AC3E}">
        <p14:creationId xmlns:p14="http://schemas.microsoft.com/office/powerpoint/2010/main" val="13954118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CB7702ED-C14C-445C-8FBF-181B927A1659}" type="datetimeFigureOut">
              <a:rPr lang="en-IN" smtClean="0"/>
              <a:t>23-06-2023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ABF26A77-97CD-4717-B673-1D14B4113B1A}" type="slidenum">
              <a:rPr lang="en-IN" smtClean="0"/>
              <a:t>‹#›</a:t>
            </a:fld>
            <a:endParaRPr lang="en-IN"/>
          </a:p>
        </p:txBody>
      </p:sp>
    </p:spTree>
    <p:extLst>
      <p:ext uri="{BB962C8B-B14F-4D97-AF65-F5344CB8AC3E}">
        <p14:creationId xmlns:p14="http://schemas.microsoft.com/office/powerpoint/2010/main" val="37756213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CB7702ED-C14C-445C-8FBF-181B927A1659}" type="datetimeFigureOut">
              <a:rPr lang="en-IN" smtClean="0"/>
              <a:t>23-06-2023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BF26A77-97CD-4717-B673-1D14B4113B1A}" type="slidenum">
              <a:rPr lang="en-IN" smtClean="0"/>
              <a:t>‹#›</a:t>
            </a:fld>
            <a:endParaRPr lang="en-IN"/>
          </a:p>
        </p:txBody>
      </p:sp>
    </p:spTree>
    <p:extLst>
      <p:ext uri="{BB962C8B-B14F-4D97-AF65-F5344CB8AC3E}">
        <p14:creationId xmlns:p14="http://schemas.microsoft.com/office/powerpoint/2010/main" val="12689726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CB7702ED-C14C-445C-8FBF-181B927A1659}" type="datetimeFigureOut">
              <a:rPr lang="en-IN" smtClean="0"/>
              <a:t>23-06-2023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BF26A77-97CD-4717-B673-1D14B4113B1A}" type="slidenum">
              <a:rPr lang="en-IN" smtClean="0"/>
              <a:t>‹#›</a:t>
            </a:fld>
            <a:endParaRPr lang="en-IN"/>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118464164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B7702ED-C14C-445C-8FBF-181B927A1659}" type="datetimeFigureOut">
              <a:rPr lang="en-IN" smtClean="0"/>
              <a:t>23-06-2023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BF26A77-97CD-4717-B673-1D14B4113B1A}" type="slidenum">
              <a:rPr lang="en-IN" smtClean="0"/>
              <a:t>‹#›</a:t>
            </a:fld>
            <a:endParaRPr lang="en-IN"/>
          </a:p>
        </p:txBody>
      </p:sp>
    </p:spTree>
    <p:extLst>
      <p:ext uri="{BB962C8B-B14F-4D97-AF65-F5344CB8AC3E}">
        <p14:creationId xmlns:p14="http://schemas.microsoft.com/office/powerpoint/2010/main" val="420935579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CB7702ED-C14C-445C-8FBF-181B927A1659}" type="datetimeFigureOut">
              <a:rPr lang="en-IN" smtClean="0"/>
              <a:t>23-06-2023</a:t>
            </a:fld>
            <a:endParaRPr lang="en-IN"/>
          </a:p>
        </p:txBody>
      </p:sp>
      <p:sp>
        <p:nvSpPr>
          <p:cNvPr id="4"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BF26A77-97CD-4717-B673-1D14B4113B1A}" type="slidenum">
              <a:rPr lang="en-IN" smtClean="0"/>
              <a:t>‹#›</a:t>
            </a:fld>
            <a:endParaRPr lang="en-IN"/>
          </a:p>
        </p:txBody>
      </p:sp>
    </p:spTree>
    <p:extLst>
      <p:ext uri="{BB962C8B-B14F-4D97-AF65-F5344CB8AC3E}">
        <p14:creationId xmlns:p14="http://schemas.microsoft.com/office/powerpoint/2010/main" val="79064271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CB7702ED-C14C-445C-8FBF-181B927A1659}" type="datetimeFigureOut">
              <a:rPr lang="en-IN" smtClean="0"/>
              <a:t>23-06-2023</a:t>
            </a:fld>
            <a:endParaRPr lang="en-IN"/>
          </a:p>
        </p:txBody>
      </p:sp>
      <p:sp>
        <p:nvSpPr>
          <p:cNvPr id="4"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BF26A77-97CD-4717-B673-1D14B4113B1A}" type="slidenum">
              <a:rPr lang="en-IN" smtClean="0"/>
              <a:t>‹#›</a:t>
            </a:fld>
            <a:endParaRPr lang="en-IN"/>
          </a:p>
        </p:txBody>
      </p:sp>
    </p:spTree>
    <p:extLst>
      <p:ext uri="{BB962C8B-B14F-4D97-AF65-F5344CB8AC3E}">
        <p14:creationId xmlns:p14="http://schemas.microsoft.com/office/powerpoint/2010/main" val="123856221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B7702ED-C14C-445C-8FBF-181B927A1659}" type="datetimeFigureOut">
              <a:rPr lang="en-IN" smtClean="0"/>
              <a:t>23-06-2023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BF26A77-97CD-4717-B673-1D14B4113B1A}" type="slidenum">
              <a:rPr lang="en-IN" smtClean="0"/>
              <a:t>‹#›</a:t>
            </a:fld>
            <a:endParaRPr lang="en-IN"/>
          </a:p>
        </p:txBody>
      </p:sp>
    </p:spTree>
    <p:extLst>
      <p:ext uri="{BB962C8B-B14F-4D97-AF65-F5344CB8AC3E}">
        <p14:creationId xmlns:p14="http://schemas.microsoft.com/office/powerpoint/2010/main" val="417805955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B7702ED-C14C-445C-8FBF-181B927A1659}" type="datetimeFigureOut">
              <a:rPr lang="en-IN" smtClean="0"/>
              <a:t>23-06-2023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BF26A77-97CD-4717-B673-1D14B4113B1A}" type="slidenum">
              <a:rPr lang="en-IN" smtClean="0"/>
              <a:t>‹#›</a:t>
            </a:fld>
            <a:endParaRPr lang="en-IN"/>
          </a:p>
        </p:txBody>
      </p:sp>
    </p:spTree>
    <p:extLst>
      <p:ext uri="{BB962C8B-B14F-4D97-AF65-F5344CB8AC3E}">
        <p14:creationId xmlns:p14="http://schemas.microsoft.com/office/powerpoint/2010/main" val="21344871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CB7702ED-C14C-445C-8FBF-181B927A1659}" type="datetimeFigureOut">
              <a:rPr lang="en-IN" smtClean="0"/>
              <a:t>23-06-2023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BF26A77-97CD-4717-B673-1D14B4113B1A}" type="slidenum">
              <a:rPr lang="en-IN" smtClean="0"/>
              <a:t>‹#›</a:t>
            </a:fld>
            <a:endParaRPr lang="en-IN"/>
          </a:p>
        </p:txBody>
      </p:sp>
    </p:spTree>
    <p:extLst>
      <p:ext uri="{BB962C8B-B14F-4D97-AF65-F5344CB8AC3E}">
        <p14:creationId xmlns:p14="http://schemas.microsoft.com/office/powerpoint/2010/main" val="15275253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B7702ED-C14C-445C-8FBF-181B927A1659}" type="datetimeFigureOut">
              <a:rPr lang="en-IN" smtClean="0"/>
              <a:t>23-06-2023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BF26A77-97CD-4717-B673-1D14B4113B1A}" type="slidenum">
              <a:rPr lang="en-IN" smtClean="0"/>
              <a:t>‹#›</a:t>
            </a:fld>
            <a:endParaRPr lang="en-IN"/>
          </a:p>
        </p:txBody>
      </p:sp>
    </p:spTree>
    <p:extLst>
      <p:ext uri="{BB962C8B-B14F-4D97-AF65-F5344CB8AC3E}">
        <p14:creationId xmlns:p14="http://schemas.microsoft.com/office/powerpoint/2010/main" val="36618798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B7702ED-C14C-445C-8FBF-181B927A1659}" type="datetimeFigureOut">
              <a:rPr lang="en-IN" smtClean="0"/>
              <a:t>23-06-2023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ABF26A77-97CD-4717-B673-1D14B4113B1A}" type="slidenum">
              <a:rPr lang="en-IN" smtClean="0"/>
              <a:t>‹#›</a:t>
            </a:fld>
            <a:endParaRPr lang="en-IN"/>
          </a:p>
        </p:txBody>
      </p:sp>
    </p:spTree>
    <p:extLst>
      <p:ext uri="{BB962C8B-B14F-4D97-AF65-F5344CB8AC3E}">
        <p14:creationId xmlns:p14="http://schemas.microsoft.com/office/powerpoint/2010/main" val="12221526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B7702ED-C14C-445C-8FBF-181B927A1659}" type="datetimeFigureOut">
              <a:rPr lang="en-IN" smtClean="0"/>
              <a:t>23-06-2023</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ABF26A77-97CD-4717-B673-1D14B4113B1A}" type="slidenum">
              <a:rPr lang="en-IN" smtClean="0"/>
              <a:t>‹#›</a:t>
            </a:fld>
            <a:endParaRPr lang="en-IN"/>
          </a:p>
        </p:txBody>
      </p:sp>
    </p:spTree>
    <p:extLst>
      <p:ext uri="{BB962C8B-B14F-4D97-AF65-F5344CB8AC3E}">
        <p14:creationId xmlns:p14="http://schemas.microsoft.com/office/powerpoint/2010/main" val="34244848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CB7702ED-C14C-445C-8FBF-181B927A1659}" type="datetimeFigureOut">
              <a:rPr lang="en-IN" smtClean="0"/>
              <a:t>23-06-2023</a:t>
            </a:fld>
            <a:endParaRPr lang="en-IN"/>
          </a:p>
        </p:txBody>
      </p:sp>
      <p:sp>
        <p:nvSpPr>
          <p:cNvPr id="5" name="Footer Placeholder 3"/>
          <p:cNvSpPr>
            <a:spLocks noGrp="1"/>
          </p:cNvSpPr>
          <p:nvPr>
            <p:ph type="ftr" sz="quarter" idx="11"/>
          </p:nvPr>
        </p:nvSpPr>
        <p:spPr/>
        <p:txBody>
          <a:bodyPr/>
          <a:lstStyle/>
          <a:p>
            <a:endParaRPr lang="en-IN"/>
          </a:p>
        </p:txBody>
      </p:sp>
      <p:sp>
        <p:nvSpPr>
          <p:cNvPr id="6" name="Slide Number Placeholder 4"/>
          <p:cNvSpPr>
            <a:spLocks noGrp="1"/>
          </p:cNvSpPr>
          <p:nvPr>
            <p:ph type="sldNum" sz="quarter" idx="12"/>
          </p:nvPr>
        </p:nvSpPr>
        <p:spPr/>
        <p:txBody>
          <a:bodyPr/>
          <a:lstStyle/>
          <a:p>
            <a:fld id="{ABF26A77-97CD-4717-B673-1D14B4113B1A}" type="slidenum">
              <a:rPr lang="en-IN" smtClean="0"/>
              <a:t>‹#›</a:t>
            </a:fld>
            <a:endParaRPr lang="en-IN"/>
          </a:p>
        </p:txBody>
      </p:sp>
    </p:spTree>
    <p:extLst>
      <p:ext uri="{BB962C8B-B14F-4D97-AF65-F5344CB8AC3E}">
        <p14:creationId xmlns:p14="http://schemas.microsoft.com/office/powerpoint/2010/main" val="39713452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CB7702ED-C14C-445C-8FBF-181B927A1659}" type="datetimeFigureOut">
              <a:rPr lang="en-IN" smtClean="0"/>
              <a:t>23-06-2023</a:t>
            </a:fld>
            <a:endParaRPr lang="en-IN"/>
          </a:p>
        </p:txBody>
      </p:sp>
      <p:sp>
        <p:nvSpPr>
          <p:cNvPr id="5" name="Footer Placeholder 2"/>
          <p:cNvSpPr>
            <a:spLocks noGrp="1"/>
          </p:cNvSpPr>
          <p:nvPr>
            <p:ph type="ftr" sz="quarter" idx="11"/>
          </p:nvPr>
        </p:nvSpPr>
        <p:spPr/>
        <p:txBody>
          <a:bodyPr/>
          <a:lstStyle/>
          <a:p>
            <a:endParaRPr lang="en-IN"/>
          </a:p>
        </p:txBody>
      </p:sp>
      <p:sp>
        <p:nvSpPr>
          <p:cNvPr id="6" name="Slide Number Placeholder 3"/>
          <p:cNvSpPr>
            <a:spLocks noGrp="1"/>
          </p:cNvSpPr>
          <p:nvPr>
            <p:ph type="sldNum" sz="quarter" idx="12"/>
          </p:nvPr>
        </p:nvSpPr>
        <p:spPr/>
        <p:txBody>
          <a:bodyPr/>
          <a:lstStyle/>
          <a:p>
            <a:fld id="{ABF26A77-97CD-4717-B673-1D14B4113B1A}" type="slidenum">
              <a:rPr lang="en-IN" smtClean="0"/>
              <a:t>‹#›</a:t>
            </a:fld>
            <a:endParaRPr lang="en-IN"/>
          </a:p>
        </p:txBody>
      </p:sp>
    </p:spTree>
    <p:extLst>
      <p:ext uri="{BB962C8B-B14F-4D97-AF65-F5344CB8AC3E}">
        <p14:creationId xmlns:p14="http://schemas.microsoft.com/office/powerpoint/2010/main" val="23033025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7" name="Date Placeholder 4"/>
          <p:cNvSpPr>
            <a:spLocks noGrp="1"/>
          </p:cNvSpPr>
          <p:nvPr>
            <p:ph type="dt" sz="half" idx="10"/>
          </p:nvPr>
        </p:nvSpPr>
        <p:spPr/>
        <p:txBody>
          <a:bodyPr/>
          <a:lstStyle/>
          <a:p>
            <a:fld id="{CB7702ED-C14C-445C-8FBF-181B927A1659}" type="datetimeFigureOut">
              <a:rPr lang="en-IN" smtClean="0"/>
              <a:t>23-06-2023</a:t>
            </a:fld>
            <a:endParaRPr lang="en-IN"/>
          </a:p>
        </p:txBody>
      </p:sp>
      <p:sp>
        <p:nvSpPr>
          <p:cNvPr id="5" name="Footer Placeholder 5"/>
          <p:cNvSpPr>
            <a:spLocks noGrp="1"/>
          </p:cNvSpPr>
          <p:nvPr>
            <p:ph type="ftr" sz="quarter" idx="11"/>
          </p:nvPr>
        </p:nvSpPr>
        <p:spPr/>
        <p:txBody>
          <a:bodyPr/>
          <a:lstStyle/>
          <a:p>
            <a:endParaRPr lang="en-IN"/>
          </a:p>
        </p:txBody>
      </p:sp>
      <p:sp>
        <p:nvSpPr>
          <p:cNvPr id="6" name="Slide Number Placeholder 6"/>
          <p:cNvSpPr>
            <a:spLocks noGrp="1"/>
          </p:cNvSpPr>
          <p:nvPr>
            <p:ph type="sldNum" sz="quarter" idx="12"/>
          </p:nvPr>
        </p:nvSpPr>
        <p:spPr/>
        <p:txBody>
          <a:bodyPr/>
          <a:lstStyle/>
          <a:p>
            <a:fld id="{ABF26A77-97CD-4717-B673-1D14B4113B1A}" type="slidenum">
              <a:rPr lang="en-IN" smtClean="0"/>
              <a:t>‹#›</a:t>
            </a:fld>
            <a:endParaRPr lang="en-IN"/>
          </a:p>
        </p:txBody>
      </p:sp>
    </p:spTree>
    <p:extLst>
      <p:ext uri="{BB962C8B-B14F-4D97-AF65-F5344CB8AC3E}">
        <p14:creationId xmlns:p14="http://schemas.microsoft.com/office/powerpoint/2010/main" val="4789604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CB7702ED-C14C-445C-8FBF-181B927A1659}" type="datetimeFigureOut">
              <a:rPr lang="en-IN" smtClean="0"/>
              <a:t>23-06-2023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ABF26A77-97CD-4717-B673-1D14B4113B1A}" type="slidenum">
              <a:rPr lang="en-IN" smtClean="0"/>
              <a:t>‹#›</a:t>
            </a:fld>
            <a:endParaRPr lang="en-IN"/>
          </a:p>
        </p:txBody>
      </p:sp>
    </p:spTree>
    <p:extLst>
      <p:ext uri="{BB962C8B-B14F-4D97-AF65-F5344CB8AC3E}">
        <p14:creationId xmlns:p14="http://schemas.microsoft.com/office/powerpoint/2010/main" val="5364363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CB7702ED-C14C-445C-8FBF-181B927A1659}" type="datetimeFigureOut">
              <a:rPr lang="en-IN" smtClean="0"/>
              <a:t>23-06-2023</a:t>
            </a:fld>
            <a:endParaRPr lang="en-IN"/>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IN"/>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ABF26A77-97CD-4717-B673-1D14B4113B1A}" type="slidenum">
              <a:rPr lang="en-IN" smtClean="0"/>
              <a:t>‹#›</a:t>
            </a:fld>
            <a:endParaRPr lang="en-IN"/>
          </a:p>
        </p:txBody>
      </p:sp>
    </p:spTree>
    <p:extLst>
      <p:ext uri="{BB962C8B-B14F-4D97-AF65-F5344CB8AC3E}">
        <p14:creationId xmlns:p14="http://schemas.microsoft.com/office/powerpoint/2010/main" val="2886613750"/>
      </p:ext>
    </p:extLst>
  </p:cSld>
  <p:clrMap bg1="dk1" tx1="lt1" bg2="dk2" tx2="lt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 id="2147483701" r:id="rId12"/>
    <p:sldLayoutId id="2147483702" r:id="rId13"/>
    <p:sldLayoutId id="2147483703" r:id="rId14"/>
    <p:sldLayoutId id="2147483704" r:id="rId15"/>
    <p:sldLayoutId id="2147483705" r:id="rId16"/>
    <p:sldLayoutId id="2147483706"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investopedia.com/terms/b/bullion.asp"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2549768"/>
            <a:ext cx="8825658" cy="3455377"/>
          </a:xfrm>
        </p:spPr>
        <p:txBody>
          <a:bodyPr/>
          <a:lstStyle/>
          <a:p>
            <a:pPr algn="ctr"/>
            <a:r>
              <a:rPr lang="en-US" dirty="0" smtClean="0">
                <a:solidFill>
                  <a:srgbClr val="002060"/>
                </a:solidFill>
              </a:rPr>
              <a:t>Economic Growth &amp; </a:t>
            </a:r>
            <a:r>
              <a:rPr lang="en-US" dirty="0" smtClean="0">
                <a:solidFill>
                  <a:srgbClr val="002060"/>
                </a:solidFill>
              </a:rPr>
              <a:t>Development</a:t>
            </a:r>
            <a:br>
              <a:rPr lang="en-US" dirty="0" smtClean="0">
                <a:solidFill>
                  <a:srgbClr val="002060"/>
                </a:solidFill>
              </a:rPr>
            </a:br>
            <a:r>
              <a:rPr lang="en-US" dirty="0" smtClean="0">
                <a:solidFill>
                  <a:srgbClr val="002060"/>
                </a:solidFill>
              </a:rPr>
              <a:t>P. </a:t>
            </a:r>
            <a:r>
              <a:rPr lang="en-US" smtClean="0">
                <a:solidFill>
                  <a:srgbClr val="002060"/>
                </a:solidFill>
              </a:rPr>
              <a:t>Natarajamurthy</a:t>
            </a:r>
            <a:endParaRPr lang="en-IN" dirty="0">
              <a:solidFill>
                <a:srgbClr val="002060"/>
              </a:solidFill>
            </a:endParaRPr>
          </a:p>
        </p:txBody>
      </p:sp>
    </p:spTree>
    <p:extLst>
      <p:ext uri="{BB962C8B-B14F-4D97-AF65-F5344CB8AC3E}">
        <p14:creationId xmlns:p14="http://schemas.microsoft.com/office/powerpoint/2010/main" val="39071729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Adam Smith Oppose</a:t>
            </a:r>
            <a:br>
              <a:rPr lang="en-IN" dirty="0"/>
            </a:br>
            <a:endParaRPr lang="en-IN" dirty="0"/>
          </a:p>
        </p:txBody>
      </p:sp>
      <p:sp>
        <p:nvSpPr>
          <p:cNvPr id="3" name="Content Placeholder 2"/>
          <p:cNvSpPr>
            <a:spLocks noGrp="1"/>
          </p:cNvSpPr>
          <p:nvPr>
            <p:ph idx="1"/>
          </p:nvPr>
        </p:nvSpPr>
        <p:spPr>
          <a:xfrm>
            <a:off x="1103312" y="1354976"/>
            <a:ext cx="8946541" cy="4893424"/>
          </a:xfrm>
        </p:spPr>
        <p:txBody>
          <a:bodyPr/>
          <a:lstStyle/>
          <a:p>
            <a:pPr algn="just"/>
            <a:r>
              <a:rPr lang="en-IN" dirty="0" smtClean="0"/>
              <a:t>He </a:t>
            </a:r>
            <a:r>
              <a:rPr lang="en-IN" dirty="0"/>
              <a:t>concluded it was "hurtful to the general interest of society." He focused especially on trade restrictions placed on the colonies in America. </a:t>
            </a:r>
            <a:endParaRPr lang="en-IN" dirty="0" smtClean="0"/>
          </a:p>
          <a:p>
            <a:pPr algn="just"/>
            <a:r>
              <a:rPr lang="en-IN" b="1" dirty="0" smtClean="0"/>
              <a:t>Smith </a:t>
            </a:r>
            <a:r>
              <a:rPr lang="en-IN" b="1" dirty="0"/>
              <a:t>opposed mercantilist</a:t>
            </a:r>
            <a:r>
              <a:rPr lang="en-IN" dirty="0"/>
              <a:t> policies that required Americans to export certain products like fur pelts only to England.</a:t>
            </a:r>
          </a:p>
          <a:p>
            <a:pPr algn="just"/>
            <a:endParaRPr lang="en-IN" dirty="0"/>
          </a:p>
          <a:p>
            <a:pPr algn="just"/>
            <a:r>
              <a:rPr lang="en-IN" dirty="0"/>
              <a:t>In the modern world, </a:t>
            </a:r>
            <a:r>
              <a:rPr lang="en-IN" b="1" dirty="0"/>
              <a:t>mercantilism</a:t>
            </a:r>
            <a:r>
              <a:rPr lang="en-IN" dirty="0"/>
              <a:t> is sometimes associated with policies, such as: </a:t>
            </a:r>
            <a:endParaRPr lang="en-IN" dirty="0" smtClean="0"/>
          </a:p>
          <a:p>
            <a:pPr algn="just"/>
            <a:r>
              <a:rPr lang="en-IN" dirty="0" smtClean="0"/>
              <a:t>Undervaluation </a:t>
            </a:r>
            <a:r>
              <a:rPr lang="en-IN" dirty="0"/>
              <a:t>of currency. e.g. government buying foreign currency assets to keep the exchange rate undervalued and make exports more competitive.</a:t>
            </a:r>
          </a:p>
          <a:p>
            <a:endParaRPr lang="en-IN" dirty="0"/>
          </a:p>
        </p:txBody>
      </p:sp>
    </p:spTree>
    <p:extLst>
      <p:ext uri="{BB962C8B-B14F-4D97-AF65-F5344CB8AC3E}">
        <p14:creationId xmlns:p14="http://schemas.microsoft.com/office/powerpoint/2010/main" val="27202704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86439" y="1886989"/>
            <a:ext cx="8946541" cy="2967643"/>
          </a:xfrm>
        </p:spPr>
        <p:txBody>
          <a:bodyPr/>
          <a:lstStyle/>
          <a:p>
            <a:pPr algn="just"/>
            <a:r>
              <a:rPr lang="en-IN" b="1" dirty="0"/>
              <a:t>Definition:</a:t>
            </a:r>
            <a:r>
              <a:rPr lang="en-IN" dirty="0"/>
              <a:t> Mercantilism is an economic theory where the government seeks to regulate the economy and trade in order to promote domestic industry – often at the expense of other countries. Mercantilism is associated with policies which restrict imports, increase stocks of gold and protect domestic industries.</a:t>
            </a:r>
          </a:p>
          <a:p>
            <a:pPr algn="just"/>
            <a:r>
              <a:rPr lang="en-IN" dirty="0"/>
              <a:t>Mercantilism stands in contrast to the </a:t>
            </a:r>
            <a:r>
              <a:rPr lang="en-IN" dirty="0" smtClean="0"/>
              <a:t>theory of free trade – </a:t>
            </a:r>
            <a:r>
              <a:rPr lang="en-IN" dirty="0"/>
              <a:t>which argues countries economic well-being can be best improved through the reduction of tariffs and fair free trade.</a:t>
            </a:r>
          </a:p>
          <a:p>
            <a:endParaRPr lang="en-IN" dirty="0"/>
          </a:p>
          <a:p>
            <a:endParaRPr lang="en-IN" dirty="0"/>
          </a:p>
        </p:txBody>
      </p:sp>
    </p:spTree>
    <p:extLst>
      <p:ext uri="{BB962C8B-B14F-4D97-AF65-F5344CB8AC3E}">
        <p14:creationId xmlns:p14="http://schemas.microsoft.com/office/powerpoint/2010/main" val="23304441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404723" cy="869006"/>
          </a:xfrm>
        </p:spPr>
        <p:txBody>
          <a:bodyPr/>
          <a:lstStyle/>
          <a:p>
            <a:r>
              <a:rPr lang="en-IN" dirty="0"/>
              <a:t>Mercantilism involves</a:t>
            </a:r>
            <a:br>
              <a:rPr lang="en-IN" dirty="0"/>
            </a:br>
            <a:endParaRPr lang="en-IN" dirty="0"/>
          </a:p>
        </p:txBody>
      </p:sp>
      <p:sp>
        <p:nvSpPr>
          <p:cNvPr id="3" name="Content Placeholder 2"/>
          <p:cNvSpPr>
            <a:spLocks noGrp="1"/>
          </p:cNvSpPr>
          <p:nvPr>
            <p:ph idx="1"/>
          </p:nvPr>
        </p:nvSpPr>
        <p:spPr>
          <a:xfrm>
            <a:off x="1103312" y="1321724"/>
            <a:ext cx="8946541" cy="4926675"/>
          </a:xfrm>
        </p:spPr>
        <p:txBody>
          <a:bodyPr>
            <a:normAutofit fontScale="92500" lnSpcReduction="20000"/>
          </a:bodyPr>
          <a:lstStyle/>
          <a:p>
            <a:pPr lvl="0" algn="just"/>
            <a:r>
              <a:rPr lang="en-IN" dirty="0"/>
              <a:t>Restrictions on imports – tariff barriers, quotas or non-tariff barriers.</a:t>
            </a:r>
          </a:p>
          <a:p>
            <a:pPr lvl="0" algn="just"/>
            <a:r>
              <a:rPr lang="en-IN" dirty="0"/>
              <a:t>Accumulation of foreign currency reserves, plus gold and silver reserves. (also known as </a:t>
            </a:r>
            <a:r>
              <a:rPr lang="en-IN" dirty="0" err="1"/>
              <a:t>bullionism</a:t>
            </a:r>
            <a:r>
              <a:rPr lang="en-IN" dirty="0"/>
              <a:t>) In the sixteenth/seventeenth century, it was believed that the accumulation of gold reserves (at the expense of other countries) was the best way to increase the prosperity of a country.</a:t>
            </a:r>
          </a:p>
          <a:p>
            <a:pPr lvl="0" algn="just"/>
            <a:r>
              <a:rPr lang="en-IN" dirty="0"/>
              <a:t>Granting of state monopolies to particular firms especially those associated with trade and shipping.</a:t>
            </a:r>
          </a:p>
          <a:p>
            <a:pPr lvl="0" algn="just"/>
            <a:r>
              <a:rPr lang="en-IN" dirty="0"/>
              <a:t>Subsidies of export industries to give a competitive advantage in global markets.</a:t>
            </a:r>
          </a:p>
          <a:p>
            <a:pPr lvl="0" algn="just"/>
            <a:r>
              <a:rPr lang="en-IN" dirty="0"/>
              <a:t>Government investment in research and development to maximise the efficiency and capacity of the domestic industry.</a:t>
            </a:r>
          </a:p>
          <a:p>
            <a:pPr lvl="0" algn="just"/>
            <a:r>
              <a:rPr lang="en-IN" dirty="0"/>
              <a:t>Allowing copyright/intellectual theft from foreign companies.</a:t>
            </a:r>
          </a:p>
          <a:p>
            <a:pPr lvl="0" algn="just"/>
            <a:r>
              <a:rPr lang="en-IN" dirty="0"/>
              <a:t>Limiting wages and consumption of the working classes to enable greater profits to stay with the merchant class.</a:t>
            </a:r>
          </a:p>
          <a:p>
            <a:pPr lvl="0" algn="just"/>
            <a:r>
              <a:rPr lang="en-IN" dirty="0"/>
              <a:t>Control of colonies, e.g. making colonies buy from Empire country and taking control of colonies wealth.</a:t>
            </a:r>
          </a:p>
          <a:p>
            <a:pPr marL="0" indent="0">
              <a:buNone/>
            </a:pPr>
            <a:endParaRPr lang="en-IN" dirty="0"/>
          </a:p>
        </p:txBody>
      </p:sp>
    </p:spTree>
    <p:extLst>
      <p:ext uri="{BB962C8B-B14F-4D97-AF65-F5344CB8AC3E}">
        <p14:creationId xmlns:p14="http://schemas.microsoft.com/office/powerpoint/2010/main" val="27490551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404723" cy="777566"/>
          </a:xfrm>
        </p:spPr>
        <p:txBody>
          <a:bodyPr/>
          <a:lstStyle/>
          <a:p>
            <a:r>
              <a:rPr lang="en-IN" dirty="0"/>
              <a:t>Examples of mercantilism</a:t>
            </a:r>
            <a:br>
              <a:rPr lang="en-IN" dirty="0"/>
            </a:br>
            <a:endParaRPr lang="en-IN" dirty="0"/>
          </a:p>
        </p:txBody>
      </p:sp>
      <p:sp>
        <p:nvSpPr>
          <p:cNvPr id="3" name="Content Placeholder 2"/>
          <p:cNvSpPr>
            <a:spLocks noGrp="1"/>
          </p:cNvSpPr>
          <p:nvPr>
            <p:ph idx="1"/>
          </p:nvPr>
        </p:nvSpPr>
        <p:spPr>
          <a:xfrm>
            <a:off x="1103312" y="1230284"/>
            <a:ext cx="8946541" cy="5018115"/>
          </a:xfrm>
        </p:spPr>
        <p:txBody>
          <a:bodyPr>
            <a:normAutofit fontScale="92500" lnSpcReduction="20000"/>
          </a:bodyPr>
          <a:lstStyle/>
          <a:p>
            <a:pPr lvl="0" algn="just"/>
            <a:r>
              <a:rPr lang="en-IN" dirty="0"/>
              <a:t>England Navigation Act of 1651 prohibited foreign vessels engaging in coastal trade.</a:t>
            </a:r>
          </a:p>
          <a:p>
            <a:pPr lvl="0" algn="just"/>
            <a:r>
              <a:rPr lang="en-IN" dirty="0"/>
              <a:t>All colonial exports to Europe had to pass through England first and then be re-exported to Europe.</a:t>
            </a:r>
          </a:p>
          <a:p>
            <a:pPr lvl="0" algn="just"/>
            <a:r>
              <a:rPr lang="en-IN" dirty="0"/>
              <a:t>Under the British Empire, India was restricted in buying from domestic industries and were forced to import salt from the UK. Protests against this salt tax led to the ‘Salt tax revolt’ led by Gandhi.</a:t>
            </a:r>
          </a:p>
          <a:p>
            <a:pPr lvl="0" algn="just"/>
            <a:r>
              <a:rPr lang="en-IN" dirty="0"/>
              <a:t>In seventeenth-century France, the state promoted a controlled economy with strict regulations about the economy and labour markets</a:t>
            </a:r>
          </a:p>
          <a:p>
            <a:pPr lvl="0" algn="just"/>
            <a:r>
              <a:rPr lang="en-IN" dirty="0"/>
              <a:t>Rise of protectionist policies following the great depression; countries sought to reduce imports and also reduce the value of the currency by leaving the gold standard.</a:t>
            </a:r>
          </a:p>
          <a:p>
            <a:pPr lvl="0" algn="just"/>
            <a:r>
              <a:rPr lang="en-IN" dirty="0"/>
              <a:t>Some have accused China of mercantilism due to industrial policies which have led to an oversupply of industrial production – combined with a policy of undervaluing the currency.</a:t>
            </a:r>
          </a:p>
          <a:p>
            <a:pPr lvl="0" algn="just"/>
            <a:r>
              <a:rPr lang="en-IN" dirty="0"/>
              <a:t>However, the extent of mercantilist policies are disputed – See – </a:t>
            </a:r>
            <a:r>
              <a:rPr lang="en-IN" dirty="0" smtClean="0"/>
              <a:t>China NBER</a:t>
            </a:r>
            <a:endParaRPr lang="en-IN" dirty="0"/>
          </a:p>
          <a:p>
            <a:pPr marL="0" indent="0">
              <a:buNone/>
            </a:pPr>
            <a:endParaRPr lang="en-IN" dirty="0"/>
          </a:p>
        </p:txBody>
      </p:sp>
    </p:spTree>
    <p:extLst>
      <p:ext uri="{BB962C8B-B14F-4D97-AF65-F5344CB8AC3E}">
        <p14:creationId xmlns:p14="http://schemas.microsoft.com/office/powerpoint/2010/main" val="31372028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404723" cy="902257"/>
          </a:xfrm>
        </p:spPr>
        <p:txBody>
          <a:bodyPr/>
          <a:lstStyle/>
          <a:p>
            <a:r>
              <a:rPr lang="en-IN" b="1" dirty="0"/>
              <a:t>Modern Mercantilism</a:t>
            </a:r>
            <a:r>
              <a:rPr lang="en-IN" dirty="0"/>
              <a:t/>
            </a:r>
            <a:br>
              <a:rPr lang="en-IN" dirty="0"/>
            </a:br>
            <a:endParaRPr lang="en-IN" dirty="0"/>
          </a:p>
        </p:txBody>
      </p:sp>
      <p:sp>
        <p:nvSpPr>
          <p:cNvPr id="3" name="Content Placeholder 2"/>
          <p:cNvSpPr>
            <a:spLocks noGrp="1"/>
          </p:cNvSpPr>
          <p:nvPr>
            <p:ph idx="1"/>
          </p:nvPr>
        </p:nvSpPr>
        <p:spPr/>
        <p:txBody>
          <a:bodyPr>
            <a:normAutofit/>
          </a:bodyPr>
          <a:lstStyle/>
          <a:p>
            <a:pPr algn="just"/>
            <a:r>
              <a:rPr lang="en-IN" dirty="0"/>
              <a:t>In the modern world, mercantilism is sometimes associated with policies, such as:</a:t>
            </a:r>
          </a:p>
          <a:p>
            <a:pPr lvl="1" algn="just"/>
            <a:r>
              <a:rPr lang="en-IN" dirty="0" smtClean="0"/>
              <a:t>Undervaluation of Currency:</a:t>
            </a:r>
            <a:r>
              <a:rPr lang="en-IN" dirty="0"/>
              <a:t> e.g. government buying foreign currency assets to keep the exchange rate undervalued and make exports more competitive. A criticism often levelled at China.</a:t>
            </a:r>
          </a:p>
          <a:p>
            <a:pPr lvl="1" algn="just"/>
            <a:r>
              <a:rPr lang="en-IN" dirty="0"/>
              <a:t>Government subsidy of an industry for unfair advantage. Again China has been accused of offering state-supported subsidies for industry, leading to oversupply of industries such as steel – meaning other countries struggle to compete.</a:t>
            </a:r>
          </a:p>
          <a:p>
            <a:pPr lvl="1" algn="just"/>
            <a:r>
              <a:rPr lang="en-IN" dirty="0"/>
              <a:t>A surge of protectionist sentiment, e.g. US tariffs on Chinese imports, and US policies to ‘Buy American.’</a:t>
            </a:r>
          </a:p>
          <a:p>
            <a:pPr lvl="1" algn="just"/>
            <a:r>
              <a:rPr lang="en-IN" dirty="0"/>
              <a:t>Copyright theft</a:t>
            </a:r>
          </a:p>
          <a:p>
            <a:endParaRPr lang="en-IN" dirty="0"/>
          </a:p>
        </p:txBody>
      </p:sp>
    </p:spTree>
    <p:extLst>
      <p:ext uri="{BB962C8B-B14F-4D97-AF65-F5344CB8AC3E}">
        <p14:creationId xmlns:p14="http://schemas.microsoft.com/office/powerpoint/2010/main" val="5088134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404723" cy="744315"/>
          </a:xfrm>
        </p:spPr>
        <p:txBody>
          <a:bodyPr/>
          <a:lstStyle/>
          <a:p>
            <a:r>
              <a:rPr lang="en-IN" b="1" dirty="0"/>
              <a:t>Criticisms of Mercantilism</a:t>
            </a:r>
            <a:r>
              <a:rPr lang="en-IN" dirty="0"/>
              <a:t/>
            </a:r>
            <a:br>
              <a:rPr lang="en-IN" dirty="0"/>
            </a:br>
            <a:endParaRPr lang="en-IN" dirty="0"/>
          </a:p>
        </p:txBody>
      </p:sp>
      <p:sp>
        <p:nvSpPr>
          <p:cNvPr id="3" name="Content Placeholder 2"/>
          <p:cNvSpPr>
            <a:spLocks noGrp="1"/>
          </p:cNvSpPr>
          <p:nvPr>
            <p:ph idx="1"/>
          </p:nvPr>
        </p:nvSpPr>
        <p:spPr>
          <a:xfrm>
            <a:off x="1103312" y="1280160"/>
            <a:ext cx="8946541" cy="4968239"/>
          </a:xfrm>
        </p:spPr>
        <p:txBody>
          <a:bodyPr>
            <a:normAutofit fontScale="85000" lnSpcReduction="20000"/>
          </a:bodyPr>
          <a:lstStyle/>
          <a:p>
            <a:pPr lvl="0" algn="just"/>
            <a:r>
              <a:rPr lang="en-IN" dirty="0" smtClean="0"/>
              <a:t>Adam </a:t>
            </a:r>
            <a:r>
              <a:rPr lang="en-IN" dirty="0"/>
              <a:t>Smith’s “The Wealth of Nations” (1776) – argued for benefits of free trade and criticised the inefficiency of monopoly.</a:t>
            </a:r>
          </a:p>
          <a:p>
            <a:pPr lvl="0" algn="just"/>
            <a:r>
              <a:rPr lang="en-IN" dirty="0"/>
              <a:t>Theory of </a:t>
            </a:r>
            <a:r>
              <a:rPr lang="en-IN" dirty="0" smtClean="0"/>
              <a:t>comparative Advantage</a:t>
            </a:r>
            <a:r>
              <a:rPr lang="en-IN" dirty="0"/>
              <a:t> (David Ricardo)</a:t>
            </a:r>
          </a:p>
          <a:p>
            <a:pPr lvl="0" algn="just"/>
            <a:r>
              <a:rPr lang="en-IN" dirty="0"/>
              <a:t>Mercantilism is a philosophy of a </a:t>
            </a:r>
            <a:r>
              <a:rPr lang="en-IN" dirty="0" smtClean="0"/>
              <a:t>zero sum game theory</a:t>
            </a:r>
            <a:r>
              <a:rPr lang="en-IN" dirty="0"/>
              <a:t> – where people benefit at the expense of others. It is not a philosophy for increasing global growth and reducing global problems. Trying to impoverish other countries will harm our own growth and prosperity. By contrast, if we avoid zero-sum game of mercantilism increasing the wealth of other countries can lead to selfish benefits, e.g. growth of Japan and Germany led to increased export markets for UK and US.</a:t>
            </a:r>
          </a:p>
          <a:p>
            <a:pPr lvl="0" algn="just"/>
            <a:r>
              <a:rPr lang="en-IN" dirty="0"/>
              <a:t>Mercantilism which stresses government regulation and monopoly often lead to inefficiency and corruption.</a:t>
            </a:r>
          </a:p>
          <a:p>
            <a:pPr lvl="0" algn="just"/>
            <a:r>
              <a:rPr lang="en-IN" dirty="0"/>
              <a:t>Mercantilism justified Empire building and the poverty of colonies to enrich the Empire country.</a:t>
            </a:r>
          </a:p>
          <a:p>
            <a:pPr lvl="0" algn="just"/>
            <a:r>
              <a:rPr lang="en-IN" dirty="0"/>
              <a:t>Mercantilism leads to tit for tat policies – high tariffs on imports leads to retaliation.</a:t>
            </a:r>
          </a:p>
          <a:p>
            <a:pPr lvl="0" algn="just"/>
            <a:r>
              <a:rPr lang="en-IN" dirty="0"/>
              <a:t>The growth of globalisation and free trade during the post-war period showed possibilities from opening markets and respecting other countries as equal players.</a:t>
            </a:r>
          </a:p>
          <a:p>
            <a:pPr lvl="0" algn="just"/>
            <a:r>
              <a:rPr lang="en-IN" dirty="0" smtClean="0"/>
              <a:t>Economies of Scale</a:t>
            </a:r>
            <a:r>
              <a:rPr lang="en-IN" dirty="0"/>
              <a:t> from specialisation possible under free trade.</a:t>
            </a:r>
          </a:p>
          <a:p>
            <a:endParaRPr lang="en-IN" dirty="0"/>
          </a:p>
        </p:txBody>
      </p:sp>
    </p:spTree>
    <p:extLst>
      <p:ext uri="{BB962C8B-B14F-4D97-AF65-F5344CB8AC3E}">
        <p14:creationId xmlns:p14="http://schemas.microsoft.com/office/powerpoint/2010/main" val="1870957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404723" cy="694438"/>
          </a:xfrm>
        </p:spPr>
        <p:txBody>
          <a:bodyPr/>
          <a:lstStyle/>
          <a:p>
            <a:r>
              <a:rPr lang="en-IN" b="1" dirty="0"/>
              <a:t>Justification for neo-mercantilism</a:t>
            </a:r>
            <a:r>
              <a:rPr lang="en-IN" dirty="0"/>
              <a:t/>
            </a:r>
            <a:br>
              <a:rPr lang="en-IN" dirty="0"/>
            </a:br>
            <a:endParaRPr lang="en-IN" dirty="0"/>
          </a:p>
        </p:txBody>
      </p:sp>
      <p:sp>
        <p:nvSpPr>
          <p:cNvPr id="3" name="Content Placeholder 2"/>
          <p:cNvSpPr>
            <a:spLocks noGrp="1"/>
          </p:cNvSpPr>
          <p:nvPr>
            <p:ph idx="1"/>
          </p:nvPr>
        </p:nvSpPr>
        <p:spPr>
          <a:xfrm>
            <a:off x="1103312" y="1313412"/>
            <a:ext cx="8946541" cy="4934988"/>
          </a:xfrm>
        </p:spPr>
        <p:txBody>
          <a:bodyPr>
            <a:normAutofit fontScale="92500" lnSpcReduction="20000"/>
          </a:bodyPr>
          <a:lstStyle/>
          <a:p>
            <a:pPr algn="just"/>
            <a:r>
              <a:rPr lang="en-IN" dirty="0"/>
              <a:t>Despite many criticisms of mercantilism, there are arguments to support the restriction of free trade in certain circumstances.</a:t>
            </a:r>
          </a:p>
          <a:p>
            <a:pPr lvl="0" algn="just"/>
            <a:r>
              <a:rPr lang="en-IN" b="1" dirty="0"/>
              <a:t>Tariffs in response to domestic subsidies</a:t>
            </a:r>
            <a:r>
              <a:rPr lang="en-IN" dirty="0"/>
              <a:t>. Supporters argue that since China’s steel is effectively subsidised leading to a glut in supply, it is necessary and fair to impose tariffs on imports of Chinese steel to protect domestic producers from unfair competition. </a:t>
            </a:r>
            <a:endParaRPr lang="en-IN" dirty="0" smtClean="0"/>
          </a:p>
          <a:p>
            <a:pPr lvl="0" algn="just"/>
            <a:r>
              <a:rPr lang="en-IN" dirty="0" smtClean="0"/>
              <a:t>US </a:t>
            </a:r>
            <a:r>
              <a:rPr lang="en-IN" dirty="0"/>
              <a:t>tariffs on imports of steel from China 266%. In Europe, tariffs are 13%.</a:t>
            </a:r>
          </a:p>
          <a:p>
            <a:pPr lvl="0" algn="just"/>
            <a:r>
              <a:rPr lang="en-IN" b="1" dirty="0"/>
              <a:t>Protection against dumping</a:t>
            </a:r>
            <a:r>
              <a:rPr lang="en-IN" dirty="0"/>
              <a:t>. If some countries have an excess supply of goods, they can sell at a very low price to get rid of the surplus. </a:t>
            </a:r>
            <a:endParaRPr lang="en-IN" dirty="0" smtClean="0"/>
          </a:p>
          <a:p>
            <a:pPr lvl="0" algn="just"/>
            <a:r>
              <a:rPr lang="en-IN" dirty="0" smtClean="0"/>
              <a:t>But</a:t>
            </a:r>
            <a:r>
              <a:rPr lang="en-IN" dirty="0"/>
              <a:t>, this can make domestic firms unprofitable. Protectionism can be justified to protect against this dumping. </a:t>
            </a:r>
            <a:endParaRPr lang="en-IN" dirty="0" smtClean="0"/>
          </a:p>
          <a:p>
            <a:pPr lvl="0" algn="just"/>
            <a:r>
              <a:rPr lang="en-IN" dirty="0" smtClean="0"/>
              <a:t>Examples</a:t>
            </a:r>
            <a:r>
              <a:rPr lang="en-IN" dirty="0"/>
              <a:t>, include EEC dumping excess agricultural production on world agricultural markets and China’s dumping of steel.</a:t>
            </a:r>
          </a:p>
          <a:p>
            <a:pPr lvl="0" algn="just"/>
            <a:r>
              <a:rPr lang="en-IN" b="1" dirty="0"/>
              <a:t>Infant industry argument</a:t>
            </a:r>
            <a:r>
              <a:rPr lang="en-IN" dirty="0"/>
              <a:t>. For countries seeking to diversify their economy, tariffs may be justified to try and develop new industries. </a:t>
            </a:r>
            <a:endParaRPr lang="en-IN" dirty="0" smtClean="0"/>
          </a:p>
          <a:p>
            <a:pPr lvl="0" algn="just"/>
            <a:r>
              <a:rPr lang="en-IN" dirty="0" smtClean="0"/>
              <a:t>When </a:t>
            </a:r>
            <a:r>
              <a:rPr lang="en-IN" dirty="0"/>
              <a:t>the industries have developed and benefited from economies of scale, then the tariffs and protectionism can be dropped.</a:t>
            </a:r>
          </a:p>
          <a:p>
            <a:endParaRPr lang="en-IN" dirty="0"/>
          </a:p>
        </p:txBody>
      </p:sp>
    </p:spTree>
    <p:extLst>
      <p:ext uri="{BB962C8B-B14F-4D97-AF65-F5344CB8AC3E}">
        <p14:creationId xmlns:p14="http://schemas.microsoft.com/office/powerpoint/2010/main" val="32069667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Unit - II</a:t>
            </a:r>
            <a:endParaRPr lang="en-IN" dirty="0"/>
          </a:p>
        </p:txBody>
      </p:sp>
      <p:sp>
        <p:nvSpPr>
          <p:cNvPr id="3" name="Content Placeholder 2"/>
          <p:cNvSpPr>
            <a:spLocks noGrp="1"/>
          </p:cNvSpPr>
          <p:nvPr>
            <p:ph idx="1"/>
          </p:nvPr>
        </p:nvSpPr>
        <p:spPr/>
        <p:txBody>
          <a:bodyPr>
            <a:normAutofit/>
          </a:bodyPr>
          <a:lstStyle/>
          <a:p>
            <a:pPr algn="just"/>
            <a:r>
              <a:rPr lang="en-US" dirty="0" smtClean="0"/>
              <a:t>Mercantilist Theory of Growth</a:t>
            </a:r>
          </a:p>
          <a:p>
            <a:pPr marL="0" indent="0" algn="just">
              <a:buNone/>
            </a:pPr>
            <a:r>
              <a:rPr lang="en-US" dirty="0"/>
              <a:t>	</a:t>
            </a:r>
            <a:r>
              <a:rPr lang="en-IN" b="1" dirty="0"/>
              <a:t>Mercantilism</a:t>
            </a:r>
            <a:r>
              <a:rPr lang="en-IN" dirty="0"/>
              <a:t> is an economic policy that is designed to maximize the exports and minimize the imports for an economy. </a:t>
            </a:r>
            <a:endParaRPr lang="en-IN" dirty="0" smtClean="0"/>
          </a:p>
          <a:p>
            <a:pPr marL="0" indent="0" algn="just">
              <a:buNone/>
            </a:pPr>
            <a:r>
              <a:rPr lang="en-IN" dirty="0"/>
              <a:t>	</a:t>
            </a:r>
            <a:r>
              <a:rPr lang="en-IN" dirty="0" smtClean="0"/>
              <a:t>It </a:t>
            </a:r>
            <a:r>
              <a:rPr lang="en-IN" dirty="0"/>
              <a:t>promotes </a:t>
            </a:r>
            <a:r>
              <a:rPr lang="en-IN" dirty="0" smtClean="0"/>
              <a:t>imperialism (expansion), </a:t>
            </a:r>
            <a:r>
              <a:rPr lang="en-IN" dirty="0"/>
              <a:t>tariffs and subsidies on traded goods to achieve that goal. These policies aim to reduce a possible current account deficit or reach a current account surplus.</a:t>
            </a:r>
          </a:p>
          <a:p>
            <a:pPr marL="0" indent="0" algn="just">
              <a:buNone/>
            </a:pPr>
            <a:r>
              <a:rPr lang="en-IN" dirty="0"/>
              <a:t>Who</a:t>
            </a:r>
          </a:p>
          <a:p>
            <a:pPr lvl="1" algn="just"/>
            <a:r>
              <a:rPr lang="en-IN" dirty="0"/>
              <a:t>Its 17th-century publicists—most notably Thomas </a:t>
            </a:r>
            <a:r>
              <a:rPr lang="en-IN" dirty="0" err="1"/>
              <a:t>Mun</a:t>
            </a:r>
            <a:r>
              <a:rPr lang="en-IN" dirty="0"/>
              <a:t> in England, Jean-Baptiste Colbert in France, and Antonio Serra </a:t>
            </a:r>
            <a:r>
              <a:rPr lang="en-IN" dirty="0" smtClean="0"/>
              <a:t>in Italy—never, however, used the term themselves; it was given currency by the Scottish economist Adam Smith in his Wealth of Nations (1776). </a:t>
            </a:r>
            <a:r>
              <a:rPr lang="en-IN" b="1" dirty="0" smtClean="0"/>
              <a:t>Mercantilism</a:t>
            </a:r>
            <a:r>
              <a:rPr lang="en-IN" dirty="0" smtClean="0"/>
              <a:t> contained many interlocking principles.</a:t>
            </a:r>
          </a:p>
          <a:p>
            <a:pPr marL="0" indent="0">
              <a:buNone/>
            </a:pPr>
            <a:endParaRPr lang="en-IN" dirty="0"/>
          </a:p>
        </p:txBody>
      </p:sp>
    </p:spTree>
    <p:extLst>
      <p:ext uri="{BB962C8B-B14F-4D97-AF65-F5344CB8AC3E}">
        <p14:creationId xmlns:p14="http://schemas.microsoft.com/office/powerpoint/2010/main" val="7551688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03312" y="465514"/>
            <a:ext cx="8946541" cy="5782886"/>
          </a:xfrm>
        </p:spPr>
        <p:txBody>
          <a:bodyPr>
            <a:normAutofit lnSpcReduction="10000"/>
          </a:bodyPr>
          <a:lstStyle/>
          <a:p>
            <a:pPr algn="just"/>
            <a:r>
              <a:rPr lang="en-IN" dirty="0"/>
              <a:t>The most famous and powerful mercantilist corporations were the British and Dutch East India companies. </a:t>
            </a:r>
            <a:endParaRPr lang="en-IN" dirty="0" smtClean="0"/>
          </a:p>
          <a:p>
            <a:pPr algn="just"/>
            <a:r>
              <a:rPr lang="en-IN" dirty="0" smtClean="0"/>
              <a:t>For </a:t>
            </a:r>
            <a:r>
              <a:rPr lang="en-IN" dirty="0"/>
              <a:t>more 250 years, the </a:t>
            </a:r>
            <a:r>
              <a:rPr lang="en-IN" b="1" dirty="0"/>
              <a:t>British East India Company</a:t>
            </a:r>
            <a:r>
              <a:rPr lang="en-IN" dirty="0"/>
              <a:t> maintained the exclusive, royally granted the right to conduct trade between Britain, India, and China with its trade routes protected by the Royal Navy</a:t>
            </a:r>
          </a:p>
          <a:p>
            <a:pPr algn="just"/>
            <a:r>
              <a:rPr lang="en-IN" dirty="0"/>
              <a:t>Three Principles of </a:t>
            </a:r>
            <a:r>
              <a:rPr lang="en-IN" dirty="0" err="1"/>
              <a:t>Mercantalism</a:t>
            </a:r>
            <a:endParaRPr lang="en-IN" dirty="0"/>
          </a:p>
          <a:p>
            <a:pPr lvl="1" algn="just"/>
            <a:r>
              <a:rPr lang="en-IN" dirty="0"/>
              <a:t>The underlying </a:t>
            </a:r>
            <a:r>
              <a:rPr lang="en-IN" b="1" dirty="0"/>
              <a:t>principles of mercantilism</a:t>
            </a:r>
            <a:r>
              <a:rPr lang="en-IN" dirty="0"/>
              <a:t> included </a:t>
            </a:r>
            <a:endParaRPr lang="en-IN" dirty="0" smtClean="0"/>
          </a:p>
          <a:p>
            <a:pPr lvl="2" algn="just"/>
            <a:r>
              <a:rPr lang="en-IN" dirty="0" smtClean="0"/>
              <a:t>(</a:t>
            </a:r>
            <a:r>
              <a:rPr lang="en-IN" dirty="0"/>
              <a:t>1) the belief that the amount of wealth in the world was relatively static; </a:t>
            </a:r>
            <a:endParaRPr lang="en-IN" dirty="0" smtClean="0"/>
          </a:p>
          <a:p>
            <a:pPr lvl="2" algn="just"/>
            <a:r>
              <a:rPr lang="en-IN" dirty="0" smtClean="0"/>
              <a:t>(</a:t>
            </a:r>
            <a:r>
              <a:rPr lang="en-IN" dirty="0"/>
              <a:t>2) the belief that a country's wealth could best be judged by the amount of precious metals or bullion it possessed; </a:t>
            </a:r>
            <a:endParaRPr lang="en-IN" dirty="0" smtClean="0"/>
          </a:p>
          <a:p>
            <a:pPr lvl="2" algn="just"/>
            <a:r>
              <a:rPr lang="en-IN" dirty="0" smtClean="0"/>
              <a:t>(</a:t>
            </a:r>
            <a:r>
              <a:rPr lang="en-IN" b="1" dirty="0"/>
              <a:t>3</a:t>
            </a:r>
            <a:r>
              <a:rPr lang="en-IN" dirty="0"/>
              <a:t>) the need to encourage exports over imports as a means for obtaining </a:t>
            </a:r>
            <a:r>
              <a:rPr lang="en-IN" dirty="0" smtClean="0"/>
              <a:t>.</a:t>
            </a:r>
          </a:p>
          <a:p>
            <a:pPr algn="just"/>
            <a:r>
              <a:rPr lang="en-IN" dirty="0"/>
              <a:t>Examples</a:t>
            </a:r>
            <a:endParaRPr lang="en-IN" sz="2800" dirty="0"/>
          </a:p>
          <a:p>
            <a:pPr marL="457200" lvl="1" indent="0" algn="just">
              <a:buNone/>
            </a:pPr>
            <a:r>
              <a:rPr lang="en-IN" dirty="0"/>
              <a:t>Great Britain was a stellar </a:t>
            </a:r>
            <a:r>
              <a:rPr lang="en-IN" b="1" dirty="0"/>
              <a:t>example of mercantilism</a:t>
            </a:r>
            <a:r>
              <a:rPr lang="en-IN" dirty="0"/>
              <a:t> in its earlier history. ... The British government had a very tight grip on its trade industry during this era. It would protect its merchants – while keeping other empires' merchants out – via trade barriers, regulations, and subsidies offered to domestic industries.</a:t>
            </a:r>
            <a:endParaRPr lang="en-IN" sz="2600" dirty="0"/>
          </a:p>
          <a:p>
            <a:pPr marL="914400" lvl="2" indent="0">
              <a:buNone/>
            </a:pPr>
            <a:endParaRPr lang="en-IN" dirty="0" smtClean="0"/>
          </a:p>
        </p:txBody>
      </p:sp>
    </p:spTree>
    <p:extLst>
      <p:ext uri="{BB962C8B-B14F-4D97-AF65-F5344CB8AC3E}">
        <p14:creationId xmlns:p14="http://schemas.microsoft.com/office/powerpoint/2010/main" val="1692086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03312" y="374074"/>
            <a:ext cx="8946541" cy="5874326"/>
          </a:xfrm>
        </p:spPr>
        <p:txBody>
          <a:bodyPr/>
          <a:lstStyle/>
          <a:p>
            <a:r>
              <a:rPr lang="en-IN" dirty="0"/>
              <a:t>Ideas</a:t>
            </a:r>
          </a:p>
          <a:p>
            <a:pPr lvl="1" algn="just"/>
            <a:r>
              <a:rPr lang="en-IN" dirty="0"/>
              <a:t>Keynes approved </a:t>
            </a:r>
            <a:r>
              <a:rPr lang="en-IN" b="1" dirty="0"/>
              <a:t>two mercantilist ideas</a:t>
            </a:r>
            <a:r>
              <a:rPr lang="en-IN" dirty="0"/>
              <a:t> – more money for business expansion and more money for lowering the rate of interest. </a:t>
            </a:r>
            <a:endParaRPr lang="en-IN" dirty="0" smtClean="0"/>
          </a:p>
          <a:p>
            <a:pPr lvl="1" algn="just"/>
            <a:r>
              <a:rPr lang="en-IN" b="1" dirty="0" smtClean="0"/>
              <a:t>Mercantilism</a:t>
            </a:r>
            <a:r>
              <a:rPr lang="en-IN" dirty="0"/>
              <a:t> paved the way for many western nations for their transformation from 'commercial capitalism' to 'industrial capitalism'. The </a:t>
            </a:r>
            <a:r>
              <a:rPr lang="en-IN" b="1" dirty="0"/>
              <a:t>mercantilists ideas</a:t>
            </a:r>
            <a:r>
              <a:rPr lang="en-IN" dirty="0"/>
              <a:t> are powerful even today.</a:t>
            </a:r>
          </a:p>
          <a:p>
            <a:pPr algn="just"/>
            <a:r>
              <a:rPr lang="en-IN" dirty="0"/>
              <a:t>First popularized in Europe during the 1500s, </a:t>
            </a:r>
            <a:r>
              <a:rPr lang="en-IN" b="1" dirty="0"/>
              <a:t>mercantilism</a:t>
            </a:r>
            <a:r>
              <a:rPr lang="en-IN" dirty="0"/>
              <a:t> was based on the </a:t>
            </a:r>
            <a:r>
              <a:rPr lang="en-IN" b="1" dirty="0"/>
              <a:t>idea</a:t>
            </a:r>
            <a:r>
              <a:rPr lang="en-IN" dirty="0"/>
              <a:t> that a nation's wealth and power were best served by increasing exports, in an effort to collect precious metals like gold and silver. </a:t>
            </a:r>
            <a:r>
              <a:rPr lang="en-IN" b="1" dirty="0"/>
              <a:t>Mercantilism</a:t>
            </a:r>
            <a:r>
              <a:rPr lang="en-IN" dirty="0"/>
              <a:t> replaced the feudal economic system in Western Europe.</a:t>
            </a:r>
          </a:p>
          <a:p>
            <a:endParaRPr lang="en-IN" dirty="0"/>
          </a:p>
        </p:txBody>
      </p:sp>
    </p:spTree>
    <p:extLst>
      <p:ext uri="{BB962C8B-B14F-4D97-AF65-F5344CB8AC3E}">
        <p14:creationId xmlns:p14="http://schemas.microsoft.com/office/powerpoint/2010/main" val="7276283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03312" y="241070"/>
            <a:ext cx="8946541" cy="6007330"/>
          </a:xfrm>
        </p:spPr>
        <p:txBody>
          <a:bodyPr/>
          <a:lstStyle/>
          <a:p>
            <a:pPr algn="just"/>
            <a:r>
              <a:rPr lang="en-IN" dirty="0"/>
              <a:t>Difference between Feudalism and Mercantilism</a:t>
            </a:r>
          </a:p>
          <a:p>
            <a:pPr algn="just"/>
            <a:r>
              <a:rPr lang="en-IN" dirty="0"/>
              <a:t>The </a:t>
            </a:r>
            <a:r>
              <a:rPr lang="en-IN" b="1" dirty="0"/>
              <a:t>feudal</a:t>
            </a:r>
            <a:r>
              <a:rPr lang="en-IN" dirty="0"/>
              <a:t> system grew out of circumstances in which the principal and direct source of wealth was land, or more specifically, agriculture. The </a:t>
            </a:r>
            <a:r>
              <a:rPr lang="en-IN" b="1" dirty="0"/>
              <a:t>mercantilist</a:t>
            </a:r>
            <a:r>
              <a:rPr lang="en-IN" dirty="0"/>
              <a:t> system grew out of circumstances in which wealth generated in commerce was seen to be fast catching up to wealth generated in agriculture.</a:t>
            </a:r>
          </a:p>
          <a:p>
            <a:pPr algn="just"/>
            <a:r>
              <a:rPr lang="en-IN" dirty="0"/>
              <a:t>Whereas </a:t>
            </a:r>
            <a:r>
              <a:rPr lang="en-IN" b="1" dirty="0"/>
              <a:t>mercantilists</a:t>
            </a:r>
            <a:r>
              <a:rPr lang="en-IN" dirty="0"/>
              <a:t> held that each nation must regulate trade and manufacture to increase its wealth and power, the </a:t>
            </a:r>
            <a:r>
              <a:rPr lang="en-IN" b="1" dirty="0" err="1"/>
              <a:t>physiocrats</a:t>
            </a:r>
            <a:r>
              <a:rPr lang="en-IN" dirty="0"/>
              <a:t> contended that labour and commerce should be freed from all restraint.</a:t>
            </a:r>
          </a:p>
          <a:p>
            <a:pPr algn="just"/>
            <a:r>
              <a:rPr lang="en-IN" b="1" dirty="0"/>
              <a:t>Capitalism</a:t>
            </a:r>
            <a:r>
              <a:rPr lang="en-IN" dirty="0"/>
              <a:t> is an economic system that works around the concept of wealth creation </a:t>
            </a:r>
            <a:r>
              <a:rPr lang="en-IN" b="1" dirty="0"/>
              <a:t>in the</a:t>
            </a:r>
            <a:r>
              <a:rPr lang="en-IN" dirty="0"/>
              <a:t> pursuit of economic growth for the nation while </a:t>
            </a:r>
            <a:r>
              <a:rPr lang="en-IN" b="1" dirty="0"/>
              <a:t>mercantilism</a:t>
            </a:r>
            <a:r>
              <a:rPr lang="en-IN" dirty="0"/>
              <a:t> focuses on wealth accumulation through extraction of wealth which they believe is measured by the amount of gold bullions that the nation has in its possession.</a:t>
            </a:r>
          </a:p>
        </p:txBody>
      </p:sp>
    </p:spTree>
    <p:extLst>
      <p:ext uri="{BB962C8B-B14F-4D97-AF65-F5344CB8AC3E}">
        <p14:creationId xmlns:p14="http://schemas.microsoft.com/office/powerpoint/2010/main" val="11934212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03312" y="174568"/>
            <a:ext cx="8946541" cy="6073832"/>
          </a:xfrm>
        </p:spPr>
        <p:txBody>
          <a:bodyPr>
            <a:normAutofit fontScale="85000" lnSpcReduction="10000"/>
          </a:bodyPr>
          <a:lstStyle/>
          <a:p>
            <a:pPr algn="just"/>
            <a:r>
              <a:rPr lang="en-IN" dirty="0"/>
              <a:t>In the 5th century, the decline of the Roman Empire also meant the decline of widespread </a:t>
            </a:r>
            <a:r>
              <a:rPr lang="en-IN" b="1" dirty="0"/>
              <a:t>mercantilism</a:t>
            </a:r>
            <a:r>
              <a:rPr lang="en-IN" dirty="0"/>
              <a:t> in Europe. ... </a:t>
            </a:r>
            <a:endParaRPr lang="en-IN" dirty="0" smtClean="0"/>
          </a:p>
          <a:p>
            <a:pPr algn="just"/>
            <a:r>
              <a:rPr lang="en-IN" dirty="0" smtClean="0"/>
              <a:t>From </a:t>
            </a:r>
            <a:r>
              <a:rPr lang="en-IN" dirty="0"/>
              <a:t>Spain and Portugal, </a:t>
            </a:r>
            <a:r>
              <a:rPr lang="en-IN" b="1" dirty="0"/>
              <a:t>mercantilism</a:t>
            </a:r>
            <a:r>
              <a:rPr lang="en-IN" dirty="0"/>
              <a:t> spread to the rest of Europe, which resumed its mercantile economic system by the 14th century. </a:t>
            </a:r>
            <a:endParaRPr lang="en-IN" dirty="0" smtClean="0"/>
          </a:p>
          <a:p>
            <a:pPr algn="just"/>
            <a:r>
              <a:rPr lang="en-IN" dirty="0" smtClean="0"/>
              <a:t>Over </a:t>
            </a:r>
            <a:r>
              <a:rPr lang="en-IN" dirty="0"/>
              <a:t>the next 500 years, </a:t>
            </a:r>
            <a:r>
              <a:rPr lang="en-IN" b="1" dirty="0"/>
              <a:t>mercantilism</a:t>
            </a:r>
            <a:r>
              <a:rPr lang="en-IN" dirty="0"/>
              <a:t> became what we now call </a:t>
            </a:r>
            <a:r>
              <a:rPr lang="en-IN" b="1" dirty="0"/>
              <a:t>capitalism</a:t>
            </a:r>
            <a:r>
              <a:rPr lang="en-IN" dirty="0"/>
              <a:t>.</a:t>
            </a:r>
          </a:p>
          <a:p>
            <a:pPr algn="just"/>
            <a:r>
              <a:rPr lang="en-IN" dirty="0"/>
              <a:t>Compared to the United States, England is small and contains few natural resources. </a:t>
            </a:r>
            <a:endParaRPr lang="en-IN" dirty="0" smtClean="0"/>
          </a:p>
          <a:p>
            <a:pPr algn="just"/>
            <a:r>
              <a:rPr lang="en-IN" dirty="0" smtClean="0"/>
              <a:t>Mercantilism</a:t>
            </a:r>
            <a:r>
              <a:rPr lang="en-IN" dirty="0"/>
              <a:t>, an economic policy designed to increase a nation's wealth through exports, thrived in Great Britain between the 16th and 18th centuries.</a:t>
            </a:r>
          </a:p>
          <a:p>
            <a:pPr algn="just"/>
            <a:r>
              <a:rPr lang="en-IN" dirty="0"/>
              <a:t>Between 1640-1660, Great Britain enjoyed the greatest benefits of mercantilism. </a:t>
            </a:r>
            <a:endParaRPr lang="en-IN" dirty="0" smtClean="0"/>
          </a:p>
          <a:p>
            <a:pPr algn="just"/>
            <a:r>
              <a:rPr lang="en-IN" dirty="0" smtClean="0"/>
              <a:t>During </a:t>
            </a:r>
            <a:r>
              <a:rPr lang="en-IN" dirty="0"/>
              <a:t>this period, the prevailing economic wisdom suggested that the empire's colonies could supply </a:t>
            </a:r>
            <a:r>
              <a:rPr lang="en-IN" dirty="0" smtClean="0"/>
              <a:t>raw materials</a:t>
            </a:r>
            <a:r>
              <a:rPr lang="en-IN" dirty="0"/>
              <a:t> and resources to the mother country and subsequently be used as export markets for the finished products. </a:t>
            </a:r>
            <a:endParaRPr lang="en-IN" dirty="0" smtClean="0"/>
          </a:p>
          <a:p>
            <a:pPr algn="just"/>
            <a:r>
              <a:rPr lang="en-IN" dirty="0" smtClean="0"/>
              <a:t>The </a:t>
            </a:r>
            <a:r>
              <a:rPr lang="en-IN" dirty="0"/>
              <a:t>resulting </a:t>
            </a:r>
            <a:r>
              <a:rPr lang="en-IN" dirty="0" err="1"/>
              <a:t>favorable</a:t>
            </a:r>
            <a:r>
              <a:rPr lang="en-IN" dirty="0"/>
              <a:t> balance of trade was thought to increase national wealth. Great Britain was not alone in this line of thinking. </a:t>
            </a:r>
            <a:r>
              <a:rPr lang="en-IN" dirty="0" smtClean="0"/>
              <a:t>T</a:t>
            </a:r>
          </a:p>
          <a:p>
            <a:pPr algn="just"/>
            <a:r>
              <a:rPr lang="en-IN" dirty="0" smtClean="0"/>
              <a:t>he </a:t>
            </a:r>
            <a:r>
              <a:rPr lang="en-IN" dirty="0"/>
              <a:t>French, Spanish, and Portuguese competed with the British for colonies; it was thought that no great nation could exist and be self-sufficient without colonial resources</a:t>
            </a:r>
            <a:r>
              <a:rPr lang="en-IN" dirty="0" smtClean="0"/>
              <a:t>.</a:t>
            </a:r>
          </a:p>
          <a:p>
            <a:pPr algn="just"/>
            <a:r>
              <a:rPr lang="en-IN" dirty="0" smtClean="0"/>
              <a:t> </a:t>
            </a:r>
            <a:r>
              <a:rPr lang="en-IN" dirty="0"/>
              <a:t>Because of this heavy reliance on its colonies, Great Britain imposed restrictions on how its colonies could spend their money or distribute assets.</a:t>
            </a:r>
          </a:p>
          <a:p>
            <a:endParaRPr lang="en-IN" dirty="0"/>
          </a:p>
        </p:txBody>
      </p:sp>
    </p:spTree>
    <p:extLst>
      <p:ext uri="{BB962C8B-B14F-4D97-AF65-F5344CB8AC3E}">
        <p14:creationId xmlns:p14="http://schemas.microsoft.com/office/powerpoint/2010/main" val="5623113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03312" y="382385"/>
            <a:ext cx="8946541" cy="5866014"/>
          </a:xfrm>
        </p:spPr>
        <p:txBody>
          <a:bodyPr>
            <a:normAutofit/>
          </a:bodyPr>
          <a:lstStyle/>
          <a:p>
            <a:r>
              <a:rPr lang="en-IN" dirty="0"/>
              <a:t>British </a:t>
            </a:r>
            <a:r>
              <a:rPr lang="en-IN" dirty="0" err="1"/>
              <a:t>Mercatilism's</a:t>
            </a:r>
            <a:r>
              <a:rPr lang="en-IN" dirty="0"/>
              <a:t> Control of Production and Trade</a:t>
            </a:r>
          </a:p>
          <a:p>
            <a:pPr lvl="1" algn="just"/>
            <a:r>
              <a:rPr lang="en-IN" dirty="0"/>
              <a:t>During this time, there were many clear transgressions and human rights violations that were committed by imperial European empires on their colonies in Africa, Asia, and the Americas; although, not all of these were directly rationalized by  Mercantilism</a:t>
            </a:r>
            <a:r>
              <a:rPr lang="en-IN" dirty="0" smtClean="0"/>
              <a:t>.</a:t>
            </a:r>
            <a:r>
              <a:rPr lang="en-IN" dirty="0"/>
              <a:t> </a:t>
            </a:r>
            <a:endParaRPr lang="en-IN" dirty="0" smtClean="0"/>
          </a:p>
          <a:p>
            <a:pPr lvl="1" algn="just"/>
            <a:r>
              <a:rPr lang="en-IN" dirty="0" smtClean="0"/>
              <a:t>Mercantilism </a:t>
            </a:r>
            <a:r>
              <a:rPr lang="en-IN" dirty="0"/>
              <a:t>did, however, lead to the adoption of enormous trade restrictions, which stunted the growth and freedom of colonial business.</a:t>
            </a:r>
          </a:p>
          <a:p>
            <a:pPr lvl="1" algn="just"/>
            <a:r>
              <a:rPr lang="en-IN" dirty="0"/>
              <a:t>In the 1660s, for example, England passed the Acts of Trade and Navigation (aka Navigation Acts), a series of laws designed to make American colonies more dependent on manufactured products from Great Britain. </a:t>
            </a:r>
            <a:endParaRPr lang="en-IN" dirty="0" smtClean="0"/>
          </a:p>
          <a:p>
            <a:pPr lvl="1" algn="just"/>
            <a:r>
              <a:rPr lang="en-IN" dirty="0" smtClean="0"/>
              <a:t>British </a:t>
            </a:r>
            <a:r>
              <a:rPr lang="en-IN" dirty="0"/>
              <a:t>authorities further enumerated a set of protected goods that could only be sold to British merchants, including sugar, tobacco, cotton, indigo, furs, and </a:t>
            </a:r>
            <a:r>
              <a:rPr lang="en-IN" dirty="0" err="1" smtClean="0"/>
              <a:t>iron.n</a:t>
            </a:r>
            <a:endParaRPr lang="en-IN" dirty="0"/>
          </a:p>
          <a:p>
            <a:pPr lvl="1" algn="just"/>
            <a:r>
              <a:rPr lang="en-IN" i="1" dirty="0"/>
              <a:t>In "Wealth of Nations", father of modern economics Adam Smith argued that free trade -- not mercantilism -- promotes a flourishing economy.</a:t>
            </a:r>
            <a:endParaRPr lang="en-IN" dirty="0"/>
          </a:p>
          <a:p>
            <a:pPr algn="just"/>
            <a:endParaRPr lang="en-IN" dirty="0"/>
          </a:p>
        </p:txBody>
      </p:sp>
    </p:spTree>
    <p:extLst>
      <p:ext uri="{BB962C8B-B14F-4D97-AF65-F5344CB8AC3E}">
        <p14:creationId xmlns:p14="http://schemas.microsoft.com/office/powerpoint/2010/main" val="41562825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03312" y="141316"/>
            <a:ext cx="8946541" cy="6107083"/>
          </a:xfrm>
        </p:spPr>
        <p:txBody>
          <a:bodyPr>
            <a:normAutofit/>
          </a:bodyPr>
          <a:lstStyle/>
          <a:p>
            <a:pPr algn="just"/>
            <a:r>
              <a:rPr lang="en-IN" dirty="0"/>
              <a:t>Slave Trade</a:t>
            </a:r>
          </a:p>
          <a:p>
            <a:pPr lvl="1" algn="just"/>
            <a:r>
              <a:rPr lang="en-IN" dirty="0"/>
              <a:t>Trade, during this period, became triangulated between the British Empire, its colonies, and foreign markets. </a:t>
            </a:r>
            <a:endParaRPr lang="en-IN" dirty="0" smtClean="0"/>
          </a:p>
          <a:p>
            <a:pPr lvl="1" algn="just"/>
            <a:r>
              <a:rPr lang="en-IN" dirty="0" smtClean="0"/>
              <a:t>This </a:t>
            </a:r>
            <a:r>
              <a:rPr lang="en-IN" dirty="0"/>
              <a:t>fostered the development of the slave trade in many colonies, including America. </a:t>
            </a:r>
            <a:endParaRPr lang="en-IN" dirty="0" smtClean="0"/>
          </a:p>
          <a:p>
            <a:pPr lvl="1" algn="just"/>
            <a:r>
              <a:rPr lang="en-IN" dirty="0" smtClean="0"/>
              <a:t>The </a:t>
            </a:r>
            <a:r>
              <a:rPr lang="en-IN" dirty="0"/>
              <a:t>colonies provided rum, cotton, and other products heavily demanded by imperialists in Africa. In turn, slaves were returned to America or the West Indies and traded for sugar and molasses</a:t>
            </a:r>
            <a:r>
              <a:rPr lang="en-IN" dirty="0" smtClean="0"/>
              <a:t>.</a:t>
            </a:r>
            <a:r>
              <a:rPr lang="en-IN" dirty="0"/>
              <a:t>﻿</a:t>
            </a:r>
          </a:p>
          <a:p>
            <a:pPr algn="just"/>
            <a:r>
              <a:rPr lang="en-IN" dirty="0"/>
              <a:t>Inflation and Taxation</a:t>
            </a:r>
          </a:p>
          <a:p>
            <a:pPr lvl="1" algn="just"/>
            <a:r>
              <a:rPr lang="en-IN" dirty="0"/>
              <a:t>The British government also demanded trade in gold and silver </a:t>
            </a:r>
            <a:r>
              <a:rPr lang="en-IN" u="sng" dirty="0">
                <a:hlinkClick r:id="rId2"/>
              </a:rPr>
              <a:t>bullion</a:t>
            </a:r>
            <a:r>
              <a:rPr lang="en-IN" dirty="0"/>
              <a:t>, ever seeking a positive balance of trade</a:t>
            </a:r>
            <a:r>
              <a:rPr lang="en-IN" dirty="0" smtClean="0"/>
              <a:t>.</a:t>
            </a:r>
            <a:r>
              <a:rPr lang="en-IN" dirty="0"/>
              <a:t>﻿ </a:t>
            </a:r>
            <a:endParaRPr lang="en-IN" dirty="0" smtClean="0"/>
          </a:p>
          <a:p>
            <a:pPr lvl="1" algn="just"/>
            <a:r>
              <a:rPr lang="en-IN" dirty="0" smtClean="0"/>
              <a:t>The </a:t>
            </a:r>
            <a:r>
              <a:rPr lang="en-IN" dirty="0"/>
              <a:t>colonies often had insufficient bullion left over to circulate in their own markets; so, they took to issuing paper currency instead. </a:t>
            </a:r>
            <a:endParaRPr lang="en-IN" dirty="0" smtClean="0"/>
          </a:p>
          <a:p>
            <a:pPr lvl="1" algn="just"/>
            <a:r>
              <a:rPr lang="en-IN" dirty="0" smtClean="0"/>
              <a:t>Mismanagement </a:t>
            </a:r>
            <a:r>
              <a:rPr lang="en-IN" dirty="0"/>
              <a:t>of printed currency resulted in periods of inflation. Additionally, Great Britain was in a near-constant state of war. </a:t>
            </a:r>
            <a:endParaRPr lang="en-IN" dirty="0" smtClean="0"/>
          </a:p>
          <a:p>
            <a:pPr lvl="1" algn="just"/>
            <a:r>
              <a:rPr lang="en-IN" dirty="0" smtClean="0"/>
              <a:t>Taxation </a:t>
            </a:r>
            <a:r>
              <a:rPr lang="en-IN" dirty="0"/>
              <a:t>was needed to prop up the army and navy. The combination of taxes and inflation caused great colonial discontent.</a:t>
            </a:r>
          </a:p>
          <a:p>
            <a:endParaRPr lang="en-IN" dirty="0"/>
          </a:p>
        </p:txBody>
      </p:sp>
    </p:spTree>
    <p:extLst>
      <p:ext uri="{BB962C8B-B14F-4D97-AF65-F5344CB8AC3E}">
        <p14:creationId xmlns:p14="http://schemas.microsoft.com/office/powerpoint/2010/main" val="37079652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03312" y="216132"/>
            <a:ext cx="8946541" cy="6032268"/>
          </a:xfrm>
        </p:spPr>
        <p:txBody>
          <a:bodyPr/>
          <a:lstStyle/>
          <a:p>
            <a:r>
              <a:rPr lang="en-IN" dirty="0"/>
              <a:t>Shortcomings</a:t>
            </a:r>
          </a:p>
          <a:p>
            <a:pPr lvl="1" algn="just"/>
            <a:r>
              <a:rPr lang="en-IN" dirty="0"/>
              <a:t>Mercantilism in Great Britain consisted of the economic position that, in order to increase wealth, its colonies would be the supplier of raw materials and exporter of finished products.</a:t>
            </a:r>
          </a:p>
          <a:p>
            <a:pPr lvl="1" algn="just"/>
            <a:r>
              <a:rPr lang="en-IN" dirty="0"/>
              <a:t>Mercantilism brought about many acts against humanity, including slavery and an imbalanced system of trade.</a:t>
            </a:r>
          </a:p>
          <a:p>
            <a:pPr lvl="1" algn="just"/>
            <a:r>
              <a:rPr lang="en-IN" dirty="0"/>
              <a:t>During Great Britain's mercantilist period, colonies faced periods of inflation and excessive taxation, which caused great distress.</a:t>
            </a:r>
          </a:p>
          <a:p>
            <a:pPr marL="0" indent="0" algn="just">
              <a:buNone/>
            </a:pPr>
            <a:r>
              <a:rPr lang="en-IN" dirty="0"/>
              <a:t> </a:t>
            </a:r>
          </a:p>
          <a:p>
            <a:pPr lvl="1" algn="just"/>
            <a:r>
              <a:rPr lang="en-IN" dirty="0"/>
              <a:t>It creates high levels of resentment. Trickle-down economics works on paper. ...</a:t>
            </a:r>
          </a:p>
          <a:p>
            <a:pPr lvl="1" algn="just"/>
            <a:r>
              <a:rPr lang="en-IN" dirty="0"/>
              <a:t>It creates a preference for the mother nation to always be first. ...</a:t>
            </a:r>
          </a:p>
          <a:p>
            <a:pPr lvl="1" algn="just"/>
            <a:r>
              <a:rPr lang="en-IN" dirty="0"/>
              <a:t>There is always a risk of local raw materials and resources running out. ...</a:t>
            </a:r>
          </a:p>
          <a:p>
            <a:pPr lvl="1" algn="just"/>
            <a:r>
              <a:rPr lang="en-IN" dirty="0"/>
              <a:t>The system is ultimately quite inefficient.</a:t>
            </a:r>
          </a:p>
          <a:p>
            <a:pPr algn="just"/>
            <a:endParaRPr lang="en-IN" dirty="0"/>
          </a:p>
        </p:txBody>
      </p:sp>
    </p:spTree>
    <p:extLst>
      <p:ext uri="{BB962C8B-B14F-4D97-AF65-F5344CB8AC3E}">
        <p14:creationId xmlns:p14="http://schemas.microsoft.com/office/powerpoint/2010/main" val="380152480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35</TotalTime>
  <Words>845</Words>
  <Application>Microsoft Office PowerPoint</Application>
  <PresentationFormat>Widescreen</PresentationFormat>
  <Paragraphs>107</Paragraphs>
  <Slides>16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Century Gothic</vt:lpstr>
      <vt:lpstr>Wingdings 3</vt:lpstr>
      <vt:lpstr>Ion</vt:lpstr>
      <vt:lpstr>Economic Growth &amp; Development P. Natarajamurthy</vt:lpstr>
      <vt:lpstr>Unit - II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Adam Smith Oppose </vt:lpstr>
      <vt:lpstr>PowerPoint Presentation</vt:lpstr>
      <vt:lpstr>Mercantilism involves </vt:lpstr>
      <vt:lpstr>Examples of mercantilism </vt:lpstr>
      <vt:lpstr>Modern Mercantilism </vt:lpstr>
      <vt:lpstr>Criticisms of Mercantilism </vt:lpstr>
      <vt:lpstr>Justification for neo-mercantilism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Economic Growth &amp; Development</dc:title>
  <dc:creator>Revathi N.</dc:creator>
  <cp:lastModifiedBy>Natarajamurthy Parthasarathi</cp:lastModifiedBy>
  <cp:revision>9</cp:revision>
  <dcterms:created xsi:type="dcterms:W3CDTF">2020-08-18T05:02:23Z</dcterms:created>
  <dcterms:modified xsi:type="dcterms:W3CDTF">2023-06-23T10:42:03Z</dcterms:modified>
</cp:coreProperties>
</file>