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91" r:id="rId2"/>
    <p:sldId id="293" r:id="rId3"/>
    <p:sldId id="258" r:id="rId4"/>
    <p:sldId id="259" r:id="rId5"/>
    <p:sldId id="260" r:id="rId6"/>
    <p:sldId id="261" r:id="rId7"/>
    <p:sldId id="266" r:id="rId8"/>
    <p:sldId id="265" r:id="rId9"/>
    <p:sldId id="267" r:id="rId10"/>
    <p:sldId id="268" r:id="rId11"/>
    <p:sldId id="270" r:id="rId12"/>
    <p:sldId id="263" r:id="rId13"/>
    <p:sldId id="300" r:id="rId14"/>
    <p:sldId id="264" r:id="rId15"/>
    <p:sldId id="272" r:id="rId16"/>
    <p:sldId id="271" r:id="rId17"/>
    <p:sldId id="273" r:id="rId18"/>
    <p:sldId id="274" r:id="rId19"/>
    <p:sldId id="275" r:id="rId20"/>
    <p:sldId id="276" r:id="rId21"/>
    <p:sldId id="277" r:id="rId22"/>
    <p:sldId id="278" r:id="rId23"/>
    <p:sldId id="296" r:id="rId24"/>
    <p:sldId id="297" r:id="rId25"/>
    <p:sldId id="298" r:id="rId26"/>
    <p:sldId id="279" r:id="rId27"/>
    <p:sldId id="280" r:id="rId28"/>
    <p:sldId id="281" r:id="rId29"/>
    <p:sldId id="282" r:id="rId30"/>
    <p:sldId id="283" r:id="rId31"/>
    <p:sldId id="284" r:id="rId32"/>
    <p:sldId id="288" r:id="rId33"/>
    <p:sldId id="286" r:id="rId34"/>
    <p:sldId id="287" r:id="rId35"/>
    <p:sldId id="289" r:id="rId36"/>
    <p:sldId id="290" r:id="rId37"/>
    <p:sldId id="295" r:id="rId38"/>
    <p:sldId id="299"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097B51-5ADC-478E-B541-0D88E384A766}" type="datetimeFigureOut">
              <a:rPr lang="en-US" smtClean="0"/>
              <a:pPr/>
              <a:t>11/30/2016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1C96A7-58A3-490F-B3EB-263E8978E8D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Consumer Education &amp; Research Centre v. Union of India, AIR 1995 SC 922</a:t>
            </a:r>
            <a:endParaRPr lang="en-US" dirty="0"/>
          </a:p>
        </p:txBody>
      </p:sp>
      <p:sp>
        <p:nvSpPr>
          <p:cNvPr id="4" name="Slide Number Placeholder 3"/>
          <p:cNvSpPr>
            <a:spLocks noGrp="1"/>
          </p:cNvSpPr>
          <p:nvPr>
            <p:ph type="sldNum" sz="quarter" idx="10"/>
          </p:nvPr>
        </p:nvSpPr>
        <p:spPr/>
        <p:txBody>
          <a:bodyPr/>
          <a:lstStyle/>
          <a:p>
            <a:fld id="{A61C96A7-58A3-490F-B3EB-263E8978E8D7}" type="slidenum">
              <a:rPr lang="en-US" smtClean="0"/>
              <a:pPr/>
              <a:t>27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Paramanand</a:t>
            </a:r>
            <a:r>
              <a:rPr lang="en-US" dirty="0" smtClean="0"/>
              <a:t> </a:t>
            </a:r>
            <a:r>
              <a:rPr lang="en-US" dirty="0" err="1" smtClean="0"/>
              <a:t>Katara</a:t>
            </a:r>
            <a:r>
              <a:rPr lang="en-US" dirty="0" smtClean="0"/>
              <a:t> v. UOI, AIR 1989 SC 2039</a:t>
            </a:r>
            <a:endParaRPr lang="en-US" dirty="0"/>
          </a:p>
        </p:txBody>
      </p:sp>
      <p:sp>
        <p:nvSpPr>
          <p:cNvPr id="4" name="Slide Number Placeholder 3"/>
          <p:cNvSpPr>
            <a:spLocks noGrp="1"/>
          </p:cNvSpPr>
          <p:nvPr>
            <p:ph type="sldNum" sz="quarter" idx="10"/>
          </p:nvPr>
        </p:nvSpPr>
        <p:spPr/>
        <p:txBody>
          <a:bodyPr/>
          <a:lstStyle/>
          <a:p>
            <a:fld id="{A61C96A7-58A3-490F-B3EB-263E8978E8D7}" type="slidenum">
              <a:rPr lang="en-US" smtClean="0"/>
              <a:pPr/>
              <a:t>28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Suchita</a:t>
            </a:r>
            <a:r>
              <a:rPr lang="en-US" dirty="0" smtClean="0"/>
              <a:t> </a:t>
            </a:r>
            <a:r>
              <a:rPr lang="en-US" dirty="0" err="1" smtClean="0"/>
              <a:t>Srivastava</a:t>
            </a:r>
            <a:r>
              <a:rPr lang="en-US" dirty="0" smtClean="0"/>
              <a:t> v. Chandigarh Administration, AIR 2010 SC 235</a:t>
            </a:r>
            <a:endParaRPr lang="en-US" dirty="0"/>
          </a:p>
        </p:txBody>
      </p:sp>
      <p:sp>
        <p:nvSpPr>
          <p:cNvPr id="4" name="Slide Number Placeholder 3"/>
          <p:cNvSpPr>
            <a:spLocks noGrp="1"/>
          </p:cNvSpPr>
          <p:nvPr>
            <p:ph type="sldNum" sz="quarter" idx="10"/>
          </p:nvPr>
        </p:nvSpPr>
        <p:spPr/>
        <p:txBody>
          <a:bodyPr/>
          <a:lstStyle/>
          <a:p>
            <a:fld id="{A61C96A7-58A3-490F-B3EB-263E8978E8D7}" type="slidenum">
              <a:rPr lang="en-US" smtClean="0"/>
              <a:pPr/>
              <a:t>29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Syed</a:t>
            </a:r>
            <a:r>
              <a:rPr lang="en-US" dirty="0" smtClean="0"/>
              <a:t> </a:t>
            </a:r>
            <a:r>
              <a:rPr lang="en-US" dirty="0" err="1" smtClean="0"/>
              <a:t>Bashir</a:t>
            </a:r>
            <a:r>
              <a:rPr lang="en-US" dirty="0" smtClean="0"/>
              <a:t>-</a:t>
            </a:r>
            <a:r>
              <a:rPr lang="en-US" dirty="0" err="1" smtClean="0"/>
              <a:t>ud</a:t>
            </a:r>
            <a:r>
              <a:rPr lang="en-US" dirty="0" smtClean="0"/>
              <a:t>-din </a:t>
            </a:r>
            <a:r>
              <a:rPr lang="en-US" dirty="0" err="1" smtClean="0"/>
              <a:t>Qadri</a:t>
            </a:r>
            <a:r>
              <a:rPr lang="en-US" dirty="0" smtClean="0"/>
              <a:t> v. </a:t>
            </a:r>
            <a:r>
              <a:rPr lang="en-US" dirty="0" err="1" smtClean="0"/>
              <a:t>Nazir</a:t>
            </a:r>
            <a:r>
              <a:rPr lang="en-US" dirty="0" smtClean="0"/>
              <a:t> Ahmed Shah and Others, 2010 3 SCC 603.</a:t>
            </a:r>
            <a:endParaRPr lang="en-US" dirty="0"/>
          </a:p>
        </p:txBody>
      </p:sp>
      <p:sp>
        <p:nvSpPr>
          <p:cNvPr id="4" name="Slide Number Placeholder 3"/>
          <p:cNvSpPr>
            <a:spLocks noGrp="1"/>
          </p:cNvSpPr>
          <p:nvPr>
            <p:ph type="sldNum" sz="quarter" idx="10"/>
          </p:nvPr>
        </p:nvSpPr>
        <p:spPr/>
        <p:txBody>
          <a:bodyPr/>
          <a:lstStyle/>
          <a:p>
            <a:fld id="{A61C96A7-58A3-490F-B3EB-263E8978E8D7}" type="slidenum">
              <a:rPr lang="en-US" smtClean="0"/>
              <a:pPr/>
              <a:t>31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Twelth</a:t>
            </a:r>
            <a:r>
              <a:rPr lang="en-US" dirty="0" smtClean="0"/>
              <a:t> Five Year Plan, Planning Commission, available at http://planningcommission.gov.in/plans/planrel/12thplan/welcome.html, last seen on 10/07/2014.</a:t>
            </a:r>
            <a:endParaRPr lang="en-US" dirty="0"/>
          </a:p>
        </p:txBody>
      </p:sp>
      <p:sp>
        <p:nvSpPr>
          <p:cNvPr id="4" name="Slide Number Placeholder 3"/>
          <p:cNvSpPr>
            <a:spLocks noGrp="1"/>
          </p:cNvSpPr>
          <p:nvPr>
            <p:ph type="sldNum" sz="quarter" idx="10"/>
          </p:nvPr>
        </p:nvSpPr>
        <p:spPr/>
        <p:txBody>
          <a:bodyPr/>
          <a:lstStyle/>
          <a:p>
            <a:fld id="{A61C96A7-58A3-490F-B3EB-263E8978E8D7}" type="slidenum">
              <a:rPr lang="en-US" smtClean="0"/>
              <a:pPr/>
              <a:t>36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8F013A-4156-4C67-9373-A786790CB3FA}" type="datetimeFigureOut">
              <a:rPr lang="en-US" smtClean="0"/>
              <a:pPr/>
              <a:t>11/30/2016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EAB9E-6487-4884-9FDF-A3767062C04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8F013A-4156-4C67-9373-A786790CB3FA}" type="datetimeFigureOut">
              <a:rPr lang="en-US" smtClean="0"/>
              <a:pPr/>
              <a:t>11/30/2016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EAB9E-6487-4884-9FDF-A3767062C0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8F013A-4156-4C67-9373-A786790CB3FA}" type="datetimeFigureOut">
              <a:rPr lang="en-US" smtClean="0"/>
              <a:pPr/>
              <a:t>11/30/2016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EAB9E-6487-4884-9FDF-A3767062C0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8F013A-4156-4C67-9373-A786790CB3FA}" type="datetimeFigureOut">
              <a:rPr lang="en-US" smtClean="0"/>
              <a:pPr/>
              <a:t>11/30/2016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EAB9E-6487-4884-9FDF-A3767062C04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8F013A-4156-4C67-9373-A786790CB3FA}" type="datetimeFigureOut">
              <a:rPr lang="en-US" smtClean="0"/>
              <a:pPr/>
              <a:t>11/30/2016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EAB9E-6487-4884-9FDF-A3767062C04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8F013A-4156-4C67-9373-A786790CB3FA}" type="datetimeFigureOut">
              <a:rPr lang="en-US" smtClean="0"/>
              <a:pPr/>
              <a:t>11/30/2016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EAB9E-6487-4884-9FDF-A3767062C04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8F013A-4156-4C67-9373-A786790CB3FA}" type="datetimeFigureOut">
              <a:rPr lang="en-US" smtClean="0"/>
              <a:pPr/>
              <a:t>11/30/2016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BEAB9E-6487-4884-9FDF-A3767062C04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8F013A-4156-4C67-9373-A786790CB3FA}" type="datetimeFigureOut">
              <a:rPr lang="en-US" smtClean="0"/>
              <a:pPr/>
              <a:t>11/30/2016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BEAB9E-6487-4884-9FDF-A3767062C0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8F013A-4156-4C67-9373-A786790CB3FA}" type="datetimeFigureOut">
              <a:rPr lang="en-US" smtClean="0"/>
              <a:pPr/>
              <a:t>11/30/2016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BEAB9E-6487-4884-9FDF-A3767062C0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8F013A-4156-4C67-9373-A786790CB3FA}" type="datetimeFigureOut">
              <a:rPr lang="en-US" smtClean="0"/>
              <a:pPr/>
              <a:t>11/30/2016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EAB9E-6487-4884-9FDF-A3767062C04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8F013A-4156-4C67-9373-A786790CB3FA}" type="datetimeFigureOut">
              <a:rPr lang="en-US" smtClean="0"/>
              <a:pPr/>
              <a:t>11/30/2016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EAB9E-6487-4884-9FDF-A3767062C04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8F013A-4156-4C67-9373-A786790CB3FA}" type="datetimeFigureOut">
              <a:rPr lang="en-US" smtClean="0"/>
              <a:pPr/>
              <a:t>11/30/2016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BEAB9E-6487-4884-9FDF-A3767062C04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ahoma" pitchFamily="34" charset="0"/>
                <a:ea typeface="Tahoma" pitchFamily="34" charset="0"/>
                <a:cs typeface="Tahoma" pitchFamily="34" charset="0"/>
              </a:rPr>
              <a:t/>
            </a:r>
            <a:br>
              <a:rPr lang="en-US" sz="3600" b="1" dirty="0" smtClean="0">
                <a:latin typeface="Tahoma" pitchFamily="34" charset="0"/>
                <a:ea typeface="Tahoma" pitchFamily="34" charset="0"/>
                <a:cs typeface="Tahoma" pitchFamily="34" charset="0"/>
              </a:rPr>
            </a:br>
            <a:r>
              <a:rPr lang="en-US" sz="3600" b="1" dirty="0" smtClean="0">
                <a:latin typeface="Tahoma" pitchFamily="34" charset="0"/>
                <a:ea typeface="Tahoma" pitchFamily="34" charset="0"/>
                <a:cs typeface="Tahoma" pitchFamily="34" charset="0"/>
              </a:rPr>
              <a:t>THE RIGHT TO HEALTH OF WOMEN WITH DISABILITIES IN INDIA</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533400" y="2514600"/>
            <a:ext cx="8229600" cy="1447800"/>
          </a:xfrm>
        </p:spPr>
        <p:txBody>
          <a:bodyPr>
            <a:normAutofit/>
          </a:bodyPr>
          <a:lstStyle/>
          <a:p>
            <a:pPr algn="ctr">
              <a:buNone/>
            </a:pPr>
            <a:r>
              <a:rPr lang="en-US" dirty="0" smtClean="0"/>
              <a:t>Access and Non-Discrimination in Health Care for Persons with Disabilities</a:t>
            </a:r>
            <a:endParaRPr lang="en-US" dirty="0"/>
          </a:p>
        </p:txBody>
      </p:sp>
      <p:sp>
        <p:nvSpPr>
          <p:cNvPr id="5" name="TextBox 4"/>
          <p:cNvSpPr txBox="1"/>
          <p:nvPr/>
        </p:nvSpPr>
        <p:spPr>
          <a:xfrm>
            <a:off x="914400" y="4419600"/>
            <a:ext cx="7315200" cy="1631216"/>
          </a:xfrm>
          <a:prstGeom prst="rect">
            <a:avLst/>
          </a:prstGeom>
          <a:noFill/>
        </p:spPr>
        <p:txBody>
          <a:bodyPr wrap="square" rtlCol="0">
            <a:spAutoFit/>
          </a:bodyPr>
          <a:lstStyle/>
          <a:p>
            <a:pPr algn="ctr"/>
            <a:r>
              <a:rPr lang="en-US" sz="2000" dirty="0" smtClean="0">
                <a:latin typeface="Tahoma" pitchFamily="34" charset="0"/>
                <a:ea typeface="Tahoma" pitchFamily="34" charset="0"/>
                <a:cs typeface="Tahoma" pitchFamily="34" charset="0"/>
              </a:rPr>
              <a:t>            Dr.M.Prabavathy</a:t>
            </a:r>
          </a:p>
          <a:p>
            <a:r>
              <a:rPr lang="en-US" sz="2000" dirty="0" smtClean="0">
                <a:latin typeface="Tahoma" pitchFamily="34" charset="0"/>
                <a:ea typeface="Tahoma" pitchFamily="34" charset="0"/>
                <a:cs typeface="Tahoma" pitchFamily="34" charset="0"/>
              </a:rPr>
              <a:t>                                       Head </a:t>
            </a:r>
          </a:p>
          <a:p>
            <a:r>
              <a:rPr lang="en-US" sz="2000" dirty="0" smtClean="0">
                <a:latin typeface="Tahoma" pitchFamily="34" charset="0"/>
                <a:ea typeface="Tahoma" pitchFamily="34" charset="0"/>
                <a:cs typeface="Tahoma" pitchFamily="34" charset="0"/>
              </a:rPr>
              <a:t>                                       Centre for Differently Abled Persons</a:t>
            </a:r>
          </a:p>
          <a:p>
            <a:r>
              <a:rPr lang="en-US" sz="2000" dirty="0" smtClean="0">
                <a:latin typeface="Tahoma" pitchFamily="34" charset="0"/>
                <a:ea typeface="Tahoma" pitchFamily="34" charset="0"/>
                <a:cs typeface="Tahoma" pitchFamily="34" charset="0"/>
              </a:rPr>
              <a:t>                                       Bharathidasan University</a:t>
            </a:r>
          </a:p>
          <a:p>
            <a:pPr algn="ctr"/>
            <a:r>
              <a:rPr lang="en-US" sz="2000" dirty="0" smtClean="0">
                <a:latin typeface="Tahoma" pitchFamily="34" charset="0"/>
                <a:ea typeface="Tahoma" pitchFamily="34" charset="0"/>
                <a:cs typeface="Tahoma" pitchFamily="34" charset="0"/>
              </a:rPr>
              <a:t>         </a:t>
            </a:r>
            <a:r>
              <a:rPr lang="en-US" sz="2000" dirty="0" err="1" smtClean="0">
                <a:latin typeface="Tahoma" pitchFamily="34" charset="0"/>
                <a:ea typeface="Tahoma" pitchFamily="34" charset="0"/>
                <a:cs typeface="Tahoma" pitchFamily="34" charset="0"/>
              </a:rPr>
              <a:t>Tiruchirappallli</a:t>
            </a: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ahoma" pitchFamily="34" charset="0"/>
                <a:ea typeface="Tahoma" pitchFamily="34" charset="0"/>
                <a:cs typeface="Tahoma" pitchFamily="34" charset="0"/>
              </a:rPr>
              <a:t/>
            </a:r>
            <a:br>
              <a:rPr lang="en-US" sz="3600" b="1" dirty="0" smtClean="0">
                <a:latin typeface="Tahoma" pitchFamily="34" charset="0"/>
                <a:ea typeface="Tahoma" pitchFamily="34" charset="0"/>
                <a:cs typeface="Tahoma" pitchFamily="34" charset="0"/>
              </a:rPr>
            </a:br>
            <a:r>
              <a:rPr lang="en-US" sz="3200" b="1" dirty="0" smtClean="0">
                <a:latin typeface="Tahoma" pitchFamily="34" charset="0"/>
                <a:ea typeface="Tahoma" pitchFamily="34" charset="0"/>
                <a:cs typeface="Tahoma" pitchFamily="34" charset="0"/>
              </a:rPr>
              <a:t>UN adopted the UN General Assembly of the Standard Rules on the Equalization of Opportunities in 1993</a:t>
            </a:r>
            <a:r>
              <a:rPr lang="en-US" sz="2000" dirty="0" smtClean="0"/>
              <a:t>.</a:t>
            </a:r>
            <a:endParaRPr lang="en-US" sz="2400" dirty="0"/>
          </a:p>
        </p:txBody>
      </p:sp>
      <p:sp>
        <p:nvSpPr>
          <p:cNvPr id="3" name="Content Placeholder 2"/>
          <p:cNvSpPr>
            <a:spLocks noGrp="1"/>
          </p:cNvSpPr>
          <p:nvPr>
            <p:ph idx="1"/>
          </p:nvPr>
        </p:nvSpPr>
        <p:spPr/>
        <p:txBody>
          <a:bodyPr>
            <a:normAutofit fontScale="85000" lnSpcReduction="20000"/>
          </a:bodyPr>
          <a:lstStyle/>
          <a:p>
            <a:endParaRPr lang="en-US" sz="2000" dirty="0" smtClean="0"/>
          </a:p>
          <a:p>
            <a:endParaRPr lang="en-US" sz="2000" dirty="0" smtClean="0"/>
          </a:p>
          <a:p>
            <a:endParaRPr lang="en-US" sz="2000" dirty="0" smtClean="0"/>
          </a:p>
          <a:p>
            <a:r>
              <a:rPr lang="en-US" sz="2800" dirty="0" smtClean="0">
                <a:latin typeface="Tahoma" pitchFamily="34" charset="0"/>
                <a:ea typeface="Tahoma" pitchFamily="34" charset="0"/>
                <a:cs typeface="Tahoma" pitchFamily="34" charset="0"/>
              </a:rPr>
              <a:t>Cover all aspects of life for people with disabilities</a:t>
            </a:r>
          </a:p>
          <a:p>
            <a:pPr>
              <a:buNone/>
            </a:pPr>
            <a:endParaRPr lang="en-US" sz="2800" dirty="0" smtClean="0">
              <a:latin typeface="Tahoma" pitchFamily="34" charset="0"/>
              <a:ea typeface="Tahoma" pitchFamily="34" charset="0"/>
              <a:cs typeface="Tahoma" pitchFamily="34" charset="0"/>
            </a:endParaRPr>
          </a:p>
          <a:p>
            <a:r>
              <a:rPr lang="en-US" sz="2800" dirty="0" smtClean="0">
                <a:latin typeface="Tahoma" pitchFamily="34" charset="0"/>
                <a:ea typeface="Tahoma" pitchFamily="34" charset="0"/>
                <a:cs typeface="Tahoma" pitchFamily="34" charset="0"/>
              </a:rPr>
              <a:t>Rule 5 of the UN Standard Rules on the Equalization of Opportunities for Persons with Disabilities considers "accessibility" with reference both to the physical environment and to information and communications services.</a:t>
            </a:r>
          </a:p>
          <a:p>
            <a:pPr>
              <a:buNone/>
            </a:pPr>
            <a:endParaRPr lang="en-US" sz="2800" dirty="0" smtClean="0">
              <a:latin typeface="Tahoma" pitchFamily="34" charset="0"/>
              <a:ea typeface="Tahoma" pitchFamily="34" charset="0"/>
              <a:cs typeface="Tahoma" pitchFamily="34" charset="0"/>
            </a:endParaRPr>
          </a:p>
          <a:p>
            <a:r>
              <a:rPr lang="en-US" sz="2800" dirty="0" smtClean="0">
                <a:latin typeface="Tahoma" pitchFamily="34" charset="0"/>
                <a:ea typeface="Tahoma" pitchFamily="34" charset="0"/>
                <a:cs typeface="Tahoma" pitchFamily="34" charset="0"/>
              </a:rPr>
              <a:t>In 1997, the General Assembly identified accessibility as a priority in promoting the equalization of opportunities for people with disabilities.</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idx="1"/>
          </p:nvPr>
        </p:nvSpPr>
        <p:spPr>
          <a:xfrm>
            <a:off x="457200" y="457200"/>
            <a:ext cx="8229600" cy="5668963"/>
          </a:xfrm>
        </p:spPr>
        <p:txBody>
          <a:bodyPr>
            <a:normAutofit/>
          </a:bodyPr>
          <a:lstStyle/>
          <a:p>
            <a:pPr algn="ctr">
              <a:buNone/>
            </a:pPr>
            <a:r>
              <a:rPr lang="en-US" sz="3600" b="1" dirty="0" smtClean="0">
                <a:latin typeface="Tahoma" pitchFamily="34" charset="0"/>
                <a:ea typeface="Tahoma" pitchFamily="34" charset="0"/>
                <a:cs typeface="Tahoma" pitchFamily="34" charset="0"/>
              </a:rPr>
              <a:t>Paradigm shift</a:t>
            </a:r>
          </a:p>
          <a:p>
            <a:pPr algn="ctr">
              <a:buNone/>
            </a:pPr>
            <a:r>
              <a:rPr lang="en-US" sz="3600" b="1" dirty="0" smtClean="0">
                <a:latin typeface="Tahoma" pitchFamily="34" charset="0"/>
                <a:ea typeface="Tahoma" pitchFamily="34" charset="0"/>
                <a:cs typeface="Tahoma" pitchFamily="34" charset="0"/>
              </a:rPr>
              <a:t>UNCRPD</a:t>
            </a:r>
          </a:p>
        </p:txBody>
      </p:sp>
      <p:sp>
        <p:nvSpPr>
          <p:cNvPr id="4" name="Rounded Rectangle 3"/>
          <p:cNvSpPr/>
          <p:nvPr/>
        </p:nvSpPr>
        <p:spPr>
          <a:xfrm>
            <a:off x="5638800" y="3124200"/>
            <a:ext cx="2438400" cy="2286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ahoma" pitchFamily="34" charset="0"/>
                <a:ea typeface="Tahoma" pitchFamily="34" charset="0"/>
                <a:cs typeface="Tahoma" pitchFamily="34" charset="0"/>
              </a:rPr>
              <a:t>SOCIAL MODEL</a:t>
            </a:r>
          </a:p>
          <a:p>
            <a:pPr algn="ctr"/>
            <a:r>
              <a:rPr lang="en-US" sz="1600" dirty="0" smtClean="0">
                <a:latin typeface="Tahoma" pitchFamily="34" charset="0"/>
                <a:ea typeface="Tahoma" pitchFamily="34" charset="0"/>
                <a:cs typeface="Tahoma" pitchFamily="34" charset="0"/>
              </a:rPr>
              <a:t>Subjects with rights who can claim those rights</a:t>
            </a:r>
            <a:endParaRPr lang="en-US" sz="1600" dirty="0">
              <a:latin typeface="Tahoma" pitchFamily="34" charset="0"/>
              <a:ea typeface="Tahoma" pitchFamily="34" charset="0"/>
              <a:cs typeface="Tahoma" pitchFamily="34" charset="0"/>
            </a:endParaRPr>
          </a:p>
        </p:txBody>
      </p:sp>
      <p:sp>
        <p:nvSpPr>
          <p:cNvPr id="5" name="Rounded Rectangle 4"/>
          <p:cNvSpPr/>
          <p:nvPr/>
        </p:nvSpPr>
        <p:spPr>
          <a:xfrm>
            <a:off x="990600" y="3124200"/>
            <a:ext cx="2590800" cy="2438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dirty="0" smtClean="0">
                <a:latin typeface="Tahoma" pitchFamily="34" charset="0"/>
                <a:ea typeface="Tahoma" pitchFamily="34" charset="0"/>
                <a:cs typeface="Tahoma" pitchFamily="34" charset="0"/>
              </a:rPr>
              <a:t>CHARITY/MEDICAL MODEL</a:t>
            </a:r>
          </a:p>
          <a:p>
            <a:pPr>
              <a:buNone/>
            </a:pPr>
            <a:r>
              <a:rPr lang="en-US" sz="1600" dirty="0" smtClean="0">
                <a:latin typeface="Tahoma" pitchFamily="34" charset="0"/>
                <a:ea typeface="Tahoma" pitchFamily="34" charset="0"/>
                <a:cs typeface="Tahoma" pitchFamily="34" charset="0"/>
              </a:rPr>
              <a:t>Objects of charity, </a:t>
            </a:r>
          </a:p>
          <a:p>
            <a:pPr>
              <a:buNone/>
            </a:pPr>
            <a:r>
              <a:rPr lang="en-US" sz="1600" dirty="0" smtClean="0">
                <a:latin typeface="Tahoma" pitchFamily="34" charset="0"/>
                <a:ea typeface="Tahoma" pitchFamily="34" charset="0"/>
                <a:cs typeface="Tahoma" pitchFamily="34" charset="0"/>
              </a:rPr>
              <a:t>medical treatment and </a:t>
            </a:r>
          </a:p>
          <a:p>
            <a:pPr>
              <a:buNone/>
            </a:pPr>
            <a:r>
              <a:rPr lang="en-US" sz="1600" dirty="0" smtClean="0">
                <a:latin typeface="Tahoma" pitchFamily="34" charset="0"/>
                <a:ea typeface="Tahoma" pitchFamily="34" charset="0"/>
                <a:cs typeface="Tahoma" pitchFamily="34" charset="0"/>
              </a:rPr>
              <a:t>social protection</a:t>
            </a:r>
            <a:endParaRPr lang="en-US" sz="1600" dirty="0">
              <a:latin typeface="Tahoma" pitchFamily="34" charset="0"/>
              <a:ea typeface="Tahoma" pitchFamily="34" charset="0"/>
              <a:cs typeface="Tahoma"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ahoma" pitchFamily="34" charset="0"/>
                <a:ea typeface="Tahoma" pitchFamily="34" charset="0"/>
                <a:cs typeface="Tahoma" pitchFamily="34" charset="0"/>
              </a:rPr>
              <a:t>Provisions of the UNCRPD towards right to health</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noAutofit/>
          </a:bodyPr>
          <a:lstStyle/>
          <a:p>
            <a:pPr algn="just">
              <a:lnSpc>
                <a:spcPct val="150000"/>
              </a:lnSpc>
            </a:pPr>
            <a:r>
              <a:rPr lang="en-US" sz="1600" b="1" dirty="0" err="1" smtClean="0"/>
              <a:t>A.Article</a:t>
            </a:r>
            <a:r>
              <a:rPr lang="en-US" sz="1600" b="1" dirty="0" smtClean="0"/>
              <a:t> 4 (i): </a:t>
            </a:r>
            <a:r>
              <a:rPr lang="en-US" sz="1600" dirty="0" smtClean="0"/>
              <a:t>To promote the training of professionals and staff working with persons with disabilities in the rights </a:t>
            </a:r>
            <a:r>
              <a:rPr lang="en-US" sz="1600" dirty="0" err="1" smtClean="0"/>
              <a:t>recognised</a:t>
            </a:r>
            <a:r>
              <a:rPr lang="en-US" sz="1600" dirty="0" smtClean="0"/>
              <a:t> in the convention so as to better provide the assistance and services guaranteed by those rights. </a:t>
            </a:r>
          </a:p>
          <a:p>
            <a:pPr algn="just">
              <a:lnSpc>
                <a:spcPct val="150000"/>
              </a:lnSpc>
            </a:pPr>
            <a:r>
              <a:rPr lang="en-US" sz="1600" b="1" dirty="0" smtClean="0"/>
              <a:t>b. Article 9: </a:t>
            </a:r>
            <a:r>
              <a:rPr lang="en-US" sz="1600" dirty="0" smtClean="0"/>
              <a:t>To ensure that all facilities and services including medical facilities are accessible for persons with disabilities. </a:t>
            </a:r>
          </a:p>
          <a:p>
            <a:pPr algn="just">
              <a:lnSpc>
                <a:spcPct val="150000"/>
              </a:lnSpc>
            </a:pPr>
            <a:r>
              <a:rPr lang="en-US" sz="1600" b="1" dirty="0" smtClean="0"/>
              <a:t>c. Article 10: </a:t>
            </a:r>
            <a:r>
              <a:rPr lang="en-US" sz="1600" dirty="0" smtClean="0"/>
              <a:t>That persons with disabilities shall have the protection of their inherent right to life on an equal basis with others.</a:t>
            </a:r>
          </a:p>
          <a:p>
            <a:pPr algn="just">
              <a:lnSpc>
                <a:spcPct val="150000"/>
              </a:lnSpc>
            </a:pPr>
            <a:r>
              <a:rPr lang="en-US" sz="1600" b="1" dirty="0" smtClean="0"/>
              <a:t> d. Article 15</a:t>
            </a:r>
            <a:r>
              <a:rPr lang="en-US" sz="1600" dirty="0" smtClean="0"/>
              <a:t>: That no one shall be subject to cruel or degrading treatment nor shall he or she be subject to any medical or scientific experiment without their free consent.</a:t>
            </a:r>
          </a:p>
          <a:p>
            <a:pPr algn="just">
              <a:lnSpc>
                <a:spcPct val="150000"/>
              </a:lnSpc>
            </a:pPr>
            <a:r>
              <a:rPr lang="en-US" sz="1600" b="1" dirty="0" smtClean="0"/>
              <a:t> e. Article 17</a:t>
            </a:r>
            <a:r>
              <a:rPr lang="en-US" sz="1600" dirty="0" smtClean="0"/>
              <a:t>: Every person with disability has the same right as anyone else to respect for their physical and mental integrity.</a:t>
            </a:r>
          </a:p>
          <a:p>
            <a:pPr algn="just">
              <a:lnSpc>
                <a:spcPct val="150000"/>
              </a:lnSpc>
            </a:pPr>
            <a:r>
              <a:rPr lang="en-US" sz="1600" b="1" dirty="0" smtClean="0"/>
              <a:t> f. Article 19: </a:t>
            </a:r>
            <a:r>
              <a:rPr lang="en-US" sz="1600" dirty="0" smtClean="0"/>
              <a:t>The right to living independently and shall have access to a range of in-home, residential and other community support services for living independently. </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dirty="0" smtClean="0"/>
              <a:t>UNCRPD cont…</a:t>
            </a:r>
            <a:endParaRPr lang="en-US" dirty="0"/>
          </a:p>
        </p:txBody>
      </p:sp>
      <p:sp>
        <p:nvSpPr>
          <p:cNvPr id="3" name="Content Placeholder 2"/>
          <p:cNvSpPr>
            <a:spLocks noGrp="1"/>
          </p:cNvSpPr>
          <p:nvPr>
            <p:ph idx="1"/>
          </p:nvPr>
        </p:nvSpPr>
        <p:spPr>
          <a:xfrm>
            <a:off x="457200" y="1066800"/>
            <a:ext cx="8229600" cy="5059363"/>
          </a:xfrm>
        </p:spPr>
        <p:txBody>
          <a:bodyPr>
            <a:noAutofit/>
          </a:bodyPr>
          <a:lstStyle/>
          <a:p>
            <a:pPr algn="just">
              <a:lnSpc>
                <a:spcPct val="170000"/>
              </a:lnSpc>
            </a:pPr>
            <a:r>
              <a:rPr lang="en-US" sz="1600" b="1" dirty="0" smtClean="0"/>
              <a:t>g. Article 22</a:t>
            </a:r>
            <a:r>
              <a:rPr lang="en-US" sz="1600" dirty="0" smtClean="0"/>
              <a:t>: The right to respect for privacy and the protection of privacy of personal, health and rehabilitation information of persons with disabilities on an equal basis with others.</a:t>
            </a:r>
          </a:p>
          <a:p>
            <a:pPr algn="just">
              <a:lnSpc>
                <a:spcPct val="170000"/>
              </a:lnSpc>
            </a:pPr>
            <a:r>
              <a:rPr lang="en-US" sz="1600" b="1" dirty="0" smtClean="0"/>
              <a:t> h. Article 25</a:t>
            </a:r>
            <a:r>
              <a:rPr lang="en-US" sz="1600" dirty="0" smtClean="0"/>
              <a:t>: The Right to Health. This article of the UNCRPD provides for the right to the enjoyment of the highest attainable standard of health, without discrimination on the basis of disability. These measures shall be gender sensitive, shall ensure that persons with disabilities have access to information about the treatment they receive so that they know what they are agreeing to. Article 25 provides for free and affordable health care, sexual and reproductive health care, early identification and intervention services, services in rural areas, training of health professionals, and prohibition of discrimination against persons with disabilities in provision of health insurance. </a:t>
            </a:r>
          </a:p>
          <a:p>
            <a:pPr algn="just">
              <a:lnSpc>
                <a:spcPct val="170000"/>
              </a:lnSpc>
            </a:pPr>
            <a:r>
              <a:rPr lang="en-US" sz="1600" b="1" dirty="0" err="1" smtClean="0"/>
              <a:t>i</a:t>
            </a:r>
            <a:r>
              <a:rPr lang="en-US" sz="1600" b="1" dirty="0" smtClean="0"/>
              <a:t>. Article 26</a:t>
            </a:r>
            <a:r>
              <a:rPr lang="en-US" sz="1600" dirty="0" smtClean="0"/>
              <a:t>: This provides for rehabilitation and mandates that governments must take effective steps to enable persons with disabilities to </a:t>
            </a:r>
            <a:r>
              <a:rPr lang="en-US" sz="1600" dirty="0" err="1" smtClean="0"/>
              <a:t>maximise</a:t>
            </a:r>
            <a:r>
              <a:rPr lang="en-US" sz="1600" dirty="0" smtClean="0"/>
              <a:t> their independence, develop their independent living and work skills, and manage their impairment or health condition. </a:t>
            </a:r>
          </a:p>
          <a:p>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47800" y="1143000"/>
            <a:ext cx="6705600" cy="4708981"/>
          </a:xfrm>
          <a:prstGeom prst="rect">
            <a:avLst/>
          </a:prstGeom>
        </p:spPr>
        <p:txBody>
          <a:bodyPr wrap="square">
            <a:spAutoFit/>
          </a:bodyPr>
          <a:lstStyle/>
          <a:p>
            <a:pPr>
              <a:lnSpc>
                <a:spcPct val="150000"/>
              </a:lnSpc>
            </a:pPr>
            <a:r>
              <a:rPr lang="en-US" sz="4000" dirty="0" smtClean="0">
                <a:latin typeface="Tahoma" pitchFamily="34" charset="0"/>
                <a:ea typeface="Tahoma" pitchFamily="34" charset="0"/>
                <a:cs typeface="Tahoma" pitchFamily="34" charset="0"/>
              </a:rPr>
              <a:t> International treaties and instruments clearly focus on </a:t>
            </a:r>
            <a:r>
              <a:rPr lang="en-US" sz="4000" dirty="0" smtClean="0">
                <a:solidFill>
                  <a:srgbClr val="FF0000"/>
                </a:solidFill>
                <a:latin typeface="Tahoma" pitchFamily="34" charset="0"/>
                <a:ea typeface="Tahoma" pitchFamily="34" charset="0"/>
                <a:cs typeface="Tahoma" pitchFamily="34" charset="0"/>
              </a:rPr>
              <a:t>equal access to health facilities and services </a:t>
            </a:r>
            <a:r>
              <a:rPr lang="en-US" sz="4000" dirty="0" smtClean="0">
                <a:latin typeface="Tahoma" pitchFamily="34" charset="0"/>
                <a:ea typeface="Tahoma" pitchFamily="34" charset="0"/>
                <a:cs typeface="Tahoma" pitchFamily="34" charset="0"/>
              </a:rPr>
              <a:t>for all without discrimination. </a:t>
            </a:r>
            <a:endParaRPr lang="en-US" sz="4000" dirty="0">
              <a:latin typeface="Tahoma" pitchFamily="34" charset="0"/>
              <a:ea typeface="Tahoma" pitchFamily="34" charset="0"/>
              <a:cs typeface="Tahoma"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1828800"/>
            <a:ext cx="7696199" cy="1107996"/>
          </a:xfrm>
          <a:prstGeom prst="rect">
            <a:avLst/>
          </a:prstGeom>
        </p:spPr>
        <p:txBody>
          <a:bodyPr wrap="square">
            <a:spAutoFit/>
          </a:bodyPr>
          <a:lstStyle/>
          <a:p>
            <a:pPr algn="ctr"/>
            <a:r>
              <a:rPr lang="en-US" sz="6600" dirty="0" smtClean="0"/>
              <a:t>Domestic Legislation</a:t>
            </a:r>
            <a:endParaRPr lang="en-US" sz="6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ahoma" pitchFamily="34" charset="0"/>
                <a:ea typeface="Tahoma" pitchFamily="34" charset="0"/>
                <a:cs typeface="Tahoma" pitchFamily="34" charset="0"/>
              </a:rPr>
              <a:t>The PWD Act </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lstStyle/>
          <a:p>
            <a:r>
              <a:rPr lang="en-US" sz="2800" dirty="0" smtClean="0">
                <a:latin typeface="Tahoma" pitchFamily="34" charset="0"/>
                <a:ea typeface="Tahoma" pitchFamily="34" charset="0"/>
                <a:cs typeface="Tahoma" pitchFamily="34" charset="0"/>
              </a:rPr>
              <a:t>First glimpses of legal recognition of the socio-economic rights of persons with disabilities.</a:t>
            </a:r>
          </a:p>
          <a:p>
            <a:endParaRPr lang="en-US" dirty="0"/>
          </a:p>
          <a:p>
            <a:pPr>
              <a:buNone/>
            </a:pPr>
            <a:r>
              <a:rPr lang="en-US" sz="7200" dirty="0" smtClean="0"/>
              <a:t>But……………….</a:t>
            </a:r>
            <a:endParaRPr lang="en-US" sz="7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9144000" cy="4953000"/>
          </a:xfrm>
        </p:spPr>
        <p:txBody>
          <a:bodyPr>
            <a:normAutofit/>
          </a:bodyPr>
          <a:lstStyle/>
          <a:p>
            <a:pPr algn="ctr">
              <a:buNone/>
            </a:pPr>
            <a:r>
              <a:rPr lang="en-US" sz="3600" dirty="0" smtClean="0">
                <a:latin typeface="Tahoma" pitchFamily="34" charset="0"/>
                <a:ea typeface="Tahoma" pitchFamily="34" charset="0"/>
                <a:cs typeface="Tahoma" pitchFamily="34" charset="0"/>
              </a:rPr>
              <a:t>Failed to provide the comprehensive protection of legal rights of persons with disabilities as it did not address concerns of the right to equality and the right to nondiscrimination of persons with disabilities.</a:t>
            </a:r>
            <a:endParaRPr lang="en-US" sz="3600" dirty="0">
              <a:latin typeface="Tahoma" pitchFamily="34" charset="0"/>
              <a:ea typeface="Tahoma" pitchFamily="34" charset="0"/>
              <a:cs typeface="Tahoma"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latin typeface="Tahoma" pitchFamily="34" charset="0"/>
                <a:ea typeface="Tahoma" pitchFamily="34" charset="0"/>
                <a:cs typeface="Tahoma" pitchFamily="34" charset="0"/>
              </a:rPr>
              <a:t>PWD provisions-right to healthcare</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295400"/>
            <a:ext cx="8229600" cy="4525963"/>
          </a:xfrm>
        </p:spPr>
        <p:txBody>
          <a:bodyPr>
            <a:noAutofit/>
          </a:bodyPr>
          <a:lstStyle/>
          <a:p>
            <a:pPr algn="just"/>
            <a:r>
              <a:rPr lang="en-US" sz="2400" b="1" dirty="0" smtClean="0">
                <a:latin typeface="Tahoma" pitchFamily="34" charset="0"/>
                <a:ea typeface="Tahoma" pitchFamily="34" charset="0"/>
                <a:cs typeface="Tahoma" pitchFamily="34" charset="0"/>
              </a:rPr>
              <a:t>Section 25 </a:t>
            </a:r>
            <a:r>
              <a:rPr lang="en-US" sz="2400" dirty="0" smtClean="0">
                <a:latin typeface="Tahoma" pitchFamily="34" charset="0"/>
                <a:ea typeface="Tahoma" pitchFamily="34" charset="0"/>
                <a:cs typeface="Tahoma" pitchFamily="34" charset="0"/>
              </a:rPr>
              <a:t>mandates the government to take appropriate measures for early detection, screening and prevention of disabilities, provide training to staff at primary health </a:t>
            </a:r>
            <a:r>
              <a:rPr lang="en-US" sz="2400" dirty="0" err="1" smtClean="0">
                <a:latin typeface="Tahoma" pitchFamily="34" charset="0"/>
                <a:ea typeface="Tahoma" pitchFamily="34" charset="0"/>
                <a:cs typeface="Tahoma" pitchFamily="34" charset="0"/>
              </a:rPr>
              <a:t>centres</a:t>
            </a:r>
            <a:r>
              <a:rPr lang="en-US" sz="2400" dirty="0" smtClean="0">
                <a:latin typeface="Tahoma" pitchFamily="34" charset="0"/>
                <a:ea typeface="Tahoma" pitchFamily="34" charset="0"/>
                <a:cs typeface="Tahoma" pitchFamily="34" charset="0"/>
              </a:rPr>
              <a:t>, </a:t>
            </a:r>
            <a:r>
              <a:rPr lang="en-US" sz="2400" dirty="0" err="1" smtClean="0">
                <a:latin typeface="Tahoma" pitchFamily="34" charset="0"/>
                <a:ea typeface="Tahoma" pitchFamily="34" charset="0"/>
                <a:cs typeface="Tahoma" pitchFamily="34" charset="0"/>
              </a:rPr>
              <a:t>organise</a:t>
            </a:r>
            <a:r>
              <a:rPr lang="en-US" sz="2400" dirty="0" smtClean="0">
                <a:latin typeface="Tahoma" pitchFamily="34" charset="0"/>
                <a:ea typeface="Tahoma" pitchFamily="34" charset="0"/>
                <a:cs typeface="Tahoma" pitchFamily="34" charset="0"/>
              </a:rPr>
              <a:t> or help </a:t>
            </a:r>
            <a:r>
              <a:rPr lang="en-US" sz="2400" dirty="0" err="1" smtClean="0">
                <a:latin typeface="Tahoma" pitchFamily="34" charset="0"/>
                <a:ea typeface="Tahoma" pitchFamily="34" charset="0"/>
                <a:cs typeface="Tahoma" pitchFamily="34" charset="0"/>
              </a:rPr>
              <a:t>organise</a:t>
            </a:r>
            <a:r>
              <a:rPr lang="en-US" sz="2400" dirty="0" smtClean="0">
                <a:latin typeface="Tahoma" pitchFamily="34" charset="0"/>
                <a:ea typeface="Tahoma" pitchFamily="34" charset="0"/>
                <a:cs typeface="Tahoma" pitchFamily="34" charset="0"/>
              </a:rPr>
              <a:t> awareness campaigns to disseminate information, and provide pre- and post-natal care to both mothers and children.</a:t>
            </a:r>
          </a:p>
          <a:p>
            <a:pPr algn="just"/>
            <a:r>
              <a:rPr lang="en-US" sz="2400" dirty="0" smtClean="0">
                <a:latin typeface="Tahoma" pitchFamily="34" charset="0"/>
                <a:ea typeface="Tahoma" pitchFamily="34" charset="0"/>
                <a:cs typeface="Tahoma" pitchFamily="34" charset="0"/>
              </a:rPr>
              <a:t> </a:t>
            </a:r>
            <a:r>
              <a:rPr lang="en-US" sz="2400" b="1" dirty="0" smtClean="0">
                <a:latin typeface="Tahoma" pitchFamily="34" charset="0"/>
                <a:ea typeface="Tahoma" pitchFamily="34" charset="0"/>
                <a:cs typeface="Tahoma" pitchFamily="34" charset="0"/>
              </a:rPr>
              <a:t>Section 42 </a:t>
            </a:r>
            <a:r>
              <a:rPr lang="en-US" sz="2400" dirty="0" smtClean="0">
                <a:latin typeface="Tahoma" pitchFamily="34" charset="0"/>
                <a:ea typeface="Tahoma" pitchFamily="34" charset="0"/>
                <a:cs typeface="Tahoma" pitchFamily="34" charset="0"/>
              </a:rPr>
              <a:t>directs the Government to formulate and implement schemes to provide aids and appliances to persons with disabilities.</a:t>
            </a:r>
          </a:p>
          <a:p>
            <a:pPr algn="just"/>
            <a:r>
              <a:rPr lang="en-US" sz="2400" dirty="0" smtClean="0">
                <a:latin typeface="Tahoma" pitchFamily="34" charset="0"/>
                <a:ea typeface="Tahoma" pitchFamily="34" charset="0"/>
                <a:cs typeface="Tahoma" pitchFamily="34" charset="0"/>
              </a:rPr>
              <a:t> </a:t>
            </a:r>
            <a:r>
              <a:rPr lang="en-US" sz="2400" b="1" dirty="0" smtClean="0">
                <a:latin typeface="Tahoma" pitchFamily="34" charset="0"/>
                <a:ea typeface="Tahoma" pitchFamily="34" charset="0"/>
                <a:cs typeface="Tahoma" pitchFamily="34" charset="0"/>
              </a:rPr>
              <a:t>Sections 66 and 67 </a:t>
            </a:r>
            <a:r>
              <a:rPr lang="en-US" sz="2400" dirty="0" smtClean="0">
                <a:latin typeface="Tahoma" pitchFamily="34" charset="0"/>
                <a:ea typeface="Tahoma" pitchFamily="34" charset="0"/>
                <a:cs typeface="Tahoma" pitchFamily="34" charset="0"/>
              </a:rPr>
              <a:t>of the PWD Act mandate the government to undertake social security measures in the form of rehabilitation and insurance schemes for persons with disabilities</a:t>
            </a:r>
            <a:r>
              <a:rPr lang="en-US" sz="2800" dirty="0" smtClean="0">
                <a:latin typeface="Tahoma" pitchFamily="34" charset="0"/>
                <a:ea typeface="Tahoma" pitchFamily="34" charset="0"/>
                <a:cs typeface="Tahoma" pitchFamily="34" charset="0"/>
              </a:rPr>
              <a:t>.</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ahoma" pitchFamily="34" charset="0"/>
                <a:ea typeface="Tahoma" pitchFamily="34" charset="0"/>
                <a:cs typeface="Tahoma" pitchFamily="34" charset="0"/>
              </a:rPr>
              <a:t>PWD Act </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1"/>
            <a:ext cx="8229600" cy="3200400"/>
          </a:xfrm>
        </p:spPr>
        <p:txBody>
          <a:bodyPr>
            <a:normAutofit/>
          </a:bodyPr>
          <a:lstStyle/>
          <a:p>
            <a:r>
              <a:rPr lang="en-US" sz="2800" dirty="0" smtClean="0">
                <a:latin typeface="Tahoma" pitchFamily="34" charset="0"/>
                <a:ea typeface="Tahoma" pitchFamily="34" charset="0"/>
                <a:cs typeface="Tahoma" pitchFamily="34" charset="0"/>
              </a:rPr>
              <a:t>Covers the aspect of healthcare only under three headings: </a:t>
            </a:r>
          </a:p>
          <a:p>
            <a:r>
              <a:rPr lang="en-US" sz="2800" dirty="0" smtClean="0">
                <a:latin typeface="Tahoma" pitchFamily="34" charset="0"/>
                <a:ea typeface="Tahoma" pitchFamily="34" charset="0"/>
                <a:cs typeface="Tahoma" pitchFamily="34" charset="0"/>
              </a:rPr>
              <a:t>(i) Early Detection and Prevention, </a:t>
            </a:r>
          </a:p>
          <a:p>
            <a:r>
              <a:rPr lang="en-US" sz="2800" dirty="0" smtClean="0">
                <a:latin typeface="Tahoma" pitchFamily="34" charset="0"/>
                <a:ea typeface="Tahoma" pitchFamily="34" charset="0"/>
                <a:cs typeface="Tahoma" pitchFamily="34" charset="0"/>
              </a:rPr>
              <a:t>(ii) Provision of Aids and Appliances, and</a:t>
            </a:r>
          </a:p>
          <a:p>
            <a:r>
              <a:rPr lang="en-US" sz="2800" dirty="0" smtClean="0">
                <a:latin typeface="Tahoma" pitchFamily="34" charset="0"/>
                <a:ea typeface="Tahoma" pitchFamily="34" charset="0"/>
                <a:cs typeface="Tahoma" pitchFamily="34" charset="0"/>
              </a:rPr>
              <a:t> (iii) Rehabilitation.</a:t>
            </a:r>
          </a:p>
          <a:p>
            <a:endParaRPr lang="en-US" sz="2800" dirty="0">
              <a:latin typeface="Tahoma" pitchFamily="34" charset="0"/>
              <a:ea typeface="Tahoma" pitchFamily="34" charset="0"/>
              <a:cs typeface="Tahoma" pitchFamily="34" charset="0"/>
            </a:endParaRPr>
          </a:p>
        </p:txBody>
      </p:sp>
      <p:sp>
        <p:nvSpPr>
          <p:cNvPr id="4" name="Cloud 3"/>
          <p:cNvSpPr/>
          <p:nvPr/>
        </p:nvSpPr>
        <p:spPr>
          <a:xfrm>
            <a:off x="5410200" y="4648200"/>
            <a:ext cx="3505200" cy="19812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So…..</a:t>
            </a:r>
          </a:p>
          <a:p>
            <a:pPr algn="ctr"/>
            <a:r>
              <a:rPr lang="en-US" dirty="0" smtClean="0"/>
              <a:t>What is missing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600" dirty="0" smtClean="0">
                <a:latin typeface="Tahoma" pitchFamily="34" charset="0"/>
                <a:ea typeface="Tahoma" pitchFamily="34" charset="0"/>
                <a:cs typeface="Tahoma" pitchFamily="34" charset="0"/>
              </a:rPr>
              <a:t>An estimated 70 million persons with disability in India are faced with problems of access to basic and specialized health care services</a:t>
            </a:r>
            <a:r>
              <a:rPr lang="en-US" dirty="0" smtClean="0"/>
              <a:t/>
            </a:r>
            <a:br>
              <a:rPr lang="en-US" dirty="0" smtClean="0"/>
            </a:br>
            <a:endParaRPr lang="en-US" dirty="0"/>
          </a:p>
        </p:txBody>
      </p:sp>
      <p:sp>
        <p:nvSpPr>
          <p:cNvPr id="3" name="Subtitle 2"/>
          <p:cNvSpPr>
            <a:spLocks noGrp="1"/>
          </p:cNvSpPr>
          <p:nvPr>
            <p:ph type="subTitle" idx="1"/>
          </p:nvPr>
        </p:nvSpPr>
        <p:spPr/>
        <p:txBody>
          <a:bodyPr>
            <a:normAutofit/>
          </a:bodyPr>
          <a:lstStyle/>
          <a:p>
            <a:r>
              <a:rPr lang="en-US" dirty="0" smtClean="0">
                <a:latin typeface="Tahoma" pitchFamily="34" charset="0"/>
                <a:ea typeface="Tahoma" pitchFamily="34" charset="0"/>
                <a:cs typeface="Tahoma" pitchFamily="34" charset="0"/>
              </a:rPr>
              <a:t>United Nations Development Programme, Official Record </a:t>
            </a:r>
            <a:endParaRPr lang="en-US" dirty="0">
              <a:latin typeface="Tahoma" pitchFamily="34" charset="0"/>
              <a:ea typeface="Tahoma" pitchFamily="34" charset="0"/>
              <a:cs typeface="Tahoma"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1600200"/>
            <a:ext cx="7620000" cy="4525963"/>
          </a:xfrm>
        </p:spPr>
        <p:txBody>
          <a:bodyPr/>
          <a:lstStyle/>
          <a:p>
            <a:r>
              <a:rPr lang="en-US" sz="2800" dirty="0" smtClean="0">
                <a:latin typeface="Tahoma" pitchFamily="34" charset="0"/>
                <a:ea typeface="Tahoma" pitchFamily="34" charset="0"/>
                <a:cs typeface="Tahoma" pitchFamily="34" charset="0"/>
              </a:rPr>
              <a:t>Right to </a:t>
            </a:r>
            <a:r>
              <a:rPr lang="en-US" sz="2800" dirty="0" smtClean="0">
                <a:solidFill>
                  <a:srgbClr val="FF0000"/>
                </a:solidFill>
                <a:latin typeface="Tahoma" pitchFamily="34" charset="0"/>
                <a:ea typeface="Tahoma" pitchFamily="34" charset="0"/>
                <a:cs typeface="Tahoma" pitchFamily="34" charset="0"/>
              </a:rPr>
              <a:t>equal access to health and non-discrimination </a:t>
            </a:r>
            <a:r>
              <a:rPr lang="en-US" sz="2800" dirty="0" smtClean="0">
                <a:latin typeface="Tahoma" pitchFamily="34" charset="0"/>
                <a:ea typeface="Tahoma" pitchFamily="34" charset="0"/>
                <a:cs typeface="Tahoma" pitchFamily="34" charset="0"/>
              </a:rPr>
              <a:t>in healthcare services finds no mention </a:t>
            </a:r>
          </a:p>
          <a:p>
            <a:endParaRPr lang="en-US" sz="2800" dirty="0" smtClean="0">
              <a:latin typeface="Tahoma" pitchFamily="34" charset="0"/>
              <a:ea typeface="Tahoma" pitchFamily="34" charset="0"/>
              <a:cs typeface="Tahoma" pitchFamily="34" charset="0"/>
            </a:endParaRPr>
          </a:p>
          <a:p>
            <a:r>
              <a:rPr lang="en-US" sz="2800" dirty="0" smtClean="0">
                <a:latin typeface="Tahoma" pitchFamily="34" charset="0"/>
                <a:ea typeface="Tahoma" pitchFamily="34" charset="0"/>
                <a:cs typeface="Tahoma" pitchFamily="34" charset="0"/>
              </a:rPr>
              <a:t>Act’s definitional </a:t>
            </a:r>
            <a:r>
              <a:rPr lang="en-US" sz="2800" dirty="0" smtClean="0">
                <a:solidFill>
                  <a:srgbClr val="FF0000"/>
                </a:solidFill>
                <a:latin typeface="Tahoma" pitchFamily="34" charset="0"/>
                <a:ea typeface="Tahoma" pitchFamily="34" charset="0"/>
                <a:cs typeface="Tahoma" pitchFamily="34" charset="0"/>
              </a:rPr>
              <a:t>constraint applies only </a:t>
            </a:r>
            <a:r>
              <a:rPr lang="en-US" sz="2800" dirty="0" smtClean="0">
                <a:latin typeface="Tahoma" pitchFamily="34" charset="0"/>
                <a:ea typeface="Tahoma" pitchFamily="34" charset="0"/>
                <a:cs typeface="Tahoma" pitchFamily="34" charset="0"/>
              </a:rPr>
              <a:t>to </a:t>
            </a:r>
            <a:r>
              <a:rPr lang="en-US" sz="2800" dirty="0" smtClean="0">
                <a:solidFill>
                  <a:srgbClr val="FF0000"/>
                </a:solidFill>
                <a:latin typeface="Tahoma" pitchFamily="34" charset="0"/>
                <a:ea typeface="Tahoma" pitchFamily="34" charset="0"/>
                <a:cs typeface="Tahoma" pitchFamily="34" charset="0"/>
              </a:rPr>
              <a:t>public institutions </a:t>
            </a:r>
            <a:r>
              <a:rPr lang="en-US" sz="2800" dirty="0" smtClean="0">
                <a:latin typeface="Tahoma" pitchFamily="34" charset="0"/>
                <a:ea typeface="Tahoma" pitchFamily="34" charset="0"/>
                <a:cs typeface="Tahoma" pitchFamily="34" charset="0"/>
              </a:rPr>
              <a:t>rather than including private institutions and hospitals, thus failing to fully comply with the UNCRPD</a:t>
            </a:r>
            <a:r>
              <a:rPr lang="en-US"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atin typeface="Tahoma" pitchFamily="34" charset="0"/>
                <a:ea typeface="Tahoma" pitchFamily="34" charset="0"/>
                <a:cs typeface="Tahoma" pitchFamily="34" charset="0"/>
              </a:rPr>
              <a:t>PWD Act -categories of disabilities</a:t>
            </a:r>
            <a:endParaRPr lang="en-US" sz="40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lstStyle/>
          <a:p>
            <a:r>
              <a:rPr lang="en-US" sz="2800" dirty="0" smtClean="0">
                <a:latin typeface="Tahoma" pitchFamily="34" charset="0"/>
                <a:ea typeface="Tahoma" pitchFamily="34" charset="0"/>
                <a:cs typeface="Tahoma" pitchFamily="34" charset="0"/>
              </a:rPr>
              <a:t>Blindness, </a:t>
            </a:r>
          </a:p>
          <a:p>
            <a:r>
              <a:rPr lang="en-US" sz="2800" dirty="0" smtClean="0">
                <a:latin typeface="Tahoma" pitchFamily="34" charset="0"/>
                <a:ea typeface="Tahoma" pitchFamily="34" charset="0"/>
                <a:cs typeface="Tahoma" pitchFamily="34" charset="0"/>
              </a:rPr>
              <a:t>low vision, </a:t>
            </a:r>
          </a:p>
          <a:p>
            <a:r>
              <a:rPr lang="en-US" sz="2800" dirty="0" smtClean="0">
                <a:latin typeface="Tahoma" pitchFamily="34" charset="0"/>
                <a:ea typeface="Tahoma" pitchFamily="34" charset="0"/>
                <a:cs typeface="Tahoma" pitchFamily="34" charset="0"/>
              </a:rPr>
              <a:t>hearing impairment, </a:t>
            </a:r>
          </a:p>
          <a:p>
            <a:r>
              <a:rPr lang="en-US" sz="2800" dirty="0" err="1" smtClean="0">
                <a:latin typeface="Tahoma" pitchFamily="34" charset="0"/>
                <a:ea typeface="Tahoma" pitchFamily="34" charset="0"/>
                <a:cs typeface="Tahoma" pitchFamily="34" charset="0"/>
              </a:rPr>
              <a:t>locomotor</a:t>
            </a:r>
            <a:r>
              <a:rPr lang="en-US" sz="2800" dirty="0" smtClean="0">
                <a:latin typeface="Tahoma" pitchFamily="34" charset="0"/>
                <a:ea typeface="Tahoma" pitchFamily="34" charset="0"/>
                <a:cs typeface="Tahoma" pitchFamily="34" charset="0"/>
              </a:rPr>
              <a:t> disability, </a:t>
            </a:r>
          </a:p>
          <a:p>
            <a:r>
              <a:rPr lang="en-US" sz="2800" dirty="0" smtClean="0">
                <a:latin typeface="Tahoma" pitchFamily="34" charset="0"/>
                <a:ea typeface="Tahoma" pitchFamily="34" charset="0"/>
                <a:cs typeface="Tahoma" pitchFamily="34" charset="0"/>
              </a:rPr>
              <a:t>leprosy, </a:t>
            </a:r>
          </a:p>
          <a:p>
            <a:r>
              <a:rPr lang="en-US" sz="2800" dirty="0" smtClean="0">
                <a:latin typeface="Tahoma" pitchFamily="34" charset="0"/>
                <a:ea typeface="Tahoma" pitchFamily="34" charset="0"/>
                <a:cs typeface="Tahoma" pitchFamily="34" charset="0"/>
              </a:rPr>
              <a:t>mental illness and </a:t>
            </a:r>
          </a:p>
          <a:p>
            <a:r>
              <a:rPr lang="en-US" sz="2800" dirty="0" smtClean="0">
                <a:latin typeface="Tahoma" pitchFamily="34" charset="0"/>
                <a:ea typeface="Tahoma" pitchFamily="34" charset="0"/>
                <a:cs typeface="Tahoma" pitchFamily="34" charset="0"/>
              </a:rPr>
              <a:t>mental retardation</a:t>
            </a:r>
            <a:endParaRPr lang="en-US" sz="2800" dirty="0">
              <a:latin typeface="Tahoma" pitchFamily="34" charset="0"/>
              <a:ea typeface="Tahoma" pitchFamily="34" charset="0"/>
              <a:cs typeface="Tahoma" pitchFamily="34" charset="0"/>
            </a:endParaRPr>
          </a:p>
        </p:txBody>
      </p:sp>
      <p:sp>
        <p:nvSpPr>
          <p:cNvPr id="4" name="Cloud 3"/>
          <p:cNvSpPr/>
          <p:nvPr/>
        </p:nvSpPr>
        <p:spPr>
          <a:xfrm>
            <a:off x="6248400" y="4267200"/>
            <a:ext cx="2667000" cy="22860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Other categories of disability have not been recognized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ahoma" pitchFamily="34" charset="0"/>
                <a:ea typeface="Tahoma" pitchFamily="34" charset="0"/>
                <a:cs typeface="Tahoma" pitchFamily="34" charset="0"/>
              </a:rPr>
              <a:t>Other acts</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normAutofit/>
          </a:bodyPr>
          <a:lstStyle/>
          <a:p>
            <a:pPr>
              <a:lnSpc>
                <a:spcPct val="150000"/>
              </a:lnSpc>
            </a:pPr>
            <a:r>
              <a:rPr lang="en-US" sz="2800" dirty="0" smtClean="0">
                <a:latin typeface="Tahoma" pitchFamily="34" charset="0"/>
                <a:ea typeface="Tahoma" pitchFamily="34" charset="0"/>
                <a:cs typeface="Tahoma" pitchFamily="34" charset="0"/>
              </a:rPr>
              <a:t>The Mental Health Act 1987 , provides for admission of mentally ill persons to psychiatric hospitals ,facilities for establishing guardianship or custody of mentally ill persons, and the establishment of Central Authority and State Authorities for Mental Health Services. </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ahoma" pitchFamily="34" charset="0"/>
                <a:ea typeface="Tahoma" pitchFamily="34" charset="0"/>
                <a:cs typeface="Tahoma" pitchFamily="34" charset="0"/>
              </a:rPr>
              <a:t>Barriers to health care</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normAutofit/>
          </a:bodyPr>
          <a:lstStyle/>
          <a:p>
            <a:r>
              <a:rPr lang="en-US" sz="2800" dirty="0" smtClean="0">
                <a:latin typeface="Tahoma" pitchFamily="34" charset="0"/>
                <a:ea typeface="Tahoma" pitchFamily="34" charset="0"/>
                <a:cs typeface="Tahoma" pitchFamily="34" charset="0"/>
              </a:rPr>
              <a:t>Physical inaccessibility and financial barrier</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latin typeface="Tahoma" pitchFamily="34" charset="0"/>
                <a:ea typeface="Tahoma" pitchFamily="34" charset="0"/>
                <a:cs typeface="Tahoma" pitchFamily="34" charset="0"/>
              </a:rPr>
              <a:t/>
            </a:r>
            <a:br>
              <a:rPr lang="en-US" sz="2400" dirty="0" smtClean="0">
                <a:latin typeface="Tahoma" pitchFamily="34" charset="0"/>
                <a:ea typeface="Tahoma" pitchFamily="34" charset="0"/>
                <a:cs typeface="Tahoma" pitchFamily="34" charset="0"/>
              </a:rPr>
            </a:br>
            <a:r>
              <a:rPr lang="en-US" sz="2400" dirty="0" smtClean="0">
                <a:latin typeface="Tahoma" pitchFamily="34" charset="0"/>
                <a:ea typeface="Tahoma" pitchFamily="34" charset="0"/>
                <a:cs typeface="Tahoma" pitchFamily="34" charset="0"/>
              </a:rPr>
              <a:t>Article 12 of CEDAW requires supplement from Article 25 of CRPD which provides for informed and free consent, reproductive rights, non-discriminatory healthcare, equal access to public health programmes, health insurance and health related rehabilitation,.</a:t>
            </a:r>
            <a:endParaRPr lang="en-US" sz="2400"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533400" y="4595019"/>
            <a:ext cx="8001000" cy="1500982"/>
          </a:xfrm>
        </p:spPr>
        <p:txBody>
          <a:bodyPr>
            <a:normAutofit/>
          </a:bodyPr>
          <a:lstStyle/>
          <a:p>
            <a:pPr algn="ctr">
              <a:buNone/>
            </a:pPr>
            <a:r>
              <a:rPr lang="en-US" sz="2400" dirty="0" err="1" smtClean="0">
                <a:latin typeface="Tahoma" pitchFamily="34" charset="0"/>
                <a:ea typeface="Tahoma" pitchFamily="34" charset="0"/>
                <a:cs typeface="Tahoma" pitchFamily="34" charset="0"/>
              </a:rPr>
              <a:t>WwDs</a:t>
            </a:r>
            <a:r>
              <a:rPr lang="en-US" sz="2400" dirty="0" smtClean="0">
                <a:latin typeface="Tahoma" pitchFamily="34" charset="0"/>
                <a:ea typeface="Tahoma" pitchFamily="34" charset="0"/>
                <a:cs typeface="Tahoma" pitchFamily="34" charset="0"/>
              </a:rPr>
              <a:t> are left out of the reach of this provision, except for the recent focus placed on their specific needs in the Criminal Law (Amendment) Act, 2013.  &amp; 13)</a:t>
            </a:r>
            <a:endParaRPr lang="en-US" sz="2400" dirty="0">
              <a:latin typeface="Tahoma" pitchFamily="34" charset="0"/>
              <a:ea typeface="Tahoma" pitchFamily="34" charset="0"/>
              <a:cs typeface="Tahoma" pitchFamily="34" charset="0"/>
            </a:endParaRPr>
          </a:p>
        </p:txBody>
      </p:sp>
      <p:sp>
        <p:nvSpPr>
          <p:cNvPr id="4" name="Rectangle 3"/>
          <p:cNvSpPr/>
          <p:nvPr/>
        </p:nvSpPr>
        <p:spPr>
          <a:xfrm>
            <a:off x="533400" y="2828836"/>
            <a:ext cx="8077200" cy="2123658"/>
          </a:xfrm>
          <a:prstGeom prst="rect">
            <a:avLst/>
          </a:prstGeom>
        </p:spPr>
        <p:txBody>
          <a:bodyPr wrap="square">
            <a:spAutoFit/>
          </a:bodyPr>
          <a:lstStyle/>
          <a:p>
            <a:pPr algn="ctr"/>
            <a:r>
              <a:rPr lang="en-US" sz="2400" dirty="0">
                <a:latin typeface="Tahoma" pitchFamily="34" charset="0"/>
                <a:ea typeface="Tahoma" pitchFamily="34" charset="0"/>
                <a:cs typeface="Tahoma" pitchFamily="34" charset="0"/>
              </a:rPr>
              <a:t>The Convention on the Elimination of all Forms of Discrimination Against Women (</a:t>
            </a:r>
            <a:r>
              <a:rPr lang="en-US" sz="2400" b="1" dirty="0">
                <a:latin typeface="Tahoma" pitchFamily="34" charset="0"/>
                <a:ea typeface="Tahoma" pitchFamily="34" charset="0"/>
                <a:cs typeface="Tahoma" pitchFamily="34" charset="0"/>
              </a:rPr>
              <a:t>CEDAW</a:t>
            </a:r>
            <a:r>
              <a:rPr lang="en-US" sz="2400" dirty="0">
                <a:latin typeface="Tahoma" pitchFamily="34" charset="0"/>
                <a:ea typeface="Tahoma" pitchFamily="34" charset="0"/>
                <a:cs typeface="Tahoma" pitchFamily="34" charset="0"/>
              </a:rPr>
              <a:t>) </a:t>
            </a:r>
            <a:r>
              <a:rPr lang="en-US" sz="2400" dirty="0" smtClean="0">
                <a:latin typeface="Tahoma" pitchFamily="34" charset="0"/>
                <a:ea typeface="Tahoma" pitchFamily="34" charset="0"/>
                <a:cs typeface="Tahoma" pitchFamily="34" charset="0"/>
              </a:rPr>
              <a:t>(Art. 15 ) is </a:t>
            </a:r>
            <a:r>
              <a:rPr lang="en-US" sz="2400" dirty="0">
                <a:latin typeface="Tahoma" pitchFamily="34" charset="0"/>
                <a:ea typeface="Tahoma" pitchFamily="34" charset="0"/>
                <a:cs typeface="Tahoma" pitchFamily="34" charset="0"/>
              </a:rPr>
              <a:t>an international treaty adopted in 1979 by the United Nations General Assembly</a:t>
            </a:r>
            <a:r>
              <a:rPr lang="en-US" sz="2400" dirty="0" smtClean="0">
                <a:latin typeface="Tahoma" pitchFamily="34" charset="0"/>
                <a:ea typeface="Tahoma" pitchFamily="34" charset="0"/>
                <a:cs typeface="Tahoma" pitchFamily="34" charset="0"/>
              </a:rPr>
              <a:t>.</a:t>
            </a:r>
          </a:p>
          <a:p>
            <a:pPr algn="ctr"/>
            <a:endParaRPr lang="en-US" dirty="0"/>
          </a:p>
          <a:p>
            <a:pPr algn="ct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ahoma" pitchFamily="34" charset="0"/>
                <a:ea typeface="Tahoma" pitchFamily="34" charset="0"/>
                <a:cs typeface="Tahoma" pitchFamily="34" charset="0"/>
              </a:rPr>
              <a:t>Problems specific to </a:t>
            </a:r>
            <a:r>
              <a:rPr lang="en-US" sz="3600" b="1" dirty="0" err="1" smtClean="0">
                <a:latin typeface="Tahoma" pitchFamily="34" charset="0"/>
                <a:ea typeface="Tahoma" pitchFamily="34" charset="0"/>
                <a:cs typeface="Tahoma" pitchFamily="34" charset="0"/>
              </a:rPr>
              <a:t>WwD</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normAutofit/>
          </a:bodyPr>
          <a:lstStyle/>
          <a:p>
            <a:r>
              <a:rPr lang="en-US" sz="2800" dirty="0" smtClean="0">
                <a:latin typeface="Tahoma" pitchFamily="34" charset="0"/>
                <a:ea typeface="Tahoma" pitchFamily="34" charset="0"/>
                <a:cs typeface="Tahoma" pitchFamily="34" charset="0"/>
              </a:rPr>
              <a:t>Forced Detention and Treatment</a:t>
            </a:r>
          </a:p>
          <a:p>
            <a:r>
              <a:rPr lang="en-US" sz="2800" dirty="0" smtClean="0">
                <a:latin typeface="Tahoma" pitchFamily="34" charset="0"/>
                <a:ea typeface="Tahoma" pitchFamily="34" charset="0"/>
                <a:cs typeface="Tahoma" pitchFamily="34" charset="0"/>
              </a:rPr>
              <a:t>Forced Sterilization, Abortions </a:t>
            </a:r>
          </a:p>
          <a:p>
            <a:r>
              <a:rPr lang="en-US" sz="2800" dirty="0" smtClean="0">
                <a:latin typeface="Tahoma" pitchFamily="34" charset="0"/>
                <a:ea typeface="Tahoma" pitchFamily="34" charset="0"/>
                <a:cs typeface="Tahoma" pitchFamily="34" charset="0"/>
              </a:rPr>
              <a:t>VIOLENCE AND TORTURE </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505200"/>
            <a:ext cx="8229600" cy="1143000"/>
          </a:xfrm>
        </p:spPr>
        <p:txBody>
          <a:bodyPr>
            <a:noAutofit/>
          </a:bodyPr>
          <a:lstStyle/>
          <a:p>
            <a:r>
              <a:rPr lang="en-US" sz="3600" dirty="0" smtClean="0">
                <a:latin typeface="Tahoma" pitchFamily="34" charset="0"/>
                <a:ea typeface="Tahoma" pitchFamily="34" charset="0"/>
                <a:cs typeface="Tahoma" pitchFamily="34" charset="0"/>
              </a:rPr>
              <a:t>Draft Rights of Persons with Disabilities Bill, 2014</a:t>
            </a:r>
            <a:endParaRPr lang="en-US" sz="3600"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609600" y="4876800"/>
            <a:ext cx="8077200" cy="1371600"/>
          </a:xfrm>
        </p:spPr>
        <p:txBody>
          <a:bodyPr>
            <a:normAutofit fontScale="92500"/>
          </a:bodyPr>
          <a:lstStyle/>
          <a:p>
            <a:pPr algn="ctr"/>
            <a:r>
              <a:rPr lang="en-US" sz="2800" dirty="0" smtClean="0">
                <a:latin typeface="Tahoma" pitchFamily="34" charset="0"/>
                <a:ea typeface="Tahoma" pitchFamily="34" charset="0"/>
                <a:cs typeface="Tahoma" pitchFamily="34" charset="0"/>
              </a:rPr>
              <a:t>Attempts to ensure that the social model of disability is adopted by the legislation, thereby aiming to change attitudes to disability in society.</a:t>
            </a:r>
            <a:endParaRPr lang="en-US" sz="2800" dirty="0">
              <a:latin typeface="Tahoma" pitchFamily="34" charset="0"/>
              <a:ea typeface="Tahoma" pitchFamily="34" charset="0"/>
              <a:cs typeface="Tahoma" pitchFamily="34" charset="0"/>
            </a:endParaRPr>
          </a:p>
        </p:txBody>
      </p:sp>
      <p:sp>
        <p:nvSpPr>
          <p:cNvPr id="4" name="Rectangle 3"/>
          <p:cNvSpPr/>
          <p:nvPr/>
        </p:nvSpPr>
        <p:spPr>
          <a:xfrm>
            <a:off x="533400" y="228600"/>
            <a:ext cx="7924800" cy="2369880"/>
          </a:xfrm>
          <a:prstGeom prst="rect">
            <a:avLst/>
          </a:prstGeom>
        </p:spPr>
        <p:txBody>
          <a:bodyPr wrap="square">
            <a:spAutoFit/>
          </a:bodyPr>
          <a:lstStyle/>
          <a:p>
            <a:pPr algn="ctr"/>
            <a:r>
              <a:rPr lang="en-US" sz="3600" dirty="0">
                <a:latin typeface="Tahoma" pitchFamily="34" charset="0"/>
                <a:ea typeface="Tahoma" pitchFamily="34" charset="0"/>
                <a:cs typeface="Tahoma" pitchFamily="34" charset="0"/>
              </a:rPr>
              <a:t>D</a:t>
            </a:r>
            <a:r>
              <a:rPr lang="en-US" sz="3600" dirty="0" smtClean="0">
                <a:latin typeface="Tahoma" pitchFamily="34" charset="0"/>
                <a:ea typeface="Tahoma" pitchFamily="34" charset="0"/>
                <a:cs typeface="Tahoma" pitchFamily="34" charset="0"/>
              </a:rPr>
              <a:t>raft National Health Bill, 2009</a:t>
            </a:r>
          </a:p>
          <a:p>
            <a:pPr algn="ctr"/>
            <a:endParaRPr lang="en-US" sz="2800" dirty="0"/>
          </a:p>
          <a:p>
            <a:pPr algn="ctr"/>
            <a:r>
              <a:rPr lang="en-US" sz="2800" dirty="0" smtClean="0">
                <a:latin typeface="Tahoma" pitchFamily="34" charset="0"/>
                <a:ea typeface="Tahoma" pitchFamily="34" charset="0"/>
                <a:cs typeface="Tahoma" pitchFamily="34" charset="0"/>
              </a:rPr>
              <a:t>Provides an overarching legal framework recognizing the right to health</a:t>
            </a:r>
          </a:p>
          <a:p>
            <a:pPr algn="ct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447800"/>
            <a:ext cx="8229600" cy="4525963"/>
          </a:xfrm>
        </p:spPr>
        <p:txBody>
          <a:bodyPr>
            <a:normAutofit lnSpcReduction="10000"/>
          </a:bodyPr>
          <a:lstStyle/>
          <a:p>
            <a:pPr>
              <a:buNone/>
            </a:pPr>
            <a:r>
              <a:rPr lang="en-US" i="1" dirty="0" smtClean="0">
                <a:latin typeface="Tahoma" pitchFamily="34" charset="0"/>
                <a:ea typeface="Tahoma" pitchFamily="34" charset="0"/>
                <a:cs typeface="Tahoma" pitchFamily="34" charset="0"/>
              </a:rPr>
              <a:t>Consumer Education &amp; Research Centre v. Union of India</a:t>
            </a:r>
            <a:r>
              <a:rPr lang="en-US" i="1" dirty="0" smtClean="0"/>
              <a:t>- </a:t>
            </a:r>
          </a:p>
          <a:p>
            <a:r>
              <a:rPr lang="en-US" sz="2800" dirty="0" smtClean="0">
                <a:latin typeface="Tahoma" pitchFamily="34" charset="0"/>
                <a:ea typeface="Tahoma" pitchFamily="34" charset="0"/>
                <a:cs typeface="Tahoma" pitchFamily="34" charset="0"/>
              </a:rPr>
              <a:t>The Supreme Court held that the expression of the term </a:t>
            </a:r>
            <a:r>
              <a:rPr lang="en-US" sz="2800" dirty="0" smtClean="0">
                <a:solidFill>
                  <a:srgbClr val="FF0000"/>
                </a:solidFill>
                <a:latin typeface="Tahoma" pitchFamily="34" charset="0"/>
                <a:ea typeface="Tahoma" pitchFamily="34" charset="0"/>
                <a:cs typeface="Tahoma" pitchFamily="34" charset="0"/>
              </a:rPr>
              <a:t>‘life’ </a:t>
            </a:r>
            <a:r>
              <a:rPr lang="en-US" sz="2800" dirty="0" smtClean="0">
                <a:latin typeface="Tahoma" pitchFamily="34" charset="0"/>
                <a:ea typeface="Tahoma" pitchFamily="34" charset="0"/>
                <a:cs typeface="Tahoma" pitchFamily="34" charset="0"/>
              </a:rPr>
              <a:t>as understood in Article 21 of the Constitution includes a much wider meaning of the term life, which includes the </a:t>
            </a:r>
            <a:r>
              <a:rPr lang="en-US" sz="2800" dirty="0" smtClean="0">
                <a:solidFill>
                  <a:srgbClr val="FF0000"/>
                </a:solidFill>
                <a:latin typeface="Tahoma" pitchFamily="34" charset="0"/>
                <a:ea typeface="Tahoma" pitchFamily="34" charset="0"/>
                <a:cs typeface="Tahoma" pitchFamily="34" charset="0"/>
              </a:rPr>
              <a:t>right to livelihood, better standard of life, and hygienic conditions.</a:t>
            </a:r>
            <a:r>
              <a:rPr lang="en-US" sz="2800" dirty="0" smtClean="0">
                <a:latin typeface="Tahoma" pitchFamily="34" charset="0"/>
                <a:ea typeface="Tahoma" pitchFamily="34" charset="0"/>
                <a:cs typeface="Tahoma" pitchFamily="34" charset="0"/>
              </a:rPr>
              <a:t> It also held that the right to health is a fundamental right under Article 21, read with Articles 39(e), 41, 43, 48A. </a:t>
            </a:r>
            <a:endParaRPr lang="en-US" sz="2800" dirty="0">
              <a:latin typeface="Tahoma" pitchFamily="34" charset="0"/>
              <a:ea typeface="Tahoma" pitchFamily="34" charset="0"/>
              <a:cs typeface="Tahoma" pitchFamily="34" charset="0"/>
            </a:endParaRPr>
          </a:p>
        </p:txBody>
      </p:sp>
      <p:sp>
        <p:nvSpPr>
          <p:cNvPr id="4" name="Rectangle 3"/>
          <p:cNvSpPr/>
          <p:nvPr/>
        </p:nvSpPr>
        <p:spPr>
          <a:xfrm>
            <a:off x="990600" y="457200"/>
            <a:ext cx="7773282" cy="646331"/>
          </a:xfrm>
          <a:prstGeom prst="rect">
            <a:avLst/>
          </a:prstGeom>
        </p:spPr>
        <p:txBody>
          <a:bodyPr wrap="none">
            <a:spAutoFit/>
          </a:bodyPr>
          <a:lstStyle/>
          <a:p>
            <a:r>
              <a:rPr lang="en-US" sz="3600" b="1" dirty="0" smtClean="0">
                <a:latin typeface="Tahoma" pitchFamily="34" charset="0"/>
                <a:ea typeface="Tahoma" pitchFamily="34" charset="0"/>
                <a:cs typeface="Tahoma" pitchFamily="34" charset="0"/>
              </a:rPr>
              <a:t>Case Law on the Right to Health </a:t>
            </a:r>
            <a:endParaRPr lang="en-US" sz="3600" b="1" dirty="0">
              <a:latin typeface="Tahoma" pitchFamily="34" charset="0"/>
              <a:ea typeface="Tahoma" pitchFamily="34" charset="0"/>
              <a:cs typeface="Tahoma"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latin typeface="Tahoma" pitchFamily="34" charset="0"/>
                <a:ea typeface="Tahoma" pitchFamily="34" charset="0"/>
                <a:cs typeface="Tahoma" pitchFamily="34" charset="0"/>
              </a:rPr>
              <a:t>In </a:t>
            </a:r>
            <a:r>
              <a:rPr lang="en-US" sz="2800" i="1" dirty="0" err="1" smtClean="0">
                <a:latin typeface="Tahoma" pitchFamily="34" charset="0"/>
                <a:ea typeface="Tahoma" pitchFamily="34" charset="0"/>
                <a:cs typeface="Tahoma" pitchFamily="34" charset="0"/>
              </a:rPr>
              <a:t>Paramanand</a:t>
            </a:r>
            <a:r>
              <a:rPr lang="en-US" sz="2800" i="1" dirty="0" smtClean="0">
                <a:latin typeface="Tahoma" pitchFamily="34" charset="0"/>
                <a:ea typeface="Tahoma" pitchFamily="34" charset="0"/>
                <a:cs typeface="Tahoma" pitchFamily="34" charset="0"/>
              </a:rPr>
              <a:t> </a:t>
            </a:r>
            <a:r>
              <a:rPr lang="en-US" sz="2800" i="1" dirty="0" err="1" smtClean="0">
                <a:latin typeface="Tahoma" pitchFamily="34" charset="0"/>
                <a:ea typeface="Tahoma" pitchFamily="34" charset="0"/>
                <a:cs typeface="Tahoma" pitchFamily="34" charset="0"/>
              </a:rPr>
              <a:t>Katara</a:t>
            </a:r>
            <a:r>
              <a:rPr lang="en-US" sz="2800" i="1" dirty="0" smtClean="0">
                <a:latin typeface="Tahoma" pitchFamily="34" charset="0"/>
                <a:ea typeface="Tahoma" pitchFamily="34" charset="0"/>
                <a:cs typeface="Tahoma" pitchFamily="34" charset="0"/>
              </a:rPr>
              <a:t> v. UOI, </a:t>
            </a:r>
            <a:r>
              <a:rPr lang="en-US" sz="2800" dirty="0" smtClean="0">
                <a:latin typeface="Tahoma" pitchFamily="34" charset="0"/>
                <a:ea typeface="Tahoma" pitchFamily="34" charset="0"/>
                <a:cs typeface="Tahoma" pitchFamily="34" charset="0"/>
              </a:rPr>
              <a:t> the Supreme Court held the </a:t>
            </a:r>
            <a:r>
              <a:rPr lang="en-US" sz="2800" dirty="0" smtClean="0">
                <a:solidFill>
                  <a:srgbClr val="FF0000"/>
                </a:solidFill>
                <a:latin typeface="Tahoma" pitchFamily="34" charset="0"/>
                <a:ea typeface="Tahoma" pitchFamily="34" charset="0"/>
                <a:cs typeface="Tahoma" pitchFamily="34" charset="0"/>
              </a:rPr>
              <a:t>right to emergency medical treatment </a:t>
            </a:r>
            <a:r>
              <a:rPr lang="en-US" sz="2800" dirty="0" smtClean="0">
                <a:latin typeface="Tahoma" pitchFamily="34" charset="0"/>
                <a:ea typeface="Tahoma" pitchFamily="34" charset="0"/>
                <a:cs typeface="Tahoma" pitchFamily="34" charset="0"/>
              </a:rPr>
              <a:t>as an important facet of the right to health. It held that every medical practitioner was obligated to treat patients considered as emergency cases and that every individual has the right to prompt and effective medical treatment, at a time of medical emergency. </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2400" dirty="0" smtClean="0">
                <a:latin typeface="Tahoma" pitchFamily="34" charset="0"/>
                <a:ea typeface="Tahoma" pitchFamily="34" charset="0"/>
                <a:cs typeface="Tahoma" pitchFamily="34" charset="0"/>
              </a:rPr>
              <a:t>In </a:t>
            </a:r>
            <a:r>
              <a:rPr lang="en-US" sz="2400" i="1" dirty="0" err="1" smtClean="0">
                <a:solidFill>
                  <a:srgbClr val="FF0000"/>
                </a:solidFill>
                <a:latin typeface="Tahoma" pitchFamily="34" charset="0"/>
                <a:ea typeface="Tahoma" pitchFamily="34" charset="0"/>
                <a:cs typeface="Tahoma" pitchFamily="34" charset="0"/>
              </a:rPr>
              <a:t>Suchita</a:t>
            </a:r>
            <a:r>
              <a:rPr lang="en-US" sz="2400" i="1" dirty="0" smtClean="0">
                <a:solidFill>
                  <a:srgbClr val="FF0000"/>
                </a:solidFill>
                <a:latin typeface="Tahoma" pitchFamily="34" charset="0"/>
                <a:ea typeface="Tahoma" pitchFamily="34" charset="0"/>
                <a:cs typeface="Tahoma" pitchFamily="34" charset="0"/>
              </a:rPr>
              <a:t> </a:t>
            </a:r>
            <a:r>
              <a:rPr lang="en-US" sz="2400" i="1" dirty="0" err="1" smtClean="0">
                <a:solidFill>
                  <a:srgbClr val="FF0000"/>
                </a:solidFill>
                <a:latin typeface="Tahoma" pitchFamily="34" charset="0"/>
                <a:ea typeface="Tahoma" pitchFamily="34" charset="0"/>
                <a:cs typeface="Tahoma" pitchFamily="34" charset="0"/>
              </a:rPr>
              <a:t>Srivastava</a:t>
            </a:r>
            <a:r>
              <a:rPr lang="en-US" sz="2400" i="1" dirty="0" smtClean="0">
                <a:solidFill>
                  <a:srgbClr val="FF0000"/>
                </a:solidFill>
                <a:latin typeface="Tahoma" pitchFamily="34" charset="0"/>
                <a:ea typeface="Tahoma" pitchFamily="34" charset="0"/>
                <a:cs typeface="Tahoma" pitchFamily="34" charset="0"/>
              </a:rPr>
              <a:t> v. Chandigarh Administration</a:t>
            </a:r>
            <a:r>
              <a:rPr lang="en-US" sz="2400" dirty="0" smtClean="0">
                <a:latin typeface="Tahoma" pitchFamily="34" charset="0"/>
                <a:ea typeface="Tahoma" pitchFamily="34" charset="0"/>
                <a:cs typeface="Tahoma" pitchFamily="34" charset="0"/>
              </a:rPr>
              <a:t>,  the Supreme Court had to decide whether a woman with mild retardation who was pregnant after a rape had autonomy to decide against an abortion, and to what extent. By stating that “the State does have an important and legitimate interest in preserving and </a:t>
            </a:r>
            <a:r>
              <a:rPr lang="en-US" sz="2800" dirty="0" smtClean="0">
                <a:solidFill>
                  <a:srgbClr val="FF0000"/>
                </a:solidFill>
                <a:latin typeface="Tahoma" pitchFamily="34" charset="0"/>
                <a:ea typeface="Tahoma" pitchFamily="34" charset="0"/>
                <a:cs typeface="Tahoma" pitchFamily="34" charset="0"/>
              </a:rPr>
              <a:t>protecting the health of the pregnant woman</a:t>
            </a:r>
            <a:r>
              <a:rPr lang="en-US" sz="2800" dirty="0" smtClean="0">
                <a:latin typeface="Tahoma" pitchFamily="34" charset="0"/>
                <a:ea typeface="Tahoma" pitchFamily="34" charset="0"/>
                <a:cs typeface="Tahoma" pitchFamily="34" charset="0"/>
              </a:rPr>
              <a:t>,”. </a:t>
            </a:r>
            <a:r>
              <a:rPr lang="en-US" sz="2400" dirty="0" smtClean="0">
                <a:latin typeface="Tahoma" pitchFamily="34" charset="0"/>
                <a:ea typeface="Tahoma" pitchFamily="34" charset="0"/>
                <a:cs typeface="Tahoma" pitchFamily="34" charset="0"/>
              </a:rPr>
              <a:t>The Court affirmed the </a:t>
            </a:r>
            <a:r>
              <a:rPr lang="en-US" sz="2400" dirty="0" smtClean="0">
                <a:solidFill>
                  <a:srgbClr val="FF0000"/>
                </a:solidFill>
                <a:latin typeface="Tahoma" pitchFamily="34" charset="0"/>
                <a:ea typeface="Tahoma" pitchFamily="34" charset="0"/>
                <a:cs typeface="Tahoma" pitchFamily="34" charset="0"/>
              </a:rPr>
              <a:t>sexual autonomy </a:t>
            </a:r>
            <a:r>
              <a:rPr lang="en-US" sz="2400" dirty="0" smtClean="0">
                <a:latin typeface="Tahoma" pitchFamily="34" charset="0"/>
                <a:ea typeface="Tahoma" pitchFamily="34" charset="0"/>
                <a:cs typeface="Tahoma" pitchFamily="34" charset="0"/>
              </a:rPr>
              <a:t>of the individual regarding her </a:t>
            </a:r>
            <a:r>
              <a:rPr lang="en-US" sz="2400" dirty="0" smtClean="0">
                <a:solidFill>
                  <a:srgbClr val="FF0000"/>
                </a:solidFill>
                <a:latin typeface="Tahoma" pitchFamily="34" charset="0"/>
                <a:ea typeface="Tahoma" pitchFamily="34" charset="0"/>
                <a:cs typeface="Tahoma" pitchFamily="34" charset="0"/>
              </a:rPr>
              <a:t>reproductive choices</a:t>
            </a:r>
            <a:r>
              <a:rPr lang="en-US" sz="2400" dirty="0" smtClean="0">
                <a:latin typeface="Tahoma" pitchFamily="34" charset="0"/>
                <a:ea typeface="Tahoma" pitchFamily="34" charset="0"/>
                <a:cs typeface="Tahoma" pitchFamily="34" charset="0"/>
              </a:rPr>
              <a:t>. Further, the Court also articulated the responsibility of the State to provide adequate healthcare to persons with disability. </a:t>
            </a:r>
            <a:endParaRPr lang="en-US" sz="2400" dirty="0">
              <a:latin typeface="Tahoma" pitchFamily="34" charset="0"/>
              <a:ea typeface="Tahoma" pitchFamily="34" charset="0"/>
              <a:cs typeface="Tahom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ahoma" pitchFamily="34" charset="0"/>
                <a:ea typeface="Tahoma" pitchFamily="34" charset="0"/>
                <a:cs typeface="Tahoma" pitchFamily="34" charset="0"/>
              </a:rPr>
              <a:t>UN Convention on the Rights of Persons with Disabilities </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normAutofit/>
          </a:bodyPr>
          <a:lstStyle/>
          <a:p>
            <a:pPr algn="just"/>
            <a:r>
              <a:rPr lang="en-US" sz="2800" dirty="0" smtClean="0">
                <a:latin typeface="Tahoma" pitchFamily="34" charset="0"/>
                <a:ea typeface="Tahoma" pitchFamily="34" charset="0"/>
                <a:cs typeface="Tahoma" pitchFamily="34" charset="0"/>
              </a:rPr>
              <a:t>The right to health as covered under the (“UNCRPD”) requires that the State shall ensure that persons with disabilities have the right to the enjoyment of the highest attainable standard of health </a:t>
            </a:r>
            <a:r>
              <a:rPr lang="en-US" sz="2800" dirty="0" smtClean="0">
                <a:solidFill>
                  <a:srgbClr val="FF0000"/>
                </a:solidFill>
                <a:latin typeface="Tahoma" pitchFamily="34" charset="0"/>
                <a:ea typeface="Tahoma" pitchFamily="34" charset="0"/>
                <a:cs typeface="Tahoma" pitchFamily="34" charset="0"/>
              </a:rPr>
              <a:t>without discrimination</a:t>
            </a:r>
            <a:r>
              <a:rPr lang="en-US" sz="2800" dirty="0" smtClean="0">
                <a:latin typeface="Tahoma" pitchFamily="34" charset="0"/>
                <a:ea typeface="Tahoma" pitchFamily="34" charset="0"/>
                <a:cs typeface="Tahoma" pitchFamily="34" charset="0"/>
              </a:rPr>
              <a:t> on the basis of disability and that the State shall take all measures to ensure that such a right is made a </a:t>
            </a:r>
            <a:r>
              <a:rPr lang="en-US" sz="2800" b="1" dirty="0" smtClean="0">
                <a:solidFill>
                  <a:srgbClr val="FF0000"/>
                </a:solidFill>
                <a:latin typeface="Tahoma" pitchFamily="34" charset="0"/>
                <a:ea typeface="Tahoma" pitchFamily="34" charset="0"/>
                <a:cs typeface="Tahoma" pitchFamily="34" charset="0"/>
              </a:rPr>
              <a:t>reality</a:t>
            </a:r>
            <a:endParaRPr lang="en-US" sz="2800" b="1" dirty="0">
              <a:solidFill>
                <a:srgbClr val="FF0000"/>
              </a:solidFill>
              <a:latin typeface="Tahoma" pitchFamily="34" charset="0"/>
              <a:ea typeface="Tahoma" pitchFamily="34" charset="0"/>
              <a:cs typeface="Tahoma"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ahoma" pitchFamily="34" charset="0"/>
                <a:ea typeface="Tahoma" pitchFamily="34" charset="0"/>
                <a:cs typeface="Tahoma" pitchFamily="34" charset="0"/>
              </a:rPr>
              <a:t>DIMENSIONS AND PROBLEMS OF EQUAL ACCESS </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lstStyle/>
          <a:p>
            <a:r>
              <a:rPr lang="en-US" sz="2800" dirty="0" smtClean="0">
                <a:latin typeface="Tahoma" pitchFamily="34" charset="0"/>
                <a:ea typeface="Tahoma" pitchFamily="34" charset="0"/>
                <a:cs typeface="Tahoma" pitchFamily="34" charset="0"/>
              </a:rPr>
              <a:t>The underlying justification for reasonable accommodation provisions lies in the social disability model – a model that focuses on how </a:t>
            </a:r>
            <a:r>
              <a:rPr lang="en-US" sz="2800" b="1" dirty="0" smtClean="0">
                <a:solidFill>
                  <a:srgbClr val="FF0000"/>
                </a:solidFill>
                <a:latin typeface="Tahoma" pitchFamily="34" charset="0"/>
                <a:ea typeface="Tahoma" pitchFamily="34" charset="0"/>
                <a:cs typeface="Tahoma" pitchFamily="34" charset="0"/>
              </a:rPr>
              <a:t>environmental barriers </a:t>
            </a:r>
            <a:r>
              <a:rPr lang="en-US" sz="2800" dirty="0" smtClean="0">
                <a:latin typeface="Tahoma" pitchFamily="34" charset="0"/>
                <a:ea typeface="Tahoma" pitchFamily="34" charset="0"/>
                <a:cs typeface="Tahoma" pitchFamily="34" charset="0"/>
              </a:rPr>
              <a:t>and not the person’s disability is the cause of impediments. </a:t>
            </a:r>
          </a:p>
          <a:p>
            <a:r>
              <a:rPr lang="en-US" sz="2800" dirty="0" smtClean="0">
                <a:latin typeface="Tahoma" pitchFamily="34" charset="0"/>
                <a:ea typeface="Tahoma" pitchFamily="34" charset="0"/>
                <a:cs typeface="Tahoma" pitchFamily="34" charset="0"/>
              </a:rPr>
              <a:t>Lack of being designed </a:t>
            </a:r>
            <a:r>
              <a:rPr lang="en-US" sz="2800" dirty="0" smtClean="0">
                <a:solidFill>
                  <a:srgbClr val="FF0000"/>
                </a:solidFill>
                <a:latin typeface="Tahoma" pitchFamily="34" charset="0"/>
                <a:ea typeface="Tahoma" pitchFamily="34" charset="0"/>
                <a:cs typeface="Tahoma" pitchFamily="34" charset="0"/>
              </a:rPr>
              <a:t>INACCESS</a:t>
            </a:r>
            <a:r>
              <a:rPr lang="en-US" dirty="0" smtClean="0">
                <a:solidFill>
                  <a:srgbClr val="FF0000"/>
                </a:solidFill>
              </a:rPr>
              <a:t>IBLE</a:t>
            </a:r>
            <a:endParaRPr lang="en-US" dirty="0">
              <a:solidFill>
                <a:srgbClr val="FF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ahoma" pitchFamily="34" charset="0"/>
                <a:ea typeface="Tahoma" pitchFamily="34" charset="0"/>
                <a:cs typeface="Tahoma" pitchFamily="34" charset="0"/>
              </a:rPr>
              <a:t>Reasonable accommodation</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normAutofit lnSpcReduction="10000"/>
          </a:bodyPr>
          <a:lstStyle/>
          <a:p>
            <a:r>
              <a:rPr lang="en-US" sz="2800" dirty="0" smtClean="0">
                <a:latin typeface="Tahoma" pitchFamily="34" charset="0"/>
                <a:ea typeface="Tahoma" pitchFamily="34" charset="0"/>
                <a:cs typeface="Tahoma" pitchFamily="34" charset="0"/>
              </a:rPr>
              <a:t>In the case of </a:t>
            </a:r>
            <a:r>
              <a:rPr lang="en-US" sz="2800" dirty="0" err="1" smtClean="0">
                <a:latin typeface="Tahoma" pitchFamily="34" charset="0"/>
                <a:ea typeface="Tahoma" pitchFamily="34" charset="0"/>
                <a:cs typeface="Tahoma" pitchFamily="34" charset="0"/>
              </a:rPr>
              <a:t>Syed</a:t>
            </a:r>
            <a:r>
              <a:rPr lang="en-US" sz="2800" dirty="0" smtClean="0">
                <a:latin typeface="Tahoma" pitchFamily="34" charset="0"/>
                <a:ea typeface="Tahoma" pitchFamily="34" charset="0"/>
                <a:cs typeface="Tahoma" pitchFamily="34" charset="0"/>
              </a:rPr>
              <a:t> </a:t>
            </a:r>
            <a:r>
              <a:rPr lang="en-US" sz="2800" dirty="0" err="1" smtClean="0">
                <a:latin typeface="Tahoma" pitchFamily="34" charset="0"/>
                <a:ea typeface="Tahoma" pitchFamily="34" charset="0"/>
                <a:cs typeface="Tahoma" pitchFamily="34" charset="0"/>
              </a:rPr>
              <a:t>Bashir</a:t>
            </a:r>
            <a:r>
              <a:rPr lang="en-US" sz="2800" dirty="0" smtClean="0">
                <a:latin typeface="Tahoma" pitchFamily="34" charset="0"/>
                <a:ea typeface="Tahoma" pitchFamily="34" charset="0"/>
                <a:cs typeface="Tahoma" pitchFamily="34" charset="0"/>
              </a:rPr>
              <a:t>-</a:t>
            </a:r>
            <a:r>
              <a:rPr lang="en-US" sz="2800" dirty="0" err="1" smtClean="0">
                <a:latin typeface="Tahoma" pitchFamily="34" charset="0"/>
                <a:ea typeface="Tahoma" pitchFamily="34" charset="0"/>
                <a:cs typeface="Tahoma" pitchFamily="34" charset="0"/>
              </a:rPr>
              <a:t>ud</a:t>
            </a:r>
            <a:r>
              <a:rPr lang="en-US" sz="2800" dirty="0" smtClean="0">
                <a:latin typeface="Tahoma" pitchFamily="34" charset="0"/>
                <a:ea typeface="Tahoma" pitchFamily="34" charset="0"/>
                <a:cs typeface="Tahoma" pitchFamily="34" charset="0"/>
              </a:rPr>
              <a:t>-din </a:t>
            </a:r>
            <a:r>
              <a:rPr lang="en-US" sz="2800" dirty="0" err="1" smtClean="0">
                <a:latin typeface="Tahoma" pitchFamily="34" charset="0"/>
                <a:ea typeface="Tahoma" pitchFamily="34" charset="0"/>
                <a:cs typeface="Tahoma" pitchFamily="34" charset="0"/>
              </a:rPr>
              <a:t>Qadri</a:t>
            </a:r>
            <a:r>
              <a:rPr lang="en-US" sz="2800" dirty="0" smtClean="0">
                <a:latin typeface="Tahoma" pitchFamily="34" charset="0"/>
                <a:ea typeface="Tahoma" pitchFamily="34" charset="0"/>
                <a:cs typeface="Tahoma" pitchFamily="34" charset="0"/>
              </a:rPr>
              <a:t> v. </a:t>
            </a:r>
            <a:r>
              <a:rPr lang="en-US" sz="2800" dirty="0" err="1" smtClean="0">
                <a:latin typeface="Tahoma" pitchFamily="34" charset="0"/>
                <a:ea typeface="Tahoma" pitchFamily="34" charset="0"/>
                <a:cs typeface="Tahoma" pitchFamily="34" charset="0"/>
              </a:rPr>
              <a:t>Nazir</a:t>
            </a:r>
            <a:r>
              <a:rPr lang="en-US" sz="2800" dirty="0" smtClean="0">
                <a:latin typeface="Tahoma" pitchFamily="34" charset="0"/>
                <a:ea typeface="Tahoma" pitchFamily="34" charset="0"/>
                <a:cs typeface="Tahoma" pitchFamily="34" charset="0"/>
              </a:rPr>
              <a:t> Ahmed Shah and Others the Supreme Court recognized for the first time, the concept of reasonable accommodation. The Supreme Court stated that the doctrine of reasonable accommodation includes the provision of aids and appliances to enable a person with disability to carry out their daily duties effectively. The same concept ought to be applied to providing health care that is accessible to all persons with disabilities.</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atin typeface="Tahoma" pitchFamily="34" charset="0"/>
                <a:ea typeface="Tahoma" pitchFamily="34" charset="0"/>
                <a:cs typeface="Tahoma" pitchFamily="34" charset="0"/>
              </a:rPr>
              <a:t>World Health Organization</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a:buNone/>
            </a:pPr>
            <a:r>
              <a:rPr lang="en-US" sz="2800" dirty="0" smtClean="0">
                <a:latin typeface="Tahoma" pitchFamily="34" charset="0"/>
                <a:ea typeface="Tahoma" pitchFamily="34" charset="0"/>
                <a:cs typeface="Tahoma" pitchFamily="34" charset="0"/>
              </a:rPr>
              <a:t>Reasons are </a:t>
            </a:r>
          </a:p>
          <a:p>
            <a:r>
              <a:rPr lang="en-US" sz="2800" dirty="0" smtClean="0">
                <a:latin typeface="Tahoma" pitchFamily="34" charset="0"/>
                <a:ea typeface="Tahoma" pitchFamily="34" charset="0"/>
                <a:cs typeface="Tahoma" pitchFamily="34" charset="0"/>
              </a:rPr>
              <a:t>high levels of physical and sexual abuse, </a:t>
            </a:r>
          </a:p>
          <a:p>
            <a:r>
              <a:rPr lang="en-US" sz="2800" dirty="0" smtClean="0">
                <a:latin typeface="Tahoma" pitchFamily="34" charset="0"/>
                <a:ea typeface="Tahoma" pitchFamily="34" charset="0"/>
                <a:cs typeface="Tahoma" pitchFamily="34" charset="0"/>
              </a:rPr>
              <a:t>lack of access to emergency healthcare services</a:t>
            </a:r>
          </a:p>
          <a:p>
            <a:r>
              <a:rPr lang="en-US" sz="2800" dirty="0" smtClean="0">
                <a:latin typeface="Tahoma" pitchFamily="34" charset="0"/>
                <a:ea typeface="Tahoma" pitchFamily="34" charset="0"/>
                <a:cs typeface="Tahoma" pitchFamily="34" charset="0"/>
              </a:rPr>
              <a:t> systemic marginalization in education and employment, </a:t>
            </a:r>
          </a:p>
          <a:p>
            <a:r>
              <a:rPr lang="en-US" sz="2800" dirty="0" smtClean="0">
                <a:latin typeface="Tahoma" pitchFamily="34" charset="0"/>
                <a:ea typeface="Tahoma" pitchFamily="34" charset="0"/>
                <a:cs typeface="Tahoma" pitchFamily="34" charset="0"/>
              </a:rPr>
              <a:t>higher mortality rates and </a:t>
            </a:r>
          </a:p>
          <a:p>
            <a:r>
              <a:rPr lang="en-US" sz="2800" dirty="0" smtClean="0">
                <a:latin typeface="Tahoma" pitchFamily="34" charset="0"/>
                <a:ea typeface="Tahoma" pitchFamily="34" charset="0"/>
                <a:cs typeface="Tahoma" pitchFamily="34" charset="0"/>
              </a:rPr>
              <a:t>high levels of stigma and discrimination stemming from common misconceptions about the causes and nature of the mental health conditions.</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ahoma" pitchFamily="34" charset="0"/>
                <a:ea typeface="Tahoma" pitchFamily="34" charset="0"/>
                <a:cs typeface="Tahoma" pitchFamily="34" charset="0"/>
              </a:rPr>
              <a:t>WHAT HAS TO BE DONE</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normAutofit/>
          </a:bodyPr>
          <a:lstStyle/>
          <a:p>
            <a:r>
              <a:rPr lang="en-US" sz="2800" dirty="0" smtClean="0">
                <a:latin typeface="Tahoma" pitchFamily="34" charset="0"/>
                <a:ea typeface="Tahoma" pitchFamily="34" charset="0"/>
                <a:cs typeface="Tahoma" pitchFamily="34" charset="0"/>
              </a:rPr>
              <a:t>A. awareness and training, </a:t>
            </a:r>
          </a:p>
          <a:p>
            <a:r>
              <a:rPr lang="en-US" sz="2800" dirty="0" smtClean="0">
                <a:latin typeface="Tahoma" pitchFamily="34" charset="0"/>
                <a:ea typeface="Tahoma" pitchFamily="34" charset="0"/>
                <a:cs typeface="Tahoma" pitchFamily="34" charset="0"/>
              </a:rPr>
              <a:t>b. medical classification,</a:t>
            </a:r>
          </a:p>
          <a:p>
            <a:r>
              <a:rPr lang="en-US" sz="2800" dirty="0" smtClean="0">
                <a:latin typeface="Tahoma" pitchFamily="34" charset="0"/>
                <a:ea typeface="Tahoma" pitchFamily="34" charset="0"/>
                <a:cs typeface="Tahoma" pitchFamily="34" charset="0"/>
              </a:rPr>
              <a:t>c. early intervention,</a:t>
            </a:r>
          </a:p>
          <a:p>
            <a:r>
              <a:rPr lang="en-US" sz="2800" dirty="0" smtClean="0">
                <a:latin typeface="Tahoma" pitchFamily="34" charset="0"/>
                <a:ea typeface="Tahoma" pitchFamily="34" charset="0"/>
                <a:cs typeface="Tahoma" pitchFamily="34" charset="0"/>
              </a:rPr>
              <a:t>d. physical access, </a:t>
            </a:r>
          </a:p>
          <a:p>
            <a:r>
              <a:rPr lang="en-US" sz="2800" dirty="0" smtClean="0">
                <a:latin typeface="Tahoma" pitchFamily="34" charset="0"/>
                <a:ea typeface="Tahoma" pitchFamily="34" charset="0"/>
                <a:cs typeface="Tahoma" pitchFamily="34" charset="0"/>
              </a:rPr>
              <a:t>e. financial access, </a:t>
            </a:r>
          </a:p>
          <a:p>
            <a:r>
              <a:rPr lang="en-US" sz="2800" dirty="0" smtClean="0">
                <a:latin typeface="Tahoma" pitchFamily="34" charset="0"/>
                <a:ea typeface="Tahoma" pitchFamily="34" charset="0"/>
                <a:cs typeface="Tahoma" pitchFamily="34" charset="0"/>
              </a:rPr>
              <a:t>f. discrimination, </a:t>
            </a:r>
          </a:p>
          <a:p>
            <a:r>
              <a:rPr lang="en-US" sz="2800" dirty="0" smtClean="0">
                <a:latin typeface="Tahoma" pitchFamily="34" charset="0"/>
                <a:ea typeface="Tahoma" pitchFamily="34" charset="0"/>
                <a:cs typeface="Tahoma" pitchFamily="34" charset="0"/>
              </a:rPr>
              <a:t>g. rehabilitation.</a:t>
            </a:r>
            <a:endParaRPr lang="en-US" sz="2800" dirty="0">
              <a:latin typeface="Tahoma" pitchFamily="34" charset="0"/>
              <a:ea typeface="Tahoma" pitchFamily="34" charset="0"/>
              <a:cs typeface="Tahoma" pitchFamily="34" charset="0"/>
            </a:endParaRPr>
          </a:p>
        </p:txBody>
      </p:sp>
      <p:sp>
        <p:nvSpPr>
          <p:cNvPr id="4" name="Notched Right Arrow 3"/>
          <p:cNvSpPr/>
          <p:nvPr/>
        </p:nvSpPr>
        <p:spPr>
          <a:xfrm>
            <a:off x="1447800" y="5562600"/>
            <a:ext cx="3733800" cy="4572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5410200" y="4724400"/>
            <a:ext cx="3200400" cy="19050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200" dirty="0" smtClean="0"/>
              <a:t>Laws</a:t>
            </a:r>
            <a:r>
              <a:rPr lang="en-US" dirty="0" smtClean="0"/>
              <a:t> </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nSpc>
                <a:spcPct val="200000"/>
              </a:lnSpc>
            </a:pPr>
            <a:r>
              <a:rPr lang="en-US" sz="2800" dirty="0" smtClean="0">
                <a:latin typeface="Tahoma" pitchFamily="34" charset="0"/>
                <a:ea typeface="Tahoma" pitchFamily="34" charset="0"/>
                <a:cs typeface="Tahoma" pitchFamily="34" charset="0"/>
              </a:rPr>
              <a:t>An </a:t>
            </a:r>
            <a:r>
              <a:rPr lang="en-US" sz="2800" dirty="0" smtClean="0">
                <a:solidFill>
                  <a:srgbClr val="FF0000"/>
                </a:solidFill>
                <a:latin typeface="Tahoma" pitchFamily="34" charset="0"/>
                <a:ea typeface="Tahoma" pitchFamily="34" charset="0"/>
                <a:cs typeface="Tahoma" pitchFamily="34" charset="0"/>
              </a:rPr>
              <a:t>inclusive right to access healthcare </a:t>
            </a:r>
            <a:r>
              <a:rPr lang="en-US" sz="2800" dirty="0" smtClean="0">
                <a:latin typeface="Tahoma" pitchFamily="34" charset="0"/>
                <a:ea typeface="Tahoma" pitchFamily="34" charset="0"/>
                <a:cs typeface="Tahoma" pitchFamily="34" charset="0"/>
              </a:rPr>
              <a:t>on an equitable basis without discrimination therefore required to be recognized and implemented. </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ahoma" pitchFamily="34" charset="0"/>
                <a:ea typeface="Tahoma" pitchFamily="34" charset="0"/>
                <a:cs typeface="Tahoma" pitchFamily="34" charset="0"/>
              </a:rPr>
              <a:t>RECOMMENDATIONS AND THE WAY FORWARD</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normAutofit fontScale="92500"/>
          </a:bodyPr>
          <a:lstStyle/>
          <a:p>
            <a:r>
              <a:rPr lang="en-US" sz="2800" dirty="0" smtClean="0">
                <a:latin typeface="Tahoma" pitchFamily="34" charset="0"/>
                <a:ea typeface="Tahoma" pitchFamily="34" charset="0"/>
                <a:cs typeface="Tahoma" pitchFamily="34" charset="0"/>
              </a:rPr>
              <a:t>Article 25 of the UNCRPD is not yet being implemented in any meaningful way in India. </a:t>
            </a:r>
          </a:p>
          <a:p>
            <a:pPr algn="just"/>
            <a:r>
              <a:rPr lang="en-US" sz="2800" dirty="0" smtClean="0">
                <a:latin typeface="Tahoma" pitchFamily="34" charset="0"/>
                <a:ea typeface="Tahoma" pitchFamily="34" charset="0"/>
                <a:cs typeface="Tahoma" pitchFamily="34" charset="0"/>
              </a:rPr>
              <a:t>Need for a  Comprehensive law: </a:t>
            </a:r>
            <a:r>
              <a:rPr lang="en-US" sz="2800" dirty="0" smtClean="0">
                <a:solidFill>
                  <a:srgbClr val="FF0000"/>
                </a:solidFill>
                <a:latin typeface="Tahoma" pitchFamily="34" charset="0"/>
                <a:ea typeface="Tahoma" pitchFamily="34" charset="0"/>
                <a:cs typeface="Tahoma" pitchFamily="34" charset="0"/>
              </a:rPr>
              <a:t>The Rights of Persons with Disabilities Bill, 2014 </a:t>
            </a:r>
            <a:r>
              <a:rPr lang="en-US" sz="2800" dirty="0" smtClean="0">
                <a:latin typeface="Tahoma" pitchFamily="34" charset="0"/>
                <a:ea typeface="Tahoma" pitchFamily="34" charset="0"/>
                <a:cs typeface="Tahoma" pitchFamily="34" charset="0"/>
              </a:rPr>
              <a:t>is currently pending before the Parliament and this contains various provisions relating to equal access to health care and also covers the special needs of women, children and older persons with disabilities.</a:t>
            </a:r>
          </a:p>
          <a:p>
            <a:pPr algn="just"/>
            <a:r>
              <a:rPr lang="en-US" sz="2800" dirty="0" smtClean="0">
                <a:solidFill>
                  <a:srgbClr val="FF0000"/>
                </a:solidFill>
                <a:latin typeface="Tahoma" pitchFamily="34" charset="0"/>
                <a:ea typeface="Tahoma" pitchFamily="34" charset="0"/>
                <a:cs typeface="Tahoma" pitchFamily="34" charset="0"/>
              </a:rPr>
              <a:t>Mental Health Care Bill, 2013 : </a:t>
            </a:r>
            <a:r>
              <a:rPr lang="en-US" sz="2800" dirty="0" smtClean="0">
                <a:latin typeface="Tahoma" pitchFamily="34" charset="0"/>
                <a:ea typeface="Tahoma" pitchFamily="34" charset="0"/>
                <a:cs typeface="Tahoma" pitchFamily="34" charset="0"/>
              </a:rPr>
              <a:t>Providing improved health care to persons with mental disabilities</a:t>
            </a:r>
          </a:p>
          <a:p>
            <a:pPr algn="just"/>
            <a:endParaRPr lang="en-US"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ahoma" pitchFamily="34" charset="0"/>
                <a:ea typeface="Tahoma" pitchFamily="34" charset="0"/>
                <a:cs typeface="Tahoma" pitchFamily="34" charset="0"/>
              </a:rPr>
              <a:t>Budgetary Allocations</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lstStyle/>
          <a:p>
            <a:pPr algn="ctr">
              <a:lnSpc>
                <a:spcPct val="150000"/>
              </a:lnSpc>
              <a:buNone/>
            </a:pPr>
            <a:r>
              <a:rPr lang="en-US" sz="2800" dirty="0" smtClean="0">
                <a:latin typeface="Tahoma" pitchFamily="34" charset="0"/>
                <a:ea typeface="Tahoma" pitchFamily="34" charset="0"/>
                <a:cs typeface="Tahoma" pitchFamily="34" charset="0"/>
              </a:rPr>
              <a:t>The Planning Commission of India, in the 12th  year plan, adopts an inclusive definition of health as</a:t>
            </a:r>
          </a:p>
          <a:p>
            <a:endParaRPr lang="en-US" sz="2800" dirty="0" smtClean="0">
              <a:latin typeface="Tahoma" pitchFamily="34" charset="0"/>
              <a:ea typeface="Tahoma" pitchFamily="34" charset="0"/>
              <a:cs typeface="Tahoma" pitchFamily="34" charset="0"/>
            </a:endParaRPr>
          </a:p>
          <a:p>
            <a:pPr>
              <a:buNone/>
            </a:pPr>
            <a:r>
              <a:rPr lang="en-US" sz="2800" dirty="0" smtClean="0">
                <a:latin typeface="Tahoma" pitchFamily="34" charset="0"/>
                <a:ea typeface="Tahoma" pitchFamily="34" charset="0"/>
                <a:cs typeface="Tahoma" pitchFamily="34" charset="0"/>
              </a:rPr>
              <a:t> </a:t>
            </a:r>
            <a:r>
              <a:rPr lang="en-US" sz="3600" dirty="0" smtClean="0">
                <a:solidFill>
                  <a:srgbClr val="FF0000"/>
                </a:solidFill>
                <a:latin typeface="Tahoma" pitchFamily="34" charset="0"/>
                <a:ea typeface="Tahoma" pitchFamily="34" charset="0"/>
                <a:cs typeface="Tahoma" pitchFamily="34" charset="0"/>
              </a:rPr>
              <a:t>“not merely an absence of disease but instead as a state of complete physical, mental and social wellbeing”</a:t>
            </a:r>
            <a:endParaRPr lang="en-US" sz="2800" dirty="0" smtClean="0">
              <a:solidFill>
                <a:srgbClr val="FF0000"/>
              </a:solidFill>
              <a:latin typeface="Tahoma" pitchFamily="34" charset="0"/>
              <a:ea typeface="Tahoma" pitchFamily="34" charset="0"/>
              <a:cs typeface="Tahoma" pitchFamily="34" charset="0"/>
            </a:endParaRP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b="1" dirty="0" smtClean="0">
                <a:latin typeface="Tahoma" pitchFamily="34" charset="0"/>
                <a:ea typeface="Tahoma" pitchFamily="34" charset="0"/>
                <a:cs typeface="Tahoma" pitchFamily="34" charset="0"/>
              </a:rPr>
              <a:t>RECOMMENDATIONS</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228600" y="1143000"/>
            <a:ext cx="8686800" cy="5410200"/>
          </a:xfrm>
        </p:spPr>
        <p:txBody>
          <a:bodyPr>
            <a:noAutofit/>
          </a:bodyPr>
          <a:lstStyle/>
          <a:p>
            <a:r>
              <a:rPr lang="en-US" sz="2400" dirty="0" smtClean="0">
                <a:latin typeface="Tahoma" pitchFamily="34" charset="0"/>
                <a:ea typeface="Tahoma" pitchFamily="34" charset="0"/>
                <a:cs typeface="Tahoma" pitchFamily="34" charset="0"/>
              </a:rPr>
              <a:t>Ensure that </a:t>
            </a:r>
            <a:r>
              <a:rPr lang="en-US" sz="2400" dirty="0" smtClean="0">
                <a:solidFill>
                  <a:srgbClr val="FF0000"/>
                </a:solidFill>
                <a:latin typeface="Tahoma" pitchFamily="34" charset="0"/>
                <a:ea typeface="Tahoma" pitchFamily="34" charset="0"/>
                <a:cs typeface="Tahoma" pitchFamily="34" charset="0"/>
              </a:rPr>
              <a:t>accessible health care </a:t>
            </a:r>
            <a:r>
              <a:rPr lang="en-US" sz="2400" dirty="0" smtClean="0">
                <a:latin typeface="Tahoma" pitchFamily="34" charset="0"/>
                <a:ea typeface="Tahoma" pitchFamily="34" charset="0"/>
                <a:cs typeface="Tahoma" pitchFamily="34" charset="0"/>
              </a:rPr>
              <a:t>services based on the dignity and integrity of </a:t>
            </a:r>
            <a:r>
              <a:rPr lang="en-US" sz="2400" dirty="0" err="1" smtClean="0">
                <a:latin typeface="Tahoma" pitchFamily="34" charset="0"/>
                <a:ea typeface="Tahoma" pitchFamily="34" charset="0"/>
                <a:cs typeface="Tahoma" pitchFamily="34" charset="0"/>
              </a:rPr>
              <a:t>WwDs</a:t>
            </a:r>
            <a:r>
              <a:rPr lang="en-US" sz="2400" dirty="0" smtClean="0">
                <a:latin typeface="Tahoma" pitchFamily="34" charset="0"/>
                <a:ea typeface="Tahoma" pitchFamily="34" charset="0"/>
                <a:cs typeface="Tahoma" pitchFamily="34" charset="0"/>
              </a:rPr>
              <a:t> are provided.</a:t>
            </a:r>
          </a:p>
          <a:p>
            <a:r>
              <a:rPr lang="en-US" sz="2400" dirty="0" smtClean="0">
                <a:latin typeface="Tahoma" pitchFamily="34" charset="0"/>
                <a:ea typeface="Tahoma" pitchFamily="34" charset="0"/>
                <a:cs typeface="Tahoma" pitchFamily="34" charset="0"/>
              </a:rPr>
              <a:t>  </a:t>
            </a:r>
            <a:r>
              <a:rPr lang="en-US" sz="2400" dirty="0" smtClean="0">
                <a:solidFill>
                  <a:srgbClr val="FF0000"/>
                </a:solidFill>
                <a:latin typeface="Tahoma" pitchFamily="34" charset="0"/>
                <a:ea typeface="Tahoma" pitchFamily="34" charset="0"/>
                <a:cs typeface="Tahoma" pitchFamily="34" charset="0"/>
              </a:rPr>
              <a:t>Sensitization of medical professionals,</a:t>
            </a:r>
            <a:r>
              <a:rPr lang="en-US" sz="2400" dirty="0" smtClean="0">
                <a:latin typeface="Tahoma" pitchFamily="34" charset="0"/>
                <a:ea typeface="Tahoma" pitchFamily="34" charset="0"/>
                <a:cs typeface="Tahoma" pitchFamily="34" charset="0"/>
              </a:rPr>
              <a:t> staff &amp; </a:t>
            </a:r>
            <a:r>
              <a:rPr lang="en-US" sz="2400" dirty="0" err="1" smtClean="0">
                <a:latin typeface="Tahoma" pitchFamily="34" charset="0"/>
                <a:ea typeface="Tahoma" pitchFamily="34" charset="0"/>
                <a:cs typeface="Tahoma" pitchFamily="34" charset="0"/>
              </a:rPr>
              <a:t>carers</a:t>
            </a:r>
            <a:r>
              <a:rPr lang="en-US" sz="2400" dirty="0" smtClean="0">
                <a:latin typeface="Tahoma" pitchFamily="34" charset="0"/>
                <a:ea typeface="Tahoma" pitchFamily="34" charset="0"/>
                <a:cs typeface="Tahoma" pitchFamily="34" charset="0"/>
              </a:rPr>
              <a:t> on how to behave &amp; interact with </a:t>
            </a:r>
            <a:r>
              <a:rPr lang="en-US" sz="2400" dirty="0" err="1" smtClean="0">
                <a:latin typeface="Tahoma" pitchFamily="34" charset="0"/>
                <a:ea typeface="Tahoma" pitchFamily="34" charset="0"/>
                <a:cs typeface="Tahoma" pitchFamily="34" charset="0"/>
              </a:rPr>
              <a:t>WwDs</a:t>
            </a:r>
            <a:r>
              <a:rPr lang="en-US" sz="2400" dirty="0" smtClean="0">
                <a:latin typeface="Tahoma" pitchFamily="34" charset="0"/>
                <a:ea typeface="Tahoma" pitchFamily="34" charset="0"/>
                <a:cs typeface="Tahoma" pitchFamily="34" charset="0"/>
              </a:rPr>
              <a:t>.</a:t>
            </a:r>
          </a:p>
          <a:p>
            <a:r>
              <a:rPr lang="en-US" sz="2400" dirty="0" smtClean="0">
                <a:latin typeface="Tahoma" pitchFamily="34" charset="0"/>
                <a:ea typeface="Tahoma" pitchFamily="34" charset="0"/>
                <a:cs typeface="Tahoma" pitchFamily="34" charset="0"/>
              </a:rPr>
              <a:t> </a:t>
            </a:r>
            <a:r>
              <a:rPr lang="en-US" sz="2400" dirty="0" smtClean="0">
                <a:solidFill>
                  <a:srgbClr val="FF0000"/>
                </a:solidFill>
                <a:latin typeface="Tahoma" pitchFamily="34" charset="0"/>
                <a:ea typeface="Tahoma" pitchFamily="34" charset="0"/>
                <a:cs typeface="Tahoma" pitchFamily="34" charset="0"/>
              </a:rPr>
              <a:t>Sexual and reproductive health services </a:t>
            </a:r>
            <a:r>
              <a:rPr lang="en-US" sz="2400" dirty="0" smtClean="0">
                <a:latin typeface="Tahoma" pitchFamily="34" charset="0"/>
                <a:ea typeface="Tahoma" pitchFamily="34" charset="0"/>
                <a:cs typeface="Tahoma" pitchFamily="34" charset="0"/>
              </a:rPr>
              <a:t>are not denied to </a:t>
            </a:r>
            <a:r>
              <a:rPr lang="en-US" sz="2400" dirty="0" err="1" smtClean="0">
                <a:latin typeface="Tahoma" pitchFamily="34" charset="0"/>
                <a:ea typeface="Tahoma" pitchFamily="34" charset="0"/>
                <a:cs typeface="Tahoma" pitchFamily="34" charset="0"/>
              </a:rPr>
              <a:t>WwDs</a:t>
            </a:r>
            <a:r>
              <a:rPr lang="en-US" sz="2400" dirty="0" smtClean="0">
                <a:latin typeface="Tahoma" pitchFamily="34" charset="0"/>
                <a:ea typeface="Tahoma" pitchFamily="34" charset="0"/>
                <a:cs typeface="Tahoma" pitchFamily="34" charset="0"/>
              </a:rPr>
              <a:t> and they are provided taking the free and informed consent of the individual. </a:t>
            </a:r>
          </a:p>
          <a:p>
            <a:r>
              <a:rPr lang="en-US" sz="2400" dirty="0" smtClean="0">
                <a:latin typeface="Tahoma" pitchFamily="34" charset="0"/>
                <a:ea typeface="Tahoma" pitchFamily="34" charset="0"/>
                <a:cs typeface="Tahoma" pitchFamily="34" charset="0"/>
              </a:rPr>
              <a:t> Institution and implementation of punitive measures for medical and paramedical personnel who engage in malpractices, discrimination and wrongful treatment of </a:t>
            </a:r>
            <a:r>
              <a:rPr lang="en-US" sz="2400" dirty="0" err="1" smtClean="0">
                <a:latin typeface="Tahoma" pitchFamily="34" charset="0"/>
                <a:ea typeface="Tahoma" pitchFamily="34" charset="0"/>
                <a:cs typeface="Tahoma" pitchFamily="34" charset="0"/>
              </a:rPr>
              <a:t>WwDs</a:t>
            </a:r>
            <a:r>
              <a:rPr lang="en-US" sz="2400" dirty="0" smtClean="0">
                <a:latin typeface="Tahoma" pitchFamily="34" charset="0"/>
                <a:ea typeface="Tahoma" pitchFamily="34" charset="0"/>
                <a:cs typeface="Tahoma" pitchFamily="34" charset="0"/>
              </a:rPr>
              <a:t>.</a:t>
            </a:r>
          </a:p>
          <a:p>
            <a:r>
              <a:rPr lang="en-US" sz="2400" dirty="0" smtClean="0">
                <a:latin typeface="Tahoma" pitchFamily="34" charset="0"/>
                <a:ea typeface="Tahoma" pitchFamily="34" charset="0"/>
                <a:cs typeface="Tahoma" pitchFamily="34" charset="0"/>
              </a:rPr>
              <a:t> Amendment to the provisions of the RCI Act and its rules dealing with disciplinary action against a professional in case of misconduct. </a:t>
            </a:r>
            <a:endParaRPr lang="en-US" sz="2400" dirty="0">
              <a:latin typeface="Tahoma" pitchFamily="34" charset="0"/>
              <a:ea typeface="Tahoma" pitchFamily="34" charset="0"/>
              <a:cs typeface="Tahoma"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endParaRPr lang="en-US" dirty="0" smtClean="0"/>
          </a:p>
          <a:p>
            <a:pPr algn="ctr">
              <a:buNone/>
            </a:pPr>
            <a:endParaRPr lang="en-US" dirty="0" smtClean="0"/>
          </a:p>
          <a:p>
            <a:pPr algn="ctr">
              <a:buNone/>
            </a:pPr>
            <a:r>
              <a:rPr lang="en-US" sz="7200" dirty="0" smtClean="0">
                <a:latin typeface="AR BERKLEY" pitchFamily="2" charset="0"/>
                <a:ea typeface="Tahoma" pitchFamily="34" charset="0"/>
                <a:cs typeface="Tahoma" pitchFamily="34" charset="0"/>
              </a:rPr>
              <a:t>Thank you………</a:t>
            </a:r>
            <a:endParaRPr lang="en-US" sz="7200" dirty="0">
              <a:latin typeface="AR BERKLEY" pitchFamily="2" charset="0"/>
              <a:ea typeface="Tahoma" pitchFamily="34" charset="0"/>
              <a:cs typeface="Tahom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ahoma" pitchFamily="34" charset="0"/>
                <a:ea typeface="Tahoma" pitchFamily="34" charset="0"/>
                <a:cs typeface="Tahoma" pitchFamily="34" charset="0"/>
              </a:rPr>
              <a:t>Right to Health</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normAutofit/>
          </a:bodyPr>
          <a:lstStyle/>
          <a:p>
            <a:r>
              <a:rPr lang="en-US" sz="2800" dirty="0" smtClean="0">
                <a:latin typeface="Tahoma" pitchFamily="34" charset="0"/>
                <a:ea typeface="Tahoma" pitchFamily="34" charset="0"/>
                <a:cs typeface="Tahoma" pitchFamily="34" charset="0"/>
              </a:rPr>
              <a:t>Access to health for persons with disabilities is thus a basic right as it is necessary for the existence of all other rights</a:t>
            </a:r>
          </a:p>
          <a:p>
            <a:endParaRPr lang="en-US" sz="2800" dirty="0">
              <a:latin typeface="Tahoma" pitchFamily="34" charset="0"/>
              <a:ea typeface="Tahoma" pitchFamily="34" charset="0"/>
              <a:cs typeface="Tahoma" pitchFamily="34" charset="0"/>
            </a:endParaRPr>
          </a:p>
          <a:p>
            <a:r>
              <a:rPr lang="en-US" sz="2800" dirty="0" smtClean="0">
                <a:latin typeface="Tahoma" pitchFamily="34" charset="0"/>
                <a:ea typeface="Tahoma" pitchFamily="34" charset="0"/>
                <a:cs typeface="Tahoma" pitchFamily="34" charset="0"/>
              </a:rPr>
              <a:t>A fundamental right in India by the Supreme Court under the ambit of the right to life protected under Article 21 of the constitution. </a:t>
            </a:r>
          </a:p>
          <a:p>
            <a:endParaRPr lang="en-US" sz="2800" dirty="0">
              <a:latin typeface="Tahoma" pitchFamily="34" charset="0"/>
              <a:ea typeface="Tahoma" pitchFamily="34" charset="0"/>
              <a:cs typeface="Tahoma" pitchFamily="34" charset="0"/>
            </a:endParaRPr>
          </a:p>
          <a:p>
            <a:pPr>
              <a:buNone/>
            </a:pPr>
            <a:r>
              <a:rPr lang="en-US" sz="2800" dirty="0" smtClean="0">
                <a:latin typeface="Tahoma" pitchFamily="34" charset="0"/>
                <a:ea typeface="Tahoma" pitchFamily="34" charset="0"/>
                <a:cs typeface="Tahoma" pitchFamily="34" charset="0"/>
              </a:rPr>
              <a:t> Henry </a:t>
            </a:r>
            <a:r>
              <a:rPr lang="en-US" sz="2800" dirty="0" err="1" smtClean="0">
                <a:latin typeface="Tahoma" pitchFamily="34" charset="0"/>
                <a:ea typeface="Tahoma" pitchFamily="34" charset="0"/>
                <a:cs typeface="Tahoma" pitchFamily="34" charset="0"/>
              </a:rPr>
              <a:t>Shue</a:t>
            </a:r>
            <a:r>
              <a:rPr lang="en-US" sz="2800" dirty="0" smtClean="0">
                <a:latin typeface="Tahoma" pitchFamily="34" charset="0"/>
                <a:ea typeface="Tahoma" pitchFamily="34" charset="0"/>
                <a:cs typeface="Tahoma" pitchFamily="34" charset="0"/>
              </a:rPr>
              <a:t>, Basic Rights, 98 (2nd Edition, 1996</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3916362"/>
          </a:xfrm>
        </p:spPr>
        <p:txBody>
          <a:bodyPr>
            <a:normAutofit fontScale="90000"/>
          </a:bodyPr>
          <a:lstStyle/>
          <a:p>
            <a:r>
              <a:rPr lang="en-US" dirty="0" smtClean="0"/>
              <a:t/>
            </a:r>
            <a:br>
              <a:rPr lang="en-US" dirty="0" smtClean="0"/>
            </a:br>
            <a:r>
              <a:rPr lang="en-US" sz="4000" b="1" dirty="0" smtClean="0">
                <a:latin typeface="Tahoma" pitchFamily="34" charset="0"/>
                <a:ea typeface="Tahoma" pitchFamily="34" charset="0"/>
                <a:cs typeface="Tahoma" pitchFamily="34" charset="0"/>
              </a:rPr>
              <a:t>Sections-Two fold </a:t>
            </a:r>
            <a:r>
              <a:rPr lang="en-US" dirty="0" smtClean="0"/>
              <a:t/>
            </a:r>
            <a:br>
              <a:rPr lang="en-US" dirty="0" smtClean="0"/>
            </a:br>
            <a:r>
              <a:rPr lang="en-US" dirty="0" smtClean="0"/>
              <a:t/>
            </a:r>
            <a:br>
              <a:rPr lang="en-US" dirty="0" smtClean="0"/>
            </a:br>
            <a:r>
              <a:rPr lang="en-US" sz="3100" dirty="0" smtClean="0">
                <a:latin typeface="Tahoma" pitchFamily="34" charset="0"/>
                <a:ea typeface="Tahoma" pitchFamily="34" charset="0"/>
                <a:cs typeface="Tahoma" pitchFamily="34" charset="0"/>
              </a:rPr>
              <a:t>The first section looks at the scope of the right to health both under the international instruments and domestic legislation. </a:t>
            </a:r>
            <a:r>
              <a:rPr lang="en-US" dirty="0" smtClean="0"/>
              <a:t/>
            </a:r>
            <a:br>
              <a:rPr lang="en-US" dirty="0" smtClean="0"/>
            </a:br>
            <a:endParaRPr lang="en-US" dirty="0"/>
          </a:p>
        </p:txBody>
      </p:sp>
      <p:sp>
        <p:nvSpPr>
          <p:cNvPr id="4" name="Rectangle 3"/>
          <p:cNvSpPr/>
          <p:nvPr/>
        </p:nvSpPr>
        <p:spPr>
          <a:xfrm>
            <a:off x="609600" y="3749457"/>
            <a:ext cx="7391400" cy="2246769"/>
          </a:xfrm>
          <a:prstGeom prst="rect">
            <a:avLst/>
          </a:prstGeom>
        </p:spPr>
        <p:txBody>
          <a:bodyPr wrap="square">
            <a:spAutoFit/>
          </a:bodyPr>
          <a:lstStyle/>
          <a:p>
            <a:pPr algn="ctr"/>
            <a:r>
              <a:rPr lang="en-US" sz="2800" dirty="0" smtClean="0">
                <a:latin typeface="Tahoma" pitchFamily="34" charset="0"/>
                <a:ea typeface="Tahoma" pitchFamily="34" charset="0"/>
                <a:cs typeface="Tahoma" pitchFamily="34" charset="0"/>
              </a:rPr>
              <a:t>The second part reviews the ground realities of the actual experiences of persons with disabilities in accessing their right to health care using the  core themes of equal access and non-discrimination.</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sz="4000" b="1" dirty="0" smtClean="0">
                <a:latin typeface="Tahoma" pitchFamily="34" charset="0"/>
                <a:ea typeface="Tahoma" pitchFamily="34" charset="0"/>
                <a:cs typeface="Tahoma" pitchFamily="34" charset="0"/>
              </a:rPr>
              <a:t>THE LEGAL FRAMEWORK FOR THE RIGHT TO HEALTH FOR PERSONS WITH DISABILITIES</a:t>
            </a:r>
            <a:r>
              <a:rPr lang="en-US" dirty="0" smtClean="0"/>
              <a:t/>
            </a:r>
            <a:br>
              <a:rPr lang="en-US" dirty="0" smtClean="0"/>
            </a:br>
            <a:endParaRPr lang="en-US" dirty="0"/>
          </a:p>
        </p:txBody>
      </p:sp>
      <p:sp>
        <p:nvSpPr>
          <p:cNvPr id="4" name="Rectangle 3"/>
          <p:cNvSpPr/>
          <p:nvPr/>
        </p:nvSpPr>
        <p:spPr>
          <a:xfrm>
            <a:off x="914400" y="3105834"/>
            <a:ext cx="7772400" cy="1446550"/>
          </a:xfrm>
          <a:prstGeom prst="rect">
            <a:avLst/>
          </a:prstGeom>
        </p:spPr>
        <p:txBody>
          <a:bodyPr wrap="square">
            <a:spAutoFit/>
          </a:bodyPr>
          <a:lstStyle/>
          <a:p>
            <a:pPr algn="ctr"/>
            <a:r>
              <a:rPr lang="en-US" sz="4400" dirty="0" smtClean="0">
                <a:latin typeface="Tahoma" pitchFamily="34" charset="0"/>
                <a:ea typeface="Tahoma" pitchFamily="34" charset="0"/>
                <a:cs typeface="Tahoma" pitchFamily="34" charset="0"/>
              </a:rPr>
              <a:t>International Treaties and the </a:t>
            </a:r>
            <a:br>
              <a:rPr lang="en-US" sz="4400" dirty="0" smtClean="0">
                <a:latin typeface="Tahoma" pitchFamily="34" charset="0"/>
                <a:ea typeface="Tahoma" pitchFamily="34" charset="0"/>
                <a:cs typeface="Tahoma" pitchFamily="34" charset="0"/>
              </a:rPr>
            </a:br>
            <a:r>
              <a:rPr lang="en-US" sz="4400" dirty="0" smtClean="0">
                <a:latin typeface="Tahoma" pitchFamily="34" charset="0"/>
                <a:ea typeface="Tahoma" pitchFamily="34" charset="0"/>
                <a:cs typeface="Tahoma" pitchFamily="34" charset="0"/>
              </a:rPr>
              <a:t>Right to Health</a:t>
            </a:r>
            <a:endParaRPr lang="en-US" sz="4400" dirty="0">
              <a:latin typeface="Tahoma" pitchFamily="34" charset="0"/>
              <a:ea typeface="Tahoma" pitchFamily="34" charset="0"/>
              <a:cs typeface="Tahom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noAutofit/>
          </a:bodyPr>
          <a:lstStyle/>
          <a:p>
            <a:pPr algn="ctr">
              <a:lnSpc>
                <a:spcPct val="200000"/>
              </a:lnSpc>
              <a:buNone/>
            </a:pPr>
            <a:r>
              <a:rPr lang="en-US" sz="2800" b="1" dirty="0" smtClean="0">
                <a:latin typeface="Tahoma" pitchFamily="34" charset="0"/>
                <a:ea typeface="Tahoma" pitchFamily="34" charset="0"/>
                <a:cs typeface="Tahoma" pitchFamily="34" charset="0"/>
              </a:rPr>
              <a:t>Physical accessibility, economic accessibility, information accessibility and nondiscrimination – where health facilities, goods and services are available to all but especially to those who are vulnerable or </a:t>
            </a:r>
            <a:r>
              <a:rPr lang="en-US" sz="2800" b="1" dirty="0" err="1" smtClean="0">
                <a:latin typeface="Tahoma" pitchFamily="34" charset="0"/>
                <a:ea typeface="Tahoma" pitchFamily="34" charset="0"/>
                <a:cs typeface="Tahoma" pitchFamily="34" charset="0"/>
              </a:rPr>
              <a:t>marginalised</a:t>
            </a:r>
            <a:r>
              <a:rPr lang="en-US" sz="2800" b="1" dirty="0" smtClean="0">
                <a:latin typeface="Tahoma" pitchFamily="34" charset="0"/>
                <a:ea typeface="Tahoma" pitchFamily="34" charset="0"/>
                <a:cs typeface="Tahoma" pitchFamily="34" charset="0"/>
              </a:rPr>
              <a:t>.</a:t>
            </a:r>
            <a:endParaRPr lang="en-US" sz="2800" b="1" dirty="0">
              <a:latin typeface="Tahoma" pitchFamily="34" charset="0"/>
              <a:ea typeface="Tahoma" pitchFamily="34" charset="0"/>
              <a:cs typeface="Tahom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639762"/>
          </a:xfrm>
        </p:spPr>
        <p:txBody>
          <a:bodyPr>
            <a:noAutofit/>
          </a:bodyPr>
          <a:lstStyle/>
          <a:p>
            <a:r>
              <a:rPr lang="en-US" sz="3600" dirty="0" smtClean="0">
                <a:latin typeface="Tahoma" pitchFamily="34" charset="0"/>
                <a:ea typeface="Tahoma" pitchFamily="34" charset="0"/>
                <a:cs typeface="Tahoma" pitchFamily="34" charset="0"/>
              </a:rPr>
              <a:t/>
            </a:r>
            <a:br>
              <a:rPr lang="en-US" sz="3600" dirty="0" smtClean="0">
                <a:latin typeface="Tahoma" pitchFamily="34" charset="0"/>
                <a:ea typeface="Tahoma" pitchFamily="34" charset="0"/>
                <a:cs typeface="Tahoma" pitchFamily="34" charset="0"/>
              </a:rPr>
            </a:br>
            <a:r>
              <a:rPr lang="en-US" sz="3600" b="1" dirty="0" smtClean="0">
                <a:latin typeface="Tahoma" pitchFamily="34" charset="0"/>
                <a:ea typeface="Tahoma" pitchFamily="34" charset="0"/>
                <a:cs typeface="Tahoma" pitchFamily="34" charset="0"/>
              </a:rPr>
              <a:t>The UN International Covenant on Economic, Social and Cultural Rights 1966 (“ICESCR”)</a:t>
            </a:r>
            <a:endParaRPr lang="en-US" sz="36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normAutofit lnSpcReduction="10000"/>
          </a:bodyPr>
          <a:lstStyle/>
          <a:p>
            <a:pPr>
              <a:buNone/>
            </a:pPr>
            <a:r>
              <a:rPr lang="en-US" sz="1600" dirty="0" smtClean="0"/>
              <a:t> </a:t>
            </a:r>
          </a:p>
          <a:p>
            <a:pPr>
              <a:buNone/>
            </a:pPr>
            <a:r>
              <a:rPr lang="en-US" sz="2800" dirty="0" smtClean="0">
                <a:solidFill>
                  <a:srgbClr val="FF0000"/>
                </a:solidFill>
                <a:latin typeface="Tahoma" pitchFamily="34" charset="0"/>
                <a:ea typeface="Tahoma" pitchFamily="34" charset="0"/>
                <a:cs typeface="Tahoma" pitchFamily="34" charset="0"/>
              </a:rPr>
              <a:t>Article 12.2 (d) of the ICESCR </a:t>
            </a:r>
            <a:r>
              <a:rPr lang="en-US" sz="2800" dirty="0" smtClean="0">
                <a:latin typeface="Tahoma" pitchFamily="34" charset="0"/>
                <a:ea typeface="Tahoma" pitchFamily="34" charset="0"/>
                <a:cs typeface="Tahoma" pitchFamily="34" charset="0"/>
              </a:rPr>
              <a:t>deals with the right to the ‘provision of equal and timely access to basic preventive, curative, rehabilitative health services and health education’</a:t>
            </a:r>
          </a:p>
          <a:p>
            <a:pPr>
              <a:buNone/>
            </a:pPr>
            <a:endParaRPr lang="en-US" sz="2800" dirty="0">
              <a:latin typeface="Tahoma" pitchFamily="34" charset="0"/>
              <a:ea typeface="Tahoma" pitchFamily="34" charset="0"/>
              <a:cs typeface="Tahoma" pitchFamily="34" charset="0"/>
            </a:endParaRPr>
          </a:p>
          <a:p>
            <a:pPr>
              <a:buNone/>
            </a:pPr>
            <a:endParaRPr lang="en-US" sz="2800" dirty="0" smtClean="0">
              <a:latin typeface="Tahoma" pitchFamily="34" charset="0"/>
              <a:ea typeface="Tahoma" pitchFamily="34" charset="0"/>
              <a:cs typeface="Tahoma" pitchFamily="34" charset="0"/>
            </a:endParaRPr>
          </a:p>
          <a:p>
            <a:pPr>
              <a:buNone/>
            </a:pPr>
            <a:r>
              <a:rPr lang="en-US" sz="2800" b="1" dirty="0" smtClean="0">
                <a:latin typeface="Tahoma" pitchFamily="34" charset="0"/>
                <a:ea typeface="Tahoma" pitchFamily="34" charset="0"/>
                <a:cs typeface="Tahoma" pitchFamily="34" charset="0"/>
              </a:rPr>
              <a:t>Articles 2.2 and 3 of the Covenant</a:t>
            </a:r>
            <a:r>
              <a:rPr lang="en-US" sz="2800" dirty="0" smtClean="0">
                <a:latin typeface="Tahoma" pitchFamily="34" charset="0"/>
                <a:ea typeface="Tahoma" pitchFamily="34" charset="0"/>
                <a:cs typeface="Tahoma" pitchFamily="34" charset="0"/>
              </a:rPr>
              <a:t> also prohibit discrimination in access to health care on a number of grounds, including  physical or mental disability and health status.</a:t>
            </a:r>
          </a:p>
          <a:p>
            <a:pPr>
              <a:buNone/>
            </a:pP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nSpc>
                <a:spcPct val="200000"/>
              </a:lnSpc>
            </a:pPr>
            <a:r>
              <a:rPr lang="en-US" sz="2800" dirty="0" smtClean="0">
                <a:latin typeface="Tahoma" pitchFamily="34" charset="0"/>
                <a:ea typeface="Tahoma" pitchFamily="34" charset="0"/>
                <a:cs typeface="Tahoma" pitchFamily="34" charset="0"/>
              </a:rPr>
              <a:t>It affirmed that health, is a state of complete physical, mental and social well-being, and not merely the absence of disease or infirmity, was a fundamental human right and that the attainment of the highest possible level of health is a world-wide social priority.</a:t>
            </a:r>
            <a:endParaRPr lang="en-US" sz="2800" dirty="0">
              <a:latin typeface="Tahoma" pitchFamily="34" charset="0"/>
              <a:ea typeface="Tahoma" pitchFamily="34" charset="0"/>
              <a:cs typeface="Tahoma" pitchFamily="34" charset="0"/>
            </a:endParaRPr>
          </a:p>
        </p:txBody>
      </p:sp>
      <p:sp>
        <p:nvSpPr>
          <p:cNvPr id="4" name="Rectangle 3"/>
          <p:cNvSpPr/>
          <p:nvPr/>
        </p:nvSpPr>
        <p:spPr>
          <a:xfrm>
            <a:off x="1295400" y="457200"/>
            <a:ext cx="6984604" cy="646331"/>
          </a:xfrm>
          <a:prstGeom prst="rect">
            <a:avLst/>
          </a:prstGeom>
        </p:spPr>
        <p:txBody>
          <a:bodyPr wrap="none">
            <a:spAutoFit/>
          </a:bodyPr>
          <a:lstStyle/>
          <a:p>
            <a:pPr algn="ctr"/>
            <a:r>
              <a:rPr lang="en-US" sz="3600" b="1" dirty="0" smtClean="0">
                <a:latin typeface="Tahoma" pitchFamily="34" charset="0"/>
                <a:ea typeface="Tahoma" pitchFamily="34" charset="0"/>
                <a:cs typeface="Tahoma" pitchFamily="34" charset="0"/>
              </a:rPr>
              <a:t>Alma Ata Declaration of 1978</a:t>
            </a:r>
            <a:endParaRPr lang="en-US" sz="3600" b="1" dirty="0">
              <a:latin typeface="Tahoma" pitchFamily="34" charset="0"/>
              <a:ea typeface="Tahoma" pitchFamily="34" charset="0"/>
              <a:cs typeface="Tahoma"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TotalTime>
  <Words>2145</Words>
  <Application>Microsoft Office PowerPoint</Application>
  <PresentationFormat>On-screen Show (4:3)</PresentationFormat>
  <Paragraphs>159</Paragraphs>
  <Slides>38</Slides>
  <Notes>5</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 THE RIGHT TO HEALTH OF WOMEN WITH DISABILITIES IN INDIA</vt:lpstr>
      <vt:lpstr>An estimated 70 million persons with disability in India are faced with problems of access to basic and specialized health care services </vt:lpstr>
      <vt:lpstr>UN Convention on the Rights of Persons with Disabilities </vt:lpstr>
      <vt:lpstr>Right to Health</vt:lpstr>
      <vt:lpstr> Sections-Two fold   The first section looks at the scope of the right to health both under the international instruments and domestic legislation.  </vt:lpstr>
      <vt:lpstr>THE LEGAL FRAMEWORK FOR THE RIGHT TO HEALTH FOR PERSONS WITH DISABILITIES </vt:lpstr>
      <vt:lpstr>Slide 7</vt:lpstr>
      <vt:lpstr> The UN International Covenant on Economic, Social and Cultural Rights 1966 (“ICESCR”)</vt:lpstr>
      <vt:lpstr>Slide 9</vt:lpstr>
      <vt:lpstr> UN adopted the UN General Assembly of the Standard Rules on the Equalization of Opportunities in 1993.</vt:lpstr>
      <vt:lpstr> </vt:lpstr>
      <vt:lpstr>Provisions of the UNCRPD towards right to health</vt:lpstr>
      <vt:lpstr>UNCRPD cont…</vt:lpstr>
      <vt:lpstr>Slide 14</vt:lpstr>
      <vt:lpstr>Slide 15</vt:lpstr>
      <vt:lpstr>The PWD Act </vt:lpstr>
      <vt:lpstr>Slide 17</vt:lpstr>
      <vt:lpstr>PWD provisions-right to healthcare</vt:lpstr>
      <vt:lpstr>PWD Act </vt:lpstr>
      <vt:lpstr>Slide 20</vt:lpstr>
      <vt:lpstr>PWD Act -categories of disabilities</vt:lpstr>
      <vt:lpstr>Other acts</vt:lpstr>
      <vt:lpstr>Barriers to health care</vt:lpstr>
      <vt:lpstr> Article 12 of CEDAW requires supplement from Article 25 of CRPD which provides for informed and free consent, reproductive rights, non-discriminatory healthcare, equal access to public health programmes, health insurance and health related rehabilitation,.</vt:lpstr>
      <vt:lpstr>Problems specific to WwD</vt:lpstr>
      <vt:lpstr>Draft Rights of Persons with Disabilities Bill, 2014</vt:lpstr>
      <vt:lpstr>Slide 27</vt:lpstr>
      <vt:lpstr>Slide 28</vt:lpstr>
      <vt:lpstr>Slide 29</vt:lpstr>
      <vt:lpstr>DIMENSIONS AND PROBLEMS OF EQUAL ACCESS </vt:lpstr>
      <vt:lpstr>Reasonable accommodation</vt:lpstr>
      <vt:lpstr>World Health Organization </vt:lpstr>
      <vt:lpstr>WHAT HAS TO BE DONE</vt:lpstr>
      <vt:lpstr>Slide 34</vt:lpstr>
      <vt:lpstr>RECOMMENDATIONS AND THE WAY FORWARD</vt:lpstr>
      <vt:lpstr>Budgetary Allocations</vt:lpstr>
      <vt:lpstr>RECOMMENDATIONS</vt:lpstr>
      <vt:lpstr>Slide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estimated 70 million persons with disability in India are faced with problems of access to basic and specialized health care services</dc:title>
  <dc:creator>user</dc:creator>
  <cp:lastModifiedBy>cdap</cp:lastModifiedBy>
  <cp:revision>23</cp:revision>
  <dcterms:created xsi:type="dcterms:W3CDTF">2016-11-30T05:50:29Z</dcterms:created>
  <dcterms:modified xsi:type="dcterms:W3CDTF">2016-11-30T15:45:55Z</dcterms:modified>
</cp:coreProperties>
</file>