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 id="2147483667"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1" roundtripDataSignature="AMtx7mgrUAuQT/ewkyL2pHfW/3BbdGDb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customschemas.google.com/relationships/presentationmetadata" Target="metadata"/><Relationship Id="rId50" Type="http://schemas.openxmlformats.org/officeDocument/2006/relationships/slide" Target="slides/slide42.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sabilityaffairs.gov.in/upload/uploadfiles/files/PWD_Act.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rsindia.org/uploads/media/Disability/Compariso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rsindia.org/uploads/media/Mental/Health"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sabilityaffairs.gov.in/uploaad/uploadfiles/files/RPWD/ACT/2016.pdf"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Persons with Disabilities (Equal Opportunities, Protection of Rights and Full Participation) Act.1995. [Last accessed on 2017 Jan 27]. Available from:</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http://www.disabilityaffairs.gov.in/upload/uploadfiles/files/PWD_Act.pdf</a:t>
            </a:r>
            <a:r>
              <a:rPr b="0" i="0" lang="en-US" sz="1200">
                <a:solidFill>
                  <a:schemeClr val="dk1"/>
                </a:solidFill>
                <a:latin typeface="Calibri"/>
                <a:ea typeface="Calibri"/>
                <a:cs typeface="Calibri"/>
                <a:sym typeface="Calibri"/>
              </a:rPr>
              <a:t> .</a:t>
            </a:r>
            <a:endParaRPr/>
          </a:p>
        </p:txBody>
      </p:sp>
      <p:sp>
        <p:nvSpPr>
          <p:cNvPr id="265" name="Google Shape;26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Comparison of the Rights of Persons with Disabilities Bill, 2014, the Official Amendments and the Recommendations of the Standing Committee PRS Legislative Research. [Last accessed on 2017 Jan 27]. Available from: </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http://www.prsindia.org/uploads/media/Disability/Comparison</a:t>
            </a:r>
            <a:r>
              <a:rPr b="0" i="0" lang="en-US" sz="1200">
                <a:solidFill>
                  <a:schemeClr val="dk1"/>
                </a:solidFill>
                <a:latin typeface="Calibri"/>
                <a:ea typeface="Calibri"/>
                <a:cs typeface="Calibri"/>
                <a:sym typeface="Calibri"/>
              </a:rPr>
              <a:t> .</a:t>
            </a:r>
            <a:endParaRPr/>
          </a:p>
        </p:txBody>
      </p:sp>
      <p:sp>
        <p:nvSpPr>
          <p:cNvPr id="272" name="Google Shape;27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2" name="Google Shape;21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Mental Healthcare Bill, 2016, as passed by the Rajya Sabha. [Last accessed on 2017 Jan 27]. Available from: </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http://www.prsindia.org/uploads/media/Mental/Health</a:t>
            </a:r>
            <a:r>
              <a:rPr b="0" i="0" lang="en-US" sz="1200">
                <a:solidFill>
                  <a:schemeClr val="dk1"/>
                </a:solidFill>
                <a:latin typeface="Calibri"/>
                <a:ea typeface="Calibri"/>
                <a:cs typeface="Calibri"/>
                <a:sym typeface="Calibri"/>
              </a:rPr>
              <a:t> .</a:t>
            </a:r>
            <a:endParaRPr/>
          </a:p>
        </p:txBody>
      </p:sp>
      <p:sp>
        <p:nvSpPr>
          <p:cNvPr id="346" name="Google Shape;346;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8" name="Google Shape;22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25" name="Google Shape;425;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Rights of Persons with Disabilities Act, 2016, Gazette of India (Extra-Ordinary); 28 December.2016. [Last accessed on 2017 Jan 27]. Available from:</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http://www.disabilityaffairs.gov.in/uploaad/uploadfiles/files/RPWD/ACT/2016.pdf</a:t>
            </a:r>
            <a:r>
              <a:rPr b="0" i="0" lang="en-US" sz="1200">
                <a:solidFill>
                  <a:schemeClr val="dk1"/>
                </a:solidFill>
                <a:latin typeface="Calibri"/>
                <a:ea typeface="Calibri"/>
                <a:cs typeface="Calibri"/>
                <a:sym typeface="Calibri"/>
              </a:rPr>
              <a:t> .</a:t>
            </a:r>
            <a:endParaRPr/>
          </a:p>
        </p:txBody>
      </p:sp>
      <p:sp>
        <p:nvSpPr>
          <p:cNvPr id="431" name="Google Shape;431;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http://www.ccdisabilities.nic.in/content/en/docs/RPwDRule2017.pdf</a:t>
            </a:r>
            <a:endParaRPr/>
          </a:p>
        </p:txBody>
      </p:sp>
      <p:sp>
        <p:nvSpPr>
          <p:cNvPr id="438" name="Google Shape;438;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 Id="rId3"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4"/>
          <p:cNvSpPr txBox="1"/>
          <p:nvPr>
            <p:ph type="ctrTitle"/>
          </p:nvPr>
        </p:nvSpPr>
        <p:spPr>
          <a:xfrm>
            <a:off x="4113885" y="4650640"/>
            <a:ext cx="4428445" cy="152705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4"/>
          <p:cNvSpPr txBox="1"/>
          <p:nvPr>
            <p:ph idx="1" type="subTitle"/>
          </p:nvPr>
        </p:nvSpPr>
        <p:spPr>
          <a:xfrm>
            <a:off x="2141530" y="3581705"/>
            <a:ext cx="6400800" cy="1068935"/>
          </a:xfrm>
          <a:prstGeom prst="rect">
            <a:avLst/>
          </a:prstGeom>
          <a:noFill/>
          <a:ln>
            <a:noFill/>
          </a:ln>
        </p:spPr>
        <p:txBody>
          <a:bodyPr anchorCtr="0" anchor="t" bIns="45700" lIns="91425" spcFirstLastPara="1" rIns="91425" wrap="square" tIns="45700">
            <a:normAutofit/>
          </a:bodyPr>
          <a:lstStyle>
            <a:lvl1pPr lvl="0" algn="r">
              <a:spcBef>
                <a:spcPts val="520"/>
              </a:spcBef>
              <a:spcAft>
                <a:spcPts val="0"/>
              </a:spcAft>
              <a:buClr>
                <a:srgbClr val="FABF8E"/>
              </a:buClr>
              <a:buSzPts val="2600"/>
              <a:buNone/>
              <a:defRPr sz="2600">
                <a:solidFill>
                  <a:srgbClr val="FABF8E"/>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5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53"/>
          <p:cNvSpPr/>
          <p:nvPr>
            <p:ph idx="2" type="pic"/>
          </p:nvPr>
        </p:nvSpPr>
        <p:spPr>
          <a:xfrm>
            <a:off x="1792288" y="612775"/>
            <a:ext cx="5486400" cy="4114800"/>
          </a:xfrm>
          <a:prstGeom prst="rect">
            <a:avLst/>
          </a:prstGeom>
          <a:noFill/>
          <a:ln>
            <a:noFill/>
          </a:ln>
        </p:spPr>
      </p:sp>
      <p:sp>
        <p:nvSpPr>
          <p:cNvPr id="74" name="Google Shape;74;p5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5" name="Google Shape;75;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5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5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57"/>
          <p:cNvSpPr/>
          <p:nvPr/>
        </p:nvSpPr>
        <p:spPr>
          <a:xfrm>
            <a:off x="0" y="295700"/>
            <a:ext cx="251520" cy="240026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 name="Google Shape;93;p57"/>
          <p:cNvSpPr txBox="1"/>
          <p:nvPr>
            <p:ph idx="1" type="body"/>
          </p:nvPr>
        </p:nvSpPr>
        <p:spPr>
          <a:xfrm>
            <a:off x="395684" y="409284"/>
            <a:ext cx="3600400" cy="153617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4" name="Google Shape;94;p57"/>
          <p:cNvSpPr txBox="1"/>
          <p:nvPr>
            <p:ph idx="2" type="body"/>
          </p:nvPr>
        </p:nvSpPr>
        <p:spPr>
          <a:xfrm>
            <a:off x="395536" y="1900244"/>
            <a:ext cx="3600400" cy="672075"/>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58"/>
          <p:cNvSpPr txBox="1"/>
          <p:nvPr>
            <p:ph idx="1" type="body"/>
          </p:nvPr>
        </p:nvSpPr>
        <p:spPr>
          <a:xfrm>
            <a:off x="0" y="4727939"/>
            <a:ext cx="9144000" cy="76808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7" name="Google Shape;97;p58"/>
          <p:cNvSpPr txBox="1"/>
          <p:nvPr>
            <p:ph idx="2" type="body"/>
          </p:nvPr>
        </p:nvSpPr>
        <p:spPr>
          <a:xfrm>
            <a:off x="-148" y="5546825"/>
            <a:ext cx="9144000" cy="38404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8" name="Google Shape;98;p58"/>
          <p:cNvSpPr/>
          <p:nvPr/>
        </p:nvSpPr>
        <p:spPr>
          <a:xfrm>
            <a:off x="3203848" y="644692"/>
            <a:ext cx="2736304" cy="364840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9" name="Google Shape;99;p58"/>
          <p:cNvPicPr preferRelativeResize="0"/>
          <p:nvPr/>
        </p:nvPicPr>
        <p:blipFill rotWithShape="1">
          <a:blip r:embed="rId3">
            <a:alphaModFix/>
          </a:blip>
          <a:srcRect b="0" l="0" r="0" t="0"/>
          <a:stretch/>
        </p:blipFill>
        <p:spPr>
          <a:xfrm>
            <a:off x="3995936" y="1412776"/>
            <a:ext cx="1434734" cy="19935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59"/>
          <p:cNvSpPr txBox="1"/>
          <p:nvPr>
            <p:ph type="ctrTitle"/>
          </p:nvPr>
        </p:nvSpPr>
        <p:spPr>
          <a:xfrm>
            <a:off x="4113887" y="4650640"/>
            <a:ext cx="4428445" cy="152705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lvl1pPr lvl="0" marR="0" rtl="0" algn="r">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59"/>
          <p:cNvSpPr txBox="1"/>
          <p:nvPr>
            <p:ph idx="1" type="subTitle"/>
          </p:nvPr>
        </p:nvSpPr>
        <p:spPr>
          <a:xfrm>
            <a:off x="2141530" y="3581706"/>
            <a:ext cx="6400800" cy="1068935"/>
          </a:xfrm>
          <a:prstGeom prst="rect">
            <a:avLst/>
          </a:prstGeom>
          <a:noFill/>
          <a:ln>
            <a:noFill/>
          </a:ln>
        </p:spPr>
        <p:txBody>
          <a:bodyPr anchorCtr="0" anchor="t" bIns="45700" lIns="91425" spcFirstLastPara="1" rIns="91425" wrap="square" tIns="45700">
            <a:normAutofit/>
          </a:bodyPr>
          <a:lstStyle>
            <a:lvl1pPr lvl="0" marR="0" rtl="0" algn="r">
              <a:spcBef>
                <a:spcPts val="520"/>
              </a:spcBef>
              <a:spcAft>
                <a:spcPts val="0"/>
              </a:spcAft>
              <a:buClr>
                <a:srgbClr val="F29860"/>
              </a:buClr>
              <a:buSzPts val="2600"/>
              <a:buFont typeface="Arial"/>
              <a:buNone/>
              <a:defRPr b="0" i="0" sz="2600" u="none" cap="none" strike="noStrike">
                <a:solidFill>
                  <a:srgbClr val="F29860"/>
                </a:solidFill>
                <a:latin typeface="Arial"/>
                <a:ea typeface="Arial"/>
                <a:cs typeface="Arial"/>
                <a:sym typeface="Arial"/>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103" name="Google Shape;103;p59"/>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59"/>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 name="Google Shape;105;p59"/>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60"/>
          <p:cNvSpPr txBox="1"/>
          <p:nvPr>
            <p:ph type="title"/>
          </p:nvPr>
        </p:nvSpPr>
        <p:spPr>
          <a:xfrm>
            <a:off x="448965" y="1138426"/>
            <a:ext cx="6566315" cy="61082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F29860"/>
              </a:buClr>
              <a:buSzPts val="3600"/>
              <a:buFont typeface="Arial"/>
              <a:buNone/>
              <a:defRPr b="0" i="0" sz="3600" u="none" cap="none" strike="noStrike">
                <a:solidFill>
                  <a:srgbClr val="F298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60"/>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9" name="Google Shape;109;p60"/>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0" name="Google Shape;110;p60"/>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1" name="Google Shape;111;p60"/>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61"/>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4" name="Google Shape;114;p61"/>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5" name="Google Shape;115;p61"/>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bg>
      <p:bgPr>
        <a:blipFill>
          <a:blip r:embed="rId2">
            <a:alphaModFix/>
          </a:blip>
          <a:stretch>
            <a:fillRect/>
          </a:stretch>
        </a:blipFill>
      </p:bgPr>
    </p:bg>
    <p:spTree>
      <p:nvGrpSpPr>
        <p:cNvPr id="117" name="Shape 117"/>
        <p:cNvGrpSpPr/>
        <p:nvPr/>
      </p:nvGrpSpPr>
      <p:grpSpPr>
        <a:xfrm>
          <a:off x="0" y="0"/>
          <a:ext cx="0" cy="0"/>
          <a:chOff x="0" y="0"/>
          <a:chExt cx="0" cy="0"/>
        </a:xfrm>
      </p:grpSpPr>
      <p:sp>
        <p:nvSpPr>
          <p:cNvPr id="118" name="Google Shape;118;p63"/>
          <p:cNvSpPr txBox="1"/>
          <p:nvPr>
            <p:ph idx="1" type="body"/>
          </p:nvPr>
        </p:nvSpPr>
        <p:spPr>
          <a:xfrm>
            <a:off x="0" y="164640"/>
            <a:ext cx="9144000" cy="768085"/>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9" name="Google Shape;119;p63"/>
          <p:cNvSpPr txBox="1"/>
          <p:nvPr>
            <p:ph idx="2" type="body"/>
          </p:nvPr>
        </p:nvSpPr>
        <p:spPr>
          <a:xfrm>
            <a:off x="0" y="932725"/>
            <a:ext cx="9144000" cy="38404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64"/>
          <p:cNvSpPr/>
          <p:nvPr/>
        </p:nvSpPr>
        <p:spPr>
          <a:xfrm>
            <a:off x="0" y="6501341"/>
            <a:ext cx="9144000" cy="35665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64"/>
          <p:cNvSpPr txBox="1"/>
          <p:nvPr>
            <p:ph idx="1" type="body"/>
          </p:nvPr>
        </p:nvSpPr>
        <p:spPr>
          <a:xfrm>
            <a:off x="0" y="164640"/>
            <a:ext cx="9144000" cy="768085"/>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3" name="Google Shape;123;p64"/>
          <p:cNvSpPr txBox="1"/>
          <p:nvPr>
            <p:ph idx="2" type="body"/>
          </p:nvPr>
        </p:nvSpPr>
        <p:spPr>
          <a:xfrm>
            <a:off x="0" y="932725"/>
            <a:ext cx="9144000" cy="38404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24" name="Google Shape;124;p64"/>
          <p:cNvPicPr preferRelativeResize="0"/>
          <p:nvPr/>
        </p:nvPicPr>
        <p:blipFill rotWithShape="1">
          <a:blip r:embed="rId3">
            <a:alphaModFix/>
          </a:blip>
          <a:srcRect b="0" l="0" r="0" t="0"/>
          <a:stretch/>
        </p:blipFill>
        <p:spPr>
          <a:xfrm flipH="1">
            <a:off x="8100399" y="5527950"/>
            <a:ext cx="848311" cy="11787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5"/>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ABF8E"/>
              </a:buClr>
              <a:buSzPts val="3600"/>
              <a:buFont typeface="Calibri"/>
              <a:buNone/>
              <a:defRPr sz="3600">
                <a:solidFill>
                  <a:srgbClr val="FABF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5"/>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solidFill>
                  <a:schemeClr val="lt1"/>
                </a:solidFill>
              </a:defRPr>
            </a:lvl1pPr>
            <a:lvl2pPr indent="-406400" lvl="1" marL="914400" algn="l">
              <a:spcBef>
                <a:spcPts val="560"/>
              </a:spcBef>
              <a:spcAft>
                <a:spcPts val="0"/>
              </a:spcAft>
              <a:buClr>
                <a:schemeClr val="lt1"/>
              </a:buClr>
              <a:buSzPts val="2800"/>
              <a:buChar char="–"/>
              <a:defRPr>
                <a:solidFill>
                  <a:schemeClr val="lt1"/>
                </a:solidFill>
              </a:defRPr>
            </a:lvl2pPr>
            <a:lvl3pPr indent="-381000" lvl="2" marL="1371600" algn="l">
              <a:spcBef>
                <a:spcPts val="480"/>
              </a:spcBef>
              <a:spcAft>
                <a:spcPts val="0"/>
              </a:spcAft>
              <a:buClr>
                <a:schemeClr val="lt1"/>
              </a:buClr>
              <a:buSzPts val="2400"/>
              <a:buChar char="•"/>
              <a:defRPr>
                <a:solidFill>
                  <a:schemeClr val="lt1"/>
                </a:solidFill>
              </a:defRPr>
            </a:lvl3pPr>
            <a:lvl4pPr indent="-355600" lvl="3" marL="1828800" algn="l">
              <a:spcBef>
                <a:spcPts val="400"/>
              </a:spcBef>
              <a:spcAft>
                <a:spcPts val="0"/>
              </a:spcAft>
              <a:buClr>
                <a:schemeClr val="lt1"/>
              </a:buClr>
              <a:buSzPts val="2000"/>
              <a:buChar char="–"/>
              <a:defRPr>
                <a:solidFill>
                  <a:schemeClr val="lt1"/>
                </a:solidFill>
              </a:defRPr>
            </a:lvl4pPr>
            <a:lvl5pPr indent="-355600" lvl="4" marL="2286000" algn="l">
              <a:spcBef>
                <a:spcPts val="400"/>
              </a:spcBef>
              <a:spcAft>
                <a:spcPts val="0"/>
              </a:spcAft>
              <a:buClr>
                <a:schemeClr val="lt1"/>
              </a:buClr>
              <a:buSzPts val="20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Layout">
  <p:cSld name="1_Basic Layout">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p65"/>
          <p:cNvSpPr/>
          <p:nvPr/>
        </p:nvSpPr>
        <p:spPr>
          <a:xfrm>
            <a:off x="0" y="0"/>
            <a:ext cx="2699792"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15A12"/>
              </a:solidFill>
              <a:latin typeface="Arial"/>
              <a:ea typeface="Arial"/>
              <a:cs typeface="Arial"/>
              <a:sym typeface="Arial"/>
            </a:endParaRPr>
          </a:p>
        </p:txBody>
      </p:sp>
      <p:sp>
        <p:nvSpPr>
          <p:cNvPr id="127" name="Google Shape;127;p65"/>
          <p:cNvSpPr txBox="1"/>
          <p:nvPr>
            <p:ph idx="1" type="body"/>
          </p:nvPr>
        </p:nvSpPr>
        <p:spPr>
          <a:xfrm>
            <a:off x="233772" y="3621024"/>
            <a:ext cx="2232248" cy="1920213"/>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28" name="Google Shape;128;p65"/>
          <p:cNvPicPr preferRelativeResize="0"/>
          <p:nvPr/>
        </p:nvPicPr>
        <p:blipFill rotWithShape="1">
          <a:blip r:embed="rId3">
            <a:alphaModFix/>
          </a:blip>
          <a:srcRect b="0" l="0" r="0" t="0"/>
          <a:stretch/>
        </p:blipFill>
        <p:spPr>
          <a:xfrm>
            <a:off x="1690600" y="4869163"/>
            <a:ext cx="892306" cy="123983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Layout">
  <p:cSld name="1_End Slide Layout">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66"/>
          <p:cNvSpPr/>
          <p:nvPr/>
        </p:nvSpPr>
        <p:spPr>
          <a:xfrm>
            <a:off x="971600" y="2372884"/>
            <a:ext cx="7272808" cy="3072341"/>
          </a:xfrm>
          <a:prstGeom prst="rect">
            <a:avLst/>
          </a:prstGeom>
          <a:noFill/>
          <a:ln cap="flat" cmpd="sng" w="38100">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66"/>
          <p:cNvSpPr txBox="1"/>
          <p:nvPr>
            <p:ph idx="1" type="body"/>
          </p:nvPr>
        </p:nvSpPr>
        <p:spPr>
          <a:xfrm>
            <a:off x="3065165" y="844915"/>
            <a:ext cx="3456384" cy="76808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2" name="Google Shape;132;p66"/>
          <p:cNvSpPr txBox="1"/>
          <p:nvPr>
            <p:ph idx="2" type="body"/>
          </p:nvPr>
        </p:nvSpPr>
        <p:spPr>
          <a:xfrm>
            <a:off x="3065017" y="1663797"/>
            <a:ext cx="3456384" cy="38404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3" name="Google Shape;133;p66"/>
          <p:cNvSpPr/>
          <p:nvPr/>
        </p:nvSpPr>
        <p:spPr>
          <a:xfrm>
            <a:off x="1403648" y="1329465"/>
            <a:ext cx="1584176" cy="2112235"/>
          </a:xfrm>
          <a:prstGeom prst="ellipse">
            <a:avLst/>
          </a:prstGeom>
          <a:solidFill>
            <a:schemeClr val="accent1"/>
          </a:solidFill>
          <a:ln cap="flat" cmpd="sng" w="25400">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34" name="Google Shape;134;p66"/>
          <p:cNvPicPr preferRelativeResize="0"/>
          <p:nvPr/>
        </p:nvPicPr>
        <p:blipFill rotWithShape="1">
          <a:blip r:embed="rId3">
            <a:alphaModFix/>
          </a:blip>
          <a:srcRect b="0" l="0" r="0" t="0"/>
          <a:stretch/>
        </p:blipFill>
        <p:spPr>
          <a:xfrm>
            <a:off x="1763695" y="1663799"/>
            <a:ext cx="951045" cy="132145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Layout">
  <p:cSld name="2_Basic Layout">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67"/>
          <p:cNvSpPr/>
          <p:nvPr/>
        </p:nvSpPr>
        <p:spPr>
          <a:xfrm>
            <a:off x="0" y="6501341"/>
            <a:ext cx="9144000" cy="35665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67"/>
          <p:cNvSpPr/>
          <p:nvPr>
            <p:ph idx="2" type="pic"/>
          </p:nvPr>
        </p:nvSpPr>
        <p:spPr>
          <a:xfrm>
            <a:off x="702197" y="2200710"/>
            <a:ext cx="1694284" cy="2476433"/>
          </a:xfrm>
          <a:prstGeom prst="rect">
            <a:avLst/>
          </a:prstGeom>
          <a:solidFill>
            <a:srgbClr val="F2F2F2"/>
          </a:solidFill>
          <a:ln cap="flat" cmpd="sng" w="25400">
            <a:solidFill>
              <a:schemeClr val="accent1"/>
            </a:solidFill>
            <a:prstDash val="solid"/>
            <a:round/>
            <a:headEnd len="sm" w="sm" type="none"/>
            <a:tailEnd len="sm" w="sm" type="none"/>
          </a:ln>
        </p:spPr>
      </p:sp>
      <p:sp>
        <p:nvSpPr>
          <p:cNvPr id="138" name="Google Shape;138;p67"/>
          <p:cNvSpPr txBox="1"/>
          <p:nvPr/>
        </p:nvSpPr>
        <p:spPr>
          <a:xfrm>
            <a:off x="558609" y="1459666"/>
            <a:ext cx="56938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accent1"/>
                </a:solidFill>
                <a:latin typeface="Arial"/>
                <a:ea typeface="Arial"/>
                <a:cs typeface="Arial"/>
                <a:sym typeface="Arial"/>
              </a:rPr>
              <a:t>“</a:t>
            </a:r>
            <a:endParaRPr b="1" sz="6000">
              <a:solidFill>
                <a:schemeClr val="accent1"/>
              </a:solidFill>
              <a:latin typeface="Arial"/>
              <a:ea typeface="Arial"/>
              <a:cs typeface="Arial"/>
              <a:sym typeface="Arial"/>
            </a:endParaRPr>
          </a:p>
        </p:txBody>
      </p:sp>
      <p:sp>
        <p:nvSpPr>
          <p:cNvPr id="139" name="Google Shape;139;p67"/>
          <p:cNvSpPr txBox="1"/>
          <p:nvPr/>
        </p:nvSpPr>
        <p:spPr>
          <a:xfrm rot="10800000">
            <a:off x="1971116" y="4846422"/>
            <a:ext cx="56938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accent1"/>
                </a:solidFill>
                <a:latin typeface="Arial"/>
                <a:ea typeface="Arial"/>
                <a:cs typeface="Arial"/>
                <a:sym typeface="Arial"/>
              </a:rPr>
              <a:t>“</a:t>
            </a:r>
            <a:endParaRPr b="1" sz="6000">
              <a:solidFill>
                <a:schemeClr val="accent1"/>
              </a:solidFill>
              <a:latin typeface="Arial"/>
              <a:ea typeface="Arial"/>
              <a:cs typeface="Arial"/>
              <a:sym typeface="Arial"/>
            </a:endParaRPr>
          </a:p>
        </p:txBody>
      </p:sp>
      <p:sp>
        <p:nvSpPr>
          <p:cNvPr id="140" name="Google Shape;140;p67"/>
          <p:cNvSpPr/>
          <p:nvPr>
            <p:ph idx="3" type="pic"/>
          </p:nvPr>
        </p:nvSpPr>
        <p:spPr>
          <a:xfrm>
            <a:off x="2705142" y="2200710"/>
            <a:ext cx="1694284" cy="2476433"/>
          </a:xfrm>
          <a:prstGeom prst="rect">
            <a:avLst/>
          </a:prstGeom>
          <a:solidFill>
            <a:srgbClr val="F2F2F2"/>
          </a:solidFill>
          <a:ln cap="flat" cmpd="sng" w="25400">
            <a:solidFill>
              <a:schemeClr val="accent2"/>
            </a:solidFill>
            <a:prstDash val="solid"/>
            <a:round/>
            <a:headEnd len="sm" w="sm" type="none"/>
            <a:tailEnd len="sm" w="sm" type="none"/>
          </a:ln>
        </p:spPr>
      </p:sp>
      <p:sp>
        <p:nvSpPr>
          <p:cNvPr id="141" name="Google Shape;141;p67"/>
          <p:cNvSpPr txBox="1"/>
          <p:nvPr/>
        </p:nvSpPr>
        <p:spPr>
          <a:xfrm>
            <a:off x="2561554" y="1459666"/>
            <a:ext cx="56938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accent2"/>
                </a:solidFill>
                <a:latin typeface="Arial"/>
                <a:ea typeface="Arial"/>
                <a:cs typeface="Arial"/>
                <a:sym typeface="Arial"/>
              </a:rPr>
              <a:t>“</a:t>
            </a:r>
            <a:endParaRPr b="1" sz="6000">
              <a:solidFill>
                <a:schemeClr val="accent2"/>
              </a:solidFill>
              <a:latin typeface="Arial"/>
              <a:ea typeface="Arial"/>
              <a:cs typeface="Arial"/>
              <a:sym typeface="Arial"/>
            </a:endParaRPr>
          </a:p>
        </p:txBody>
      </p:sp>
      <p:sp>
        <p:nvSpPr>
          <p:cNvPr id="142" name="Google Shape;142;p67"/>
          <p:cNvSpPr txBox="1"/>
          <p:nvPr/>
        </p:nvSpPr>
        <p:spPr>
          <a:xfrm rot="10800000">
            <a:off x="3974061" y="4846421"/>
            <a:ext cx="56938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accent2"/>
                </a:solidFill>
                <a:latin typeface="Arial"/>
                <a:ea typeface="Arial"/>
                <a:cs typeface="Arial"/>
                <a:sym typeface="Arial"/>
              </a:rPr>
              <a:t>“</a:t>
            </a:r>
            <a:endParaRPr b="1" sz="6000">
              <a:solidFill>
                <a:schemeClr val="accent2"/>
              </a:solidFill>
              <a:latin typeface="Arial"/>
              <a:ea typeface="Arial"/>
              <a:cs typeface="Arial"/>
              <a:sym typeface="Arial"/>
            </a:endParaRPr>
          </a:p>
        </p:txBody>
      </p:sp>
      <p:sp>
        <p:nvSpPr>
          <p:cNvPr id="143" name="Google Shape;143;p67"/>
          <p:cNvSpPr/>
          <p:nvPr>
            <p:ph idx="4" type="pic"/>
          </p:nvPr>
        </p:nvSpPr>
        <p:spPr>
          <a:xfrm>
            <a:off x="4708087" y="2200710"/>
            <a:ext cx="1694284" cy="2476433"/>
          </a:xfrm>
          <a:prstGeom prst="rect">
            <a:avLst/>
          </a:prstGeom>
          <a:solidFill>
            <a:srgbClr val="F2F2F2"/>
          </a:solidFill>
          <a:ln cap="flat" cmpd="sng" w="25400">
            <a:solidFill>
              <a:schemeClr val="accent3"/>
            </a:solidFill>
            <a:prstDash val="solid"/>
            <a:round/>
            <a:headEnd len="sm" w="sm" type="none"/>
            <a:tailEnd len="sm" w="sm" type="none"/>
          </a:ln>
        </p:spPr>
      </p:sp>
      <p:sp>
        <p:nvSpPr>
          <p:cNvPr id="144" name="Google Shape;144;p67"/>
          <p:cNvSpPr txBox="1"/>
          <p:nvPr/>
        </p:nvSpPr>
        <p:spPr>
          <a:xfrm>
            <a:off x="4564499" y="1459666"/>
            <a:ext cx="56938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accent3"/>
                </a:solidFill>
                <a:latin typeface="Arial"/>
                <a:ea typeface="Arial"/>
                <a:cs typeface="Arial"/>
                <a:sym typeface="Arial"/>
              </a:rPr>
              <a:t>“</a:t>
            </a:r>
            <a:endParaRPr b="1" sz="6000">
              <a:solidFill>
                <a:schemeClr val="accent3"/>
              </a:solidFill>
              <a:latin typeface="Arial"/>
              <a:ea typeface="Arial"/>
              <a:cs typeface="Arial"/>
              <a:sym typeface="Arial"/>
            </a:endParaRPr>
          </a:p>
        </p:txBody>
      </p:sp>
      <p:sp>
        <p:nvSpPr>
          <p:cNvPr id="145" name="Google Shape;145;p67"/>
          <p:cNvSpPr txBox="1"/>
          <p:nvPr/>
        </p:nvSpPr>
        <p:spPr>
          <a:xfrm rot="10800000">
            <a:off x="5977004" y="4846421"/>
            <a:ext cx="56938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accent3"/>
                </a:solidFill>
                <a:latin typeface="Arial"/>
                <a:ea typeface="Arial"/>
                <a:cs typeface="Arial"/>
                <a:sym typeface="Arial"/>
              </a:rPr>
              <a:t>“</a:t>
            </a:r>
            <a:endParaRPr b="1" sz="6000">
              <a:solidFill>
                <a:schemeClr val="accent3"/>
              </a:solidFill>
              <a:latin typeface="Arial"/>
              <a:ea typeface="Arial"/>
              <a:cs typeface="Arial"/>
              <a:sym typeface="Arial"/>
            </a:endParaRPr>
          </a:p>
        </p:txBody>
      </p:sp>
      <p:sp>
        <p:nvSpPr>
          <p:cNvPr id="146" name="Google Shape;146;p67"/>
          <p:cNvSpPr/>
          <p:nvPr>
            <p:ph idx="5" type="pic"/>
          </p:nvPr>
        </p:nvSpPr>
        <p:spPr>
          <a:xfrm>
            <a:off x="6711032" y="2200710"/>
            <a:ext cx="1694284" cy="2476433"/>
          </a:xfrm>
          <a:prstGeom prst="rect">
            <a:avLst/>
          </a:prstGeom>
          <a:solidFill>
            <a:srgbClr val="F2F2F2"/>
          </a:solidFill>
          <a:ln cap="flat" cmpd="sng" w="25400">
            <a:solidFill>
              <a:schemeClr val="accent4"/>
            </a:solidFill>
            <a:prstDash val="solid"/>
            <a:round/>
            <a:headEnd len="sm" w="sm" type="none"/>
            <a:tailEnd len="sm" w="sm" type="none"/>
          </a:ln>
        </p:spPr>
      </p:sp>
      <p:sp>
        <p:nvSpPr>
          <p:cNvPr id="147" name="Google Shape;147;p67"/>
          <p:cNvSpPr txBox="1"/>
          <p:nvPr/>
        </p:nvSpPr>
        <p:spPr>
          <a:xfrm>
            <a:off x="6567444" y="1459666"/>
            <a:ext cx="56938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accent4"/>
                </a:solidFill>
                <a:latin typeface="Arial"/>
                <a:ea typeface="Arial"/>
                <a:cs typeface="Arial"/>
                <a:sym typeface="Arial"/>
              </a:rPr>
              <a:t>“</a:t>
            </a:r>
            <a:endParaRPr b="1" sz="6000">
              <a:solidFill>
                <a:schemeClr val="accent4"/>
              </a:solidFill>
              <a:latin typeface="Arial"/>
              <a:ea typeface="Arial"/>
              <a:cs typeface="Arial"/>
              <a:sym typeface="Arial"/>
            </a:endParaRPr>
          </a:p>
        </p:txBody>
      </p:sp>
      <p:sp>
        <p:nvSpPr>
          <p:cNvPr id="148" name="Google Shape;148;p67"/>
          <p:cNvSpPr txBox="1"/>
          <p:nvPr/>
        </p:nvSpPr>
        <p:spPr>
          <a:xfrm rot="10800000">
            <a:off x="7979951" y="4846421"/>
            <a:ext cx="56938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accent4"/>
                </a:solidFill>
                <a:latin typeface="Arial"/>
                <a:ea typeface="Arial"/>
                <a:cs typeface="Arial"/>
                <a:sym typeface="Arial"/>
              </a:rPr>
              <a:t>“</a:t>
            </a:r>
            <a:endParaRPr b="1" sz="6000">
              <a:solidFill>
                <a:schemeClr val="accent4"/>
              </a:solidFill>
              <a:latin typeface="Arial"/>
              <a:ea typeface="Arial"/>
              <a:cs typeface="Arial"/>
              <a:sym typeface="Arial"/>
            </a:endParaRPr>
          </a:p>
        </p:txBody>
      </p:sp>
      <p:sp>
        <p:nvSpPr>
          <p:cNvPr id="149" name="Google Shape;149;p67"/>
          <p:cNvSpPr txBox="1"/>
          <p:nvPr>
            <p:ph idx="1" type="body"/>
          </p:nvPr>
        </p:nvSpPr>
        <p:spPr>
          <a:xfrm>
            <a:off x="0" y="164640"/>
            <a:ext cx="9144000" cy="768085"/>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0" name="Google Shape;150;p67"/>
          <p:cNvSpPr txBox="1"/>
          <p:nvPr>
            <p:ph idx="6" type="body"/>
          </p:nvPr>
        </p:nvSpPr>
        <p:spPr>
          <a:xfrm>
            <a:off x="0" y="932725"/>
            <a:ext cx="9144000" cy="38404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51" name="Google Shape;151;p67"/>
          <p:cNvPicPr preferRelativeResize="0"/>
          <p:nvPr/>
        </p:nvPicPr>
        <p:blipFill rotWithShape="1">
          <a:blip r:embed="rId3">
            <a:alphaModFix/>
          </a:blip>
          <a:srcRect b="0" l="0" r="0" t="0"/>
          <a:stretch/>
        </p:blipFill>
        <p:spPr>
          <a:xfrm flipH="1">
            <a:off x="8100399" y="5527950"/>
            <a:ext cx="848311" cy="117870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bg>
      <p:bgPr>
        <a:blipFill>
          <a:blip r:embed="rId2">
            <a:alphaModFix/>
          </a:blip>
          <a:stretch>
            <a:fillRect/>
          </a:stretch>
        </a:blipFill>
      </p:bgPr>
    </p:bg>
    <p:spTree>
      <p:nvGrpSpPr>
        <p:cNvPr id="152" name="Shape 152"/>
        <p:cNvGrpSpPr/>
        <p:nvPr/>
      </p:nvGrpSpPr>
      <p:grpSpPr>
        <a:xfrm>
          <a:off x="0" y="0"/>
          <a:ext cx="0" cy="0"/>
          <a:chOff x="0" y="0"/>
          <a:chExt cx="0" cy="0"/>
        </a:xfrm>
      </p:grpSpPr>
      <p:pic>
        <p:nvPicPr>
          <p:cNvPr descr="D:\Fullppt\PNG이미지\핸드폰2.png" id="153" name="Google Shape;153;p68"/>
          <p:cNvPicPr preferRelativeResize="0"/>
          <p:nvPr/>
        </p:nvPicPr>
        <p:blipFill rotWithShape="1">
          <a:blip r:embed="rId3">
            <a:alphaModFix/>
          </a:blip>
          <a:srcRect b="0" l="0" r="0" t="0"/>
          <a:stretch/>
        </p:blipFill>
        <p:spPr>
          <a:xfrm>
            <a:off x="107508" y="1847104"/>
            <a:ext cx="3060911" cy="4942269"/>
          </a:xfrm>
          <a:prstGeom prst="rect">
            <a:avLst/>
          </a:prstGeom>
          <a:noFill/>
          <a:ln>
            <a:noFill/>
          </a:ln>
        </p:spPr>
      </p:pic>
      <p:sp>
        <p:nvSpPr>
          <p:cNvPr id="154" name="Google Shape;154;p68"/>
          <p:cNvSpPr/>
          <p:nvPr>
            <p:ph idx="2" type="pic"/>
          </p:nvPr>
        </p:nvSpPr>
        <p:spPr>
          <a:xfrm>
            <a:off x="849302" y="2031305"/>
            <a:ext cx="1765288" cy="3635769"/>
          </a:xfrm>
          <a:prstGeom prst="rect">
            <a:avLst/>
          </a:prstGeom>
          <a:solidFill>
            <a:srgbClr val="F2F2F2"/>
          </a:solidFill>
          <a:ln>
            <a:noFill/>
          </a:ln>
        </p:spPr>
      </p:sp>
      <p:sp>
        <p:nvSpPr>
          <p:cNvPr id="155" name="Google Shape;155;p68"/>
          <p:cNvSpPr txBox="1"/>
          <p:nvPr>
            <p:ph idx="1" type="body"/>
          </p:nvPr>
        </p:nvSpPr>
        <p:spPr>
          <a:xfrm>
            <a:off x="0" y="164640"/>
            <a:ext cx="9144000" cy="768085"/>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6" name="Google Shape;156;p68"/>
          <p:cNvSpPr txBox="1"/>
          <p:nvPr>
            <p:ph idx="3" type="body"/>
          </p:nvPr>
        </p:nvSpPr>
        <p:spPr>
          <a:xfrm>
            <a:off x="0" y="932725"/>
            <a:ext cx="9144000" cy="38404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s and Contents Layout">
  <p:cSld name="2_Images and Contents Layout">
    <p:bg>
      <p:bgPr>
        <a:blipFill>
          <a:blip r:embed="rId2">
            <a:alphaModFix/>
          </a:blip>
          <a:stretch>
            <a:fillRect/>
          </a:stretch>
        </a:blipFill>
      </p:bgPr>
    </p:bg>
    <p:spTree>
      <p:nvGrpSpPr>
        <p:cNvPr id="157" name="Shape 157"/>
        <p:cNvGrpSpPr/>
        <p:nvPr/>
      </p:nvGrpSpPr>
      <p:grpSpPr>
        <a:xfrm>
          <a:off x="0" y="0"/>
          <a:ext cx="0" cy="0"/>
          <a:chOff x="0" y="0"/>
          <a:chExt cx="0" cy="0"/>
        </a:xfrm>
      </p:grpSpPr>
      <p:pic>
        <p:nvPicPr>
          <p:cNvPr descr="D:\Fullppt\005-PNG이미지\모니터.png" id="158" name="Google Shape;158;p69"/>
          <p:cNvPicPr preferRelativeResize="0"/>
          <p:nvPr/>
        </p:nvPicPr>
        <p:blipFill rotWithShape="1">
          <a:blip r:embed="rId3">
            <a:alphaModFix/>
          </a:blip>
          <a:srcRect b="0" l="0" r="0" t="0"/>
          <a:stretch/>
        </p:blipFill>
        <p:spPr>
          <a:xfrm>
            <a:off x="1648247" y="1700813"/>
            <a:ext cx="2526010" cy="3358159"/>
          </a:xfrm>
          <a:prstGeom prst="rect">
            <a:avLst/>
          </a:prstGeom>
          <a:noFill/>
          <a:ln>
            <a:noFill/>
          </a:ln>
        </p:spPr>
      </p:pic>
      <p:pic>
        <p:nvPicPr>
          <p:cNvPr descr="D:\Fullppt\005-PNG이미지\모니터.png" id="159" name="Google Shape;159;p69"/>
          <p:cNvPicPr preferRelativeResize="0"/>
          <p:nvPr/>
        </p:nvPicPr>
        <p:blipFill rotWithShape="1">
          <a:blip r:embed="rId3">
            <a:alphaModFix/>
          </a:blip>
          <a:srcRect b="0" l="0" r="0" t="0"/>
          <a:stretch/>
        </p:blipFill>
        <p:spPr>
          <a:xfrm>
            <a:off x="4888607" y="1700813"/>
            <a:ext cx="2526010" cy="3358159"/>
          </a:xfrm>
          <a:prstGeom prst="rect">
            <a:avLst/>
          </a:prstGeom>
          <a:noFill/>
          <a:ln>
            <a:noFill/>
          </a:ln>
        </p:spPr>
      </p:pic>
      <p:sp>
        <p:nvSpPr>
          <p:cNvPr id="160" name="Google Shape;160;p69"/>
          <p:cNvSpPr/>
          <p:nvPr>
            <p:ph idx="2" type="pic"/>
          </p:nvPr>
        </p:nvSpPr>
        <p:spPr>
          <a:xfrm>
            <a:off x="1748616" y="1832546"/>
            <a:ext cx="2319328" cy="2113111"/>
          </a:xfrm>
          <a:prstGeom prst="rect">
            <a:avLst/>
          </a:prstGeom>
          <a:solidFill>
            <a:srgbClr val="F2F2F2"/>
          </a:solidFill>
          <a:ln>
            <a:noFill/>
          </a:ln>
        </p:spPr>
      </p:sp>
      <p:sp>
        <p:nvSpPr>
          <p:cNvPr id="161" name="Google Shape;161;p69"/>
          <p:cNvSpPr/>
          <p:nvPr>
            <p:ph idx="3" type="pic"/>
          </p:nvPr>
        </p:nvSpPr>
        <p:spPr>
          <a:xfrm>
            <a:off x="4986924" y="1832546"/>
            <a:ext cx="2319328" cy="2113111"/>
          </a:xfrm>
          <a:prstGeom prst="rect">
            <a:avLst/>
          </a:prstGeom>
          <a:solidFill>
            <a:srgbClr val="F2F2F2"/>
          </a:solidFill>
          <a:ln>
            <a:noFill/>
          </a:ln>
        </p:spPr>
      </p:sp>
      <p:sp>
        <p:nvSpPr>
          <p:cNvPr id="162" name="Google Shape;162;p69"/>
          <p:cNvSpPr txBox="1"/>
          <p:nvPr>
            <p:ph idx="1" type="body"/>
          </p:nvPr>
        </p:nvSpPr>
        <p:spPr>
          <a:xfrm>
            <a:off x="0" y="164640"/>
            <a:ext cx="9144000" cy="768085"/>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69"/>
          <p:cNvSpPr txBox="1"/>
          <p:nvPr>
            <p:ph idx="4" type="body"/>
          </p:nvPr>
        </p:nvSpPr>
        <p:spPr>
          <a:xfrm>
            <a:off x="0" y="932725"/>
            <a:ext cx="9144000" cy="38404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s and Contents Layout">
  <p:cSld name="3_Images and Contents Layout">
    <p:bg>
      <p:bgPr>
        <a:blipFill>
          <a:blip r:embed="rId2">
            <a:alphaModFix/>
          </a:blip>
          <a:stretch>
            <a:fillRect/>
          </a:stretch>
        </a:blipFill>
      </p:bgPr>
    </p:bg>
    <p:spTree>
      <p:nvGrpSpPr>
        <p:cNvPr id="164" name="Shape 164"/>
        <p:cNvGrpSpPr/>
        <p:nvPr/>
      </p:nvGrpSpPr>
      <p:grpSpPr>
        <a:xfrm>
          <a:off x="0" y="0"/>
          <a:ext cx="0" cy="0"/>
          <a:chOff x="0" y="0"/>
          <a:chExt cx="0" cy="0"/>
        </a:xfrm>
      </p:grpSpPr>
      <p:sp>
        <p:nvSpPr>
          <p:cNvPr id="165" name="Google Shape;165;p70"/>
          <p:cNvSpPr/>
          <p:nvPr>
            <p:ph idx="2" type="pic"/>
          </p:nvPr>
        </p:nvSpPr>
        <p:spPr>
          <a:xfrm>
            <a:off x="3305644" y="0"/>
            <a:ext cx="2532712" cy="2208000"/>
          </a:xfrm>
          <a:prstGeom prst="rect">
            <a:avLst/>
          </a:prstGeom>
          <a:solidFill>
            <a:srgbClr val="F2F2F2"/>
          </a:solidFill>
          <a:ln>
            <a:noFill/>
          </a:ln>
        </p:spPr>
      </p:sp>
      <p:sp>
        <p:nvSpPr>
          <p:cNvPr id="166" name="Google Shape;166;p70"/>
          <p:cNvSpPr/>
          <p:nvPr>
            <p:ph idx="3" type="pic"/>
          </p:nvPr>
        </p:nvSpPr>
        <p:spPr>
          <a:xfrm>
            <a:off x="3305644" y="2325000"/>
            <a:ext cx="2532712" cy="2208000"/>
          </a:xfrm>
          <a:prstGeom prst="rect">
            <a:avLst/>
          </a:prstGeom>
          <a:solidFill>
            <a:srgbClr val="F2F2F2"/>
          </a:solidFill>
          <a:ln>
            <a:noFill/>
          </a:ln>
        </p:spPr>
      </p:sp>
      <p:sp>
        <p:nvSpPr>
          <p:cNvPr id="167" name="Google Shape;167;p70"/>
          <p:cNvSpPr/>
          <p:nvPr>
            <p:ph idx="4" type="pic"/>
          </p:nvPr>
        </p:nvSpPr>
        <p:spPr>
          <a:xfrm>
            <a:off x="3305644" y="4650000"/>
            <a:ext cx="2532712" cy="22080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bg>
      <p:bgPr>
        <a:blipFill>
          <a:blip r:embed="rId2">
            <a:alphaModFix/>
          </a:blip>
          <a:stretch>
            <a:fillRect/>
          </a:stretch>
        </a:blipFill>
      </p:bgPr>
    </p:bg>
    <p:spTree>
      <p:nvGrpSpPr>
        <p:cNvPr id="168" name="Shape 168"/>
        <p:cNvGrpSpPr/>
        <p:nvPr/>
      </p:nvGrpSpPr>
      <p:grpSpPr>
        <a:xfrm>
          <a:off x="0" y="0"/>
          <a:ext cx="0" cy="0"/>
          <a:chOff x="0" y="0"/>
          <a:chExt cx="0" cy="0"/>
        </a:xfrm>
      </p:grpSpPr>
      <p:sp>
        <p:nvSpPr>
          <p:cNvPr id="169" name="Google Shape;169;p71"/>
          <p:cNvSpPr/>
          <p:nvPr>
            <p:ph idx="2" type="pic"/>
          </p:nvPr>
        </p:nvSpPr>
        <p:spPr>
          <a:xfrm>
            <a:off x="0" y="0"/>
            <a:ext cx="9144000" cy="3332989"/>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s and Contents Layout">
  <p:cSld name="5_Images and Contents Layout">
    <p:bg>
      <p:bgPr>
        <a:blipFill>
          <a:blip r:embed="rId2">
            <a:alphaModFix/>
          </a:blip>
          <a:stretch>
            <a:fillRect/>
          </a:stretch>
        </a:blipFill>
      </p:bgPr>
    </p:bg>
    <p:spTree>
      <p:nvGrpSpPr>
        <p:cNvPr id="170" name="Shape 170"/>
        <p:cNvGrpSpPr/>
        <p:nvPr/>
      </p:nvGrpSpPr>
      <p:grpSpPr>
        <a:xfrm>
          <a:off x="0" y="0"/>
          <a:ext cx="0" cy="0"/>
          <a:chOff x="0" y="0"/>
          <a:chExt cx="0" cy="0"/>
        </a:xfrm>
      </p:grpSpPr>
      <p:sp>
        <p:nvSpPr>
          <p:cNvPr id="171" name="Google Shape;171;p72"/>
          <p:cNvSpPr/>
          <p:nvPr/>
        </p:nvSpPr>
        <p:spPr>
          <a:xfrm>
            <a:off x="5838356" y="0"/>
            <a:ext cx="3305644"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72"/>
          <p:cNvSpPr/>
          <p:nvPr>
            <p:ph idx="2" type="pic"/>
          </p:nvPr>
        </p:nvSpPr>
        <p:spPr>
          <a:xfrm>
            <a:off x="3305644" y="0"/>
            <a:ext cx="2532712" cy="68580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nd Contents Layout">
  <p:cSld name="8_Images and Contents Layout">
    <p:bg>
      <p:bgPr>
        <a:blipFill>
          <a:blip r:embed="rId2">
            <a:alphaModFix/>
          </a:blip>
          <a:stretch>
            <a:fillRect/>
          </a:stretch>
        </a:blipFill>
      </p:bgPr>
    </p:bg>
    <p:spTree>
      <p:nvGrpSpPr>
        <p:cNvPr id="173" name="Shape 173"/>
        <p:cNvGrpSpPr/>
        <p:nvPr/>
      </p:nvGrpSpPr>
      <p:grpSpPr>
        <a:xfrm>
          <a:off x="0" y="0"/>
          <a:ext cx="0" cy="0"/>
          <a:chOff x="0" y="0"/>
          <a:chExt cx="0" cy="0"/>
        </a:xfrm>
      </p:grpSpPr>
      <p:sp>
        <p:nvSpPr>
          <p:cNvPr id="174" name="Google Shape;174;p73"/>
          <p:cNvSpPr/>
          <p:nvPr/>
        </p:nvSpPr>
        <p:spPr>
          <a:xfrm>
            <a:off x="1225325" y="1701484"/>
            <a:ext cx="3816000" cy="4416000"/>
          </a:xfrm>
          <a:prstGeom prst="frame">
            <a:avLst>
              <a:gd fmla="val 1918" name="adj1"/>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73"/>
          <p:cNvSpPr/>
          <p:nvPr>
            <p:ph idx="2" type="pic"/>
          </p:nvPr>
        </p:nvSpPr>
        <p:spPr>
          <a:xfrm>
            <a:off x="727001" y="740701"/>
            <a:ext cx="3816424" cy="4416000"/>
          </a:xfrm>
          <a:prstGeom prst="rect">
            <a:avLst/>
          </a:prstGeom>
          <a:solidFill>
            <a:srgbClr val="F2F2F2"/>
          </a:solidFill>
          <a:ln>
            <a:noFill/>
          </a:ln>
          <a:effectLst>
            <a:outerShdw blurRad="50800" rotWithShape="0" algn="tl" dir="2700000" dist="38100">
              <a:srgbClr val="000000">
                <a:alpha val="40000"/>
              </a:srgbClr>
            </a:outerShdw>
          </a:effectLst>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bg>
      <p:bgPr>
        <a:blipFill>
          <a:blip r:embed="rId2">
            <a:alphaModFix/>
          </a:blip>
          <a:stretch>
            <a:fillRect/>
          </a:stretch>
        </a:blipFill>
      </p:bgPr>
    </p:bg>
    <p:spTree>
      <p:nvGrpSpPr>
        <p:cNvPr id="176" name="Shape 176"/>
        <p:cNvGrpSpPr/>
        <p:nvPr/>
      </p:nvGrpSpPr>
      <p:grpSpPr>
        <a:xfrm>
          <a:off x="0" y="0"/>
          <a:ext cx="0" cy="0"/>
          <a:chOff x="0" y="0"/>
          <a:chExt cx="0" cy="0"/>
        </a:xfrm>
      </p:grpSpPr>
      <p:sp>
        <p:nvSpPr>
          <p:cNvPr id="177" name="Google Shape;177;p74"/>
          <p:cNvSpPr/>
          <p:nvPr>
            <p:ph idx="2" type="pic"/>
          </p:nvPr>
        </p:nvSpPr>
        <p:spPr>
          <a:xfrm>
            <a:off x="707428" y="557723"/>
            <a:ext cx="7969461" cy="5550983"/>
          </a:xfrm>
          <a:prstGeom prst="rect">
            <a:avLst/>
          </a:prstGeom>
          <a:solidFill>
            <a:srgbClr val="F2F2F2"/>
          </a:solidFill>
          <a:ln>
            <a:noFill/>
          </a:ln>
        </p:spPr>
      </p:sp>
      <p:sp>
        <p:nvSpPr>
          <p:cNvPr id="178" name="Google Shape;178;p74"/>
          <p:cNvSpPr/>
          <p:nvPr>
            <p:ph idx="3" type="pic"/>
          </p:nvPr>
        </p:nvSpPr>
        <p:spPr>
          <a:xfrm>
            <a:off x="443152" y="740324"/>
            <a:ext cx="8002200" cy="5578309"/>
          </a:xfrm>
          <a:prstGeom prst="rect">
            <a:avLst/>
          </a:prstGeom>
          <a:solidFill>
            <a:srgbClr val="F2F2F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Images and Contents Layout">
  <p:cSld name="7_Images and Contents Layout">
    <p:bg>
      <p:bgPr>
        <a:blipFill>
          <a:blip r:embed="rId2">
            <a:alphaModFix/>
          </a:blip>
          <a:stretch>
            <a:fillRect/>
          </a:stretch>
        </a:blipFill>
      </p:bgPr>
    </p:bg>
    <p:spTree>
      <p:nvGrpSpPr>
        <p:cNvPr id="179" name="Shape 179"/>
        <p:cNvGrpSpPr/>
        <p:nvPr/>
      </p:nvGrpSpPr>
      <p:grpSpPr>
        <a:xfrm>
          <a:off x="0" y="0"/>
          <a:ext cx="0" cy="0"/>
          <a:chOff x="0" y="0"/>
          <a:chExt cx="0" cy="0"/>
        </a:xfrm>
      </p:grpSpPr>
      <p:sp>
        <p:nvSpPr>
          <p:cNvPr id="180" name="Google Shape;180;p75"/>
          <p:cNvSpPr/>
          <p:nvPr>
            <p:ph idx="2" type="pic"/>
          </p:nvPr>
        </p:nvSpPr>
        <p:spPr>
          <a:xfrm>
            <a:off x="0" y="2468896"/>
            <a:ext cx="2232000" cy="3840000"/>
          </a:xfrm>
          <a:prstGeom prst="rect">
            <a:avLst/>
          </a:prstGeom>
          <a:solidFill>
            <a:srgbClr val="F2F2F2"/>
          </a:solidFill>
          <a:ln>
            <a:noFill/>
          </a:ln>
        </p:spPr>
      </p:sp>
      <p:sp>
        <p:nvSpPr>
          <p:cNvPr id="181" name="Google Shape;181;p75"/>
          <p:cNvSpPr/>
          <p:nvPr>
            <p:ph idx="3" type="pic"/>
          </p:nvPr>
        </p:nvSpPr>
        <p:spPr>
          <a:xfrm>
            <a:off x="4608000" y="2468896"/>
            <a:ext cx="2232000" cy="3840000"/>
          </a:xfrm>
          <a:prstGeom prst="rect">
            <a:avLst/>
          </a:prstGeom>
          <a:solidFill>
            <a:srgbClr val="F2F2F2"/>
          </a:solidFill>
          <a:ln>
            <a:noFill/>
          </a:ln>
        </p:spPr>
      </p:sp>
      <p:sp>
        <p:nvSpPr>
          <p:cNvPr id="182" name="Google Shape;182;p75"/>
          <p:cNvSpPr/>
          <p:nvPr>
            <p:ph idx="4" type="pic"/>
          </p:nvPr>
        </p:nvSpPr>
        <p:spPr>
          <a:xfrm>
            <a:off x="6912000" y="2468896"/>
            <a:ext cx="2232000" cy="3840000"/>
          </a:xfrm>
          <a:prstGeom prst="rect">
            <a:avLst/>
          </a:prstGeom>
          <a:solidFill>
            <a:srgbClr val="F2F2F2"/>
          </a:solidFill>
          <a:ln>
            <a:noFill/>
          </a:ln>
        </p:spPr>
      </p:sp>
      <p:sp>
        <p:nvSpPr>
          <p:cNvPr id="183" name="Google Shape;183;p75"/>
          <p:cNvSpPr/>
          <p:nvPr/>
        </p:nvSpPr>
        <p:spPr>
          <a:xfrm>
            <a:off x="2304000" y="2468896"/>
            <a:ext cx="2232000" cy="3840000"/>
          </a:xfrm>
          <a:prstGeom prst="rect">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75"/>
          <p:cNvSpPr txBox="1"/>
          <p:nvPr>
            <p:ph idx="1" type="body"/>
          </p:nvPr>
        </p:nvSpPr>
        <p:spPr>
          <a:xfrm>
            <a:off x="0" y="164640"/>
            <a:ext cx="9144000" cy="768085"/>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5" name="Google Shape;185;p75"/>
          <p:cNvSpPr txBox="1"/>
          <p:nvPr>
            <p:ph idx="5" type="body"/>
          </p:nvPr>
        </p:nvSpPr>
        <p:spPr>
          <a:xfrm>
            <a:off x="0" y="932725"/>
            <a:ext cx="9144000" cy="38404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sets layout">
  <p:cSld name="shapes sets layout">
    <p:bg>
      <p:bgPr>
        <a:blipFill>
          <a:blip r:embed="rId2">
            <a:alphaModFix/>
          </a:blip>
          <a:stretch>
            <a:fillRect/>
          </a:stretch>
        </a:blipFill>
      </p:bgPr>
    </p:bg>
    <p:spTree>
      <p:nvGrpSpPr>
        <p:cNvPr id="186" name="Shape 186"/>
        <p:cNvGrpSpPr/>
        <p:nvPr/>
      </p:nvGrpSpPr>
      <p:grpSpPr>
        <a:xfrm>
          <a:off x="0" y="0"/>
          <a:ext cx="0" cy="0"/>
          <a:chOff x="0" y="0"/>
          <a:chExt cx="0" cy="0"/>
        </a:xfrm>
      </p:grpSpPr>
      <p:sp>
        <p:nvSpPr>
          <p:cNvPr id="187" name="Google Shape;187;p76"/>
          <p:cNvSpPr txBox="1"/>
          <p:nvPr>
            <p:ph idx="1" type="body"/>
          </p:nvPr>
        </p:nvSpPr>
        <p:spPr>
          <a:xfrm>
            <a:off x="242646" y="123483"/>
            <a:ext cx="8679898" cy="724247"/>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810"/>
              </a:spcBef>
              <a:spcAft>
                <a:spcPts val="0"/>
              </a:spcAft>
              <a:buClr>
                <a:srgbClr val="262626"/>
              </a:buClr>
              <a:buSzPts val="4050"/>
              <a:buFont typeface="Arial"/>
              <a:buNone/>
              <a:defRPr b="0" i="0" sz="4050" u="none" cap="none" strike="noStrike">
                <a:solidFill>
                  <a:srgbClr val="262626"/>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ts layout">
  <p:cSld name="icon sets layout">
    <p:spTree>
      <p:nvGrpSpPr>
        <p:cNvPr id="188" name="Shape 188"/>
        <p:cNvGrpSpPr/>
        <p:nvPr/>
      </p:nvGrpSpPr>
      <p:grpSpPr>
        <a:xfrm>
          <a:off x="0" y="0"/>
          <a:ext cx="0" cy="0"/>
          <a:chOff x="0" y="0"/>
          <a:chExt cx="0" cy="0"/>
        </a:xfrm>
      </p:grpSpPr>
      <p:sp>
        <p:nvSpPr>
          <p:cNvPr id="189" name="Google Shape;189;p77"/>
          <p:cNvSpPr txBox="1"/>
          <p:nvPr>
            <p:ph idx="1" type="body"/>
          </p:nvPr>
        </p:nvSpPr>
        <p:spPr>
          <a:xfrm>
            <a:off x="0" y="164640"/>
            <a:ext cx="9144000" cy="768085"/>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800"/>
              </a:spcBef>
              <a:spcAft>
                <a:spcPts val="0"/>
              </a:spcAft>
              <a:buClr>
                <a:srgbClr val="3F3F3F"/>
              </a:buClr>
              <a:buSzPts val="4000"/>
              <a:buFont typeface="Arial"/>
              <a:buNone/>
              <a:defRPr b="0" i="0" sz="40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0" name="Google Shape;190;p77"/>
          <p:cNvSpPr/>
          <p:nvPr/>
        </p:nvSpPr>
        <p:spPr>
          <a:xfrm>
            <a:off x="354008" y="1508790"/>
            <a:ext cx="2849840" cy="4865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77"/>
          <p:cNvSpPr/>
          <p:nvPr/>
        </p:nvSpPr>
        <p:spPr>
          <a:xfrm>
            <a:off x="531932" y="1796671"/>
            <a:ext cx="108520" cy="4320631"/>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77"/>
          <p:cNvSpPr/>
          <p:nvPr/>
        </p:nvSpPr>
        <p:spPr>
          <a:xfrm rot="5400000">
            <a:off x="2508927" y="1734661"/>
            <a:ext cx="669775" cy="502331"/>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ayout">
  <p:cSld name="Section Break Layout">
    <p:bg>
      <p:bgPr>
        <a:blipFill>
          <a:blip r:embed="rId2">
            <a:alphaModFix/>
          </a:blip>
          <a:stretch>
            <a:fillRect/>
          </a:stretch>
        </a:blipFill>
      </p:bgPr>
    </p:bg>
    <p:spTree>
      <p:nvGrpSpPr>
        <p:cNvPr id="194" name="Shape 194"/>
        <p:cNvGrpSpPr/>
        <p:nvPr/>
      </p:nvGrpSpPr>
      <p:grpSpPr>
        <a:xfrm>
          <a:off x="0" y="0"/>
          <a:ext cx="0" cy="0"/>
          <a:chOff x="0" y="0"/>
          <a:chExt cx="0" cy="0"/>
        </a:xfrm>
      </p:grpSpPr>
      <p:grpSp>
        <p:nvGrpSpPr>
          <p:cNvPr id="195" name="Google Shape;195;p79"/>
          <p:cNvGrpSpPr/>
          <p:nvPr/>
        </p:nvGrpSpPr>
        <p:grpSpPr>
          <a:xfrm>
            <a:off x="4860032" y="1220757"/>
            <a:ext cx="3312368" cy="4416491"/>
            <a:chOff x="5112060" y="1203598"/>
            <a:chExt cx="3312368" cy="3312368"/>
          </a:xfrm>
        </p:grpSpPr>
        <p:sp>
          <p:nvSpPr>
            <p:cNvPr id="196" name="Google Shape;196;p79"/>
            <p:cNvSpPr/>
            <p:nvPr/>
          </p:nvSpPr>
          <p:spPr>
            <a:xfrm>
              <a:off x="5184068" y="1275606"/>
              <a:ext cx="3168352" cy="3168352"/>
            </a:xfrm>
            <a:prstGeom prst="ellipse">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79"/>
            <p:cNvSpPr/>
            <p:nvPr/>
          </p:nvSpPr>
          <p:spPr>
            <a:xfrm>
              <a:off x="5112060" y="1203598"/>
              <a:ext cx="3312368" cy="3312368"/>
            </a:xfrm>
            <a:prstGeom prst="ellipse">
              <a:avLst/>
            </a:prstGeom>
            <a:noFill/>
            <a:ln cap="flat" cmpd="sng" w="25400">
              <a:solidFill>
                <a:srgbClr val="3F3F3F"/>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98" name="Google Shape;198;p79"/>
          <p:cNvSpPr/>
          <p:nvPr/>
        </p:nvSpPr>
        <p:spPr>
          <a:xfrm>
            <a:off x="0" y="0"/>
            <a:ext cx="4968552" cy="6858000"/>
          </a:xfrm>
          <a:prstGeom prst="parallelogram">
            <a:avLst>
              <a:gd fmla="val 55093"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 name="Google Shape;199;p79"/>
          <p:cNvSpPr txBox="1"/>
          <p:nvPr>
            <p:ph idx="1" type="body"/>
          </p:nvPr>
        </p:nvSpPr>
        <p:spPr>
          <a:xfrm>
            <a:off x="4932040" y="2564905"/>
            <a:ext cx="3168352" cy="131925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80000"/>
              </a:lnSpc>
              <a:spcBef>
                <a:spcPts val="72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0" name="Google Shape;200;p79"/>
          <p:cNvSpPr txBox="1"/>
          <p:nvPr>
            <p:ph idx="2" type="body"/>
          </p:nvPr>
        </p:nvSpPr>
        <p:spPr>
          <a:xfrm>
            <a:off x="4932040" y="3853685"/>
            <a:ext cx="3168352" cy="631435"/>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240"/>
              </a:spcBef>
              <a:spcAft>
                <a:spcPts val="0"/>
              </a:spcAft>
              <a:buClr>
                <a:schemeClr val="accent1"/>
              </a:buClr>
              <a:buSzPts val="1200"/>
              <a:buFont typeface="Arial"/>
              <a:buNone/>
              <a:defRPr b="0" i="0" sz="1200" u="none" cap="none" strike="noStrike">
                <a:solidFill>
                  <a:schemeClr val="accen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201" name="Google Shape;201;p79"/>
          <p:cNvPicPr preferRelativeResize="0"/>
          <p:nvPr/>
        </p:nvPicPr>
        <p:blipFill rotWithShape="1">
          <a:blip r:embed="rId3">
            <a:alphaModFix/>
          </a:blip>
          <a:srcRect b="0" l="0" r="0" t="0"/>
          <a:stretch/>
        </p:blipFill>
        <p:spPr>
          <a:xfrm>
            <a:off x="1447450" y="1819522"/>
            <a:ext cx="2316681" cy="32189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1" name="Shape 31"/>
        <p:cNvGrpSpPr/>
        <p:nvPr/>
      </p:nvGrpSpPr>
      <p:grpSpPr>
        <a:xfrm>
          <a:off x="0" y="0"/>
          <a:ext cx="0" cy="0"/>
          <a:chOff x="0" y="0"/>
          <a:chExt cx="0" cy="0"/>
        </a:xfrm>
      </p:grpSpPr>
      <p:sp>
        <p:nvSpPr>
          <p:cNvPr id="32" name="Google Shape;32;p47"/>
          <p:cNvSpPr txBox="1"/>
          <p:nvPr>
            <p:ph type="title"/>
          </p:nvPr>
        </p:nvSpPr>
        <p:spPr>
          <a:xfrm>
            <a:off x="1823310" y="527605"/>
            <a:ext cx="7016195" cy="68488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ABF8E"/>
              </a:buClr>
              <a:buSzPts val="3600"/>
              <a:buFont typeface="Calibri"/>
              <a:buNone/>
              <a:defRPr sz="3600">
                <a:solidFill>
                  <a:srgbClr val="FABF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7"/>
          <p:cNvSpPr txBox="1"/>
          <p:nvPr>
            <p:ph idx="1" type="body"/>
          </p:nvPr>
        </p:nvSpPr>
        <p:spPr>
          <a:xfrm>
            <a:off x="1823310" y="1443835"/>
            <a:ext cx="7016195" cy="427574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solidFill>
                  <a:schemeClr val="lt1"/>
                </a:solidFill>
              </a:defRPr>
            </a:lvl1pPr>
            <a:lvl2pPr indent="-406400" lvl="1" marL="914400" algn="l">
              <a:spcBef>
                <a:spcPts val="560"/>
              </a:spcBef>
              <a:spcAft>
                <a:spcPts val="0"/>
              </a:spcAft>
              <a:buClr>
                <a:schemeClr val="lt1"/>
              </a:buClr>
              <a:buSzPts val="2800"/>
              <a:buChar char="–"/>
              <a:defRPr>
                <a:solidFill>
                  <a:schemeClr val="lt1"/>
                </a:solidFill>
              </a:defRPr>
            </a:lvl2pPr>
            <a:lvl3pPr indent="-381000" lvl="2" marL="1371600" algn="l">
              <a:spcBef>
                <a:spcPts val="480"/>
              </a:spcBef>
              <a:spcAft>
                <a:spcPts val="0"/>
              </a:spcAft>
              <a:buClr>
                <a:schemeClr val="lt1"/>
              </a:buClr>
              <a:buSzPts val="2400"/>
              <a:buChar char="•"/>
              <a:defRPr>
                <a:solidFill>
                  <a:schemeClr val="lt1"/>
                </a:solidFill>
              </a:defRPr>
            </a:lvl3pPr>
            <a:lvl4pPr indent="-355600" lvl="3" marL="1828800" algn="l">
              <a:spcBef>
                <a:spcPts val="400"/>
              </a:spcBef>
              <a:spcAft>
                <a:spcPts val="0"/>
              </a:spcAft>
              <a:buClr>
                <a:schemeClr val="lt1"/>
              </a:buClr>
              <a:buSzPts val="2000"/>
              <a:buChar char="–"/>
              <a:defRPr>
                <a:solidFill>
                  <a:schemeClr val="lt1"/>
                </a:solidFill>
              </a:defRPr>
            </a:lvl4pPr>
            <a:lvl5pPr indent="-355600" lvl="4" marL="2286000" algn="l">
              <a:spcBef>
                <a:spcPts val="400"/>
              </a:spcBef>
              <a:spcAft>
                <a:spcPts val="0"/>
              </a:spcAft>
              <a:buClr>
                <a:schemeClr val="lt1"/>
              </a:buClr>
              <a:buSzPts val="20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4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4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 name="Google Shape;47;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50"/>
          <p:cNvSpPr txBox="1"/>
          <p:nvPr>
            <p:ph type="title"/>
          </p:nvPr>
        </p:nvSpPr>
        <p:spPr>
          <a:xfrm>
            <a:off x="601670" y="1291130"/>
            <a:ext cx="6244435" cy="53218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ABF8E"/>
              </a:buClr>
              <a:buSzPts val="3600"/>
              <a:buFont typeface="Calibri"/>
              <a:buNone/>
              <a:defRPr sz="3600">
                <a:solidFill>
                  <a:srgbClr val="FABF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0"/>
          <p:cNvSpPr txBox="1"/>
          <p:nvPr>
            <p:ph idx="1" type="body"/>
          </p:nvPr>
        </p:nvSpPr>
        <p:spPr>
          <a:xfrm>
            <a:off x="601670" y="1901950"/>
            <a:ext cx="3817625" cy="773424"/>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lt1"/>
              </a:buClr>
              <a:buSzPts val="2400"/>
              <a:buNone/>
              <a:defRPr b="1" sz="2400">
                <a:solidFill>
                  <a:schemeClr val="lt1"/>
                </a:solidFill>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50"/>
          <p:cNvSpPr txBox="1"/>
          <p:nvPr>
            <p:ph idx="2" type="body"/>
          </p:nvPr>
        </p:nvSpPr>
        <p:spPr>
          <a:xfrm>
            <a:off x="601670" y="2665475"/>
            <a:ext cx="3817625" cy="303505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lt1"/>
              </a:buClr>
              <a:buSzPts val="2400"/>
              <a:buChar char="•"/>
              <a:defRPr sz="2400">
                <a:solidFill>
                  <a:schemeClr val="lt1"/>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30200" lvl="3" marL="1828800" algn="l">
              <a:spcBef>
                <a:spcPts val="320"/>
              </a:spcBef>
              <a:spcAft>
                <a:spcPts val="0"/>
              </a:spcAft>
              <a:buClr>
                <a:schemeClr val="lt1"/>
              </a:buClr>
              <a:buSzPts val="1600"/>
              <a:buChar char="–"/>
              <a:defRPr sz="1600">
                <a:solidFill>
                  <a:schemeClr val="lt1"/>
                </a:solidFill>
              </a:defRPr>
            </a:lvl4pPr>
            <a:lvl5pPr indent="-330200" lvl="4" marL="2286000" algn="l">
              <a:spcBef>
                <a:spcPts val="320"/>
              </a:spcBef>
              <a:spcAft>
                <a:spcPts val="0"/>
              </a:spcAft>
              <a:buClr>
                <a:schemeClr val="lt1"/>
              </a:buClr>
              <a:buSzPts val="1600"/>
              <a:buChar char="»"/>
              <a:defRPr sz="1600">
                <a:solidFill>
                  <a:schemeClr val="lt1"/>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50"/>
          <p:cNvSpPr txBox="1"/>
          <p:nvPr>
            <p:ph idx="3" type="body"/>
          </p:nvPr>
        </p:nvSpPr>
        <p:spPr>
          <a:xfrm>
            <a:off x="4877410" y="1901950"/>
            <a:ext cx="3817625" cy="773424"/>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lt1"/>
              </a:buClr>
              <a:buSzPts val="2400"/>
              <a:buNone/>
              <a:defRPr b="1" sz="2400">
                <a:solidFill>
                  <a:schemeClr val="lt1"/>
                </a:solidFill>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50"/>
          <p:cNvSpPr txBox="1"/>
          <p:nvPr>
            <p:ph idx="4" type="body"/>
          </p:nvPr>
        </p:nvSpPr>
        <p:spPr>
          <a:xfrm>
            <a:off x="4877410" y="2665475"/>
            <a:ext cx="3817625" cy="303505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lt1"/>
              </a:buClr>
              <a:buSzPts val="2400"/>
              <a:buChar char="•"/>
              <a:defRPr sz="2400">
                <a:solidFill>
                  <a:schemeClr val="lt1"/>
                </a:solidFill>
              </a:defRPr>
            </a:lvl1pPr>
            <a:lvl2pPr indent="-355600" lvl="1" marL="914400" algn="l">
              <a:spcBef>
                <a:spcPts val="400"/>
              </a:spcBef>
              <a:spcAft>
                <a:spcPts val="0"/>
              </a:spcAft>
              <a:buClr>
                <a:schemeClr val="lt1"/>
              </a:buClr>
              <a:buSzPts val="2000"/>
              <a:buChar char="–"/>
              <a:defRPr sz="20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30200" lvl="3" marL="1828800" algn="l">
              <a:spcBef>
                <a:spcPts val="320"/>
              </a:spcBef>
              <a:spcAft>
                <a:spcPts val="0"/>
              </a:spcAft>
              <a:buClr>
                <a:schemeClr val="lt1"/>
              </a:buClr>
              <a:buSzPts val="1600"/>
              <a:buChar char="–"/>
              <a:defRPr sz="1600">
                <a:solidFill>
                  <a:schemeClr val="lt1"/>
                </a:solidFill>
              </a:defRPr>
            </a:lvl4pPr>
            <a:lvl5pPr indent="-330200" lvl="4" marL="2286000" algn="l">
              <a:spcBef>
                <a:spcPts val="320"/>
              </a:spcBef>
              <a:spcAft>
                <a:spcPts val="0"/>
              </a:spcAft>
              <a:buClr>
                <a:schemeClr val="lt1"/>
              </a:buClr>
              <a:buSzPts val="1600"/>
              <a:buChar char="»"/>
              <a:defRPr sz="1600">
                <a:solidFill>
                  <a:schemeClr val="lt1"/>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5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5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7" name="Google Shape;67;p5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6" Type="http://schemas.openxmlformats.org/officeDocument/2006/relationships/theme" Target="../theme/theme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6.gif"/><Relationship Id="rId4" Type="http://schemas.openxmlformats.org/officeDocument/2006/relationships/image" Target="../media/image1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
          <p:cNvSpPr txBox="1"/>
          <p:nvPr>
            <p:ph type="ctrTitle"/>
          </p:nvPr>
        </p:nvSpPr>
        <p:spPr>
          <a:xfrm>
            <a:off x="990600" y="381001"/>
            <a:ext cx="7772400" cy="14700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6000"/>
              <a:buFont typeface="Calibri"/>
              <a:buNone/>
            </a:pPr>
            <a:r>
              <a:rPr lang="en-US" sz="6000"/>
              <a:t>Rights of  </a:t>
            </a:r>
            <a:br>
              <a:rPr lang="en-US" sz="6000"/>
            </a:br>
            <a:r>
              <a:rPr lang="en-US" sz="6000"/>
              <a:t>Persons with Disabilities Act,2016</a:t>
            </a:r>
            <a:endParaRPr sz="6000"/>
          </a:p>
        </p:txBody>
      </p:sp>
      <p:sp>
        <p:nvSpPr>
          <p:cNvPr id="207" name="Google Shape;207;p1"/>
          <p:cNvSpPr txBox="1"/>
          <p:nvPr>
            <p:ph idx="1" type="subTitle"/>
          </p:nvPr>
        </p:nvSpPr>
        <p:spPr>
          <a:xfrm>
            <a:off x="2743200" y="4495800"/>
            <a:ext cx="6400800" cy="1752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F2F2F2"/>
              </a:buClr>
              <a:buSzPts val="2400"/>
              <a:buNone/>
            </a:pPr>
            <a:r>
              <a:rPr b="1" lang="en-US" sz="2400">
                <a:solidFill>
                  <a:srgbClr val="F2F2F2"/>
                </a:solidFill>
              </a:rPr>
              <a:t>Dr.M.Prabavathy</a:t>
            </a:r>
            <a:endParaRPr b="1" sz="2400">
              <a:solidFill>
                <a:srgbClr val="F2F2F2"/>
              </a:solidFill>
            </a:endParaRPr>
          </a:p>
          <a:p>
            <a:pPr indent="0" lvl="0" marL="0" rtl="0" algn="r">
              <a:spcBef>
                <a:spcPts val="480"/>
              </a:spcBef>
              <a:spcAft>
                <a:spcPts val="0"/>
              </a:spcAft>
              <a:buClr>
                <a:srgbClr val="F2F2F2"/>
              </a:buClr>
              <a:buSzPts val="2400"/>
              <a:buNone/>
            </a:pPr>
            <a:r>
              <a:rPr b="1" lang="en-US" sz="2400">
                <a:solidFill>
                  <a:srgbClr val="F2F2F2"/>
                </a:solidFill>
              </a:rPr>
              <a:t>Centre for Differently Abled Persons</a:t>
            </a:r>
            <a:endParaRPr/>
          </a:p>
          <a:p>
            <a:pPr indent="0" lvl="0" marL="0" rtl="0" algn="r">
              <a:spcBef>
                <a:spcPts val="480"/>
              </a:spcBef>
              <a:spcAft>
                <a:spcPts val="0"/>
              </a:spcAft>
              <a:buClr>
                <a:srgbClr val="F2F2F2"/>
              </a:buClr>
              <a:buSzPts val="2400"/>
              <a:buNone/>
            </a:pPr>
            <a:r>
              <a:rPr b="1" lang="en-US" sz="2400">
                <a:solidFill>
                  <a:srgbClr val="F2F2F2"/>
                </a:solidFill>
              </a:rPr>
              <a:t>Bharathidasan University</a:t>
            </a:r>
            <a:endParaRPr/>
          </a:p>
          <a:p>
            <a:pPr indent="0" lvl="0" marL="0" rtl="0" algn="r">
              <a:spcBef>
                <a:spcPts val="480"/>
              </a:spcBef>
              <a:spcAft>
                <a:spcPts val="0"/>
              </a:spcAft>
              <a:buClr>
                <a:srgbClr val="F2F2F2"/>
              </a:buClr>
              <a:buSzPts val="2400"/>
              <a:buNone/>
            </a:pPr>
            <a:r>
              <a:rPr b="1" lang="en-US" sz="2400">
                <a:solidFill>
                  <a:srgbClr val="F2F2F2"/>
                </a:solidFill>
              </a:rPr>
              <a:t>Tiruchirappalli- cdap@bdu.ac.in, 7200004044</a:t>
            </a:r>
            <a:endParaRPr sz="2400">
              <a:solidFill>
                <a:srgbClr val="F2F2F2"/>
              </a:solidFill>
            </a:endParaRPr>
          </a:p>
          <a:p>
            <a:pPr indent="0" lvl="0" marL="0" rtl="0" algn="r">
              <a:spcBef>
                <a:spcPts val="480"/>
              </a:spcBef>
              <a:spcAft>
                <a:spcPts val="0"/>
              </a:spcAft>
              <a:buClr>
                <a:srgbClr val="FABF8E"/>
              </a:buClr>
              <a:buSzPts val="2400"/>
              <a:buNone/>
            </a:pPr>
            <a:r>
              <a:t/>
            </a:r>
            <a:endParaRPr sz="2400"/>
          </a:p>
        </p:txBody>
      </p:sp>
      <p:pic>
        <p:nvPicPr>
          <p:cNvPr descr="dec 3.jpg" id="208" name="Google Shape;208;p1"/>
          <p:cNvPicPr preferRelativeResize="0"/>
          <p:nvPr/>
        </p:nvPicPr>
        <p:blipFill rotWithShape="1">
          <a:blip r:embed="rId3">
            <a:alphaModFix/>
          </a:blip>
          <a:srcRect b="31684" l="6601" r="7509" t="0"/>
          <a:stretch/>
        </p:blipFill>
        <p:spPr>
          <a:xfrm>
            <a:off x="0" y="2590802"/>
            <a:ext cx="4038600" cy="1904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0"/>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alibri"/>
              <a:buNone/>
            </a:pPr>
            <a:r>
              <a:rPr b="1" lang="en-US" sz="6000">
                <a:solidFill>
                  <a:schemeClr val="lt1"/>
                </a:solidFill>
              </a:rPr>
              <a:t>Prelude</a:t>
            </a:r>
            <a:endParaRPr b="1" sz="6000">
              <a:solidFill>
                <a:schemeClr val="lt1"/>
              </a:solidFill>
            </a:endParaRPr>
          </a:p>
        </p:txBody>
      </p:sp>
      <p:sp>
        <p:nvSpPr>
          <p:cNvPr id="268" name="Google Shape;268;p10"/>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rgbClr val="FFFF00"/>
              </a:buClr>
              <a:buSzPct val="100000"/>
              <a:buChar char="•"/>
            </a:pPr>
            <a:r>
              <a:rPr lang="en-US" sz="4000">
                <a:solidFill>
                  <a:srgbClr val="FFFF00"/>
                </a:solidFill>
              </a:rPr>
              <a:t>India signed and ratified the UNCRPD in 2007, the process of enacting a new legislation in place of the Persons with Disabilities Act, 1995 (PWD Act, 1995) began in 2010 to make it compliant with the UNCRPD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1"/>
          <p:cNvSpPr txBox="1"/>
          <p:nvPr>
            <p:ph type="title"/>
          </p:nvPr>
        </p:nvSpPr>
        <p:spPr>
          <a:xfrm>
            <a:off x="533400" y="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ABF8E"/>
              </a:buClr>
              <a:buSzPts val="3600"/>
              <a:buFont typeface="Calibri"/>
              <a:buNone/>
            </a:pPr>
            <a:r>
              <a:rPr lang="en-US"/>
              <a:t>PWD ACT</a:t>
            </a:r>
            <a:endParaRPr/>
          </a:p>
        </p:txBody>
      </p:sp>
      <p:sp>
        <p:nvSpPr>
          <p:cNvPr id="275" name="Google Shape;275;p11"/>
          <p:cNvSpPr txBox="1"/>
          <p:nvPr>
            <p:ph idx="1" type="body"/>
          </p:nvPr>
        </p:nvSpPr>
        <p:spPr>
          <a:xfrm>
            <a:off x="457200" y="1447800"/>
            <a:ext cx="8229600" cy="46783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FFFF00"/>
              </a:buClr>
              <a:buSzPts val="2800"/>
              <a:buChar char="•"/>
            </a:pPr>
            <a:r>
              <a:rPr lang="en-US">
                <a:solidFill>
                  <a:srgbClr val="FFFF00"/>
                </a:solidFill>
              </a:rPr>
              <a:t>The PWD (Equal Opportunities, Protection of Rights, and Full Participations) Act, 1995 was enacted to give an effect to the “Proclamation on the</a:t>
            </a:r>
            <a:endParaRPr/>
          </a:p>
          <a:p>
            <a:pPr indent="-342900" lvl="0" marL="342900" rtl="0" algn="ctr">
              <a:spcBef>
                <a:spcPts val="800"/>
              </a:spcBef>
              <a:spcAft>
                <a:spcPts val="0"/>
              </a:spcAft>
              <a:buClr>
                <a:schemeClr val="accent3"/>
              </a:buClr>
              <a:buSzPts val="4000"/>
              <a:buNone/>
            </a:pPr>
            <a:r>
              <a:rPr b="1" lang="en-US" sz="4000">
                <a:solidFill>
                  <a:schemeClr val="accent3"/>
                </a:solidFill>
              </a:rPr>
              <a:t>“</a:t>
            </a:r>
            <a:r>
              <a:rPr lang="en-US" sz="4000"/>
              <a:t>Full Participation and Equality of the People”</a:t>
            </a:r>
            <a:endParaRPr/>
          </a:p>
          <a:p>
            <a:pPr indent="-342900" lvl="0" marL="342900" rtl="0" algn="l">
              <a:spcBef>
                <a:spcPts val="800"/>
              </a:spcBef>
              <a:spcAft>
                <a:spcPts val="0"/>
              </a:spcAft>
              <a:buClr>
                <a:schemeClr val="lt1"/>
              </a:buClr>
              <a:buSzPts val="4000"/>
              <a:buNone/>
            </a:pPr>
            <a:r>
              <a:rPr lang="en-US" sz="4000"/>
              <a:t> </a:t>
            </a:r>
            <a:r>
              <a:rPr lang="en-US"/>
              <a:t>with Disabilities in the Asian and </a:t>
            </a:r>
            <a:r>
              <a:rPr lang="en-US">
                <a:solidFill>
                  <a:srgbClr val="FFFF00"/>
                </a:solidFill>
              </a:rPr>
              <a:t>Pacific Region.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2"/>
          <p:cNvSpPr/>
          <p:nvPr/>
        </p:nvSpPr>
        <p:spPr>
          <a:xfrm>
            <a:off x="685800" y="609600"/>
            <a:ext cx="8458200"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accent3"/>
                </a:solidFill>
                <a:latin typeface="Calibri"/>
                <a:ea typeface="Calibri"/>
                <a:cs typeface="Calibri"/>
                <a:sym typeface="Calibri"/>
              </a:rPr>
              <a:t>The PWD Act listed seven conditions of disabilities, which were </a:t>
            </a:r>
            <a:endParaRPr b="1" sz="3600">
              <a:solidFill>
                <a:schemeClr val="accent3"/>
              </a:solidFill>
              <a:latin typeface="Calibri"/>
              <a:ea typeface="Calibri"/>
              <a:cs typeface="Calibri"/>
              <a:sym typeface="Calibri"/>
            </a:endParaRPr>
          </a:p>
          <a:p>
            <a:pPr indent="0" lvl="0" marL="0" marR="0" rtl="0" algn="l">
              <a:spcBef>
                <a:spcPts val="0"/>
              </a:spcBef>
              <a:spcAft>
                <a:spcPts val="0"/>
              </a:spcAft>
              <a:buNone/>
            </a:pPr>
            <a:r>
              <a:rPr b="1" lang="en-US" sz="3600">
                <a:solidFill>
                  <a:schemeClr val="accent3"/>
                </a:solidFill>
                <a:latin typeface="Calibri"/>
                <a:ea typeface="Calibri"/>
                <a:cs typeface="Calibri"/>
                <a:sym typeface="Calibri"/>
              </a:rPr>
              <a:t>blindness, </a:t>
            </a:r>
            <a:endParaRPr b="1" sz="3600">
              <a:solidFill>
                <a:schemeClr val="accent3"/>
              </a:solidFill>
              <a:latin typeface="Calibri"/>
              <a:ea typeface="Calibri"/>
              <a:cs typeface="Calibri"/>
              <a:sym typeface="Calibri"/>
            </a:endParaRPr>
          </a:p>
          <a:p>
            <a:pPr indent="0" lvl="0" marL="0" marR="0" rtl="0" algn="l">
              <a:spcBef>
                <a:spcPts val="0"/>
              </a:spcBef>
              <a:spcAft>
                <a:spcPts val="0"/>
              </a:spcAft>
              <a:buNone/>
            </a:pPr>
            <a:r>
              <a:rPr b="1" lang="en-US" sz="3600">
                <a:solidFill>
                  <a:schemeClr val="accent3"/>
                </a:solidFill>
                <a:latin typeface="Calibri"/>
                <a:ea typeface="Calibri"/>
                <a:cs typeface="Calibri"/>
                <a:sym typeface="Calibri"/>
              </a:rPr>
              <a:t>low vision, </a:t>
            </a:r>
            <a:endParaRPr b="1" sz="3600">
              <a:solidFill>
                <a:schemeClr val="accent3"/>
              </a:solidFill>
              <a:latin typeface="Calibri"/>
              <a:ea typeface="Calibri"/>
              <a:cs typeface="Calibri"/>
              <a:sym typeface="Calibri"/>
            </a:endParaRPr>
          </a:p>
          <a:p>
            <a:pPr indent="0" lvl="0" marL="0" marR="0" rtl="0" algn="l">
              <a:spcBef>
                <a:spcPts val="0"/>
              </a:spcBef>
              <a:spcAft>
                <a:spcPts val="0"/>
              </a:spcAft>
              <a:buNone/>
            </a:pPr>
            <a:r>
              <a:rPr b="1" lang="en-US" sz="3600">
                <a:solidFill>
                  <a:schemeClr val="accent3"/>
                </a:solidFill>
                <a:latin typeface="Calibri"/>
                <a:ea typeface="Calibri"/>
                <a:cs typeface="Calibri"/>
                <a:sym typeface="Calibri"/>
              </a:rPr>
              <a:t>leprosy cured, </a:t>
            </a:r>
            <a:endParaRPr b="1" sz="3600">
              <a:solidFill>
                <a:schemeClr val="accent3"/>
              </a:solidFill>
              <a:latin typeface="Calibri"/>
              <a:ea typeface="Calibri"/>
              <a:cs typeface="Calibri"/>
              <a:sym typeface="Calibri"/>
            </a:endParaRPr>
          </a:p>
          <a:p>
            <a:pPr indent="0" lvl="0" marL="0" marR="0" rtl="0" algn="l">
              <a:spcBef>
                <a:spcPts val="0"/>
              </a:spcBef>
              <a:spcAft>
                <a:spcPts val="0"/>
              </a:spcAft>
              <a:buNone/>
            </a:pPr>
            <a:r>
              <a:rPr b="1" lang="en-US" sz="3600">
                <a:solidFill>
                  <a:schemeClr val="accent3"/>
                </a:solidFill>
                <a:latin typeface="Calibri"/>
                <a:ea typeface="Calibri"/>
                <a:cs typeface="Calibri"/>
                <a:sym typeface="Calibri"/>
              </a:rPr>
              <a:t>hearing impairment, </a:t>
            </a:r>
            <a:endParaRPr b="1" sz="3600">
              <a:solidFill>
                <a:schemeClr val="accent3"/>
              </a:solidFill>
              <a:latin typeface="Calibri"/>
              <a:ea typeface="Calibri"/>
              <a:cs typeface="Calibri"/>
              <a:sym typeface="Calibri"/>
            </a:endParaRPr>
          </a:p>
          <a:p>
            <a:pPr indent="0" lvl="0" marL="0" marR="0" rtl="0" algn="l">
              <a:spcBef>
                <a:spcPts val="0"/>
              </a:spcBef>
              <a:spcAft>
                <a:spcPts val="0"/>
              </a:spcAft>
              <a:buNone/>
            </a:pPr>
            <a:r>
              <a:rPr b="1" lang="en-US" sz="3600">
                <a:solidFill>
                  <a:schemeClr val="accent3"/>
                </a:solidFill>
                <a:latin typeface="Calibri"/>
                <a:ea typeface="Calibri"/>
                <a:cs typeface="Calibri"/>
                <a:sym typeface="Calibri"/>
              </a:rPr>
              <a:t>locomotor disability,</a:t>
            </a:r>
            <a:endParaRPr/>
          </a:p>
          <a:p>
            <a:pPr indent="0" lvl="0" marL="0" marR="0" rtl="0" algn="l">
              <a:spcBef>
                <a:spcPts val="0"/>
              </a:spcBef>
              <a:spcAft>
                <a:spcPts val="0"/>
              </a:spcAft>
              <a:buNone/>
            </a:pPr>
            <a:r>
              <a:rPr b="1" lang="en-US" sz="3600">
                <a:solidFill>
                  <a:schemeClr val="accent3"/>
                </a:solidFill>
                <a:latin typeface="Calibri"/>
                <a:ea typeface="Calibri"/>
                <a:cs typeface="Calibri"/>
                <a:sym typeface="Calibri"/>
              </a:rPr>
              <a:t> mental retardation, and</a:t>
            </a:r>
            <a:endParaRPr/>
          </a:p>
          <a:p>
            <a:pPr indent="0" lvl="0" marL="0" marR="0" rtl="0" algn="l">
              <a:spcBef>
                <a:spcPts val="0"/>
              </a:spcBef>
              <a:spcAft>
                <a:spcPts val="0"/>
              </a:spcAft>
              <a:buNone/>
            </a:pPr>
            <a:r>
              <a:rPr b="1" lang="en-US" sz="3600">
                <a:solidFill>
                  <a:schemeClr val="accent3"/>
                </a:solidFill>
                <a:latin typeface="Calibri"/>
                <a:ea typeface="Calibri"/>
                <a:cs typeface="Calibri"/>
                <a:sym typeface="Calibri"/>
              </a:rPr>
              <a:t> mental illness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3"/>
          <p:cNvSpPr txBox="1"/>
          <p:nvPr>
            <p:ph idx="4294967295" type="body"/>
          </p:nvPr>
        </p:nvSpPr>
        <p:spPr>
          <a:xfrm>
            <a:off x="381000" y="609600"/>
            <a:ext cx="87630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4400"/>
              <a:buChar char="•"/>
            </a:pPr>
            <a:r>
              <a:rPr lang="en-US" sz="4400">
                <a:solidFill>
                  <a:schemeClr val="lt1"/>
                </a:solidFill>
              </a:rPr>
              <a:t>Mental retardation was defined as “a condition of arrested or incomplete development of mind of a person which is specially characterized by </a:t>
            </a:r>
            <a:endParaRPr sz="4400">
              <a:solidFill>
                <a:schemeClr val="lt1"/>
              </a:solidFill>
            </a:endParaRPr>
          </a:p>
          <a:p>
            <a:pPr indent="-342900" lvl="0" marL="342900" rtl="0" algn="l">
              <a:spcBef>
                <a:spcPts val="1080"/>
              </a:spcBef>
              <a:spcAft>
                <a:spcPts val="0"/>
              </a:spcAft>
              <a:buClr>
                <a:schemeClr val="lt1"/>
              </a:buClr>
              <a:buSzPts val="5400"/>
              <a:buChar char="•"/>
            </a:pPr>
            <a:r>
              <a:rPr lang="en-US" sz="5400">
                <a:solidFill>
                  <a:schemeClr val="lt1"/>
                </a:solidFill>
              </a:rPr>
              <a:t>subnormality of intelligence</a:t>
            </a:r>
            <a:r>
              <a:rPr lang="en-US" sz="4400"/>
              <a:t>.”</a:t>
            </a:r>
            <a:endParaRPr sz="4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4"/>
          <p:cNvSpPr txBox="1"/>
          <p:nvPr>
            <p:ph idx="4294967295" type="body"/>
          </p:nvPr>
        </p:nvSpPr>
        <p:spPr>
          <a:xfrm>
            <a:off x="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5400"/>
              <a:buChar char="•"/>
            </a:pPr>
            <a:r>
              <a:rPr lang="en-US" sz="5400">
                <a:solidFill>
                  <a:schemeClr val="lt1"/>
                </a:solidFill>
              </a:rPr>
              <a:t>Mental illness was defined simply as “any mental disorder other than mental retardation.”</a:t>
            </a:r>
            <a:endParaRPr sz="54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5"/>
          <p:cNvSpPr txBox="1"/>
          <p:nvPr>
            <p:ph idx="1" type="body"/>
          </p:nvPr>
        </p:nvSpPr>
        <p:spPr>
          <a:xfrm>
            <a:off x="448966" y="1901949"/>
            <a:ext cx="8542635"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600"/>
              <a:buChar char="•"/>
            </a:pPr>
            <a:r>
              <a:rPr lang="en-US" sz="3600"/>
              <a:t>The Act adopted an approach of social welfare in respect of PWD and the main focus was on prevention and early detection of disabilities, education and employment of the PWD. </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6"/>
          <p:cNvSpPr txBox="1"/>
          <p:nvPr>
            <p:ph idx="4294967295" type="body"/>
          </p:nvPr>
        </p:nvSpPr>
        <p:spPr>
          <a:xfrm>
            <a:off x="914400" y="5334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The Act also provided </a:t>
            </a:r>
            <a:r>
              <a:rPr lang="en-US" sz="4000">
                <a:solidFill>
                  <a:srgbClr val="FFFF00"/>
                </a:solidFill>
              </a:rPr>
              <a:t>3% reservation in Government jobs and educational institutions. </a:t>
            </a:r>
            <a:endParaRPr>
              <a:solidFill>
                <a:srgbClr val="FFFF00"/>
              </a:solidFill>
            </a:endParaRPr>
          </a:p>
          <a:p>
            <a:pPr indent="-342900" lvl="0" marL="342900" rtl="0" algn="l">
              <a:spcBef>
                <a:spcPts val="800"/>
              </a:spcBef>
              <a:spcAft>
                <a:spcPts val="0"/>
              </a:spcAft>
              <a:buClr>
                <a:schemeClr val="lt1"/>
              </a:buClr>
              <a:buSzPts val="3200"/>
              <a:buChar char="•"/>
            </a:pPr>
            <a:r>
              <a:rPr lang="en-US">
                <a:solidFill>
                  <a:schemeClr val="lt1"/>
                </a:solidFill>
              </a:rPr>
              <a:t>It stressed on making the </a:t>
            </a:r>
            <a:r>
              <a:rPr lang="en-US" sz="4000">
                <a:solidFill>
                  <a:schemeClr val="lt1"/>
                </a:solidFill>
              </a:rPr>
              <a:t>barrier-free</a:t>
            </a:r>
            <a:r>
              <a:rPr lang="en-US">
                <a:solidFill>
                  <a:schemeClr val="lt1"/>
                </a:solidFill>
              </a:rPr>
              <a:t> situations as a measure of nondiscrimination</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idx="4294967295" type="body"/>
          </p:nvPr>
        </p:nvSpPr>
        <p:spPr>
          <a:xfrm>
            <a:off x="914400" y="12954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None/>
            </a:pPr>
            <a:r>
              <a:rPr lang="en-US">
                <a:solidFill>
                  <a:schemeClr val="lt1"/>
                </a:solidFill>
              </a:rPr>
              <a:t>After series of consultation meetings and drafting process, the </a:t>
            </a:r>
            <a:endParaRPr>
              <a:solidFill>
                <a:schemeClr val="lt1"/>
              </a:solidFill>
            </a:endParaRPr>
          </a:p>
          <a:p>
            <a:pPr indent="-342900" lvl="0" marL="342900" rtl="0" algn="l">
              <a:spcBef>
                <a:spcPts val="880"/>
              </a:spcBef>
              <a:spcAft>
                <a:spcPts val="0"/>
              </a:spcAft>
              <a:buClr>
                <a:schemeClr val="lt1"/>
              </a:buClr>
              <a:buSzPts val="4400"/>
              <a:buNone/>
            </a:pPr>
            <a:r>
              <a:rPr lang="en-US" sz="4400">
                <a:solidFill>
                  <a:schemeClr val="lt1"/>
                </a:solidFill>
              </a:rPr>
              <a:t>       Rights of PWD Act, 2016 </a:t>
            </a:r>
            <a:endParaRPr sz="4400">
              <a:solidFill>
                <a:schemeClr val="lt1"/>
              </a:solidFill>
            </a:endParaRPr>
          </a:p>
          <a:p>
            <a:pPr indent="-342900" lvl="0" marL="342900" rtl="0" algn="l">
              <a:spcBef>
                <a:spcPts val="880"/>
              </a:spcBef>
              <a:spcAft>
                <a:spcPts val="0"/>
              </a:spcAft>
              <a:buClr>
                <a:schemeClr val="lt1"/>
              </a:buClr>
              <a:buSzPts val="4400"/>
              <a:buNone/>
            </a:pPr>
            <a:r>
              <a:rPr lang="en-US" sz="4400">
                <a:solidFill>
                  <a:schemeClr val="lt1"/>
                </a:solidFill>
              </a:rPr>
              <a:t>(RPWD Act, 2016)</a:t>
            </a:r>
            <a:endParaRPr/>
          </a:p>
          <a:p>
            <a:pPr indent="-342900" lvl="0" marL="342900" rtl="0" algn="l">
              <a:spcBef>
                <a:spcPts val="640"/>
              </a:spcBef>
              <a:spcAft>
                <a:spcPts val="0"/>
              </a:spcAft>
              <a:buClr>
                <a:schemeClr val="lt1"/>
              </a:buClr>
              <a:buSzPts val="3200"/>
              <a:buNone/>
            </a:pPr>
            <a:r>
              <a:rPr lang="en-US">
                <a:solidFill>
                  <a:schemeClr val="lt1"/>
                </a:solidFill>
              </a:rPr>
              <a:t> was passed by both the houses of the Parliament. It was notified on December 28, 2016 after receiving the presidential assent.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8"/>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lang="en-US"/>
              <a:t> </a:t>
            </a:r>
            <a:r>
              <a:rPr lang="en-US">
                <a:solidFill>
                  <a:srgbClr val="FFFF00"/>
                </a:solidFill>
              </a:rPr>
              <a:t>PARADIGM SHIFT</a:t>
            </a:r>
            <a:endParaRPr>
              <a:solidFill>
                <a:srgbClr val="FFFF00"/>
              </a:solidFill>
            </a:endParaRPr>
          </a:p>
        </p:txBody>
      </p:sp>
      <p:sp>
        <p:nvSpPr>
          <p:cNvPr id="311" name="Google Shape;311;p18"/>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The principle reflects a paradigm shift in thinking about disability from a </a:t>
            </a:r>
            <a:endParaRPr/>
          </a:p>
          <a:p>
            <a:pPr indent="-342900" lvl="0" marL="342900" rtl="0" algn="l">
              <a:spcBef>
                <a:spcPts val="800"/>
              </a:spcBef>
              <a:spcAft>
                <a:spcPts val="0"/>
              </a:spcAft>
              <a:buClr>
                <a:schemeClr val="lt1"/>
              </a:buClr>
              <a:buSzPts val="4000"/>
              <a:buNone/>
            </a:pPr>
            <a:r>
              <a:rPr b="1" lang="en-US" sz="4000">
                <a:solidFill>
                  <a:schemeClr val="lt1"/>
                </a:solidFill>
              </a:rPr>
              <a:t>social welfare concern to a human rights issue</a:t>
            </a:r>
            <a:r>
              <a:rPr lang="en-US"/>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idx="4294967295" type="body"/>
          </p:nvPr>
        </p:nvSpPr>
        <p:spPr>
          <a:xfrm>
            <a:off x="914400" y="17526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lt1"/>
              </a:buClr>
              <a:buSzPts val="3200"/>
              <a:buChar char="•"/>
            </a:pPr>
            <a:r>
              <a:rPr lang="en-US">
                <a:solidFill>
                  <a:schemeClr val="lt1"/>
                </a:solidFill>
              </a:rPr>
              <a:t>Principles stated to be implemented for </a:t>
            </a:r>
            <a:r>
              <a:rPr lang="en-US" sz="3600">
                <a:solidFill>
                  <a:schemeClr val="lt1"/>
                </a:solidFill>
              </a:rPr>
              <a:t>Empowerment Of Persons With Disabilities </a:t>
            </a:r>
            <a:r>
              <a:rPr lang="en-US">
                <a:solidFill>
                  <a:schemeClr val="lt1"/>
                </a:solidFill>
              </a:rPr>
              <a:t>(PWD)</a:t>
            </a:r>
            <a:endParaRPr/>
          </a:p>
          <a:p>
            <a:pPr indent="-342900" lvl="0" marL="342900" rtl="0" algn="l">
              <a:spcBef>
                <a:spcPts val="800"/>
              </a:spcBef>
              <a:spcAft>
                <a:spcPts val="0"/>
              </a:spcAft>
              <a:buClr>
                <a:schemeClr val="lt1"/>
              </a:buClr>
              <a:buSzPts val="3200"/>
              <a:buNone/>
            </a:pPr>
            <a:r>
              <a:rPr lang="en-US">
                <a:solidFill>
                  <a:schemeClr val="lt1"/>
                </a:solidFill>
              </a:rPr>
              <a:t> are respect for </a:t>
            </a:r>
            <a:r>
              <a:rPr b="1" lang="en-US" sz="4000">
                <a:solidFill>
                  <a:schemeClr val="lt1"/>
                </a:solidFill>
              </a:rPr>
              <a:t>inherent dignity, individual autonomy including the freedom to make one's own choices, and independence of persons. </a:t>
            </a:r>
            <a:endParaRPr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2"/>
          <p:cNvSpPr txBox="1"/>
          <p:nvPr>
            <p:ph idx="1" type="body"/>
          </p:nvPr>
        </p:nvSpPr>
        <p:spPr>
          <a:xfrm>
            <a:off x="0" y="2"/>
            <a:ext cx="9144000" cy="2062103"/>
          </a:xfrm>
          <a:prstGeom prst="rect">
            <a:avLst/>
          </a:prstGeom>
          <a:noFill/>
          <a:ln>
            <a:noFill/>
          </a:ln>
        </p:spPr>
        <p:txBody>
          <a:bodyPr anchorCtr="0" anchor="t" bIns="45700" lIns="91425" spcFirstLastPara="1" rIns="91425" wrap="square" tIns="45700">
            <a:spAutoFit/>
          </a:bodyPr>
          <a:lstStyle/>
          <a:p>
            <a:pPr indent="-342900" lvl="0" marL="342900" rtl="0" algn="ctr">
              <a:spcBef>
                <a:spcPts val="0"/>
              </a:spcBef>
              <a:spcAft>
                <a:spcPts val="0"/>
              </a:spcAft>
              <a:buClr>
                <a:srgbClr val="C00000"/>
              </a:buClr>
              <a:buSzPts val="4000"/>
              <a:buNone/>
            </a:pPr>
            <a:r>
              <a:rPr b="1" lang="en-US" sz="4000">
                <a:solidFill>
                  <a:srgbClr val="C00000"/>
                </a:solidFill>
                <a:latin typeface="Arial"/>
                <a:ea typeface="Arial"/>
                <a:cs typeface="Arial"/>
                <a:sym typeface="Arial"/>
              </a:rPr>
              <a:t>No society can surely be flourishing and happy, </a:t>
            </a:r>
            <a:endParaRPr sz="4000"/>
          </a:p>
          <a:p>
            <a:pPr indent="-342900" lvl="0" marL="342900" rtl="0" algn="ctr">
              <a:spcBef>
                <a:spcPts val="800"/>
              </a:spcBef>
              <a:spcAft>
                <a:spcPts val="0"/>
              </a:spcAft>
              <a:buClr>
                <a:srgbClr val="C00000"/>
              </a:buClr>
              <a:buSzPts val="4000"/>
              <a:buNone/>
            </a:pPr>
            <a:r>
              <a:rPr b="1" lang="en-US" sz="4000">
                <a:solidFill>
                  <a:srgbClr val="C00000"/>
                </a:solidFill>
                <a:latin typeface="Arial"/>
                <a:ea typeface="Arial"/>
                <a:cs typeface="Arial"/>
                <a:sym typeface="Arial"/>
              </a:rPr>
              <a:t>of which the far greater part of the members are poor and miserable.” (Adam Smith)</a:t>
            </a:r>
            <a:r>
              <a:rPr b="1" lang="en-US" sz="2400">
                <a:solidFill>
                  <a:srgbClr val="C00000"/>
                </a:solidFill>
                <a:latin typeface="Arial"/>
                <a:ea typeface="Arial"/>
                <a:cs typeface="Arial"/>
                <a:sym typeface="Arial"/>
              </a:rPr>
              <a:t>“</a:t>
            </a:r>
            <a:endParaRPr b="1" sz="3200">
              <a:solidFill>
                <a:srgbClr val="C00000"/>
              </a:solidFill>
              <a:latin typeface="Arial"/>
              <a:ea typeface="Arial"/>
              <a:cs typeface="Arial"/>
              <a:sym typeface="Arial"/>
            </a:endParaRPr>
          </a:p>
        </p:txBody>
      </p:sp>
      <p:pic>
        <p:nvPicPr>
          <p:cNvPr descr="download.jpg" id="215" name="Google Shape;215;p2"/>
          <p:cNvPicPr preferRelativeResize="0"/>
          <p:nvPr/>
        </p:nvPicPr>
        <p:blipFill rotWithShape="1">
          <a:blip r:embed="rId3">
            <a:alphaModFix/>
          </a:blip>
          <a:srcRect b="0" l="0" r="2233" t="0"/>
          <a:stretch/>
        </p:blipFill>
        <p:spPr>
          <a:xfrm>
            <a:off x="228600" y="2667000"/>
            <a:ext cx="3962400" cy="3035755"/>
          </a:xfrm>
          <a:prstGeom prst="rect">
            <a:avLst/>
          </a:prstGeom>
          <a:noFill/>
          <a:ln>
            <a:noFill/>
          </a:ln>
        </p:spPr>
      </p:pic>
      <p:pic>
        <p:nvPicPr>
          <p:cNvPr descr="download.jpg" id="216" name="Google Shape;216;p2"/>
          <p:cNvPicPr preferRelativeResize="0"/>
          <p:nvPr/>
        </p:nvPicPr>
        <p:blipFill rotWithShape="1">
          <a:blip r:embed="rId3">
            <a:alphaModFix/>
          </a:blip>
          <a:srcRect b="54817" l="73325" r="2232" t="0"/>
          <a:stretch/>
        </p:blipFill>
        <p:spPr>
          <a:xfrm>
            <a:off x="5943600" y="2590800"/>
            <a:ext cx="990600" cy="1371600"/>
          </a:xfrm>
          <a:prstGeom prst="rect">
            <a:avLst/>
          </a:prstGeom>
          <a:noFill/>
          <a:ln>
            <a:noFill/>
          </a:ln>
        </p:spPr>
      </p:pic>
      <p:pic>
        <p:nvPicPr>
          <p:cNvPr descr="download.jpg" id="217" name="Google Shape;217;p2"/>
          <p:cNvPicPr preferRelativeResize="0"/>
          <p:nvPr/>
        </p:nvPicPr>
        <p:blipFill rotWithShape="1">
          <a:blip r:embed="rId3">
            <a:alphaModFix/>
          </a:blip>
          <a:srcRect b="54817" l="73325" r="2232" t="0"/>
          <a:stretch/>
        </p:blipFill>
        <p:spPr>
          <a:xfrm>
            <a:off x="4419600" y="2590800"/>
            <a:ext cx="990600" cy="1371600"/>
          </a:xfrm>
          <a:prstGeom prst="rect">
            <a:avLst/>
          </a:prstGeom>
          <a:noFill/>
          <a:ln>
            <a:noFill/>
          </a:ln>
        </p:spPr>
      </p:pic>
      <p:pic>
        <p:nvPicPr>
          <p:cNvPr descr="download.jpg" id="218" name="Google Shape;218;p2"/>
          <p:cNvPicPr preferRelativeResize="0"/>
          <p:nvPr/>
        </p:nvPicPr>
        <p:blipFill rotWithShape="1">
          <a:blip r:embed="rId3">
            <a:alphaModFix/>
          </a:blip>
          <a:srcRect b="54817" l="73325" r="2232" t="0"/>
          <a:stretch/>
        </p:blipFill>
        <p:spPr>
          <a:xfrm>
            <a:off x="7391400" y="2514600"/>
            <a:ext cx="990600" cy="1371600"/>
          </a:xfrm>
          <a:prstGeom prst="rect">
            <a:avLst/>
          </a:prstGeom>
          <a:noFill/>
          <a:ln>
            <a:noFill/>
          </a:ln>
        </p:spPr>
      </p:pic>
      <p:pic>
        <p:nvPicPr>
          <p:cNvPr descr="download.jpg" id="219" name="Google Shape;219;p2"/>
          <p:cNvPicPr preferRelativeResize="0"/>
          <p:nvPr/>
        </p:nvPicPr>
        <p:blipFill rotWithShape="1">
          <a:blip r:embed="rId3">
            <a:alphaModFix/>
          </a:blip>
          <a:srcRect b="54817" l="73325" r="2232" t="0"/>
          <a:stretch/>
        </p:blipFill>
        <p:spPr>
          <a:xfrm>
            <a:off x="4419600" y="5181600"/>
            <a:ext cx="990600" cy="1371600"/>
          </a:xfrm>
          <a:prstGeom prst="rect">
            <a:avLst/>
          </a:prstGeom>
          <a:noFill/>
          <a:ln>
            <a:noFill/>
          </a:ln>
        </p:spPr>
      </p:pic>
      <p:pic>
        <p:nvPicPr>
          <p:cNvPr descr="download.jpg" id="220" name="Google Shape;220;p2"/>
          <p:cNvPicPr preferRelativeResize="0"/>
          <p:nvPr/>
        </p:nvPicPr>
        <p:blipFill rotWithShape="1">
          <a:blip r:embed="rId3">
            <a:alphaModFix/>
          </a:blip>
          <a:srcRect b="54817" l="73325" r="2232" t="0"/>
          <a:stretch/>
        </p:blipFill>
        <p:spPr>
          <a:xfrm>
            <a:off x="6019800" y="5105400"/>
            <a:ext cx="990600" cy="1371600"/>
          </a:xfrm>
          <a:prstGeom prst="rect">
            <a:avLst/>
          </a:prstGeom>
          <a:noFill/>
          <a:ln>
            <a:noFill/>
          </a:ln>
        </p:spPr>
      </p:pic>
      <p:pic>
        <p:nvPicPr>
          <p:cNvPr descr="download.jpg" id="221" name="Google Shape;221;p2"/>
          <p:cNvPicPr preferRelativeResize="0"/>
          <p:nvPr/>
        </p:nvPicPr>
        <p:blipFill rotWithShape="1">
          <a:blip r:embed="rId3">
            <a:alphaModFix/>
          </a:blip>
          <a:srcRect b="54817" l="73325" r="2232" t="0"/>
          <a:stretch/>
        </p:blipFill>
        <p:spPr>
          <a:xfrm>
            <a:off x="7239000" y="5257800"/>
            <a:ext cx="990600" cy="1371600"/>
          </a:xfrm>
          <a:prstGeom prst="rect">
            <a:avLst/>
          </a:prstGeom>
          <a:noFill/>
          <a:ln>
            <a:noFill/>
          </a:ln>
        </p:spPr>
      </p:pic>
      <p:pic>
        <p:nvPicPr>
          <p:cNvPr descr="download.jpg" id="222" name="Google Shape;222;p2"/>
          <p:cNvPicPr preferRelativeResize="0"/>
          <p:nvPr/>
        </p:nvPicPr>
        <p:blipFill rotWithShape="1">
          <a:blip r:embed="rId3">
            <a:alphaModFix/>
          </a:blip>
          <a:srcRect b="54817" l="73325" r="2232" t="0"/>
          <a:stretch/>
        </p:blipFill>
        <p:spPr>
          <a:xfrm>
            <a:off x="7924800" y="3962400"/>
            <a:ext cx="990600" cy="1371600"/>
          </a:xfrm>
          <a:prstGeom prst="rect">
            <a:avLst/>
          </a:prstGeom>
          <a:noFill/>
          <a:ln>
            <a:noFill/>
          </a:ln>
        </p:spPr>
      </p:pic>
      <p:pic>
        <p:nvPicPr>
          <p:cNvPr descr="download.jpg" id="223" name="Google Shape;223;p2"/>
          <p:cNvPicPr preferRelativeResize="0"/>
          <p:nvPr/>
        </p:nvPicPr>
        <p:blipFill rotWithShape="1">
          <a:blip r:embed="rId3">
            <a:alphaModFix/>
          </a:blip>
          <a:srcRect b="54817" l="73325" r="2232" t="0"/>
          <a:stretch/>
        </p:blipFill>
        <p:spPr>
          <a:xfrm>
            <a:off x="3048000" y="5105400"/>
            <a:ext cx="990600" cy="1371600"/>
          </a:xfrm>
          <a:prstGeom prst="rect">
            <a:avLst/>
          </a:prstGeom>
          <a:noFill/>
          <a:ln>
            <a:noFill/>
          </a:ln>
        </p:spPr>
      </p:pic>
      <p:pic>
        <p:nvPicPr>
          <p:cNvPr descr="download.jpg" id="224" name="Google Shape;224;p2"/>
          <p:cNvPicPr preferRelativeResize="0"/>
          <p:nvPr/>
        </p:nvPicPr>
        <p:blipFill rotWithShape="1">
          <a:blip r:embed="rId3">
            <a:alphaModFix/>
          </a:blip>
          <a:srcRect b="54817" l="73325" r="2232" t="0"/>
          <a:stretch/>
        </p:blipFill>
        <p:spPr>
          <a:xfrm>
            <a:off x="1676400" y="5486400"/>
            <a:ext cx="990600" cy="137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0"/>
          <p:cNvSpPr txBox="1"/>
          <p:nvPr>
            <p:ph idx="4294967295" type="body"/>
          </p:nvPr>
        </p:nvSpPr>
        <p:spPr>
          <a:xfrm>
            <a:off x="0" y="0"/>
            <a:ext cx="9144000" cy="6324600"/>
          </a:xfrm>
          <a:prstGeom prst="rect">
            <a:avLst/>
          </a:prstGeom>
          <a:blipFill rotWithShape="1">
            <a:blip r:embed="rId3">
              <a:alphaModFix/>
            </a:blip>
            <a:tile algn="tl" flip="none" tx="0" sx="100000" ty="0" sy="100000"/>
          </a:blip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The Act lays stress on</a:t>
            </a:r>
            <a:r>
              <a:rPr lang="en-US">
                <a:solidFill>
                  <a:srgbClr val="FFFF00"/>
                </a:solidFill>
              </a:rPr>
              <a:t> </a:t>
            </a:r>
            <a:r>
              <a:rPr lang="en-US">
                <a:solidFill>
                  <a:srgbClr val="002060"/>
                </a:solidFill>
              </a:rPr>
              <a:t>nondiscrimination, full and effective participation and inclusion in society, </a:t>
            </a:r>
            <a:endParaRPr/>
          </a:p>
          <a:p>
            <a:pPr indent="-342900" lvl="0" marL="342900" rtl="0" algn="l">
              <a:spcBef>
                <a:spcPts val="640"/>
              </a:spcBef>
              <a:spcAft>
                <a:spcPts val="0"/>
              </a:spcAft>
              <a:buClr>
                <a:srgbClr val="002060"/>
              </a:buClr>
              <a:buSzPts val="3200"/>
              <a:buChar char="•"/>
            </a:pPr>
            <a:r>
              <a:rPr lang="en-US">
                <a:solidFill>
                  <a:srgbClr val="002060"/>
                </a:solidFill>
              </a:rPr>
              <a:t>respect for difference and acceptance of disabilities as part of human diversity and humanity, equality of opportunity,</a:t>
            </a:r>
            <a:endParaRPr/>
          </a:p>
          <a:p>
            <a:pPr indent="-342900" lvl="0" marL="342900" rtl="0" algn="l">
              <a:spcBef>
                <a:spcPts val="640"/>
              </a:spcBef>
              <a:spcAft>
                <a:spcPts val="0"/>
              </a:spcAft>
              <a:buClr>
                <a:srgbClr val="002060"/>
              </a:buClr>
              <a:buSzPts val="3200"/>
              <a:buChar char="•"/>
            </a:pPr>
            <a:r>
              <a:rPr lang="en-US">
                <a:solidFill>
                  <a:srgbClr val="002060"/>
                </a:solidFill>
              </a:rPr>
              <a:t> accessibility, equality between men and women, </a:t>
            </a:r>
            <a:endParaRPr/>
          </a:p>
          <a:p>
            <a:pPr indent="-342900" lvl="0" marL="342900" rtl="0" algn="l">
              <a:spcBef>
                <a:spcPts val="640"/>
              </a:spcBef>
              <a:spcAft>
                <a:spcPts val="0"/>
              </a:spcAft>
              <a:buClr>
                <a:srgbClr val="002060"/>
              </a:buClr>
              <a:buSzPts val="3200"/>
              <a:buChar char="•"/>
            </a:pPr>
            <a:r>
              <a:rPr lang="en-US">
                <a:solidFill>
                  <a:srgbClr val="002060"/>
                </a:solidFill>
              </a:rPr>
              <a:t>respect for the evolving capacities of children with disabilities, and respect for the right of children with disabilities to preserve their identities.</a:t>
            </a:r>
            <a:endParaRPr>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idx="4294967295" type="body"/>
          </p:nvPr>
        </p:nvSpPr>
        <p:spPr>
          <a:xfrm>
            <a:off x="0" y="1600200"/>
            <a:ext cx="91440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4800"/>
              <a:buNone/>
            </a:pPr>
            <a:r>
              <a:rPr b="1" lang="en-US" sz="4800">
                <a:solidFill>
                  <a:schemeClr val="lt1"/>
                </a:solidFill>
              </a:rPr>
              <a:t>SALIENT FEATURES OF THE RIGHTS OF PERSONS WITH DISABILITIES ACT, 2016</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2"/>
          <p:cNvSpPr txBox="1"/>
          <p:nvPr>
            <p:ph type="title"/>
          </p:nvPr>
        </p:nvSpPr>
        <p:spPr>
          <a:xfrm>
            <a:off x="914400" y="26670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ABF8E"/>
              </a:buClr>
              <a:buSzPts val="5400"/>
              <a:buFont typeface="Calibri"/>
              <a:buNone/>
            </a:pPr>
            <a:r>
              <a:rPr lang="en-US" sz="5400"/>
              <a:t>In the RPWD Act, 2016, the list has been expanded from </a:t>
            </a:r>
            <a:br>
              <a:rPr lang="en-US" sz="5400"/>
            </a:br>
            <a:r>
              <a:rPr lang="en-US" sz="5400"/>
              <a:t>7 to 21 conditions </a:t>
            </a:r>
            <a:endParaRPr sz="5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3"/>
          <p:cNvSpPr txBox="1"/>
          <p:nvPr>
            <p:ph idx="4294967295" type="body"/>
          </p:nvPr>
        </p:nvSpPr>
        <p:spPr>
          <a:xfrm>
            <a:off x="0" y="0"/>
            <a:ext cx="4495800" cy="6858000"/>
          </a:xfrm>
          <a:prstGeom prst="rect">
            <a:avLst/>
          </a:prstGeom>
          <a:gradFill>
            <a:gsLst>
              <a:gs pos="0">
                <a:srgbClr val="992D2B"/>
              </a:gs>
              <a:gs pos="80000">
                <a:srgbClr val="C93D39"/>
              </a:gs>
              <a:gs pos="100000">
                <a:srgbClr val="CD3A36"/>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3200"/>
              <a:buNone/>
            </a:pPr>
            <a:r>
              <a:rPr lang="en-US">
                <a:solidFill>
                  <a:schemeClr val="lt1"/>
                </a:solidFill>
                <a:latin typeface="Calibri"/>
                <a:ea typeface="Calibri"/>
                <a:cs typeface="Calibri"/>
                <a:sym typeface="Calibri"/>
              </a:rPr>
              <a:t>1. </a:t>
            </a:r>
            <a:r>
              <a:rPr lang="en-US">
                <a:solidFill>
                  <a:schemeClr val="lt1"/>
                </a:solidFill>
                <a:latin typeface="Arial"/>
                <a:ea typeface="Arial"/>
                <a:cs typeface="Arial"/>
                <a:sym typeface="Arial"/>
              </a:rPr>
              <a:t>Locomotor disability </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 2. Muscular Dystrophy </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3. Leprosy cured </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4. Dwarfism</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 5. Cerebral Palsy </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6. Acid attack Victim </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7. Low vision</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 8. Blindness </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 9. Deaf </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10. Hard of Hearing </a:t>
            </a:r>
            <a:endParaRPr/>
          </a:p>
          <a:p>
            <a:pPr indent="-342900" lvl="0" marL="342900" rtl="0" algn="l">
              <a:spcBef>
                <a:spcPts val="640"/>
              </a:spcBef>
              <a:spcAft>
                <a:spcPts val="0"/>
              </a:spcAft>
              <a:buClr>
                <a:schemeClr val="lt1"/>
              </a:buClr>
              <a:buSzPts val="3200"/>
              <a:buNone/>
            </a:pPr>
            <a:r>
              <a:rPr lang="en-US">
                <a:solidFill>
                  <a:schemeClr val="lt1"/>
                </a:solidFill>
                <a:latin typeface="Arial"/>
                <a:ea typeface="Arial"/>
                <a:cs typeface="Arial"/>
                <a:sym typeface="Arial"/>
              </a:rPr>
              <a:t> 11. Speech and Language disability </a:t>
            </a:r>
            <a:endParaRPr/>
          </a:p>
        </p:txBody>
      </p:sp>
      <p:sp>
        <p:nvSpPr>
          <p:cNvPr id="337" name="Google Shape;337;p23"/>
          <p:cNvSpPr txBox="1"/>
          <p:nvPr/>
        </p:nvSpPr>
        <p:spPr>
          <a:xfrm>
            <a:off x="4648200" y="0"/>
            <a:ext cx="4495800" cy="6858000"/>
          </a:xfrm>
          <a:prstGeom prst="rect">
            <a:avLst/>
          </a:prstGeom>
          <a:solidFill>
            <a:srgbClr val="00B05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12. Intellectual Disability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13. Specific Learning Disability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14. Autism Spectrum Disorder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15. Mental illness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16. Chronic Neurological Conditions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17. Multiple sclerosis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18. Parkinson’s disease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19. Haemophilia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20. Thalassemia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21. Sickle Cell disease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4"/>
          <p:cNvSpPr txBox="1"/>
          <p:nvPr>
            <p:ph idx="4294967295" type="body"/>
          </p:nvPr>
        </p:nvSpPr>
        <p:spPr>
          <a:xfrm>
            <a:off x="685800" y="1447800"/>
            <a:ext cx="8229600" cy="4525963"/>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Clr>
                <a:schemeClr val="dk1"/>
              </a:buClr>
              <a:buSzPts val="2800"/>
              <a:buChar char="–"/>
            </a:pPr>
            <a:r>
              <a:rPr lang="en-US"/>
              <a:t>The nomenclature </a:t>
            </a:r>
            <a:r>
              <a:rPr lang="en-US" sz="4000">
                <a:solidFill>
                  <a:srgbClr val="FFFF00"/>
                </a:solidFill>
              </a:rPr>
              <a:t>mental retardation is replaced by intellectual disability </a:t>
            </a:r>
            <a:r>
              <a:rPr lang="en-US"/>
              <a:t>which is defined as </a:t>
            </a:r>
            <a:r>
              <a:rPr b="1" lang="en-US">
                <a:solidFill>
                  <a:schemeClr val="lt1"/>
                </a:solidFill>
              </a:rPr>
              <a:t>“a condition characterized by significant limitation both in intellectual functioning (reasoning, learning, problem-solving) and in adaptive behavior which covers a range of every day social and practical skills including specific learning disabilities and autism spectrum disorders.”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5"/>
          <p:cNvSpPr txBox="1"/>
          <p:nvPr>
            <p:ph idx="4294967295" type="body"/>
          </p:nvPr>
        </p:nvSpPr>
        <p:spPr>
          <a:xfrm>
            <a:off x="0" y="0"/>
            <a:ext cx="9144000" cy="6858000"/>
          </a:xfrm>
          <a:prstGeom prst="rect">
            <a:avLst/>
          </a:prstGeom>
          <a:noFill/>
          <a:ln>
            <a:noFill/>
          </a:ln>
        </p:spPr>
        <p:txBody>
          <a:bodyPr anchorCtr="0" anchor="t" bIns="45700" lIns="91425" spcFirstLastPara="1" rIns="91425" wrap="square" tIns="45700">
            <a:noAutofit/>
          </a:bodyPr>
          <a:lstStyle/>
          <a:p>
            <a:pPr indent="-114300" lvl="0" marL="342900" rtl="0" algn="l">
              <a:spcBef>
                <a:spcPts val="0"/>
              </a:spcBef>
              <a:spcAft>
                <a:spcPts val="0"/>
              </a:spcAft>
              <a:buClr>
                <a:schemeClr val="dk1"/>
              </a:buClr>
              <a:buSzPts val="3600"/>
              <a:buNone/>
            </a:pPr>
            <a:r>
              <a:t/>
            </a:r>
            <a:endParaRPr sz="3600">
              <a:solidFill>
                <a:schemeClr val="lt1"/>
              </a:solidFill>
            </a:endParaRPr>
          </a:p>
          <a:p>
            <a:pPr indent="-342900" lvl="0" marL="342900" rtl="0" algn="l">
              <a:spcBef>
                <a:spcPts val="720"/>
              </a:spcBef>
              <a:spcAft>
                <a:spcPts val="0"/>
              </a:spcAft>
              <a:buClr>
                <a:schemeClr val="lt1"/>
              </a:buClr>
              <a:buSzPts val="3600"/>
              <a:buChar char="•"/>
            </a:pPr>
            <a:r>
              <a:rPr lang="en-US" sz="3600">
                <a:solidFill>
                  <a:schemeClr val="lt1"/>
                </a:solidFill>
              </a:rPr>
              <a:t>The Act provides an elaborate definition of mental illness which is “a substantial disorder of thinking, mood, perception, orientation, or memory that grossly impairs judgment, behavior, and capacity to recognize reality or ability to meet the ordinary demands of life but does not include retardation which is a condition of arrested or incomplete development of mind of a person, especially characterized by subnormality of intelligence.”</a:t>
            </a:r>
            <a:endParaRPr sz="36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6"/>
          <p:cNvSpPr txBox="1"/>
          <p:nvPr>
            <p:ph idx="4294967295" type="body"/>
          </p:nvPr>
        </p:nvSpPr>
        <p:spPr>
          <a:xfrm>
            <a:off x="0" y="1905000"/>
            <a:ext cx="9144000" cy="61261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FFFF00"/>
              </a:buClr>
              <a:buSzPts val="4400"/>
              <a:buChar char="•"/>
            </a:pPr>
            <a:r>
              <a:rPr lang="en-US" sz="4400">
                <a:solidFill>
                  <a:srgbClr val="FFFF00"/>
                </a:solidFill>
              </a:rPr>
              <a:t>Persons with benchmark disabilities are defined as those with at least 40% of any of the above disability. PWD having high support needs are those who are certified as such under section 58(2) of the Act</a:t>
            </a:r>
            <a:r>
              <a:rPr lang="en-US">
                <a:solidFill>
                  <a:srgbClr val="FFFF00"/>
                </a:solidFill>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7"/>
          <p:cNvSpPr txBox="1"/>
          <p:nvPr>
            <p:ph idx="4294967295" type="body"/>
          </p:nvPr>
        </p:nvSpPr>
        <p:spPr>
          <a:xfrm>
            <a:off x="0" y="1524000"/>
            <a:ext cx="9144000" cy="6126163"/>
          </a:xfrm>
          <a:prstGeom prst="rect">
            <a:avLst/>
          </a:prstGeom>
          <a:solidFill>
            <a:srgbClr val="FFFF00">
              <a:alpha val="24705"/>
            </a:srgbClr>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4000"/>
              <a:buNone/>
            </a:pPr>
            <a:r>
              <a:rPr lang="en-US" sz="4000"/>
              <a:t>The RPWD Act, 2016 provides that </a:t>
            </a:r>
            <a:endParaRPr sz="4000"/>
          </a:p>
          <a:p>
            <a:pPr indent="-342900" lvl="0" marL="342900" rtl="0" algn="ctr">
              <a:spcBef>
                <a:spcPts val="880"/>
              </a:spcBef>
              <a:spcAft>
                <a:spcPts val="0"/>
              </a:spcAft>
              <a:buClr>
                <a:schemeClr val="lt1"/>
              </a:buClr>
              <a:buSzPts val="4400"/>
              <a:buNone/>
            </a:pPr>
            <a:r>
              <a:rPr lang="en-US" sz="4400">
                <a:solidFill>
                  <a:schemeClr val="lt1"/>
                </a:solidFill>
              </a:rPr>
              <a:t>the appropriate Government shall ensure that the PWD enjoy the right to equality, life with dignity, and respect for his or her own integrity equally with others.</a:t>
            </a:r>
            <a:endParaRPr sz="44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8"/>
          <p:cNvSpPr txBox="1"/>
          <p:nvPr>
            <p:ph idx="4294967295" type="body"/>
          </p:nvPr>
        </p:nvSpPr>
        <p:spPr>
          <a:xfrm>
            <a:off x="0" y="0"/>
            <a:ext cx="9144000" cy="5943600"/>
          </a:xfrm>
          <a:prstGeom prst="rect">
            <a:avLst/>
          </a:prstGeom>
          <a:solidFill>
            <a:schemeClr val="lt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The Government is to take steps to utilize the capacity of the PWD by providing appropriate environment.</a:t>
            </a:r>
            <a:endParaRPr/>
          </a:p>
          <a:p>
            <a:pPr indent="-342900" lvl="0" marL="342900" rtl="0" algn="l">
              <a:spcBef>
                <a:spcPts val="640"/>
              </a:spcBef>
              <a:spcAft>
                <a:spcPts val="0"/>
              </a:spcAft>
              <a:buClr>
                <a:schemeClr val="dk1"/>
              </a:buClr>
              <a:buSzPts val="3200"/>
              <a:buChar char="•"/>
            </a:pPr>
            <a:r>
              <a:rPr lang="en-US"/>
              <a:t> It is also stipulated in the section 3 that no PWD shall be discriminated on the ground of disability, </a:t>
            </a:r>
            <a:endParaRPr/>
          </a:p>
          <a:p>
            <a:pPr indent="-342900" lvl="0" marL="342900" rtl="0" algn="l">
              <a:spcBef>
                <a:spcPts val="640"/>
              </a:spcBef>
              <a:spcAft>
                <a:spcPts val="0"/>
              </a:spcAft>
              <a:buClr>
                <a:schemeClr val="dk1"/>
              </a:buClr>
              <a:buSzPts val="3200"/>
              <a:buChar char="•"/>
            </a:pPr>
            <a:r>
              <a:rPr lang="en-US"/>
              <a:t>unless it is shown that the impugned act or omission is a proportionate means of achieving a legitimate aim and no person shall be deprived of his personal liberty only on the ground of disability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9"/>
          <p:cNvSpPr txBox="1"/>
          <p:nvPr>
            <p:ph idx="4294967295" type="body"/>
          </p:nvPr>
        </p:nvSpPr>
        <p:spPr>
          <a:xfrm>
            <a:off x="0" y="1112837"/>
            <a:ext cx="8991600" cy="57451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F2F2F2"/>
              </a:buClr>
              <a:buSzPts val="3200"/>
              <a:buChar char="•"/>
            </a:pPr>
            <a:r>
              <a:rPr lang="en-US">
                <a:solidFill>
                  <a:srgbClr val="F2F2F2"/>
                </a:solidFill>
              </a:rPr>
              <a:t>Living in the community for PWD is to be ensured and steps are to be taken by the Government to ensure reasonable accommodation for them. </a:t>
            </a:r>
            <a:endParaRPr>
              <a:solidFill>
                <a:srgbClr val="F2F2F2"/>
              </a:solidFill>
            </a:endParaRPr>
          </a:p>
          <a:p>
            <a:pPr indent="-342900" lvl="0" marL="342900" rtl="0" algn="l">
              <a:spcBef>
                <a:spcPts val="640"/>
              </a:spcBef>
              <a:spcAft>
                <a:spcPts val="0"/>
              </a:spcAft>
              <a:buClr>
                <a:srgbClr val="F2F2F2"/>
              </a:buClr>
              <a:buSzPts val="3200"/>
              <a:buChar char="•"/>
            </a:pPr>
            <a:r>
              <a:rPr lang="en-US">
                <a:solidFill>
                  <a:srgbClr val="F2F2F2"/>
                </a:solidFill>
              </a:rPr>
              <a:t>Special measures are to be taken to ensure women and children with disabilities enjoy rights equally with others.</a:t>
            </a:r>
            <a:endParaRPr/>
          </a:p>
          <a:p>
            <a:pPr indent="-342900" lvl="0" marL="342900" rtl="0" algn="l">
              <a:spcBef>
                <a:spcPts val="640"/>
              </a:spcBef>
              <a:spcAft>
                <a:spcPts val="0"/>
              </a:spcAft>
              <a:buClr>
                <a:srgbClr val="F2F2F2"/>
              </a:buClr>
              <a:buSzPts val="3200"/>
              <a:buChar char="•"/>
            </a:pPr>
            <a:r>
              <a:rPr lang="en-US">
                <a:solidFill>
                  <a:srgbClr val="F2F2F2"/>
                </a:solidFill>
              </a:rPr>
              <a:t> Measures are to be taken to protect the PWD from being subjected to cruelty, inhuman, and degrading treatments and from all forms of abuse, violence, and exploitation.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29" name="Shape 229"/>
        <p:cNvGrpSpPr/>
        <p:nvPr/>
      </p:nvGrpSpPr>
      <p:grpSpPr>
        <a:xfrm>
          <a:off x="0" y="0"/>
          <a:ext cx="0" cy="0"/>
          <a:chOff x="0" y="0"/>
          <a:chExt cx="0" cy="0"/>
        </a:xfrm>
      </p:grpSpPr>
      <p:sp>
        <p:nvSpPr>
          <p:cNvPr id="230" name="Google Shape;230;p3"/>
          <p:cNvSpPr txBox="1"/>
          <p:nvPr>
            <p:ph idx="1" type="body"/>
          </p:nvPr>
        </p:nvSpPr>
        <p:spPr>
          <a:xfrm>
            <a:off x="533402" y="762001"/>
            <a:ext cx="8208963" cy="345598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2060"/>
              </a:buClr>
              <a:buSzPts val="3200"/>
              <a:buFont typeface="Calibri"/>
              <a:buNone/>
            </a:pPr>
            <a:r>
              <a:rPr b="1" lang="en-US" sz="3200">
                <a:solidFill>
                  <a:srgbClr val="002060"/>
                </a:solidFill>
              </a:rPr>
              <a:t>“All human beings are born free and equal in dignity and rights”</a:t>
            </a:r>
            <a:endParaRPr/>
          </a:p>
          <a:p>
            <a:pPr indent="-342900" lvl="0" marL="342900" rtl="0" algn="l">
              <a:spcBef>
                <a:spcPts val="640"/>
              </a:spcBef>
              <a:spcAft>
                <a:spcPts val="0"/>
              </a:spcAft>
              <a:buClr>
                <a:srgbClr val="002060"/>
              </a:buClr>
              <a:buSzPts val="3200"/>
              <a:buFont typeface="Calibri"/>
              <a:buNone/>
            </a:pPr>
            <a:r>
              <a:rPr b="1" lang="en-US" sz="3200">
                <a:solidFill>
                  <a:srgbClr val="002060"/>
                </a:solidFill>
              </a:rPr>
              <a:t>				</a:t>
            </a:r>
            <a:endParaRPr b="1" sz="3200">
              <a:solidFill>
                <a:srgbClr val="002060"/>
              </a:solidFill>
            </a:endParaRPr>
          </a:p>
          <a:p>
            <a:pPr indent="-342900" lvl="0" marL="342900" rtl="0" algn="l">
              <a:spcBef>
                <a:spcPts val="640"/>
              </a:spcBef>
              <a:spcAft>
                <a:spcPts val="0"/>
              </a:spcAft>
              <a:buClr>
                <a:srgbClr val="002060"/>
              </a:buClr>
              <a:buSzPts val="3200"/>
              <a:buFont typeface="Calibri"/>
              <a:buNone/>
            </a:pPr>
            <a:r>
              <a:rPr b="1" lang="en-US" sz="3200">
                <a:solidFill>
                  <a:srgbClr val="002060"/>
                </a:solidFill>
              </a:rPr>
              <a:t>The Universal Declaration of Human Rights</a:t>
            </a:r>
            <a:endParaRPr/>
          </a:p>
        </p:txBody>
      </p:sp>
      <p:sp>
        <p:nvSpPr>
          <p:cNvPr id="231" name="Google Shape;231;p3"/>
          <p:cNvSpPr/>
          <p:nvPr/>
        </p:nvSpPr>
        <p:spPr>
          <a:xfrm>
            <a:off x="457200" y="4038601"/>
            <a:ext cx="8229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7030A0"/>
                </a:solidFill>
                <a:latin typeface="Calibri"/>
                <a:ea typeface="Calibri"/>
                <a:cs typeface="Calibri"/>
                <a:sym typeface="Calibri"/>
              </a:rPr>
              <a:t>The aim of human rights instruments is the protection of those vulnerable to violations of their fundamental human rights.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0"/>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ABF8E"/>
              </a:buClr>
              <a:buSzPts val="4000"/>
              <a:buFont typeface="Calibri"/>
              <a:buNone/>
            </a:pPr>
            <a:r>
              <a:rPr b="1" lang="en-US" sz="4000"/>
              <a:t>Research </a:t>
            </a:r>
            <a:endParaRPr b="1" sz="4000"/>
          </a:p>
        </p:txBody>
      </p:sp>
      <p:sp>
        <p:nvSpPr>
          <p:cNvPr id="374" name="Google Shape;374;p30"/>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For conducting any research, free and informed consent from the PWD as well as a prior permission from a Committee for Research on Disability to be constituted in the prescribed manner.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1"/>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lang="en-US"/>
              <a:t>Accessibilty</a:t>
            </a:r>
            <a:endParaRPr/>
          </a:p>
        </p:txBody>
      </p:sp>
      <p:sp>
        <p:nvSpPr>
          <p:cNvPr id="380" name="Google Shape;380;p31"/>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Accessibility in voting and access to justice without discrimination to the PWD are to be ensured. Public documents are to be made available in accessible formats.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2"/>
          <p:cNvSpPr txBox="1"/>
          <p:nvPr>
            <p:ph idx="4294967295" type="body"/>
          </p:nvPr>
        </p:nvSpPr>
        <p:spPr>
          <a:xfrm>
            <a:off x="0" y="0"/>
            <a:ext cx="9144000" cy="5943600"/>
          </a:xfrm>
          <a:prstGeom prst="rect">
            <a:avLst/>
          </a:prstGeom>
          <a:solidFill>
            <a:schemeClr val="lt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4000"/>
              <a:buChar char="•"/>
            </a:pPr>
            <a:r>
              <a:rPr lang="en-US" sz="4000"/>
              <a:t>PWD enjoy legal capacity on an equal basis with others in all aspects of life and has the right to equal recognition everywhere as any other person before the law and have the right, equally with others, to own and inherit movable and immovable property as well as control their financial affairs (Sec 13)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3"/>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t/>
            </a:r>
            <a:endParaRPr/>
          </a:p>
        </p:txBody>
      </p:sp>
      <p:sp>
        <p:nvSpPr>
          <p:cNvPr id="391" name="Google Shape;391;p33"/>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 It is also provided that a PWD with benchmark disability who consider himself to be in need of high support, he/she or any other person or organization in his behalf may apply to the authority appointed by the Government for the same and the authority shall take steps to provide support accordingly (Sec 38)</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4"/>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lang="en-US"/>
              <a:t>Inclusive education mandatory</a:t>
            </a:r>
            <a:endParaRPr/>
          </a:p>
        </p:txBody>
      </p:sp>
      <p:sp>
        <p:nvSpPr>
          <p:cNvPr id="397" name="Google Shape;397;p34"/>
          <p:cNvSpPr txBox="1"/>
          <p:nvPr>
            <p:ph idx="1" type="body"/>
          </p:nvPr>
        </p:nvSpPr>
        <p:spPr>
          <a:xfrm>
            <a:off x="448964" y="1901949"/>
            <a:ext cx="8237835" cy="495605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600"/>
              <a:buChar char="•"/>
            </a:pPr>
            <a:r>
              <a:rPr lang="en-US" sz="3600"/>
              <a:t>The Bill provides for the access to inclusive education, vocational training, and self-employment of disabled persons without discrimination and buildings, campuses, and various facilities are to be made accessible to the PWD and their special needs are to be addressed.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5"/>
          <p:cNvSpPr txBox="1"/>
          <p:nvPr>
            <p:ph type="title"/>
          </p:nvPr>
        </p:nvSpPr>
        <p:spPr>
          <a:xfrm>
            <a:off x="533400" y="1219200"/>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298EC"/>
              </a:buClr>
              <a:buSzPct val="100000"/>
              <a:buFont typeface="Calibri"/>
              <a:buNone/>
            </a:pPr>
            <a:r>
              <a:rPr b="1" lang="en-US">
                <a:solidFill>
                  <a:srgbClr val="F298EC"/>
                </a:solidFill>
              </a:rPr>
              <a:t>Equal access to health and social participation</a:t>
            </a:r>
            <a:endParaRPr b="1">
              <a:solidFill>
                <a:srgbClr val="F298EC"/>
              </a:solidFill>
            </a:endParaRPr>
          </a:p>
        </p:txBody>
      </p:sp>
      <p:sp>
        <p:nvSpPr>
          <p:cNvPr id="403" name="Google Shape;403;p35"/>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Necessary schemes and programs to safeguard and promote the PWD for living in the community are to be launched by the Government. Appropriate healthcare measures, insurance schemes, and rehabilitation programs for the PWD are also to be undertaken by the Government.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6"/>
          <p:cNvSpPr txBox="1"/>
          <p:nvPr>
            <p:ph type="title"/>
          </p:nvPr>
        </p:nvSpPr>
        <p:spPr>
          <a:xfrm>
            <a:off x="448965" y="1138425"/>
            <a:ext cx="6566315" cy="6108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l">
              <a:spcBef>
                <a:spcPts val="0"/>
              </a:spcBef>
              <a:spcAft>
                <a:spcPts val="0"/>
              </a:spcAft>
              <a:buClr>
                <a:srgbClr val="FF0000"/>
              </a:buClr>
              <a:buSzPct val="100000"/>
              <a:buFont typeface="Calibri"/>
              <a:buNone/>
            </a:pPr>
            <a:r>
              <a:rPr lang="en-US">
                <a:solidFill>
                  <a:srgbClr val="FF0000"/>
                </a:solidFill>
                <a:latin typeface="Calibri"/>
                <a:ea typeface="Calibri"/>
                <a:cs typeface="Calibri"/>
                <a:sym typeface="Calibri"/>
              </a:rPr>
              <a:t>Reservation in enrolment</a:t>
            </a:r>
            <a:endParaRPr>
              <a:solidFill>
                <a:srgbClr val="FF0000"/>
              </a:solidFill>
            </a:endParaRPr>
          </a:p>
        </p:txBody>
      </p:sp>
      <p:sp>
        <p:nvSpPr>
          <p:cNvPr id="409" name="Google Shape;409;p36"/>
          <p:cNvSpPr txBox="1"/>
          <p:nvPr>
            <p:ph idx="1" type="body"/>
          </p:nvPr>
        </p:nvSpPr>
        <p:spPr>
          <a:xfrm>
            <a:off x="448964" y="1901949"/>
            <a:ext cx="8695035"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All Government institutions of higher education and those getting aid from the Government are required to reserve at least 5% of seats for persons with benchmark disabilities.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7"/>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lang="en-US"/>
              <a:t>Reservation in  Employment</a:t>
            </a:r>
            <a:endParaRPr/>
          </a:p>
        </p:txBody>
      </p:sp>
      <p:sp>
        <p:nvSpPr>
          <p:cNvPr id="415" name="Google Shape;415;p37"/>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Four percent reservation for persons with benchmark disabilities is to be provided in posts of all Government establishments with differential quotas for different forms of disabilities. Incentives to employer in private sector are to be given who provide 5% reservation for persons with benchmark disability</a:t>
            </a:r>
            <a:endParaRPr/>
          </a:p>
          <a:p>
            <a:pPr indent="-165100" lvl="0" marL="342900" rtl="0" algn="l">
              <a:spcBef>
                <a:spcPts val="560"/>
              </a:spcBef>
              <a:spcAft>
                <a:spcPts val="0"/>
              </a:spcAft>
              <a:buClr>
                <a:schemeClr val="lt1"/>
              </a:buClr>
              <a:buSzPts val="2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8"/>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lang="en-US"/>
              <a:t>Special Employment exchanges</a:t>
            </a:r>
            <a:endParaRPr/>
          </a:p>
        </p:txBody>
      </p:sp>
      <p:sp>
        <p:nvSpPr>
          <p:cNvPr id="421" name="Google Shape;421;p38"/>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Special employment exchanges for the PWD are to be set up. Awareness and sensitization programs are to be conducted and promoted regarding the PWD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9"/>
          <p:cNvSpPr txBox="1"/>
          <p:nvPr>
            <p:ph idx="4294967295" type="body"/>
          </p:nvPr>
        </p:nvSpPr>
        <p:spPr>
          <a:xfrm>
            <a:off x="0" y="0"/>
            <a:ext cx="8991600" cy="6858000"/>
          </a:xfrm>
          <a:prstGeom prst="rect">
            <a:avLst/>
          </a:prstGeom>
          <a:gradFill>
            <a:gsLst>
              <a:gs pos="0">
                <a:srgbClr val="992D2B"/>
              </a:gs>
              <a:gs pos="80000">
                <a:srgbClr val="C93D39"/>
              </a:gs>
              <a:gs pos="100000">
                <a:srgbClr val="CD3A36"/>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en-US">
                <a:solidFill>
                  <a:schemeClr val="lt1"/>
                </a:solidFill>
                <a:latin typeface="Calibri"/>
                <a:ea typeface="Calibri"/>
                <a:cs typeface="Calibri"/>
                <a:sym typeface="Calibri"/>
              </a:rPr>
              <a:t>Awareness and sensitization programs are to be conducted and promoted regarding the PWD. </a:t>
            </a:r>
            <a:endParaRPr/>
          </a:p>
          <a:p>
            <a:pPr indent="-342900" lvl="0" marL="342900" rtl="0" algn="l">
              <a:spcBef>
                <a:spcPts val="640"/>
              </a:spcBef>
              <a:spcAft>
                <a:spcPts val="0"/>
              </a:spcAft>
              <a:buClr>
                <a:schemeClr val="lt1"/>
              </a:buClr>
              <a:buSzPts val="3200"/>
              <a:buChar char="•"/>
            </a:pPr>
            <a:r>
              <a:rPr lang="en-US">
                <a:solidFill>
                  <a:schemeClr val="lt1"/>
                </a:solidFill>
                <a:latin typeface="Calibri"/>
                <a:ea typeface="Calibri"/>
                <a:cs typeface="Calibri"/>
                <a:sym typeface="Calibri"/>
              </a:rPr>
              <a:t>Standards of accessibility in physical environment, different modes of transports, public building and areas are to be laid down which are to be observed mandatorily and a </a:t>
            </a:r>
            <a:endParaRPr/>
          </a:p>
          <a:p>
            <a:pPr indent="-342900" lvl="0" marL="342900" rtl="0" algn="l">
              <a:spcBef>
                <a:spcPts val="640"/>
              </a:spcBef>
              <a:spcAft>
                <a:spcPts val="0"/>
              </a:spcAft>
              <a:buClr>
                <a:schemeClr val="lt1"/>
              </a:buClr>
              <a:buSzPts val="3200"/>
              <a:buChar char="•"/>
            </a:pPr>
            <a:r>
              <a:rPr lang="en-US">
                <a:solidFill>
                  <a:schemeClr val="lt1"/>
                </a:solidFill>
                <a:latin typeface="Calibri"/>
                <a:ea typeface="Calibri"/>
                <a:cs typeface="Calibri"/>
                <a:sym typeface="Calibri"/>
              </a:rPr>
              <a:t>5-year time limit is provided to make existing public building accessible. </a:t>
            </a:r>
            <a:endParaRPr/>
          </a:p>
          <a:p>
            <a:pPr indent="-342900" lvl="0" marL="342900" rtl="0" algn="l">
              <a:spcBef>
                <a:spcPts val="640"/>
              </a:spcBef>
              <a:spcAft>
                <a:spcPts val="0"/>
              </a:spcAft>
              <a:buClr>
                <a:schemeClr val="lt1"/>
              </a:buClr>
              <a:buSzPts val="3200"/>
              <a:buChar char="•"/>
            </a:pPr>
            <a:r>
              <a:rPr lang="en-US">
                <a:solidFill>
                  <a:schemeClr val="lt1"/>
                </a:solidFill>
                <a:latin typeface="Calibri"/>
                <a:ea typeface="Calibri"/>
                <a:cs typeface="Calibri"/>
                <a:sym typeface="Calibri"/>
              </a:rPr>
              <a:t>Access to information and communication technology is to be ensured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against-discrimination2.jpg" id="236" name="Google Shape;236;p4"/>
          <p:cNvPicPr preferRelativeResize="0"/>
          <p:nvPr/>
        </p:nvPicPr>
        <p:blipFill rotWithShape="1">
          <a:blip r:embed="rId3">
            <a:alphaModFix/>
          </a:blip>
          <a:srcRect b="11333" l="0" r="999" t="7333"/>
          <a:stretch/>
        </p:blipFill>
        <p:spPr>
          <a:xfrm>
            <a:off x="0" y="1447800"/>
            <a:ext cx="9144000" cy="5410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t/>
            </a:r>
            <a:endParaRPr/>
          </a:p>
        </p:txBody>
      </p:sp>
      <p:sp>
        <p:nvSpPr>
          <p:cNvPr id="434" name="Google Shape;434;p40"/>
          <p:cNvSpPr txBox="1"/>
          <p:nvPr>
            <p:ph idx="1" type="body"/>
          </p:nvPr>
        </p:nvSpPr>
        <p:spPr>
          <a:xfrm>
            <a:off x="0" y="1"/>
            <a:ext cx="9144000" cy="6096000"/>
          </a:xfrm>
          <a:prstGeom prst="rect">
            <a:avLst/>
          </a:prstGeom>
          <a:solidFill>
            <a:srgbClr val="D6E3BC"/>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FF0000"/>
              </a:buClr>
              <a:buSzPts val="4800"/>
              <a:buChar char="•"/>
            </a:pPr>
            <a:r>
              <a:rPr lang="en-US" sz="4800">
                <a:solidFill>
                  <a:srgbClr val="FF0000"/>
                </a:solidFill>
              </a:rPr>
              <a:t>Atrocities on PWD have been made punishable with imprisonment of 6 months extendable to 5 years and with fine. </a:t>
            </a:r>
            <a:endParaRPr sz="4800">
              <a:solidFill>
                <a:srgbClr val="FF0000"/>
              </a:solidFill>
            </a:endParaRPr>
          </a:p>
          <a:p>
            <a:pPr indent="-342900" lvl="0" marL="342900" rtl="0" algn="l">
              <a:spcBef>
                <a:spcPts val="960"/>
              </a:spcBef>
              <a:spcAft>
                <a:spcPts val="0"/>
              </a:spcAft>
              <a:buClr>
                <a:srgbClr val="FF0000"/>
              </a:buClr>
              <a:buSzPts val="4800"/>
              <a:buChar char="•"/>
            </a:pPr>
            <a:r>
              <a:rPr lang="en-US" sz="4800">
                <a:solidFill>
                  <a:srgbClr val="FF0000"/>
                </a:solidFill>
              </a:rPr>
              <a:t>Fraudulently availing of the benefits meant for PWD has also been made punishable</a:t>
            </a:r>
            <a:r>
              <a:rPr lang="en-US" sz="4800"/>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1"/>
          <p:cNvSpPr txBox="1"/>
          <p:nvPr>
            <p:ph type="title"/>
          </p:nvPr>
        </p:nvSpPr>
        <p:spPr>
          <a:xfrm>
            <a:off x="533400" y="41910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lang="en-US"/>
              <a:t>Rights of Persons with Disabilities Rules, 2017 was published as required by sub-sections (1) and (2) of section 100 of the Rights of Persons with Disabilities Act, 2016 (49 of 2016)</a:t>
            </a:r>
            <a:endParaRPr/>
          </a:p>
        </p:txBody>
      </p:sp>
      <p:sp>
        <p:nvSpPr>
          <p:cNvPr id="441" name="Google Shape;441;p41"/>
          <p:cNvSpPr txBox="1"/>
          <p:nvPr>
            <p:ph idx="1" type="body"/>
          </p:nvPr>
        </p:nvSpPr>
        <p:spPr>
          <a:xfrm>
            <a:off x="381000" y="15240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MINISTRY OF SOCIAL JUSTICE AND EMPOWERMENT [Department of Empowerment of Persons with Disabilities (Divyangjan)]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5" name="Shape 445"/>
        <p:cNvGrpSpPr/>
        <p:nvPr/>
      </p:nvGrpSpPr>
      <p:grpSpPr>
        <a:xfrm>
          <a:off x="0" y="0"/>
          <a:ext cx="0" cy="0"/>
          <a:chOff x="0" y="0"/>
          <a:chExt cx="0" cy="0"/>
        </a:xfrm>
      </p:grpSpPr>
      <p:pic>
        <p:nvPicPr>
          <p:cNvPr descr="Thanks-Butterfly-Glitter.gif" id="446" name="Google Shape;446;p42"/>
          <p:cNvPicPr preferRelativeResize="0"/>
          <p:nvPr/>
        </p:nvPicPr>
        <p:blipFill rotWithShape="1">
          <a:blip r:embed="rId4">
            <a:alphaModFix/>
          </a:blip>
          <a:srcRect b="0" l="0" r="0" t="0"/>
          <a:stretch/>
        </p:blipFill>
        <p:spPr>
          <a:xfrm>
            <a:off x="228600" y="3276601"/>
            <a:ext cx="4267200" cy="225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18519120663_775e4e4963_z.jpg" id="241" name="Google Shape;241;p5"/>
          <p:cNvPicPr preferRelativeResize="0"/>
          <p:nvPr/>
        </p:nvPicPr>
        <p:blipFill rotWithShape="1">
          <a:blip r:embed="rId3">
            <a:alphaModFix/>
          </a:blip>
          <a:srcRect b="0" l="0" r="0" t="0"/>
          <a:stretch/>
        </p:blipFill>
        <p:spPr>
          <a:xfrm>
            <a:off x="104140" y="2322954"/>
            <a:ext cx="9039860" cy="45350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f2.jpg" id="246" name="Google Shape;246;p6"/>
          <p:cNvPicPr preferRelativeResize="0"/>
          <p:nvPr/>
        </p:nvPicPr>
        <p:blipFill rotWithShape="1">
          <a:blip r:embed="rId3">
            <a:alphaModFix/>
          </a:blip>
          <a:srcRect b="0" l="0" r="0" t="0"/>
          <a:stretch/>
        </p:blipFill>
        <p:spPr>
          <a:xfrm>
            <a:off x="2" y="0"/>
            <a:ext cx="9086397" cy="510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f1.jpg" id="251" name="Google Shape;251;p7"/>
          <p:cNvPicPr preferRelativeResize="0"/>
          <p:nvPr/>
        </p:nvPicPr>
        <p:blipFill rotWithShape="1">
          <a:blip r:embed="rId3">
            <a:alphaModFix/>
          </a:blip>
          <a:srcRect b="0" l="0" r="0" t="0"/>
          <a:stretch/>
        </p:blipFill>
        <p:spPr>
          <a:xfrm>
            <a:off x="2" y="2"/>
            <a:ext cx="9264235" cy="43629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images.jpg" id="256" name="Google Shape;256;p8"/>
          <p:cNvPicPr preferRelativeResize="0"/>
          <p:nvPr/>
        </p:nvPicPr>
        <p:blipFill rotWithShape="1">
          <a:blip r:embed="rId3">
            <a:alphaModFix/>
          </a:blip>
          <a:srcRect b="0" l="0" r="0" t="0"/>
          <a:stretch/>
        </p:blipFill>
        <p:spPr>
          <a:xfrm>
            <a:off x="0" y="2"/>
            <a:ext cx="8988136" cy="69790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descr="f2.jpg" id="261" name="Google Shape;261;p9"/>
          <p:cNvPicPr preferRelativeResize="0"/>
          <p:nvPr/>
        </p:nvPicPr>
        <p:blipFill rotWithShape="1">
          <a:blip r:embed="rId3">
            <a:alphaModFix/>
          </a:blip>
          <a:srcRect b="0" l="0" r="0" t="0"/>
          <a:stretch/>
        </p:blipFill>
        <p:spPr>
          <a:xfrm>
            <a:off x="2" y="1"/>
            <a:ext cx="9152844" cy="51427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ection Break Slide Master">
  <a:themeElements>
    <a:clrScheme name="ALLPPT-COLOR-A14">
      <a:dk1>
        <a:srgbClr val="000000"/>
      </a:dk1>
      <a:lt1>
        <a:srgbClr val="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55">
  <a:themeElements>
    <a:clrScheme name="ALLPPT-COLOR-A14">
      <a:dk1>
        <a:srgbClr val="000000"/>
      </a:dk1>
      <a:lt1>
        <a:srgbClr val="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s Slide Master">
  <a:themeElements>
    <a:clrScheme name="ALLPPT-COLOR-A14">
      <a:dk1>
        <a:srgbClr val="000000"/>
      </a:dk1>
      <a:lt1>
        <a:srgbClr val="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eme2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2018-12-19T04:51:39Z</dcterms:created>
  <dc:creator>nice day</dc:creator>
</cp:coreProperties>
</file>