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Lst>
  <p:sldSz cy="6858000" cx="9144000"/>
  <p:notesSz cx="6858000" cy="9144000"/>
  <p:embeddedFontLst>
    <p:embeddedFont>
      <p:font typeface="Roboto Mon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9" roundtripDataSignature="AMtx7mj2VhAJAgKSduYmDhGaSfnU3aNY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8BBD34C-FB08-4FD9-9CA4-9CC5585317F2}">
  <a:tblStyle styleId="{B8BBD34C-FB08-4FD9-9CA4-9CC5585317F2}"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RobotoMono-bold.fntdata"/><Relationship Id="rId45" Type="http://schemas.openxmlformats.org/officeDocument/2006/relationships/font" Target="fonts/RobotoMon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RobotoMono-boldItalic.fntdata"/><Relationship Id="rId47" Type="http://schemas.openxmlformats.org/officeDocument/2006/relationships/font" Target="fonts/RobotoMono-italic.fntdata"/><Relationship Id="rId49"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 name="Google Shape;9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078dcc9d71_0_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078dcc9d71_0_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g1078dcc9d71_0_33: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 name="Google Shape;21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5" name="Google Shape;21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 name="Google Shape;24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National Autism Association. (n.d.). </a:t>
            </a:r>
            <a:r>
              <a:rPr i="1" lang="en-US" sz="1200">
                <a:solidFill>
                  <a:schemeClr val="dk1"/>
                </a:solidFill>
                <a:latin typeface="Calibri"/>
                <a:ea typeface="Calibri"/>
                <a:cs typeface="Calibri"/>
                <a:sym typeface="Calibri"/>
              </a:rPr>
              <a:t>Autism fact sheet. Retrieved from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http://nationalautismassociation.org/resources/autism-fact-sheet/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World Health Organization. (2017, April 4). </a:t>
            </a:r>
            <a:r>
              <a:rPr i="1" lang="en-US" sz="1200">
                <a:solidFill>
                  <a:schemeClr val="dk1"/>
                </a:solidFill>
                <a:latin typeface="Calibri"/>
                <a:ea typeface="Calibri"/>
                <a:cs typeface="Calibri"/>
                <a:sym typeface="Calibri"/>
              </a:rPr>
              <a:t>Autism spectrum disorders. Retrieved from </a:t>
            </a:r>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http://www.who.int/en/news-room/fact-sheets/detail/autism-spectrum-disorders </a:t>
            </a:r>
            <a:endParaRPr/>
          </a:p>
        </p:txBody>
      </p:sp>
      <p:sp>
        <p:nvSpPr>
          <p:cNvPr id="249" name="Google Shape;249;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78dcc9d71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78dcc9d71_0_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g1078dcc9d71_0_39: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078dcc9d71_0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1078dcc9d71_0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3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3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078dcc9d71_0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g1078dcc9d71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078dcc9d71_0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1078dcc9d71_0_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078dcc9d71_0_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078dcc9d71_0_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g1078dcc9d71_0_46:notes"/>
          <p:cNvSpPr txBox="1"/>
          <p:nvPr>
            <p:ph idx="12" type="sldNum"/>
          </p:nvPr>
        </p:nvSpPr>
        <p:spPr>
          <a:xfrm>
            <a:off x="3884613"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078dcc9d71_0_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g1078dcc9d71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078dcc9d71_0_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g1078dcc9d71_0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078dcc9d71_0_2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g1078dcc9d71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2"/>
          <p:cNvSpPr txBox="1"/>
          <p:nvPr>
            <p:ph type="ctrTitle"/>
          </p:nvPr>
        </p:nvSpPr>
        <p:spPr>
          <a:xfrm>
            <a:off x="4113885" y="4650640"/>
            <a:ext cx="4428300" cy="1527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lvl1pPr lvl="0" rtl="0" algn="r">
              <a:spcBef>
                <a:spcPts val="0"/>
              </a:spcBef>
              <a:spcAft>
                <a:spcPts val="0"/>
              </a:spcAft>
              <a:buClr>
                <a:schemeClr val="lt1"/>
              </a:buClr>
              <a:buSzPts val="3600"/>
              <a:buFont typeface="Calibri"/>
              <a:buNone/>
              <a:defRPr sz="3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 name="Google Shape;17;p42"/>
          <p:cNvSpPr txBox="1"/>
          <p:nvPr>
            <p:ph idx="1" type="subTitle"/>
          </p:nvPr>
        </p:nvSpPr>
        <p:spPr>
          <a:xfrm>
            <a:off x="2141530" y="3581705"/>
            <a:ext cx="6400800" cy="1068900"/>
          </a:xfrm>
          <a:prstGeom prst="rect">
            <a:avLst/>
          </a:prstGeom>
          <a:noFill/>
          <a:ln>
            <a:noFill/>
          </a:ln>
        </p:spPr>
        <p:txBody>
          <a:bodyPr anchorCtr="0" anchor="t" bIns="45700" lIns="91425" spcFirstLastPara="1" rIns="91425" wrap="square" tIns="45700">
            <a:normAutofit/>
          </a:bodyPr>
          <a:lstStyle>
            <a:lvl1pPr lvl="0" rtl="0" algn="r">
              <a:spcBef>
                <a:spcPts val="520"/>
              </a:spcBef>
              <a:spcAft>
                <a:spcPts val="0"/>
              </a:spcAft>
              <a:buClr>
                <a:srgbClr val="FABF8E"/>
              </a:buClr>
              <a:buSzPts val="2600"/>
              <a:buNone/>
              <a:defRPr sz="2600">
                <a:solidFill>
                  <a:srgbClr val="FABF8E"/>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18" name="Google Shape;18;p4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 name="Google Shape;19;p4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 name="Google Shape;20;p4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1" name="Shape 71"/>
        <p:cNvGrpSpPr/>
        <p:nvPr/>
      </p:nvGrpSpPr>
      <p:grpSpPr>
        <a:xfrm>
          <a:off x="0" y="0"/>
          <a:ext cx="0" cy="0"/>
          <a:chOff x="0" y="0"/>
          <a:chExt cx="0" cy="0"/>
        </a:xfrm>
      </p:grpSpPr>
      <p:sp>
        <p:nvSpPr>
          <p:cNvPr id="72" name="Google Shape;72;p51"/>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73" name="Google Shape;73;p51"/>
          <p:cNvSpPr/>
          <p:nvPr>
            <p:ph idx="2" type="pic"/>
          </p:nvPr>
        </p:nvSpPr>
        <p:spPr>
          <a:xfrm>
            <a:off x="1792288" y="612775"/>
            <a:ext cx="5486400" cy="4114800"/>
          </a:xfrm>
          <a:prstGeom prst="rect">
            <a:avLst/>
          </a:prstGeom>
          <a:noFill/>
          <a:ln>
            <a:noFill/>
          </a:ln>
        </p:spPr>
      </p:sp>
      <p:sp>
        <p:nvSpPr>
          <p:cNvPr id="74" name="Google Shape;74;p51"/>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75" name="Google Shape;75;p5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6" name="Google Shape;76;p5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7" name="Google Shape;77;p5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8" name="Shape 78"/>
        <p:cNvGrpSpPr/>
        <p:nvPr/>
      </p:nvGrpSpPr>
      <p:grpSpPr>
        <a:xfrm>
          <a:off x="0" y="0"/>
          <a:ext cx="0" cy="0"/>
          <a:chOff x="0" y="0"/>
          <a:chExt cx="0" cy="0"/>
        </a:xfrm>
      </p:grpSpPr>
      <p:sp>
        <p:nvSpPr>
          <p:cNvPr id="79" name="Google Shape;79;p5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0" name="Google Shape;80;p52"/>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1" name="Google Shape;81;p5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2" name="Google Shape;82;p5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3" name="Google Shape;83;p5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4" name="Shape 84"/>
        <p:cNvGrpSpPr/>
        <p:nvPr/>
      </p:nvGrpSpPr>
      <p:grpSpPr>
        <a:xfrm>
          <a:off x="0" y="0"/>
          <a:ext cx="0" cy="0"/>
          <a:chOff x="0" y="0"/>
          <a:chExt cx="0" cy="0"/>
        </a:xfrm>
      </p:grpSpPr>
      <p:sp>
        <p:nvSpPr>
          <p:cNvPr id="85" name="Google Shape;85;p53"/>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6" name="Google Shape;86;p53"/>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87" name="Google Shape;87;p5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5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9" name="Google Shape;89;p5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3"/>
          <p:cNvSpPr txBox="1"/>
          <p:nvPr>
            <p:ph type="title"/>
          </p:nvPr>
        </p:nvSpPr>
        <p:spPr>
          <a:xfrm>
            <a:off x="448965" y="1138425"/>
            <a:ext cx="6566400" cy="6108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FABF8E"/>
              </a:buClr>
              <a:buSzPts val="3600"/>
              <a:buFont typeface="Calibri"/>
              <a:buNone/>
              <a:defRPr sz="3600">
                <a:solidFill>
                  <a:srgbClr val="FABF8E"/>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3" name="Google Shape;23;p43"/>
          <p:cNvSpPr txBox="1"/>
          <p:nvPr>
            <p:ph idx="1" type="body"/>
          </p:nvPr>
        </p:nvSpPr>
        <p:spPr>
          <a:xfrm>
            <a:off x="448965" y="1901949"/>
            <a:ext cx="6413700" cy="41229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lt1"/>
              </a:buClr>
              <a:buSzPts val="2800"/>
              <a:buChar char="•"/>
              <a:defRPr sz="2800">
                <a:solidFill>
                  <a:schemeClr val="lt1"/>
                </a:solidFill>
              </a:defRPr>
            </a:lvl1pPr>
            <a:lvl2pPr indent="-406400" lvl="1" marL="914400" rtl="0" algn="l">
              <a:spcBef>
                <a:spcPts val="560"/>
              </a:spcBef>
              <a:spcAft>
                <a:spcPts val="0"/>
              </a:spcAft>
              <a:buClr>
                <a:schemeClr val="lt1"/>
              </a:buClr>
              <a:buSzPts val="2800"/>
              <a:buChar char="–"/>
              <a:defRPr>
                <a:solidFill>
                  <a:schemeClr val="lt1"/>
                </a:solidFill>
              </a:defRPr>
            </a:lvl2pPr>
            <a:lvl3pPr indent="-381000" lvl="2" marL="1371600" rtl="0" algn="l">
              <a:spcBef>
                <a:spcPts val="480"/>
              </a:spcBef>
              <a:spcAft>
                <a:spcPts val="0"/>
              </a:spcAft>
              <a:buClr>
                <a:schemeClr val="lt1"/>
              </a:buClr>
              <a:buSzPts val="2400"/>
              <a:buChar char="•"/>
              <a:defRPr>
                <a:solidFill>
                  <a:schemeClr val="lt1"/>
                </a:solidFill>
              </a:defRPr>
            </a:lvl3pPr>
            <a:lvl4pPr indent="-355600" lvl="3" marL="1828800" rtl="0" algn="l">
              <a:spcBef>
                <a:spcPts val="400"/>
              </a:spcBef>
              <a:spcAft>
                <a:spcPts val="0"/>
              </a:spcAft>
              <a:buClr>
                <a:schemeClr val="lt1"/>
              </a:buClr>
              <a:buSzPts val="2000"/>
              <a:buChar char="–"/>
              <a:defRPr>
                <a:solidFill>
                  <a:schemeClr val="lt1"/>
                </a:solidFill>
              </a:defRPr>
            </a:lvl4pPr>
            <a:lvl5pPr indent="-355600" lvl="4" marL="2286000" rtl="0" algn="l">
              <a:spcBef>
                <a:spcPts val="400"/>
              </a:spcBef>
              <a:spcAft>
                <a:spcPts val="0"/>
              </a:spcAft>
              <a:buClr>
                <a:schemeClr val="lt1"/>
              </a:buClr>
              <a:buSzPts val="2000"/>
              <a:buChar char="»"/>
              <a:defRPr>
                <a:solidFill>
                  <a:schemeClr val="lt1"/>
                </a:solidFill>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24" name="Google Shape;24;p4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5" name="Google Shape;25;p4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6" name="Google Shape;26;p4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9" name="Google Shape;29;p4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0" name="Google Shape;30;p4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1" name="Google Shape;31;p4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p45"/>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 name="Google Shape;34;p45"/>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 name="Google Shape;35;p4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38" name="Google Shape;38;p46"/>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39" name="Google Shape;39;p46"/>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40" name="Google Shape;40;p4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 name="Google Shape;41;p4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 name="Google Shape;42;p4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43" name="Shape 43"/>
        <p:cNvGrpSpPr/>
        <p:nvPr/>
      </p:nvGrpSpPr>
      <p:grpSpPr>
        <a:xfrm>
          <a:off x="0" y="0"/>
          <a:ext cx="0" cy="0"/>
          <a:chOff x="0" y="0"/>
          <a:chExt cx="0" cy="0"/>
        </a:xfrm>
      </p:grpSpPr>
      <p:sp>
        <p:nvSpPr>
          <p:cNvPr id="44" name="Google Shape;44;p47"/>
          <p:cNvSpPr txBox="1"/>
          <p:nvPr>
            <p:ph type="title"/>
          </p:nvPr>
        </p:nvSpPr>
        <p:spPr>
          <a:xfrm>
            <a:off x="1823310" y="527605"/>
            <a:ext cx="7016100" cy="6849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FABF8E"/>
              </a:buClr>
              <a:buSzPts val="3600"/>
              <a:buFont typeface="Calibri"/>
              <a:buNone/>
              <a:defRPr sz="3600">
                <a:solidFill>
                  <a:srgbClr val="FABF8E"/>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5" name="Google Shape;45;p47"/>
          <p:cNvSpPr txBox="1"/>
          <p:nvPr>
            <p:ph idx="1" type="body"/>
          </p:nvPr>
        </p:nvSpPr>
        <p:spPr>
          <a:xfrm>
            <a:off x="1823310" y="1443835"/>
            <a:ext cx="7016100" cy="42756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lt1"/>
              </a:buClr>
              <a:buSzPts val="2800"/>
              <a:buChar char="•"/>
              <a:defRPr sz="2800">
                <a:solidFill>
                  <a:schemeClr val="lt1"/>
                </a:solidFill>
              </a:defRPr>
            </a:lvl1pPr>
            <a:lvl2pPr indent="-406400" lvl="1" marL="914400" rtl="0" algn="l">
              <a:spcBef>
                <a:spcPts val="560"/>
              </a:spcBef>
              <a:spcAft>
                <a:spcPts val="0"/>
              </a:spcAft>
              <a:buClr>
                <a:schemeClr val="lt1"/>
              </a:buClr>
              <a:buSzPts val="2800"/>
              <a:buChar char="–"/>
              <a:defRPr>
                <a:solidFill>
                  <a:schemeClr val="lt1"/>
                </a:solidFill>
              </a:defRPr>
            </a:lvl2pPr>
            <a:lvl3pPr indent="-381000" lvl="2" marL="1371600" rtl="0" algn="l">
              <a:spcBef>
                <a:spcPts val="480"/>
              </a:spcBef>
              <a:spcAft>
                <a:spcPts val="0"/>
              </a:spcAft>
              <a:buClr>
                <a:schemeClr val="lt1"/>
              </a:buClr>
              <a:buSzPts val="2400"/>
              <a:buChar char="•"/>
              <a:defRPr>
                <a:solidFill>
                  <a:schemeClr val="lt1"/>
                </a:solidFill>
              </a:defRPr>
            </a:lvl3pPr>
            <a:lvl4pPr indent="-355600" lvl="3" marL="1828800" rtl="0" algn="l">
              <a:spcBef>
                <a:spcPts val="400"/>
              </a:spcBef>
              <a:spcAft>
                <a:spcPts val="0"/>
              </a:spcAft>
              <a:buClr>
                <a:schemeClr val="lt1"/>
              </a:buClr>
              <a:buSzPts val="2000"/>
              <a:buChar char="–"/>
              <a:defRPr>
                <a:solidFill>
                  <a:schemeClr val="lt1"/>
                </a:solidFill>
              </a:defRPr>
            </a:lvl4pPr>
            <a:lvl5pPr indent="-355600" lvl="4" marL="2286000" rtl="0" algn="l">
              <a:spcBef>
                <a:spcPts val="400"/>
              </a:spcBef>
              <a:spcAft>
                <a:spcPts val="0"/>
              </a:spcAft>
              <a:buClr>
                <a:schemeClr val="lt1"/>
              </a:buClr>
              <a:buSzPts val="2000"/>
              <a:buChar char="»"/>
              <a:defRPr>
                <a:solidFill>
                  <a:schemeClr val="lt1"/>
                </a:solidFill>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6" name="Google Shape;46;p4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7" name="Google Shape;47;p4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8" name="Google Shape;48;p4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9" name="Shape 49"/>
        <p:cNvGrpSpPr/>
        <p:nvPr/>
      </p:nvGrpSpPr>
      <p:grpSpPr>
        <a:xfrm>
          <a:off x="0" y="0"/>
          <a:ext cx="0" cy="0"/>
          <a:chOff x="0" y="0"/>
          <a:chExt cx="0" cy="0"/>
        </a:xfrm>
      </p:grpSpPr>
      <p:sp>
        <p:nvSpPr>
          <p:cNvPr id="50" name="Google Shape;50;p48"/>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1" name="Google Shape;51;p48"/>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52" name="Google Shape;52;p4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3" name="Google Shape;53;p4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4" name="Google Shape;54;p4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49"/>
          <p:cNvSpPr txBox="1"/>
          <p:nvPr>
            <p:ph type="title"/>
          </p:nvPr>
        </p:nvSpPr>
        <p:spPr>
          <a:xfrm>
            <a:off x="601670" y="1291130"/>
            <a:ext cx="6244500" cy="532200"/>
          </a:xfrm>
          <a:prstGeom prst="rect">
            <a:avLst/>
          </a:prstGeom>
          <a:noFill/>
          <a:ln>
            <a:noFill/>
          </a:ln>
        </p:spPr>
        <p:txBody>
          <a:bodyPr anchorCtr="0" anchor="ctr" bIns="45700" lIns="91425" spcFirstLastPara="1" rIns="91425" wrap="square" tIns="45700">
            <a:normAutofit/>
          </a:bodyPr>
          <a:lstStyle>
            <a:lvl1pPr lvl="0" rtl="0" algn="l">
              <a:spcBef>
                <a:spcPts val="0"/>
              </a:spcBef>
              <a:spcAft>
                <a:spcPts val="0"/>
              </a:spcAft>
              <a:buClr>
                <a:srgbClr val="FABF8E"/>
              </a:buClr>
              <a:buSzPts val="3600"/>
              <a:buFont typeface="Calibri"/>
              <a:buNone/>
              <a:defRPr sz="3600">
                <a:solidFill>
                  <a:srgbClr val="FABF8E"/>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57" name="Google Shape;57;p49"/>
          <p:cNvSpPr txBox="1"/>
          <p:nvPr>
            <p:ph idx="1" type="body"/>
          </p:nvPr>
        </p:nvSpPr>
        <p:spPr>
          <a:xfrm>
            <a:off x="601670" y="1901950"/>
            <a:ext cx="3817500" cy="7734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lt1"/>
              </a:buClr>
              <a:buSzPts val="2400"/>
              <a:buNone/>
              <a:defRPr b="1" sz="2400">
                <a:solidFill>
                  <a:schemeClr val="lt1"/>
                </a:solidFill>
              </a:defRPr>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58" name="Google Shape;58;p49"/>
          <p:cNvSpPr txBox="1"/>
          <p:nvPr>
            <p:ph idx="2" type="body"/>
          </p:nvPr>
        </p:nvSpPr>
        <p:spPr>
          <a:xfrm>
            <a:off x="601670" y="2665475"/>
            <a:ext cx="3817500" cy="30351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lt1"/>
              </a:buClr>
              <a:buSzPts val="2400"/>
              <a:buChar char="•"/>
              <a:defRPr sz="2400">
                <a:solidFill>
                  <a:schemeClr val="lt1"/>
                </a:solidFill>
              </a:defRPr>
            </a:lvl1pPr>
            <a:lvl2pPr indent="-355600" lvl="1" marL="914400" rtl="0" algn="l">
              <a:spcBef>
                <a:spcPts val="400"/>
              </a:spcBef>
              <a:spcAft>
                <a:spcPts val="0"/>
              </a:spcAft>
              <a:buClr>
                <a:schemeClr val="lt1"/>
              </a:buClr>
              <a:buSzPts val="2000"/>
              <a:buChar char="–"/>
              <a:defRPr sz="2000">
                <a:solidFill>
                  <a:schemeClr val="lt1"/>
                </a:solidFill>
              </a:defRPr>
            </a:lvl2pPr>
            <a:lvl3pPr indent="-342900" lvl="2" marL="1371600" rtl="0" algn="l">
              <a:spcBef>
                <a:spcPts val="360"/>
              </a:spcBef>
              <a:spcAft>
                <a:spcPts val="0"/>
              </a:spcAft>
              <a:buClr>
                <a:schemeClr val="lt1"/>
              </a:buClr>
              <a:buSzPts val="1800"/>
              <a:buChar char="•"/>
              <a:defRPr sz="1800">
                <a:solidFill>
                  <a:schemeClr val="lt1"/>
                </a:solidFill>
              </a:defRPr>
            </a:lvl3pPr>
            <a:lvl4pPr indent="-330200" lvl="3" marL="1828800" rtl="0" algn="l">
              <a:spcBef>
                <a:spcPts val="320"/>
              </a:spcBef>
              <a:spcAft>
                <a:spcPts val="0"/>
              </a:spcAft>
              <a:buClr>
                <a:schemeClr val="lt1"/>
              </a:buClr>
              <a:buSzPts val="1600"/>
              <a:buChar char="–"/>
              <a:defRPr sz="1600">
                <a:solidFill>
                  <a:schemeClr val="lt1"/>
                </a:solidFill>
              </a:defRPr>
            </a:lvl4pPr>
            <a:lvl5pPr indent="-330200" lvl="4" marL="2286000" rtl="0" algn="l">
              <a:spcBef>
                <a:spcPts val="320"/>
              </a:spcBef>
              <a:spcAft>
                <a:spcPts val="0"/>
              </a:spcAft>
              <a:buClr>
                <a:schemeClr val="lt1"/>
              </a:buClr>
              <a:buSzPts val="1600"/>
              <a:buChar char="»"/>
              <a:defRPr sz="1600">
                <a:solidFill>
                  <a:schemeClr val="lt1"/>
                </a:solidFill>
              </a:defRPr>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59" name="Google Shape;59;p49"/>
          <p:cNvSpPr txBox="1"/>
          <p:nvPr>
            <p:ph idx="3" type="body"/>
          </p:nvPr>
        </p:nvSpPr>
        <p:spPr>
          <a:xfrm>
            <a:off x="4877410" y="1901950"/>
            <a:ext cx="3817500" cy="7734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lt1"/>
              </a:buClr>
              <a:buSzPts val="2400"/>
              <a:buNone/>
              <a:defRPr b="1" sz="2400">
                <a:solidFill>
                  <a:schemeClr val="lt1"/>
                </a:solidFill>
              </a:defRPr>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60" name="Google Shape;60;p49"/>
          <p:cNvSpPr txBox="1"/>
          <p:nvPr>
            <p:ph idx="4" type="body"/>
          </p:nvPr>
        </p:nvSpPr>
        <p:spPr>
          <a:xfrm>
            <a:off x="4877410" y="2665475"/>
            <a:ext cx="3817500" cy="30351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lt1"/>
              </a:buClr>
              <a:buSzPts val="2400"/>
              <a:buChar char="•"/>
              <a:defRPr sz="2400">
                <a:solidFill>
                  <a:schemeClr val="lt1"/>
                </a:solidFill>
              </a:defRPr>
            </a:lvl1pPr>
            <a:lvl2pPr indent="-355600" lvl="1" marL="914400" rtl="0" algn="l">
              <a:spcBef>
                <a:spcPts val="400"/>
              </a:spcBef>
              <a:spcAft>
                <a:spcPts val="0"/>
              </a:spcAft>
              <a:buClr>
                <a:schemeClr val="lt1"/>
              </a:buClr>
              <a:buSzPts val="2000"/>
              <a:buChar char="–"/>
              <a:defRPr sz="2000">
                <a:solidFill>
                  <a:schemeClr val="lt1"/>
                </a:solidFill>
              </a:defRPr>
            </a:lvl2pPr>
            <a:lvl3pPr indent="-342900" lvl="2" marL="1371600" rtl="0" algn="l">
              <a:spcBef>
                <a:spcPts val="360"/>
              </a:spcBef>
              <a:spcAft>
                <a:spcPts val="0"/>
              </a:spcAft>
              <a:buClr>
                <a:schemeClr val="lt1"/>
              </a:buClr>
              <a:buSzPts val="1800"/>
              <a:buChar char="•"/>
              <a:defRPr sz="1800">
                <a:solidFill>
                  <a:schemeClr val="lt1"/>
                </a:solidFill>
              </a:defRPr>
            </a:lvl3pPr>
            <a:lvl4pPr indent="-330200" lvl="3" marL="1828800" rtl="0" algn="l">
              <a:spcBef>
                <a:spcPts val="320"/>
              </a:spcBef>
              <a:spcAft>
                <a:spcPts val="0"/>
              </a:spcAft>
              <a:buClr>
                <a:schemeClr val="lt1"/>
              </a:buClr>
              <a:buSzPts val="1600"/>
              <a:buChar char="–"/>
              <a:defRPr sz="1600">
                <a:solidFill>
                  <a:schemeClr val="lt1"/>
                </a:solidFill>
              </a:defRPr>
            </a:lvl4pPr>
            <a:lvl5pPr indent="-330200" lvl="4" marL="2286000" rtl="0" algn="l">
              <a:spcBef>
                <a:spcPts val="320"/>
              </a:spcBef>
              <a:spcAft>
                <a:spcPts val="0"/>
              </a:spcAft>
              <a:buClr>
                <a:schemeClr val="lt1"/>
              </a:buClr>
              <a:buSzPts val="1600"/>
              <a:buChar char="»"/>
              <a:defRPr sz="1600">
                <a:solidFill>
                  <a:schemeClr val="lt1"/>
                </a:solidFill>
              </a:defRPr>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61" name="Google Shape;61;p49"/>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2" name="Google Shape;62;p49"/>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3" name="Google Shape;63;p4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4" name="Shape 64"/>
        <p:cNvGrpSpPr/>
        <p:nvPr/>
      </p:nvGrpSpPr>
      <p:grpSpPr>
        <a:xfrm>
          <a:off x="0" y="0"/>
          <a:ext cx="0" cy="0"/>
          <a:chOff x="0" y="0"/>
          <a:chExt cx="0" cy="0"/>
        </a:xfrm>
      </p:grpSpPr>
      <p:sp>
        <p:nvSpPr>
          <p:cNvPr id="65" name="Google Shape;65;p50"/>
          <p:cNvSpPr txBox="1"/>
          <p:nvPr>
            <p:ph type="title"/>
          </p:nvPr>
        </p:nvSpPr>
        <p:spPr>
          <a:xfrm>
            <a:off x="457200" y="273050"/>
            <a:ext cx="3008400" cy="11619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6" name="Google Shape;66;p50"/>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67" name="Google Shape;67;p50"/>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68" name="Google Shape;68;p5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5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0" name="Google Shape;70;p5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 name="Google Shape;11;p41"/>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4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4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4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cdapraba@bdu.ac.in"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8.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
          <p:cNvSpPr txBox="1"/>
          <p:nvPr>
            <p:ph type="ctrTitle"/>
          </p:nvPr>
        </p:nvSpPr>
        <p:spPr>
          <a:xfrm>
            <a:off x="4113885" y="4650640"/>
            <a:ext cx="4428300" cy="1527000"/>
          </a:xfrm>
          <a:prstGeom prst="rect">
            <a:avLst/>
          </a:prstGeom>
          <a:no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fontScale="90000"/>
          </a:bodyPr>
          <a:lstStyle/>
          <a:p>
            <a:pPr indent="0" lvl="0" marL="0" rtl="0" algn="ctr">
              <a:spcBef>
                <a:spcPts val="0"/>
              </a:spcBef>
              <a:spcAft>
                <a:spcPts val="0"/>
              </a:spcAft>
              <a:buClr>
                <a:schemeClr val="lt1"/>
              </a:buClr>
              <a:buSzPct val="100000"/>
              <a:buFont typeface="Calibri"/>
              <a:buNone/>
            </a:pPr>
            <a:r>
              <a:rPr b="1" lang="en-US" sz="2700"/>
              <a:t>Dr.M.Prabavathy</a:t>
            </a:r>
            <a:br>
              <a:rPr b="1" lang="en-US" sz="2700"/>
            </a:br>
            <a:r>
              <a:rPr b="1" lang="en-US" sz="2700"/>
              <a:t>Director i/c</a:t>
            </a:r>
            <a:br>
              <a:rPr b="1" lang="en-US" sz="2700"/>
            </a:br>
            <a:r>
              <a:rPr b="1" lang="en-US" sz="2700"/>
              <a:t>Centre for Differently Abled Persons</a:t>
            </a:r>
            <a:br>
              <a:rPr b="1" lang="en-US" sz="2700"/>
            </a:br>
            <a:r>
              <a:rPr b="1" lang="en-US" sz="2700"/>
              <a:t>Bharathidasan University</a:t>
            </a:r>
            <a:br>
              <a:rPr b="1" lang="en-US" sz="2700"/>
            </a:br>
            <a:r>
              <a:rPr b="1" lang="en-US" sz="2700" u="sng">
                <a:solidFill>
                  <a:schemeClr val="hlink"/>
                </a:solidFill>
                <a:hlinkClick r:id="rId3"/>
              </a:rPr>
              <a:t>cdapraba@bdu.ac.in</a:t>
            </a:r>
            <a:br>
              <a:rPr b="1" lang="en-US" sz="2700"/>
            </a:br>
            <a:r>
              <a:rPr b="1" lang="en-US" sz="2700"/>
              <a:t>7200004044</a:t>
            </a:r>
            <a:br>
              <a:rPr lang="en-US"/>
            </a:br>
            <a:endParaRPr/>
          </a:p>
        </p:txBody>
      </p:sp>
      <p:sp>
        <p:nvSpPr>
          <p:cNvPr id="95" name="Google Shape;95;p1"/>
          <p:cNvSpPr/>
          <p:nvPr/>
        </p:nvSpPr>
        <p:spPr>
          <a:xfrm>
            <a:off x="95650" y="1676400"/>
            <a:ext cx="9144000" cy="1671900"/>
          </a:xfrm>
          <a:prstGeom prst="rect">
            <a:avLst/>
          </a:prstGeom>
          <a:gradFill>
            <a:gsLst>
              <a:gs pos="0">
                <a:srgbClr val="5D427D"/>
              </a:gs>
              <a:gs pos="80000">
                <a:srgbClr val="7A57A5"/>
              </a:gs>
              <a:gs pos="100000">
                <a:srgbClr val="7A56A7"/>
              </a:gs>
            </a:gsLst>
            <a:lin ang="16200000" scaled="0"/>
          </a:gradFill>
          <a:ln>
            <a:noFill/>
          </a:ln>
          <a:effectLst>
            <a:outerShdw blurRad="40000" rotWithShape="0" dir="5400000" dist="23000">
              <a:srgbClr val="000000">
                <a:alpha val="34901"/>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4800" u="none" cap="none" strike="noStrike">
                <a:solidFill>
                  <a:schemeClr val="lt1"/>
                </a:solidFill>
                <a:latin typeface="Calibri"/>
                <a:ea typeface="Calibri"/>
                <a:cs typeface="Calibri"/>
                <a:sym typeface="Calibri"/>
              </a:rPr>
              <a:t>Pedagogy for Inclusion of students with Hidden </a:t>
            </a:r>
            <a:r>
              <a:rPr lang="en-US" sz="4800">
                <a:solidFill>
                  <a:schemeClr val="lt1"/>
                </a:solidFill>
                <a:latin typeface="Calibri"/>
                <a:ea typeface="Calibri"/>
                <a:cs typeface="Calibri"/>
                <a:sym typeface="Calibri"/>
              </a:rPr>
              <a:t>disabilities</a:t>
            </a:r>
            <a:r>
              <a:rPr b="0" i="0" lang="en-US" sz="4800" u="none" cap="none" strike="noStrike">
                <a:solidFill>
                  <a:schemeClr val="lt1"/>
                </a:solidFill>
                <a:latin typeface="Calibri"/>
                <a:ea typeface="Calibri"/>
                <a:cs typeface="Calibri"/>
                <a:sym typeface="Calibri"/>
              </a:rPr>
              <a:t> </a:t>
            </a:r>
            <a:endParaRPr b="0" i="0" sz="4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4"/>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b="1" lang="en-US"/>
              <a:t>Learning Disabilities</a:t>
            </a:r>
            <a:endParaRPr/>
          </a:p>
        </p:txBody>
      </p:sp>
      <p:sp>
        <p:nvSpPr>
          <p:cNvPr id="153" name="Google Shape;153;p4"/>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None/>
            </a:pPr>
            <a:r>
              <a:rPr lang="en-US"/>
              <a:t>A learning disability is a permanent disorder that interferes with integrating, acquiring, and/or demonstrating verbal or nonverbal abilities and skills.</a:t>
            </a:r>
            <a:endParaRPr/>
          </a:p>
          <a:p>
            <a:pPr indent="-342900" lvl="0" marL="342900" rtl="0" algn="l">
              <a:spcBef>
                <a:spcPts val="560"/>
              </a:spcBef>
              <a:spcAft>
                <a:spcPts val="0"/>
              </a:spcAft>
              <a:buClr>
                <a:schemeClr val="lt1"/>
              </a:buClr>
              <a:buSzPts val="2800"/>
              <a:buNone/>
            </a:pPr>
            <a:r>
              <a:rPr lang="en-US"/>
              <a:t>Frequently, there are some processing or memory deficits.</a:t>
            </a:r>
            <a:endParaRPr/>
          </a:p>
          <a:p>
            <a:pPr indent="-342900" lvl="0" marL="342900" rtl="0" algn="l">
              <a:spcBef>
                <a:spcPts val="560"/>
              </a:spcBef>
              <a:spcAft>
                <a:spcPts val="0"/>
              </a:spcAft>
              <a:buClr>
                <a:schemeClr val="lt1"/>
              </a:buClr>
              <a:buSzPts val="2800"/>
              <a:buNone/>
            </a:pPr>
            <a:r>
              <a:rPr lang="en-US"/>
              <a:t>The disorder is often inconsistent, and each individual has a unique set of characteristics.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5"/>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b="1" lang="en-US"/>
              <a:t>Learning Disabilities</a:t>
            </a:r>
            <a:br>
              <a:rPr b="1" lang="en-US"/>
            </a:br>
            <a:endParaRPr/>
          </a:p>
        </p:txBody>
      </p:sp>
      <p:sp>
        <p:nvSpPr>
          <p:cNvPr id="159" name="Google Shape;159;p5"/>
          <p:cNvSpPr txBox="1"/>
          <p:nvPr>
            <p:ph idx="1" type="body"/>
          </p:nvPr>
        </p:nvSpPr>
        <p:spPr>
          <a:xfrm>
            <a:off x="562375" y="785013"/>
            <a:ext cx="8229600" cy="5288100"/>
          </a:xfrm>
          <a:prstGeom prst="rect">
            <a:avLst/>
          </a:prstGeom>
          <a:noFill/>
          <a:ln>
            <a:noFill/>
          </a:ln>
        </p:spPr>
        <p:txBody>
          <a:bodyPr anchorCtr="0" anchor="t" bIns="45700" lIns="91425" spcFirstLastPara="1" rIns="91425" wrap="square" tIns="45700">
            <a:normAutofit/>
          </a:bodyPr>
          <a:lstStyle/>
          <a:p>
            <a:pPr indent="-342900" lvl="0" marL="342900" rtl="0" algn="l">
              <a:lnSpc>
                <a:spcPct val="80000"/>
              </a:lnSpc>
              <a:spcBef>
                <a:spcPts val="0"/>
              </a:spcBef>
              <a:spcAft>
                <a:spcPts val="0"/>
              </a:spcAft>
              <a:buClr>
                <a:schemeClr val="lt1"/>
              </a:buClr>
              <a:buSzPts val="2405"/>
              <a:buNone/>
            </a:pPr>
            <a:r>
              <a:rPr b="1" lang="en-US" sz="2305"/>
              <a:t>Students who are</a:t>
            </a:r>
            <a:endParaRPr sz="810"/>
          </a:p>
          <a:p>
            <a:pPr indent="-458788" lvl="0" marL="1319213" rtl="0" algn="l">
              <a:lnSpc>
                <a:spcPct val="80000"/>
              </a:lnSpc>
              <a:spcBef>
                <a:spcPts val="481"/>
              </a:spcBef>
              <a:spcAft>
                <a:spcPts val="0"/>
              </a:spcAft>
              <a:buClr>
                <a:schemeClr val="lt1"/>
              </a:buClr>
              <a:buSzPts val="2305"/>
              <a:buFont typeface="Calibri"/>
              <a:buChar char="•"/>
            </a:pPr>
            <a:r>
              <a:rPr b="1" lang="en-US" sz="2305"/>
              <a:t>diagnosed with learning</a:t>
            </a:r>
            <a:endParaRPr sz="810"/>
          </a:p>
          <a:p>
            <a:pPr indent="-458788" lvl="0" marL="1319213" rtl="0" algn="l">
              <a:lnSpc>
                <a:spcPct val="80000"/>
              </a:lnSpc>
              <a:spcBef>
                <a:spcPts val="481"/>
              </a:spcBef>
              <a:spcAft>
                <a:spcPts val="0"/>
              </a:spcAft>
              <a:buClr>
                <a:schemeClr val="lt1"/>
              </a:buClr>
              <a:buSzPts val="2305"/>
              <a:buFont typeface="Calibri"/>
              <a:buChar char="•"/>
            </a:pPr>
            <a:r>
              <a:rPr b="1" lang="en-US" sz="2305"/>
              <a:t>disabilities have deficits</a:t>
            </a:r>
            <a:endParaRPr sz="810"/>
          </a:p>
          <a:p>
            <a:pPr indent="-458788" lvl="0" marL="1319213" rtl="0" algn="l">
              <a:lnSpc>
                <a:spcPct val="80000"/>
              </a:lnSpc>
              <a:spcBef>
                <a:spcPts val="481"/>
              </a:spcBef>
              <a:spcAft>
                <a:spcPts val="0"/>
              </a:spcAft>
              <a:buClr>
                <a:schemeClr val="lt1"/>
              </a:buClr>
              <a:buSzPts val="2305"/>
              <a:buFont typeface="Calibri"/>
              <a:buChar char="•"/>
            </a:pPr>
            <a:r>
              <a:rPr b="1" lang="en-US" sz="2305"/>
              <a:t>which interfere with the</a:t>
            </a:r>
            <a:endParaRPr sz="810"/>
          </a:p>
          <a:p>
            <a:pPr indent="-458788" lvl="0" marL="1319213" rtl="0" algn="l">
              <a:lnSpc>
                <a:spcPct val="80000"/>
              </a:lnSpc>
              <a:spcBef>
                <a:spcPts val="481"/>
              </a:spcBef>
              <a:spcAft>
                <a:spcPts val="0"/>
              </a:spcAft>
              <a:buClr>
                <a:schemeClr val="lt1"/>
              </a:buClr>
              <a:buSzPts val="2305"/>
              <a:buFont typeface="Calibri"/>
              <a:buChar char="•"/>
            </a:pPr>
            <a:r>
              <a:rPr b="1" lang="en-US" sz="2305"/>
              <a:t>ability to process</a:t>
            </a:r>
            <a:endParaRPr sz="810"/>
          </a:p>
          <a:p>
            <a:pPr indent="-342900" lvl="0" marL="342900" rtl="0" algn="l">
              <a:lnSpc>
                <a:spcPct val="80000"/>
              </a:lnSpc>
              <a:spcBef>
                <a:spcPts val="481"/>
              </a:spcBef>
              <a:spcAft>
                <a:spcPts val="0"/>
              </a:spcAft>
              <a:buClr>
                <a:schemeClr val="lt1"/>
              </a:buClr>
              <a:buSzPts val="2405"/>
              <a:buNone/>
            </a:pPr>
            <a:r>
              <a:rPr b="1" lang="en-US" sz="2305"/>
              <a:t>Information in one or more of the following areas:</a:t>
            </a:r>
            <a:endParaRPr sz="810"/>
          </a:p>
          <a:p>
            <a:pPr indent="-336550" lvl="0" marL="1422400" rtl="0" algn="l">
              <a:lnSpc>
                <a:spcPct val="80000"/>
              </a:lnSpc>
              <a:spcBef>
                <a:spcPts val="481"/>
              </a:spcBef>
              <a:spcAft>
                <a:spcPts val="0"/>
              </a:spcAft>
              <a:buClr>
                <a:schemeClr val="lt1"/>
              </a:buClr>
              <a:buSzPts val="2305"/>
              <a:buFont typeface="Calibri"/>
              <a:buChar char="•"/>
            </a:pPr>
            <a:r>
              <a:rPr b="1" lang="en-US" sz="2305"/>
              <a:t> thinking</a:t>
            </a:r>
            <a:endParaRPr sz="810"/>
          </a:p>
          <a:p>
            <a:pPr indent="-336550" lvl="0" marL="1422400" rtl="0" algn="l">
              <a:lnSpc>
                <a:spcPct val="80000"/>
              </a:lnSpc>
              <a:spcBef>
                <a:spcPts val="481"/>
              </a:spcBef>
              <a:spcAft>
                <a:spcPts val="0"/>
              </a:spcAft>
              <a:buClr>
                <a:schemeClr val="lt1"/>
              </a:buClr>
              <a:buSzPts val="2305"/>
              <a:buFont typeface="Calibri"/>
              <a:buChar char="•"/>
            </a:pPr>
            <a:r>
              <a:rPr b="1" lang="en-US" sz="2305"/>
              <a:t> reading</a:t>
            </a:r>
            <a:endParaRPr sz="810"/>
          </a:p>
          <a:p>
            <a:pPr indent="-336550" lvl="0" marL="1422400" rtl="0" algn="l">
              <a:lnSpc>
                <a:spcPct val="80000"/>
              </a:lnSpc>
              <a:spcBef>
                <a:spcPts val="481"/>
              </a:spcBef>
              <a:spcAft>
                <a:spcPts val="0"/>
              </a:spcAft>
              <a:buClr>
                <a:schemeClr val="lt1"/>
              </a:buClr>
              <a:buSzPts val="2305"/>
              <a:buFont typeface="Calibri"/>
              <a:buChar char="•"/>
            </a:pPr>
            <a:r>
              <a:rPr b="1" lang="en-US" sz="2305"/>
              <a:t> writing</a:t>
            </a:r>
            <a:endParaRPr sz="810"/>
          </a:p>
          <a:p>
            <a:pPr indent="-336550" lvl="0" marL="1422400" rtl="0" algn="l">
              <a:lnSpc>
                <a:spcPct val="80000"/>
              </a:lnSpc>
              <a:spcBef>
                <a:spcPts val="481"/>
              </a:spcBef>
              <a:spcAft>
                <a:spcPts val="0"/>
              </a:spcAft>
              <a:buClr>
                <a:schemeClr val="lt1"/>
              </a:buClr>
              <a:buSzPts val="2305"/>
              <a:buFont typeface="Calibri"/>
              <a:buChar char="•"/>
            </a:pPr>
            <a:r>
              <a:rPr b="1" lang="en-US" sz="2305"/>
              <a:t> spelling</a:t>
            </a:r>
            <a:endParaRPr sz="810"/>
          </a:p>
          <a:p>
            <a:pPr indent="-336550" lvl="0" marL="1422400" rtl="0" algn="l">
              <a:lnSpc>
                <a:spcPct val="80000"/>
              </a:lnSpc>
              <a:spcBef>
                <a:spcPts val="481"/>
              </a:spcBef>
              <a:spcAft>
                <a:spcPts val="0"/>
              </a:spcAft>
              <a:buClr>
                <a:schemeClr val="lt1"/>
              </a:buClr>
              <a:buSzPts val="2305"/>
              <a:buFont typeface="Calibri"/>
              <a:buChar char="•"/>
            </a:pPr>
            <a:r>
              <a:rPr b="1" lang="en-US" sz="2305"/>
              <a:t> speaking</a:t>
            </a:r>
            <a:endParaRPr sz="810"/>
          </a:p>
          <a:p>
            <a:pPr indent="-336550" lvl="0" marL="1422400" rtl="0" algn="l">
              <a:lnSpc>
                <a:spcPct val="80000"/>
              </a:lnSpc>
              <a:spcBef>
                <a:spcPts val="481"/>
              </a:spcBef>
              <a:spcAft>
                <a:spcPts val="0"/>
              </a:spcAft>
              <a:buClr>
                <a:schemeClr val="lt1"/>
              </a:buClr>
              <a:buSzPts val="2305"/>
              <a:buFont typeface="Calibri"/>
              <a:buChar char="•"/>
            </a:pPr>
            <a:r>
              <a:rPr b="1" lang="en-US" sz="2305"/>
              <a:t> mathematical</a:t>
            </a:r>
            <a:endParaRPr sz="810"/>
          </a:p>
          <a:p>
            <a:pPr indent="-336550" lvl="0" marL="1422400" rtl="0" algn="l">
              <a:lnSpc>
                <a:spcPct val="80000"/>
              </a:lnSpc>
              <a:spcBef>
                <a:spcPts val="481"/>
              </a:spcBef>
              <a:spcAft>
                <a:spcPts val="0"/>
              </a:spcAft>
              <a:buClr>
                <a:schemeClr val="lt1"/>
              </a:buClr>
              <a:buSzPts val="2305"/>
              <a:buFont typeface="Calibri"/>
              <a:buChar char="•"/>
            </a:pPr>
            <a:r>
              <a:rPr b="1" lang="en-US" sz="2305"/>
              <a:t>Calculations</a:t>
            </a:r>
            <a:endParaRPr b="1" sz="2305"/>
          </a:p>
          <a:p>
            <a:pPr indent="-336550" lvl="0" marL="1422400" rtl="0" algn="l">
              <a:lnSpc>
                <a:spcPct val="80000"/>
              </a:lnSpc>
              <a:spcBef>
                <a:spcPts val="481"/>
              </a:spcBef>
              <a:spcAft>
                <a:spcPts val="0"/>
              </a:spcAft>
              <a:buClr>
                <a:schemeClr val="lt1"/>
              </a:buClr>
              <a:buSzPts val="2305"/>
              <a:buFont typeface="Calibri"/>
              <a:buChar char="•"/>
            </a:pPr>
            <a:r>
              <a:rPr b="1" lang="en-US" sz="2305"/>
              <a:t> reasoning</a:t>
            </a:r>
            <a:endParaRPr sz="81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6"/>
          <p:cNvSpPr txBox="1"/>
          <p:nvPr>
            <p:ph type="title"/>
          </p:nvPr>
        </p:nvSpPr>
        <p:spPr>
          <a:xfrm>
            <a:off x="457200" y="274638"/>
            <a:ext cx="8229600" cy="6397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b="1" lang="en-US"/>
              <a:t>Learning Disabilities</a:t>
            </a:r>
            <a:br>
              <a:rPr b="1" lang="en-US"/>
            </a:br>
            <a:endParaRPr/>
          </a:p>
        </p:txBody>
      </p:sp>
      <p:sp>
        <p:nvSpPr>
          <p:cNvPr id="165" name="Google Shape;165;p6"/>
          <p:cNvSpPr txBox="1"/>
          <p:nvPr>
            <p:ph idx="1" type="body"/>
          </p:nvPr>
        </p:nvSpPr>
        <p:spPr>
          <a:xfrm>
            <a:off x="533400" y="762000"/>
            <a:ext cx="8229600" cy="5562600"/>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lt1"/>
              </a:buClr>
              <a:buSzPct val="100000"/>
              <a:buNone/>
            </a:pPr>
            <a:r>
              <a:rPr lang="en-US" sz="3800"/>
              <a:t>Dyslexia  is </a:t>
            </a:r>
            <a:endParaRPr/>
          </a:p>
          <a:p>
            <a:pPr indent="-342900" lvl="0" marL="342900" rtl="0" algn="l">
              <a:spcBef>
                <a:spcPts val="646"/>
              </a:spcBef>
              <a:spcAft>
                <a:spcPts val="0"/>
              </a:spcAft>
              <a:buClr>
                <a:schemeClr val="lt1"/>
              </a:buClr>
              <a:buSzPct val="100000"/>
              <a:buChar char="•"/>
            </a:pPr>
            <a:r>
              <a:rPr lang="en-US" sz="3800"/>
              <a:t>the most common and best-known type of learning disability.</a:t>
            </a:r>
            <a:endParaRPr/>
          </a:p>
          <a:p>
            <a:pPr indent="-342900" lvl="0" marL="342900" rtl="0" algn="l">
              <a:spcBef>
                <a:spcPts val="646"/>
              </a:spcBef>
              <a:spcAft>
                <a:spcPts val="0"/>
              </a:spcAft>
              <a:buClr>
                <a:schemeClr val="lt1"/>
              </a:buClr>
              <a:buSzPct val="100000"/>
              <a:buChar char="•"/>
            </a:pPr>
            <a:r>
              <a:rPr lang="en-US" sz="3800"/>
              <a:t> is characterized by problems in reading, spelling, writing, speaking, or listening.</a:t>
            </a:r>
            <a:endParaRPr/>
          </a:p>
          <a:p>
            <a:pPr indent="-342900" lvl="0" marL="342900" rtl="0" algn="l">
              <a:spcBef>
                <a:spcPts val="646"/>
              </a:spcBef>
              <a:spcAft>
                <a:spcPts val="0"/>
              </a:spcAft>
              <a:buClr>
                <a:schemeClr val="lt1"/>
              </a:buClr>
              <a:buSzPct val="100000"/>
              <a:buChar char="•"/>
            </a:pPr>
            <a:r>
              <a:rPr lang="en-US" sz="3800"/>
              <a:t>may cause impairment in reading comprehension and</a:t>
            </a:r>
            <a:endParaRPr/>
          </a:p>
          <a:p>
            <a:pPr indent="-342900" lvl="0" marL="342900" rtl="0" algn="l">
              <a:spcBef>
                <a:spcPts val="646"/>
              </a:spcBef>
              <a:spcAft>
                <a:spcPts val="0"/>
              </a:spcAft>
              <a:buClr>
                <a:schemeClr val="lt1"/>
              </a:buClr>
              <a:buSzPct val="100000"/>
              <a:buChar char="•"/>
            </a:pPr>
            <a:r>
              <a:rPr lang="en-US" sz="3800"/>
              <a:t>reduced reading experiences, which may disrupt growth of vocabulary and background knowledge.</a:t>
            </a:r>
            <a:endParaRPr/>
          </a:p>
          <a:p>
            <a:pPr indent="-342900" lvl="0" marL="342900" rtl="0" algn="l">
              <a:spcBef>
                <a:spcPts val="646"/>
              </a:spcBef>
              <a:spcAft>
                <a:spcPts val="0"/>
              </a:spcAft>
              <a:buClr>
                <a:schemeClr val="lt1"/>
              </a:buClr>
              <a:buSzPct val="100000"/>
              <a:buChar char="•"/>
            </a:pPr>
            <a:r>
              <a:rPr lang="en-US" sz="3800"/>
              <a:t> About one-third of those who have learning disabilities also have AD/HD.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7"/>
          <p:cNvSpPr txBox="1"/>
          <p:nvPr>
            <p:ph type="title"/>
          </p:nvPr>
        </p:nvSpPr>
        <p:spPr>
          <a:xfrm>
            <a:off x="457200" y="274638"/>
            <a:ext cx="8229600" cy="6397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b="1" lang="en-US"/>
              <a:t>Learning Disabilities</a:t>
            </a:r>
            <a:br>
              <a:rPr b="1" lang="en-US"/>
            </a:br>
            <a:endParaRPr/>
          </a:p>
        </p:txBody>
      </p:sp>
      <p:sp>
        <p:nvSpPr>
          <p:cNvPr id="171" name="Google Shape;171;p7"/>
          <p:cNvSpPr txBox="1"/>
          <p:nvPr>
            <p:ph idx="1" type="body"/>
          </p:nvPr>
        </p:nvSpPr>
        <p:spPr>
          <a:xfrm>
            <a:off x="381000" y="1738075"/>
            <a:ext cx="8229600" cy="45261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 </a:t>
            </a:r>
            <a:r>
              <a:rPr lang="en-US" sz="3000"/>
              <a:t>Contrary to what many believe, a learning disability is </a:t>
            </a:r>
            <a:r>
              <a:rPr b="1" lang="en-US" sz="3000"/>
              <a:t>not an intellectual deficit.</a:t>
            </a:r>
            <a:endParaRPr sz="3000"/>
          </a:p>
          <a:p>
            <a:pPr indent="-355600" lvl="0" marL="342900" rtl="0" algn="l">
              <a:spcBef>
                <a:spcPts val="560"/>
              </a:spcBef>
              <a:spcAft>
                <a:spcPts val="0"/>
              </a:spcAft>
              <a:buClr>
                <a:schemeClr val="lt1"/>
              </a:buClr>
              <a:buSzPts val="3000"/>
              <a:buChar char="•"/>
            </a:pPr>
            <a:r>
              <a:rPr lang="en-US" sz="3000"/>
              <a:t> Individuals with learning disabilities commonly have average or above-average intelligence (IQ).</a:t>
            </a:r>
            <a:endParaRPr sz="3000"/>
          </a:p>
          <a:p>
            <a:pPr indent="-355600" lvl="0" marL="342900" rtl="0" algn="l">
              <a:spcBef>
                <a:spcPts val="560"/>
              </a:spcBef>
              <a:spcAft>
                <a:spcPts val="0"/>
              </a:spcAft>
              <a:buClr>
                <a:schemeClr val="lt1"/>
              </a:buClr>
              <a:buSzPts val="3000"/>
              <a:buChar char="•"/>
            </a:pPr>
            <a:r>
              <a:rPr lang="en-US" sz="3000"/>
              <a:t>Approximately 80 percent of those with learning disabilities have been described as reading disabled.</a:t>
            </a:r>
            <a:endParaRPr sz="3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8"/>
          <p:cNvSpPr txBox="1"/>
          <p:nvPr>
            <p:ph type="title"/>
          </p:nvPr>
        </p:nvSpPr>
        <p:spPr>
          <a:xfrm>
            <a:off x="533400" y="533400"/>
            <a:ext cx="8229600" cy="4873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b="1" lang="en-US"/>
              <a:t>Attention Deficit Disorders</a:t>
            </a:r>
            <a:br>
              <a:rPr b="1" lang="en-US"/>
            </a:br>
            <a:endParaRPr/>
          </a:p>
        </p:txBody>
      </p:sp>
      <p:sp>
        <p:nvSpPr>
          <p:cNvPr id="177" name="Google Shape;177;p8"/>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None/>
            </a:pPr>
            <a:r>
              <a:rPr lang="en-US"/>
              <a:t> Neurobiological disorders that interfere with a person's ability to sustain attention or focus on a task and to control impulsive behavior.</a:t>
            </a:r>
            <a:endParaRPr/>
          </a:p>
          <a:p>
            <a:pPr indent="-342900" lvl="0" marL="342900" rtl="0" algn="l">
              <a:spcBef>
                <a:spcPts val="560"/>
              </a:spcBef>
              <a:spcAft>
                <a:spcPts val="0"/>
              </a:spcAft>
              <a:buClr>
                <a:schemeClr val="lt1"/>
              </a:buClr>
              <a:buSzPts val="2800"/>
              <a:buNone/>
            </a:pPr>
            <a:r>
              <a:rPr lang="en-US"/>
              <a:t>The prevalence of AD/HD in adults is thought to be around 4.4%</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457200" y="274638"/>
            <a:ext cx="8229600" cy="8683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b="1" lang="en-US"/>
              <a:t>Attention Deficit Disorders</a:t>
            </a:r>
            <a:br>
              <a:rPr b="1" lang="en-US"/>
            </a:br>
            <a:endParaRPr/>
          </a:p>
        </p:txBody>
      </p:sp>
      <p:sp>
        <p:nvSpPr>
          <p:cNvPr id="183" name="Google Shape;183;p9"/>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spcBef>
                <a:spcPts val="0"/>
              </a:spcBef>
              <a:spcAft>
                <a:spcPts val="0"/>
              </a:spcAft>
              <a:buClr>
                <a:schemeClr val="lt1"/>
              </a:buClr>
              <a:buSzPct val="100000"/>
              <a:buChar char="•"/>
            </a:pPr>
            <a:r>
              <a:rPr lang="en-US" sz="4000"/>
              <a:t>The most common behaviors fall into three categories:</a:t>
            </a:r>
            <a:endParaRPr/>
          </a:p>
          <a:p>
            <a:pPr indent="-342900" lvl="0" marL="342900" rtl="0" algn="l">
              <a:spcBef>
                <a:spcPts val="500"/>
              </a:spcBef>
              <a:spcAft>
                <a:spcPts val="0"/>
              </a:spcAft>
              <a:buClr>
                <a:schemeClr val="lt1"/>
              </a:buClr>
              <a:buSzPct val="100000"/>
              <a:buChar char="•"/>
            </a:pPr>
            <a:r>
              <a:rPr lang="en-US" sz="4000"/>
              <a:t> Inattention - have a hard time keeping their mind on any one thing and may get bored with a task after only a few minutes.</a:t>
            </a:r>
            <a:endParaRPr/>
          </a:p>
          <a:p>
            <a:pPr indent="-342900" lvl="0" marL="342900" rtl="0" algn="l">
              <a:spcBef>
                <a:spcPts val="500"/>
              </a:spcBef>
              <a:spcAft>
                <a:spcPts val="0"/>
              </a:spcAft>
              <a:buClr>
                <a:schemeClr val="lt1"/>
              </a:buClr>
              <a:buSzPct val="100000"/>
              <a:buNone/>
            </a:pPr>
            <a:r>
              <a:rPr lang="en-US" sz="4000"/>
              <a:t> Hyperactivity – always seem to be in motion;</a:t>
            </a:r>
            <a:endParaRPr/>
          </a:p>
          <a:p>
            <a:pPr indent="-342900" lvl="0" marL="342900" rtl="0" algn="l">
              <a:spcBef>
                <a:spcPts val="500"/>
              </a:spcBef>
              <a:spcAft>
                <a:spcPts val="0"/>
              </a:spcAft>
              <a:buClr>
                <a:schemeClr val="lt1"/>
              </a:buClr>
              <a:buSzPct val="100000"/>
              <a:buChar char="•"/>
            </a:pPr>
            <a:r>
              <a:rPr lang="en-US" sz="4000"/>
              <a:t>they cannot sit still and may feel constantly restless.</a:t>
            </a:r>
            <a:endParaRPr/>
          </a:p>
          <a:p>
            <a:pPr indent="-342900" lvl="0" marL="342900" rtl="0" algn="l">
              <a:spcBef>
                <a:spcPts val="500"/>
              </a:spcBef>
              <a:spcAft>
                <a:spcPts val="0"/>
              </a:spcAft>
              <a:buClr>
                <a:schemeClr val="lt1"/>
              </a:buClr>
              <a:buSzPct val="100000"/>
              <a:buChar char="•"/>
            </a:pPr>
            <a:r>
              <a:rPr lang="en-US" sz="4000"/>
              <a:t>Impulsivity - seem unable</a:t>
            </a:r>
            <a:endParaRPr/>
          </a:p>
          <a:p>
            <a:pPr indent="-342900" lvl="0" marL="342900" rtl="0" algn="l">
              <a:spcBef>
                <a:spcPts val="500"/>
              </a:spcBef>
              <a:spcAft>
                <a:spcPts val="0"/>
              </a:spcAft>
              <a:buClr>
                <a:schemeClr val="lt1"/>
              </a:buClr>
              <a:buSzPct val="100000"/>
              <a:buChar char="•"/>
            </a:pPr>
            <a:r>
              <a:rPr lang="en-US" sz="4000"/>
              <a:t>to curb their immediate</a:t>
            </a:r>
            <a:endParaRPr/>
          </a:p>
          <a:p>
            <a:pPr indent="-342900" lvl="0" marL="342900" rtl="0" algn="l">
              <a:spcBef>
                <a:spcPts val="500"/>
              </a:spcBef>
              <a:spcAft>
                <a:spcPts val="0"/>
              </a:spcAft>
              <a:buClr>
                <a:schemeClr val="lt1"/>
              </a:buClr>
              <a:buSzPct val="100000"/>
              <a:buChar char="•"/>
            </a:pPr>
            <a:r>
              <a:rPr lang="en-US" sz="4000"/>
              <a:t>reactions or think before they act.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0"/>
          <p:cNvSpPr txBox="1"/>
          <p:nvPr>
            <p:ph type="title"/>
          </p:nvPr>
        </p:nvSpPr>
        <p:spPr>
          <a:xfrm>
            <a:off x="457200" y="1185850"/>
            <a:ext cx="8229600" cy="7161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b="1" lang="en-US"/>
              <a:t>Attention Deficit Disorders</a:t>
            </a:r>
            <a:br>
              <a:rPr b="1" lang="en-US"/>
            </a:br>
            <a:endParaRPr/>
          </a:p>
        </p:txBody>
      </p:sp>
      <p:sp>
        <p:nvSpPr>
          <p:cNvPr id="189" name="Google Shape;189;p10"/>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lt1"/>
              </a:buClr>
              <a:buSzPts val="3200"/>
              <a:buNone/>
            </a:pPr>
            <a:r>
              <a:rPr lang="en-US" sz="3200"/>
              <a:t> Students with these disorders may have</a:t>
            </a:r>
            <a:endParaRPr/>
          </a:p>
          <a:p>
            <a:pPr indent="-342900" lvl="0" marL="342900" rtl="0" algn="l">
              <a:spcBef>
                <a:spcPts val="640"/>
              </a:spcBef>
              <a:spcAft>
                <a:spcPts val="0"/>
              </a:spcAft>
              <a:buClr>
                <a:schemeClr val="lt1"/>
              </a:buClr>
              <a:buSzPts val="3200"/>
              <a:buChar char="•"/>
            </a:pPr>
            <a:r>
              <a:rPr lang="en-US" sz="3200"/>
              <a:t>problems sustaining</a:t>
            </a:r>
            <a:endParaRPr/>
          </a:p>
          <a:p>
            <a:pPr indent="-342900" lvl="0" marL="342900" rtl="0" algn="l">
              <a:spcBef>
                <a:spcPts val="640"/>
              </a:spcBef>
              <a:spcAft>
                <a:spcPts val="0"/>
              </a:spcAft>
              <a:buClr>
                <a:schemeClr val="lt1"/>
              </a:buClr>
              <a:buSzPts val="3200"/>
              <a:buChar char="•"/>
            </a:pPr>
            <a:r>
              <a:rPr lang="en-US" sz="3200"/>
              <a:t>attention for longer periods of time, may</a:t>
            </a:r>
            <a:endParaRPr/>
          </a:p>
          <a:p>
            <a:pPr indent="-342900" lvl="0" marL="342900" rtl="0" algn="l">
              <a:spcBef>
                <a:spcPts val="640"/>
              </a:spcBef>
              <a:spcAft>
                <a:spcPts val="0"/>
              </a:spcAft>
              <a:buClr>
                <a:schemeClr val="lt1"/>
              </a:buClr>
              <a:buSzPts val="3200"/>
              <a:buChar char="•"/>
            </a:pPr>
            <a:r>
              <a:rPr lang="en-US" sz="3200"/>
              <a:t>be easily distracted</a:t>
            </a:r>
            <a:endParaRPr/>
          </a:p>
          <a:p>
            <a:pPr indent="-342900" lvl="0" marL="342900" rtl="0" algn="l">
              <a:spcBef>
                <a:spcPts val="640"/>
              </a:spcBef>
              <a:spcAft>
                <a:spcPts val="0"/>
              </a:spcAft>
              <a:buClr>
                <a:schemeClr val="lt1"/>
              </a:buClr>
              <a:buSzPts val="3200"/>
              <a:buChar char="•"/>
            </a:pPr>
            <a:r>
              <a:rPr lang="en-US" sz="3200"/>
              <a:t>and make careless mistakes rushing through work.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93" name="Shape 193"/>
        <p:cNvGrpSpPr/>
        <p:nvPr/>
      </p:nvGrpSpPr>
      <p:grpSpPr>
        <a:xfrm>
          <a:off x="0" y="0"/>
          <a:ext cx="0" cy="0"/>
          <a:chOff x="0" y="0"/>
          <a:chExt cx="0" cy="0"/>
        </a:xfrm>
      </p:grpSpPr>
      <p:sp>
        <p:nvSpPr>
          <p:cNvPr id="194" name="Google Shape;194;p11"/>
          <p:cNvSpPr txBox="1"/>
          <p:nvPr>
            <p:ph type="title"/>
          </p:nvPr>
        </p:nvSpPr>
        <p:spPr>
          <a:xfrm>
            <a:off x="2281425" y="762000"/>
            <a:ext cx="686257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b="1" lang="en-US"/>
              <a:t>AT for Learning Disabilities and AD/HD</a:t>
            </a:r>
            <a:br>
              <a:rPr b="1" lang="en-US"/>
            </a:br>
            <a:endParaRPr/>
          </a:p>
        </p:txBody>
      </p:sp>
      <p:sp>
        <p:nvSpPr>
          <p:cNvPr id="195" name="Google Shape;195;p11"/>
          <p:cNvSpPr txBox="1"/>
          <p:nvPr>
            <p:ph idx="1" type="body"/>
          </p:nvPr>
        </p:nvSpPr>
        <p:spPr>
          <a:xfrm>
            <a:off x="304800" y="1372825"/>
            <a:ext cx="8839200" cy="5104200"/>
          </a:xfrm>
          <a:prstGeom prst="rect">
            <a:avLst/>
          </a:prstGeom>
          <a:noFill/>
          <a:ln>
            <a:noFill/>
          </a:ln>
        </p:spPr>
        <p:txBody>
          <a:bodyPr anchorCtr="0" anchor="t" bIns="45700" lIns="91425" spcFirstLastPara="1" rIns="91425" wrap="square" tIns="45700">
            <a:normAutofit fontScale="55000" lnSpcReduction="10000"/>
          </a:bodyPr>
          <a:lstStyle/>
          <a:p>
            <a:pPr indent="-342900" lvl="0" marL="342900" rtl="0" algn="l">
              <a:spcBef>
                <a:spcPts val="0"/>
              </a:spcBef>
              <a:spcAft>
                <a:spcPts val="0"/>
              </a:spcAft>
              <a:buClr>
                <a:schemeClr val="lt1"/>
              </a:buClr>
              <a:buSzPct val="100000"/>
              <a:buNone/>
            </a:pPr>
            <a:r>
              <a:rPr lang="en-US">
                <a:solidFill>
                  <a:srgbClr val="FF0000"/>
                </a:solidFill>
              </a:rPr>
              <a:t> </a:t>
            </a:r>
            <a:r>
              <a:rPr b="1" lang="en-US" sz="4400">
                <a:solidFill>
                  <a:srgbClr val="FF0000"/>
                </a:solidFill>
                <a:latin typeface="Roboto Mono"/>
                <a:ea typeface="Roboto Mono"/>
                <a:cs typeface="Roboto Mono"/>
                <a:sym typeface="Roboto Mono"/>
              </a:rPr>
              <a:t>Because students with AD/HD share many of the same accommodation strategies as students with LD, the two disorders are frequently combined when describing their assistive technology strategies.</a:t>
            </a:r>
            <a:endParaRPr>
              <a:solidFill>
                <a:srgbClr val="FF0000"/>
              </a:solidFill>
              <a:latin typeface="Roboto Mono"/>
              <a:ea typeface="Roboto Mono"/>
              <a:cs typeface="Roboto Mono"/>
              <a:sym typeface="Roboto Mono"/>
            </a:endParaRPr>
          </a:p>
          <a:p>
            <a:pPr indent="-342900" lvl="0" marL="342900" rtl="0" algn="l">
              <a:spcBef>
                <a:spcPts val="484"/>
              </a:spcBef>
              <a:spcAft>
                <a:spcPts val="0"/>
              </a:spcAft>
              <a:buClr>
                <a:schemeClr val="lt1"/>
              </a:buClr>
              <a:buSzPct val="100000"/>
              <a:buNone/>
            </a:pPr>
            <a:r>
              <a:rPr b="1" lang="en-US" sz="4400">
                <a:solidFill>
                  <a:srgbClr val="FF0000"/>
                </a:solidFill>
                <a:latin typeface="Roboto Mono"/>
                <a:ea typeface="Roboto Mono"/>
                <a:cs typeface="Roboto Mono"/>
                <a:sym typeface="Roboto Mono"/>
              </a:rPr>
              <a:t>Speech Recognition refers to computer software</a:t>
            </a:r>
            <a:endParaRPr>
              <a:solidFill>
                <a:srgbClr val="FF0000"/>
              </a:solidFill>
              <a:latin typeface="Roboto Mono"/>
              <a:ea typeface="Roboto Mono"/>
              <a:cs typeface="Roboto Mono"/>
              <a:sym typeface="Roboto Mono"/>
            </a:endParaRPr>
          </a:p>
          <a:p>
            <a:pPr indent="-342900" lvl="0" marL="342900" rtl="0" algn="l">
              <a:spcBef>
                <a:spcPts val="484"/>
              </a:spcBef>
              <a:spcAft>
                <a:spcPts val="0"/>
              </a:spcAft>
              <a:buClr>
                <a:srgbClr val="FF0000"/>
              </a:buClr>
              <a:buSzPct val="100000"/>
              <a:buFont typeface="Roboto Mono"/>
              <a:buChar char="•"/>
            </a:pPr>
            <a:r>
              <a:rPr b="1" lang="en-US" sz="4400">
                <a:solidFill>
                  <a:srgbClr val="FF0000"/>
                </a:solidFill>
                <a:latin typeface="Roboto Mono"/>
                <a:ea typeface="Roboto Mono"/>
                <a:cs typeface="Roboto Mono"/>
                <a:sym typeface="Roboto Mono"/>
              </a:rPr>
              <a:t>Programs which are programmed to recognize your voice.</a:t>
            </a:r>
            <a:endParaRPr>
              <a:solidFill>
                <a:srgbClr val="FF0000"/>
              </a:solidFill>
              <a:latin typeface="Roboto Mono"/>
              <a:ea typeface="Roboto Mono"/>
              <a:cs typeface="Roboto Mono"/>
              <a:sym typeface="Roboto Mono"/>
            </a:endParaRPr>
          </a:p>
          <a:p>
            <a:pPr indent="-342900" lvl="0" marL="342900" rtl="0" algn="l">
              <a:spcBef>
                <a:spcPts val="484"/>
              </a:spcBef>
              <a:spcAft>
                <a:spcPts val="0"/>
              </a:spcAft>
              <a:buClr>
                <a:srgbClr val="FF0000"/>
              </a:buClr>
              <a:buSzPct val="100000"/>
              <a:buFont typeface="Roboto Mono"/>
              <a:buChar char="•"/>
            </a:pPr>
            <a:r>
              <a:rPr b="1" lang="en-US" sz="4400">
                <a:solidFill>
                  <a:srgbClr val="FF0000"/>
                </a:solidFill>
                <a:latin typeface="Roboto Mono"/>
                <a:ea typeface="Roboto Mono"/>
                <a:cs typeface="Roboto Mono"/>
                <a:sym typeface="Roboto Mono"/>
              </a:rPr>
              <a:t>Text is read into a microphone which the computer stores as speech files.</a:t>
            </a:r>
            <a:endParaRPr>
              <a:solidFill>
                <a:srgbClr val="FF0000"/>
              </a:solidFill>
              <a:latin typeface="Roboto Mono"/>
              <a:ea typeface="Roboto Mono"/>
              <a:cs typeface="Roboto Mono"/>
              <a:sym typeface="Roboto Mono"/>
            </a:endParaRPr>
          </a:p>
          <a:p>
            <a:pPr indent="-342900" lvl="0" marL="342900" rtl="0" algn="l">
              <a:spcBef>
                <a:spcPts val="484"/>
              </a:spcBef>
              <a:spcAft>
                <a:spcPts val="0"/>
              </a:spcAft>
              <a:buClr>
                <a:srgbClr val="FF0000"/>
              </a:buClr>
              <a:buSzPct val="100000"/>
              <a:buFont typeface="Roboto Mono"/>
              <a:buChar char="•"/>
            </a:pPr>
            <a:r>
              <a:rPr b="1" lang="en-US" sz="4400">
                <a:solidFill>
                  <a:srgbClr val="FF0000"/>
                </a:solidFill>
                <a:latin typeface="Roboto Mono"/>
                <a:ea typeface="Roboto Mono"/>
                <a:cs typeface="Roboto Mono"/>
                <a:sym typeface="Roboto Mono"/>
              </a:rPr>
              <a:t>a great help to those who have problems with writing because of spelling problems, processing problems, or who just can't master typing.</a:t>
            </a:r>
            <a:endParaRPr>
              <a:solidFill>
                <a:srgbClr val="FF0000"/>
              </a:solidFill>
              <a:latin typeface="Roboto Mono"/>
              <a:ea typeface="Roboto Mono"/>
              <a:cs typeface="Roboto Mono"/>
              <a:sym typeface="Roboto Mon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2"/>
          <p:cNvSpPr txBox="1"/>
          <p:nvPr>
            <p:ph type="title"/>
          </p:nvPr>
        </p:nvSpPr>
        <p:spPr>
          <a:xfrm>
            <a:off x="2362200" y="914400"/>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b="1" lang="en-US"/>
              <a:t>AT for Learning Disabilities and AD/HD</a:t>
            </a:r>
            <a:br>
              <a:rPr b="1" lang="en-US"/>
            </a:br>
            <a:endParaRPr/>
          </a:p>
        </p:txBody>
      </p:sp>
      <p:sp>
        <p:nvSpPr>
          <p:cNvPr id="201" name="Google Shape;201;p12"/>
          <p:cNvSpPr txBox="1"/>
          <p:nvPr>
            <p:ph idx="1" type="body"/>
          </p:nvPr>
        </p:nvSpPr>
        <p:spPr>
          <a:xfrm>
            <a:off x="990600" y="1981200"/>
            <a:ext cx="7924800" cy="4581150"/>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0" algn="l">
              <a:spcBef>
                <a:spcPts val="0"/>
              </a:spcBef>
              <a:spcAft>
                <a:spcPts val="0"/>
              </a:spcAft>
              <a:buClr>
                <a:schemeClr val="lt1"/>
              </a:buClr>
              <a:buSzPct val="100000"/>
              <a:buNone/>
            </a:pPr>
            <a:r>
              <a:rPr b="1" lang="en-US"/>
              <a:t>Optical Character Recognition (OCR) is the opposite of </a:t>
            </a:r>
            <a:r>
              <a:rPr lang="en-US"/>
              <a:t>speech recognition. </a:t>
            </a:r>
            <a:endParaRPr/>
          </a:p>
          <a:p>
            <a:pPr indent="-342900" lvl="0" marL="342900" rtl="0" algn="l">
              <a:spcBef>
                <a:spcPts val="476"/>
              </a:spcBef>
              <a:spcAft>
                <a:spcPts val="0"/>
              </a:spcAft>
              <a:buClr>
                <a:schemeClr val="lt1"/>
              </a:buClr>
              <a:buSzPct val="100000"/>
              <a:buNone/>
            </a:pPr>
            <a:r>
              <a:rPr lang="en-US"/>
              <a:t>The computer takes written text and turns it into spoken language. You need a scanner, computer, the software program, which needs to have a large store of speech files.</a:t>
            </a:r>
            <a:endParaRPr/>
          </a:p>
          <a:p>
            <a:pPr indent="-342900" lvl="0" marL="342900" rtl="0" algn="l">
              <a:spcBef>
                <a:spcPts val="476"/>
              </a:spcBef>
              <a:spcAft>
                <a:spcPts val="0"/>
              </a:spcAft>
              <a:buClr>
                <a:schemeClr val="lt1"/>
              </a:buClr>
              <a:buSzPct val="100000"/>
              <a:buChar char="•"/>
            </a:pPr>
            <a:r>
              <a:rPr lang="en-US"/>
              <a:t>Perfect technology for a very slow reader who wants to</a:t>
            </a:r>
            <a:endParaRPr/>
          </a:p>
          <a:p>
            <a:pPr indent="-342900" lvl="0" marL="342900" rtl="0" algn="l">
              <a:spcBef>
                <a:spcPts val="476"/>
              </a:spcBef>
              <a:spcAft>
                <a:spcPts val="0"/>
              </a:spcAft>
              <a:buClr>
                <a:schemeClr val="lt1"/>
              </a:buClr>
              <a:buSzPct val="100000"/>
              <a:buNone/>
            </a:pPr>
            <a:r>
              <a:rPr lang="en-US"/>
              <a:t>read more complicated written text.</a:t>
            </a:r>
            <a:endParaRPr/>
          </a:p>
          <a:p>
            <a:pPr indent="-342900" lvl="0" marL="342900" rtl="0" algn="l">
              <a:spcBef>
                <a:spcPts val="476"/>
              </a:spcBef>
              <a:spcAft>
                <a:spcPts val="0"/>
              </a:spcAft>
              <a:buClr>
                <a:schemeClr val="lt1"/>
              </a:buClr>
              <a:buSzPct val="100000"/>
              <a:buNone/>
            </a:pPr>
            <a:r>
              <a:rPr b="1" lang="en-US"/>
              <a:t>Computer Flow Charts turn ideas into a picture or flow</a:t>
            </a:r>
            <a:endParaRPr/>
          </a:p>
          <a:p>
            <a:pPr indent="-342900" lvl="0" marL="342900" rtl="0" algn="l">
              <a:spcBef>
                <a:spcPts val="476"/>
              </a:spcBef>
              <a:spcAft>
                <a:spcPts val="0"/>
              </a:spcAft>
              <a:buClr>
                <a:schemeClr val="lt1"/>
              </a:buClr>
              <a:buSzPct val="100000"/>
              <a:buChar char="•"/>
            </a:pPr>
            <a:r>
              <a:rPr lang="en-US"/>
              <a:t>chart, referred to as cognitive mapping.</a:t>
            </a:r>
            <a:endParaRPr/>
          </a:p>
          <a:p>
            <a:pPr indent="-342900" lvl="0" marL="342900" rtl="0" algn="l">
              <a:spcBef>
                <a:spcPts val="476"/>
              </a:spcBef>
              <a:spcAft>
                <a:spcPts val="0"/>
              </a:spcAft>
              <a:buClr>
                <a:schemeClr val="lt1"/>
              </a:buClr>
              <a:buSzPct val="100000"/>
              <a:buChar char="•"/>
            </a:pPr>
            <a:r>
              <a:rPr lang="en-US"/>
              <a:t> provides a great tool for visual learners who are having</a:t>
            </a:r>
            <a:endParaRPr/>
          </a:p>
          <a:p>
            <a:pPr indent="-342900" lvl="0" marL="342900" rtl="0" algn="l">
              <a:spcBef>
                <a:spcPts val="476"/>
              </a:spcBef>
              <a:spcAft>
                <a:spcPts val="0"/>
              </a:spcAft>
              <a:buClr>
                <a:schemeClr val="lt1"/>
              </a:buClr>
              <a:buSzPct val="100000"/>
              <a:buChar char="•"/>
            </a:pPr>
            <a:r>
              <a:rPr lang="en-US"/>
              <a:t>trouble outlining or organizing their ideas for</a:t>
            </a:r>
            <a:endParaRPr/>
          </a:p>
          <a:p>
            <a:pPr indent="-342900" lvl="0" marL="342900" rtl="0" algn="l">
              <a:spcBef>
                <a:spcPts val="476"/>
              </a:spcBef>
              <a:spcAft>
                <a:spcPts val="0"/>
              </a:spcAft>
              <a:buClr>
                <a:schemeClr val="lt1"/>
              </a:buClr>
              <a:buSzPct val="100000"/>
              <a:buChar char="•"/>
            </a:pPr>
            <a:r>
              <a:rPr lang="en-US"/>
              <a:t>presentations or for writing.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05" name="Shape 205"/>
        <p:cNvGrpSpPr/>
        <p:nvPr/>
      </p:nvGrpSpPr>
      <p:grpSpPr>
        <a:xfrm>
          <a:off x="0" y="0"/>
          <a:ext cx="0" cy="0"/>
          <a:chOff x="0" y="0"/>
          <a:chExt cx="0" cy="0"/>
        </a:xfrm>
      </p:grpSpPr>
      <p:sp>
        <p:nvSpPr>
          <p:cNvPr id="206" name="Google Shape;20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b="1" lang="en-US">
                <a:solidFill>
                  <a:srgbClr val="FF0000"/>
                </a:solidFill>
              </a:rPr>
              <a:t>  </a:t>
            </a:r>
            <a:endParaRPr/>
          </a:p>
        </p:txBody>
      </p:sp>
      <p:sp>
        <p:nvSpPr>
          <p:cNvPr id="207" name="Google Shape;207;p13"/>
          <p:cNvSpPr txBox="1"/>
          <p:nvPr>
            <p:ph idx="4294967295" type="body"/>
          </p:nvPr>
        </p:nvSpPr>
        <p:spPr>
          <a:xfrm>
            <a:off x="117000" y="161150"/>
            <a:ext cx="8686800" cy="6446100"/>
          </a:xfrm>
          <a:prstGeom prst="rect">
            <a:avLst/>
          </a:prstGeom>
          <a:noFill/>
          <a:ln>
            <a:noFill/>
          </a:ln>
        </p:spPr>
        <p:txBody>
          <a:bodyPr anchorCtr="0" anchor="t" bIns="45700" lIns="91425" spcFirstLastPara="1" rIns="91425" wrap="square" tIns="45700">
            <a:normAutofit fontScale="40000" lnSpcReduction="20000"/>
          </a:bodyPr>
          <a:lstStyle/>
          <a:p>
            <a:pPr indent="-261620" lvl="0" marL="342900" rtl="0" algn="l">
              <a:spcBef>
                <a:spcPts val="0"/>
              </a:spcBef>
              <a:spcAft>
                <a:spcPts val="0"/>
              </a:spcAft>
              <a:buClr>
                <a:schemeClr val="dk1"/>
              </a:buClr>
              <a:buSzPct val="100000"/>
              <a:buNone/>
            </a:pPr>
            <a:r>
              <a:t/>
            </a:r>
            <a:endParaRPr b="1">
              <a:solidFill>
                <a:srgbClr val="F9CB9C"/>
              </a:solidFill>
            </a:endParaRPr>
          </a:p>
          <a:p>
            <a:pPr indent="-342900" lvl="0" marL="342900" rtl="0" algn="ctr">
              <a:spcBef>
                <a:spcPts val="640"/>
              </a:spcBef>
              <a:spcAft>
                <a:spcPts val="0"/>
              </a:spcAft>
              <a:buClr>
                <a:srgbClr val="FF0000"/>
              </a:buClr>
              <a:buSzPct val="100000"/>
              <a:buNone/>
            </a:pPr>
            <a:r>
              <a:rPr b="1" lang="en-US" sz="8000">
                <a:solidFill>
                  <a:srgbClr val="F9CB9C"/>
                </a:solidFill>
              </a:rPr>
              <a:t>  </a:t>
            </a:r>
            <a:endParaRPr b="1" sz="11000">
              <a:solidFill>
                <a:srgbClr val="F9CB9C"/>
              </a:solidFill>
            </a:endParaRPr>
          </a:p>
          <a:p>
            <a:pPr indent="-366346" lvl="0" marL="342900" rtl="0" algn="l">
              <a:spcBef>
                <a:spcPts val="480"/>
              </a:spcBef>
              <a:spcAft>
                <a:spcPts val="0"/>
              </a:spcAft>
              <a:buClr>
                <a:srgbClr val="F9CB9C"/>
              </a:buClr>
              <a:buSzPct val="100000"/>
              <a:buChar char="•"/>
            </a:pPr>
            <a:r>
              <a:rPr b="1" lang="en-US" sz="6923">
                <a:solidFill>
                  <a:srgbClr val="F9CB9C"/>
                </a:solidFill>
              </a:rPr>
              <a:t>Autism spectrum disorder (ASD)</a:t>
            </a:r>
            <a:endParaRPr b="1" sz="6923">
              <a:solidFill>
                <a:srgbClr val="F9CB9C"/>
              </a:solidFill>
            </a:endParaRPr>
          </a:p>
          <a:p>
            <a:pPr indent="0" lvl="0" marL="342900" rtl="0" algn="l">
              <a:spcBef>
                <a:spcPts val="480"/>
              </a:spcBef>
              <a:spcAft>
                <a:spcPts val="0"/>
              </a:spcAft>
              <a:buNone/>
            </a:pPr>
            <a:r>
              <a:rPr b="1" lang="en-US" sz="6923">
                <a:solidFill>
                  <a:srgbClr val="F9CB9C"/>
                </a:solidFill>
              </a:rPr>
              <a:t>social behavior, communication and language, and a narrow range of interests and activities that are both unique to the individual and carried out repetitively. In most cases, these conditions manifest themselves during the first five years of life. They also tend to persist into adolescence and adulthood. </a:t>
            </a:r>
            <a:endParaRPr b="1" sz="4123">
              <a:solidFill>
                <a:srgbClr val="F9CB9C"/>
              </a:solidFill>
            </a:endParaRPr>
          </a:p>
          <a:p>
            <a:pPr indent="-366346" lvl="0" marL="342900" rtl="0" algn="l">
              <a:spcBef>
                <a:spcPts val="480"/>
              </a:spcBef>
              <a:spcAft>
                <a:spcPts val="0"/>
              </a:spcAft>
              <a:buClr>
                <a:srgbClr val="F9CB9C"/>
              </a:buClr>
              <a:buSzPct val="100000"/>
              <a:buChar char="•"/>
            </a:pPr>
            <a:r>
              <a:rPr b="1" lang="en-US" sz="6923">
                <a:solidFill>
                  <a:srgbClr val="F9CB9C"/>
                </a:solidFill>
              </a:rPr>
              <a:t>One in 160 children worldwide have ASD. The National Autism Association reports that among children with autism: </a:t>
            </a:r>
            <a:endParaRPr b="1" sz="4123">
              <a:solidFill>
                <a:srgbClr val="F9CB9C"/>
              </a:solidFill>
            </a:endParaRPr>
          </a:p>
          <a:p>
            <a:pPr indent="-366346" lvl="0" marL="792163" rtl="0" algn="l">
              <a:spcBef>
                <a:spcPts val="480"/>
              </a:spcBef>
              <a:spcAft>
                <a:spcPts val="0"/>
              </a:spcAft>
              <a:buClr>
                <a:srgbClr val="F9CB9C"/>
              </a:buClr>
              <a:buSzPct val="100000"/>
              <a:buChar char="•"/>
            </a:pPr>
            <a:r>
              <a:rPr b="1" lang="en-US" sz="6923">
                <a:solidFill>
                  <a:srgbClr val="F9CB9C"/>
                </a:solidFill>
              </a:rPr>
              <a:t>40% do not speak;</a:t>
            </a:r>
            <a:endParaRPr b="1" sz="4123">
              <a:solidFill>
                <a:srgbClr val="F9CB9C"/>
              </a:solidFill>
            </a:endParaRPr>
          </a:p>
          <a:p>
            <a:pPr indent="-366346" lvl="0" marL="792163" rtl="0" algn="l">
              <a:spcBef>
                <a:spcPts val="480"/>
              </a:spcBef>
              <a:spcAft>
                <a:spcPts val="0"/>
              </a:spcAft>
              <a:buClr>
                <a:srgbClr val="F9CB9C"/>
              </a:buClr>
              <a:buSzPct val="100000"/>
              <a:buChar char="•"/>
            </a:pPr>
            <a:r>
              <a:rPr b="1" lang="en-US" sz="6923">
                <a:solidFill>
                  <a:srgbClr val="F9CB9C"/>
                </a:solidFill>
              </a:rPr>
              <a:t>25%–30% speak some words at 12 to 18 months of age, but suddenly lose the skill to speak them; and</a:t>
            </a:r>
            <a:endParaRPr b="1" sz="4123">
              <a:solidFill>
                <a:srgbClr val="F9CB9C"/>
              </a:solidFill>
            </a:endParaRPr>
          </a:p>
          <a:p>
            <a:pPr indent="-366346" lvl="0" marL="792163" rtl="0" algn="l">
              <a:spcBef>
                <a:spcPts val="480"/>
              </a:spcBef>
              <a:spcAft>
                <a:spcPts val="0"/>
              </a:spcAft>
              <a:buClr>
                <a:srgbClr val="F9CB9C"/>
              </a:buClr>
              <a:buSzPct val="100000"/>
              <a:buChar char="•"/>
            </a:pPr>
            <a:r>
              <a:rPr b="1" lang="en-US" sz="6923">
                <a:solidFill>
                  <a:srgbClr val="F9CB9C"/>
                </a:solidFill>
              </a:rPr>
              <a:t>Others might speak, but not until later in their childhood.</a:t>
            </a:r>
            <a:endParaRPr b="1" sz="4123">
              <a:solidFill>
                <a:srgbClr val="F9CB9C"/>
              </a:solidFill>
            </a:endParaRPr>
          </a:p>
          <a:p>
            <a:pPr indent="-241300" lvl="0" marL="342900" rtl="0" algn="l">
              <a:spcBef>
                <a:spcPts val="320"/>
              </a:spcBef>
              <a:spcAft>
                <a:spcPts val="0"/>
              </a:spcAft>
              <a:buClr>
                <a:schemeClr val="dk1"/>
              </a:buClr>
              <a:buSzPct val="81249"/>
              <a:buNone/>
            </a:pPr>
            <a:r>
              <a:t/>
            </a:r>
            <a:endParaRPr b="1" sz="4923">
              <a:solidFill>
                <a:srgbClr val="F9CB9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0" name="Shape 100"/>
        <p:cNvGrpSpPr/>
        <p:nvPr/>
      </p:nvGrpSpPr>
      <p:grpSpPr>
        <a:xfrm>
          <a:off x="0" y="0"/>
          <a:ext cx="0" cy="0"/>
          <a:chOff x="0" y="0"/>
          <a:chExt cx="0" cy="0"/>
        </a:xfrm>
      </p:grpSpPr>
      <p:sp>
        <p:nvSpPr>
          <p:cNvPr id="101" name="Google Shape;101;g1078dcc9d71_0_33"/>
          <p:cNvSpPr txBox="1"/>
          <p:nvPr>
            <p:ph type="ctrTitle"/>
          </p:nvPr>
        </p:nvSpPr>
        <p:spPr>
          <a:xfrm>
            <a:off x="4113885" y="4650640"/>
            <a:ext cx="4428300" cy="15270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t/>
            </a:r>
            <a:endParaRPr/>
          </a:p>
        </p:txBody>
      </p:sp>
      <p:sp>
        <p:nvSpPr>
          <p:cNvPr id="102" name="Google Shape;102;g1078dcc9d71_0_33"/>
          <p:cNvSpPr txBox="1"/>
          <p:nvPr>
            <p:ph idx="1" type="subTitle"/>
          </p:nvPr>
        </p:nvSpPr>
        <p:spPr>
          <a:xfrm>
            <a:off x="2141530" y="3581705"/>
            <a:ext cx="6400800" cy="1068900"/>
          </a:xfrm>
          <a:prstGeom prst="rect">
            <a:avLst/>
          </a:prstGeom>
        </p:spPr>
        <p:txBody>
          <a:bodyPr anchorCtr="0" anchor="t" bIns="45700" lIns="91425" spcFirstLastPara="1" rIns="91425" wrap="square" tIns="45700">
            <a:normAutofit/>
          </a:bodyPr>
          <a:lstStyle/>
          <a:p>
            <a:pPr indent="0" lvl="0" marL="0" rtl="0" algn="r">
              <a:spcBef>
                <a:spcPts val="520"/>
              </a:spcBef>
              <a:spcAft>
                <a:spcPts val="0"/>
              </a:spcAft>
              <a:buNone/>
            </a:pPr>
            <a:r>
              <a:t/>
            </a:r>
            <a:endParaRPr/>
          </a:p>
        </p:txBody>
      </p:sp>
      <p:pic>
        <p:nvPicPr>
          <p:cNvPr id="103" name="Google Shape;103;g1078dcc9d71_0_33"/>
          <p:cNvPicPr preferRelativeResize="0"/>
          <p:nvPr/>
        </p:nvPicPr>
        <p:blipFill>
          <a:blip r:embed="rId3">
            <a:alphaModFix/>
          </a:blip>
          <a:stretch>
            <a:fillRect/>
          </a:stretch>
        </p:blipFill>
        <p:spPr>
          <a:xfrm>
            <a:off x="152400" y="152400"/>
            <a:ext cx="8746175" cy="77215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1" name="Shape 211"/>
        <p:cNvGrpSpPr/>
        <p:nvPr/>
      </p:nvGrpSpPr>
      <p:grpSpPr>
        <a:xfrm>
          <a:off x="0" y="0"/>
          <a:ext cx="0" cy="0"/>
          <a:chOff x="0" y="0"/>
          <a:chExt cx="0" cy="0"/>
        </a:xfrm>
      </p:grpSpPr>
      <p:sp>
        <p:nvSpPr>
          <p:cNvPr id="212" name="Google Shape;212;p14"/>
          <p:cNvSpPr txBox="1"/>
          <p:nvPr>
            <p:ph type="title"/>
          </p:nvPr>
        </p:nvSpPr>
        <p:spPr>
          <a:xfrm>
            <a:off x="1600200" y="0"/>
            <a:ext cx="82296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chemeClr val="dk1"/>
              </a:buClr>
              <a:buSzPct val="122222"/>
              <a:buFont typeface="Calibri"/>
              <a:buNone/>
            </a:pPr>
            <a:br>
              <a:rPr lang="en-US"/>
            </a:br>
            <a:r>
              <a:rPr lang="en-US">
                <a:solidFill>
                  <a:srgbClr val="660000"/>
                </a:solidFill>
              </a:rPr>
              <a:t> </a:t>
            </a:r>
            <a:r>
              <a:rPr lang="en-US" sz="3600">
                <a:solidFill>
                  <a:srgbClr val="660000"/>
                </a:solidFill>
              </a:rPr>
              <a:t>Augmentative and Alternative </a:t>
            </a:r>
            <a:br>
              <a:rPr lang="en-US" sz="3600">
                <a:solidFill>
                  <a:srgbClr val="660000"/>
                </a:solidFill>
              </a:rPr>
            </a:br>
            <a:r>
              <a:rPr lang="en-US" sz="3600">
                <a:solidFill>
                  <a:srgbClr val="660000"/>
                </a:solidFill>
              </a:rPr>
              <a:t>Communication (AAC) devic</a:t>
            </a:r>
            <a:r>
              <a:rPr lang="en-US" sz="3600"/>
              <a:t>e </a:t>
            </a:r>
            <a:endParaRPr sz="3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5"/>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0000"/>
              </a:buClr>
              <a:buFont typeface="Arial"/>
              <a:buNone/>
            </a:pPr>
            <a:r>
              <a:rPr b="1" lang="en-US" sz="2800">
                <a:solidFill>
                  <a:srgbClr val="FF0000"/>
                </a:solidFill>
              </a:rPr>
              <a:t>MOBILE APPS FOR CHILDREN WITH AUTISM </a:t>
            </a:r>
            <a:endParaRPr sz="2800">
              <a:solidFill>
                <a:schemeClr val="dk1"/>
              </a:solidFill>
            </a:endParaRPr>
          </a:p>
          <a:p>
            <a:pPr indent="0" lvl="0" marL="0" rtl="0" algn="l">
              <a:spcBef>
                <a:spcPts val="0"/>
              </a:spcBef>
              <a:spcAft>
                <a:spcPts val="0"/>
              </a:spcAft>
              <a:buClr>
                <a:srgbClr val="FABF8E"/>
              </a:buClr>
              <a:buSzPct val="100000"/>
              <a:buFont typeface="Calibri"/>
              <a:buNone/>
            </a:pPr>
            <a:r>
              <a:t/>
            </a:r>
            <a:endParaRPr/>
          </a:p>
        </p:txBody>
      </p:sp>
      <p:sp>
        <p:nvSpPr>
          <p:cNvPr id="218" name="Google Shape;218;p15"/>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a:bodyPr>
          <a:lstStyle/>
          <a:p>
            <a:pPr indent="-165100" lvl="0" marL="342900" rtl="0" algn="l">
              <a:spcBef>
                <a:spcPts val="0"/>
              </a:spcBef>
              <a:spcAft>
                <a:spcPts val="0"/>
              </a:spcAft>
              <a:buClr>
                <a:schemeClr val="lt1"/>
              </a:buClr>
              <a:buSzPts val="2800"/>
              <a:buNone/>
            </a:pPr>
            <a:r>
              <a:t/>
            </a:r>
            <a:endParaRPr/>
          </a:p>
          <a:p>
            <a:pPr indent="-342900" lvl="0" marL="342900" rtl="0" algn="l">
              <a:spcBef>
                <a:spcPts val="560"/>
              </a:spcBef>
              <a:spcAft>
                <a:spcPts val="0"/>
              </a:spcAft>
              <a:buClr>
                <a:schemeClr val="lt1"/>
              </a:buClr>
              <a:buSzPts val="2800"/>
              <a:buChar char="•"/>
            </a:pPr>
            <a:r>
              <a:rPr lang="en-US"/>
              <a:t> </a:t>
            </a:r>
            <a:r>
              <a:rPr b="1" lang="en-US"/>
              <a:t>Text-Based AAC Mobile Apps</a:t>
            </a:r>
            <a:endParaRPr b="1"/>
          </a:p>
          <a:p>
            <a:pPr indent="-342900" lvl="0" marL="342900" rtl="0" algn="l">
              <a:spcBef>
                <a:spcPts val="560"/>
              </a:spcBef>
              <a:spcAft>
                <a:spcPts val="0"/>
              </a:spcAft>
              <a:buClr>
                <a:schemeClr val="lt1"/>
              </a:buClr>
              <a:buSzPts val="2800"/>
              <a:buChar char="•"/>
            </a:pPr>
            <a:r>
              <a:rPr b="1" lang="en-US"/>
              <a:t> A text-based AAC app is a text-to-speech communication aid. It reads aloud text-based messages that your child types.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22" name="Shape 222"/>
        <p:cNvGrpSpPr/>
        <p:nvPr/>
      </p:nvGrpSpPr>
      <p:grpSpPr>
        <a:xfrm>
          <a:off x="0" y="0"/>
          <a:ext cx="0" cy="0"/>
          <a:chOff x="0" y="0"/>
          <a:chExt cx="0" cy="0"/>
        </a:xfrm>
      </p:grpSpPr>
      <p:sp>
        <p:nvSpPr>
          <p:cNvPr id="223" name="Google Shape;223;p16"/>
          <p:cNvSpPr txBox="1"/>
          <p:nvPr>
            <p:ph idx="4294967295" type="body"/>
          </p:nvPr>
        </p:nvSpPr>
        <p:spPr>
          <a:xfrm>
            <a:off x="0" y="304800"/>
            <a:ext cx="6947400" cy="5821500"/>
          </a:xfrm>
          <a:prstGeom prst="rect">
            <a:avLst/>
          </a:prstGeom>
          <a:noFill/>
          <a:ln>
            <a:noFill/>
          </a:ln>
        </p:spPr>
        <p:txBody>
          <a:bodyPr anchorCtr="0" anchor="t" bIns="45700" lIns="91425" spcFirstLastPara="1" rIns="91425" wrap="square" tIns="45700">
            <a:normAutofit fontScale="47500" lnSpcReduction="10000"/>
          </a:bodyPr>
          <a:lstStyle/>
          <a:p>
            <a:pPr indent="-246380" lvl="0" marL="342900" rtl="0" algn="l">
              <a:spcBef>
                <a:spcPts val="0"/>
              </a:spcBef>
              <a:spcAft>
                <a:spcPts val="0"/>
              </a:spcAft>
              <a:buClr>
                <a:schemeClr val="dk1"/>
              </a:buClr>
              <a:buSzPct val="100000"/>
              <a:buNone/>
            </a:pPr>
            <a:r>
              <a:t/>
            </a:r>
            <a:endParaRPr/>
          </a:p>
          <a:p>
            <a:pPr indent="-342900" lvl="0" marL="342900" rtl="0" algn="l">
              <a:spcBef>
                <a:spcPts val="304"/>
              </a:spcBef>
              <a:spcAft>
                <a:spcPts val="0"/>
              </a:spcAft>
              <a:buClr>
                <a:schemeClr val="dk1"/>
              </a:buClr>
              <a:buSzPct val="73876"/>
              <a:buChar char="•"/>
            </a:pPr>
            <a:r>
              <a:rPr lang="en-US"/>
              <a:t> </a:t>
            </a:r>
            <a:r>
              <a:rPr lang="en-US" sz="4331"/>
              <a:t>One example of a text-based AAC app is Predictable 4+. It provides word predictions to help your child type out his or her messages faster. The word prediction function is self-learning. It uses the letters your child has typed, his or her text usage patterns and vocabulary, and his or her preferred grammar and style of speech to provide accurate word predictions. When the app is opened, the screen displays three main options: a message box, a QWERTY keyboard, and a speak button. When your child types a word using the keyboard, it appears in the message box. Word predictions also appear in a bubble next to the word. For example, if your child types “hello,” word predictions such as “all,” “everyone,” I’m,” or “fellow” may appear. When he or she taps a desired word prediction, it appears in the message box. Using the previous example, the phrase “hello all” would appear after tapping “all.” Finally, after pressing the speak button, the app will read aloud the text contained in the message box. </a:t>
            </a:r>
            <a:endParaRPr sz="4331"/>
          </a:p>
        </p:txBody>
      </p:sp>
      <p:pic>
        <p:nvPicPr>
          <p:cNvPr id="224" name="Google Shape;224;p16"/>
          <p:cNvPicPr preferRelativeResize="0"/>
          <p:nvPr/>
        </p:nvPicPr>
        <p:blipFill rotWithShape="1">
          <a:blip r:embed="rId3">
            <a:alphaModFix/>
          </a:blip>
          <a:srcRect b="0" l="0" r="0" t="0"/>
          <a:stretch/>
        </p:blipFill>
        <p:spPr>
          <a:xfrm>
            <a:off x="7062925" y="0"/>
            <a:ext cx="2190750" cy="34766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7"/>
          <p:cNvSpPr/>
          <p:nvPr/>
        </p:nvSpPr>
        <p:spPr>
          <a:xfrm>
            <a:off x="1066800" y="1143000"/>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500">
                <a:solidFill>
                  <a:schemeClr val="dk1"/>
                </a:solidFill>
                <a:latin typeface="Calibri"/>
                <a:ea typeface="Calibri"/>
                <a:cs typeface="Calibri"/>
                <a:sym typeface="Calibri"/>
              </a:rPr>
              <a:t>Another example of a text-based AAC app is Proloquo4Text</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30" name="Google Shape;230;p17"/>
          <p:cNvPicPr preferRelativeResize="0"/>
          <p:nvPr/>
        </p:nvPicPr>
        <p:blipFill rotWithShape="1">
          <a:blip r:embed="rId3">
            <a:alphaModFix/>
          </a:blip>
          <a:srcRect b="0" l="0" r="0" t="0"/>
          <a:stretch/>
        </p:blipFill>
        <p:spPr>
          <a:xfrm>
            <a:off x="6324600" y="838200"/>
            <a:ext cx="2247900" cy="3657600"/>
          </a:xfrm>
          <a:prstGeom prst="rect">
            <a:avLst/>
          </a:prstGeom>
          <a:noFill/>
          <a:ln>
            <a:noFill/>
          </a:ln>
        </p:spPr>
      </p:pic>
      <p:sp>
        <p:nvSpPr>
          <p:cNvPr id="231" name="Google Shape;231;p17"/>
          <p:cNvSpPr/>
          <p:nvPr/>
        </p:nvSpPr>
        <p:spPr>
          <a:xfrm>
            <a:off x="990600" y="2971800"/>
            <a:ext cx="4572000"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700">
                <a:solidFill>
                  <a:schemeClr val="dk1"/>
                </a:solidFill>
                <a:latin typeface="Calibri"/>
                <a:ea typeface="Calibri"/>
                <a:cs typeface="Calibri"/>
                <a:sym typeface="Calibri"/>
              </a:rPr>
              <a:t>The app can be set to either read the message aloud word-by-word as he or she types or only after he or she taps the play button. </a:t>
            </a:r>
            <a:endParaRPr sz="27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5" name="Shape 235"/>
        <p:cNvGrpSpPr/>
        <p:nvPr/>
      </p:nvGrpSpPr>
      <p:grpSpPr>
        <a:xfrm>
          <a:off x="0" y="0"/>
          <a:ext cx="0" cy="0"/>
          <a:chOff x="0" y="0"/>
          <a:chExt cx="0" cy="0"/>
        </a:xfrm>
      </p:grpSpPr>
      <p:sp>
        <p:nvSpPr>
          <p:cNvPr id="236" name="Google Shape;236;p18"/>
          <p:cNvSpPr/>
          <p:nvPr/>
        </p:nvSpPr>
        <p:spPr>
          <a:xfrm>
            <a:off x="1905000" y="609600"/>
            <a:ext cx="326563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Picture-Based AAC Mobile Apps </a:t>
            </a:r>
            <a:endParaRPr sz="1800">
              <a:solidFill>
                <a:schemeClr val="dk1"/>
              </a:solidFill>
              <a:latin typeface="Calibri"/>
              <a:ea typeface="Calibri"/>
              <a:cs typeface="Calibri"/>
              <a:sym typeface="Calibri"/>
            </a:endParaRPr>
          </a:p>
        </p:txBody>
      </p:sp>
      <p:sp>
        <p:nvSpPr>
          <p:cNvPr id="237" name="Google Shape;237;p18"/>
          <p:cNvSpPr/>
          <p:nvPr/>
        </p:nvSpPr>
        <p:spPr>
          <a:xfrm>
            <a:off x="457200" y="1447800"/>
            <a:ext cx="45720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 picture-based AAC mobile app is a picture-to-speech communication aid. It converts pictures into audio messages (via a speech synthesizer) and reads them aloud. </a:t>
            </a:r>
            <a:endParaRPr sz="1800">
              <a:solidFill>
                <a:schemeClr val="dk1"/>
              </a:solidFill>
              <a:latin typeface="Calibri"/>
              <a:ea typeface="Calibri"/>
              <a:cs typeface="Calibri"/>
              <a:sym typeface="Calibri"/>
            </a:endParaRPr>
          </a:p>
        </p:txBody>
      </p:sp>
      <p:pic>
        <p:nvPicPr>
          <p:cNvPr id="238" name="Google Shape;238;p18"/>
          <p:cNvPicPr preferRelativeResize="0"/>
          <p:nvPr/>
        </p:nvPicPr>
        <p:blipFill rotWithShape="1">
          <a:blip r:embed="rId3">
            <a:alphaModFix/>
          </a:blip>
          <a:srcRect b="0" l="0" r="0" t="0"/>
          <a:stretch/>
        </p:blipFill>
        <p:spPr>
          <a:xfrm>
            <a:off x="6553200" y="990600"/>
            <a:ext cx="2247900" cy="3638550"/>
          </a:xfrm>
          <a:prstGeom prst="rect">
            <a:avLst/>
          </a:prstGeom>
          <a:noFill/>
          <a:ln>
            <a:noFill/>
          </a:ln>
        </p:spPr>
      </p:pic>
      <p:sp>
        <p:nvSpPr>
          <p:cNvPr id="239" name="Google Shape;239;p18"/>
          <p:cNvSpPr/>
          <p:nvPr/>
        </p:nvSpPr>
        <p:spPr>
          <a:xfrm>
            <a:off x="914400" y="2895600"/>
            <a:ext cx="4572000"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One example of a picture-based communicator is the </a:t>
            </a:r>
            <a:r>
              <a:rPr b="1" lang="en-US" sz="1800">
                <a:solidFill>
                  <a:srgbClr val="980000"/>
                </a:solidFill>
                <a:latin typeface="Calibri"/>
                <a:ea typeface="Calibri"/>
                <a:cs typeface="Calibri"/>
                <a:sym typeface="Calibri"/>
              </a:rPr>
              <a:t>Ola Mundo Socky app. </a:t>
            </a:r>
            <a:r>
              <a:rPr lang="en-US" sz="1800">
                <a:solidFill>
                  <a:schemeClr val="dk1"/>
                </a:solidFill>
                <a:latin typeface="Calibri"/>
                <a:ea typeface="Calibri"/>
                <a:cs typeface="Calibri"/>
                <a:sym typeface="Calibri"/>
              </a:rPr>
              <a:t>When the app is opened, the screen displays three core options: a keyboard of categorized picture keys, a send button, and a message box containing the conversation thread between your child and a communication partner. The picture keys represent words divided into categories on the screen (e.g., favorites, people, actions, keywords, etc.). </a:t>
            </a:r>
            <a:endParaRPr sz="18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19"/>
          <p:cNvSpPr/>
          <p:nvPr/>
        </p:nvSpPr>
        <p:spPr>
          <a:xfrm>
            <a:off x="256450" y="1639000"/>
            <a:ext cx="4572000" cy="147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600">
                <a:solidFill>
                  <a:schemeClr val="dk1"/>
                </a:solidFill>
                <a:latin typeface="Calibri"/>
                <a:ea typeface="Calibri"/>
                <a:cs typeface="Calibri"/>
                <a:sym typeface="Calibri"/>
              </a:rPr>
              <a:t>Another option is AbleNet’s SoundingBoard 4+. It consists of categorized folders of various communication topics (e.g., expressions, money, reading, emergency help, shopping, etc.) known as communication boards. </a:t>
            </a:r>
            <a:endParaRPr b="1" sz="2600">
              <a:solidFill>
                <a:schemeClr val="dk1"/>
              </a:solidFill>
              <a:latin typeface="Calibri"/>
              <a:ea typeface="Calibri"/>
              <a:cs typeface="Calibri"/>
              <a:sym typeface="Calibri"/>
            </a:endParaRPr>
          </a:p>
        </p:txBody>
      </p:sp>
      <p:pic>
        <p:nvPicPr>
          <p:cNvPr id="245" name="Google Shape;245;p19"/>
          <p:cNvPicPr preferRelativeResize="0"/>
          <p:nvPr/>
        </p:nvPicPr>
        <p:blipFill rotWithShape="1">
          <a:blip r:embed="rId3">
            <a:alphaModFix/>
          </a:blip>
          <a:srcRect b="0" l="0" r="0" t="0"/>
          <a:stretch/>
        </p:blipFill>
        <p:spPr>
          <a:xfrm>
            <a:off x="5001750" y="-156739"/>
            <a:ext cx="3986375" cy="64694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50" name="Shape 250"/>
        <p:cNvGrpSpPr/>
        <p:nvPr/>
      </p:nvGrpSpPr>
      <p:grpSpPr>
        <a:xfrm>
          <a:off x="0" y="0"/>
          <a:ext cx="0" cy="0"/>
          <a:chOff x="0" y="0"/>
          <a:chExt cx="0" cy="0"/>
        </a:xfrm>
      </p:grpSpPr>
      <p:sp>
        <p:nvSpPr>
          <p:cNvPr id="251" name="Google Shape;251;p20"/>
          <p:cNvSpPr/>
          <p:nvPr/>
        </p:nvSpPr>
        <p:spPr>
          <a:xfrm>
            <a:off x="609600" y="914400"/>
            <a:ext cx="4572000" cy="578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P</a:t>
            </a:r>
            <a:r>
              <a:rPr b="1" lang="en-US" sz="2100">
                <a:solidFill>
                  <a:schemeClr val="dk1"/>
                </a:solidFill>
                <a:latin typeface="Calibri"/>
                <a:ea typeface="Calibri"/>
                <a:cs typeface="Calibri"/>
                <a:sym typeface="Calibri"/>
              </a:rPr>
              <a:t>icture- and Text-Based AAC Mobile Apps </a:t>
            </a:r>
            <a:endParaRPr sz="1700"/>
          </a:p>
          <a:p>
            <a:pPr indent="0" lvl="0" marL="0" marR="0" rtl="0" algn="l">
              <a:spcBef>
                <a:spcPts val="0"/>
              </a:spcBef>
              <a:spcAft>
                <a:spcPts val="0"/>
              </a:spcAft>
              <a:buNone/>
            </a:pPr>
            <a:r>
              <a:rPr lang="en-US" sz="2100">
                <a:solidFill>
                  <a:schemeClr val="dk1"/>
                </a:solidFill>
                <a:latin typeface="Calibri"/>
                <a:ea typeface="Calibri"/>
                <a:cs typeface="Calibri"/>
                <a:sym typeface="Calibri"/>
              </a:rPr>
              <a:t>As indicated, several AAC mobile apps offer either picture- or text-based communication. However, some apps offer both. </a:t>
            </a:r>
            <a:endParaRPr sz="1700"/>
          </a:p>
          <a:p>
            <a:pPr indent="0" lvl="0" marL="0" marR="0" rtl="0" algn="l">
              <a:spcBef>
                <a:spcPts val="0"/>
              </a:spcBef>
              <a:spcAft>
                <a:spcPts val="0"/>
              </a:spcAft>
              <a:buNone/>
            </a:pPr>
            <a:r>
              <a:rPr lang="en-US" sz="2100">
                <a:solidFill>
                  <a:schemeClr val="dk1"/>
                </a:solidFill>
                <a:latin typeface="Calibri"/>
                <a:ea typeface="Calibri"/>
                <a:cs typeface="Calibri"/>
                <a:sym typeface="Calibri"/>
              </a:rPr>
              <a:t>One example is </a:t>
            </a:r>
            <a:r>
              <a:rPr b="1" lang="en-US" sz="2600">
                <a:solidFill>
                  <a:srgbClr val="980000"/>
                </a:solidFill>
                <a:latin typeface="Calibri"/>
                <a:ea typeface="Calibri"/>
                <a:cs typeface="Calibri"/>
                <a:sym typeface="Calibri"/>
              </a:rPr>
              <a:t>Avaz Lite</a:t>
            </a:r>
            <a:r>
              <a:rPr b="1" lang="en-US" sz="2100">
                <a:solidFill>
                  <a:schemeClr val="dk1"/>
                </a:solidFill>
                <a:latin typeface="Calibri"/>
                <a:ea typeface="Calibri"/>
                <a:cs typeface="Calibri"/>
                <a:sym typeface="Calibri"/>
              </a:rPr>
              <a:t>.</a:t>
            </a:r>
            <a:r>
              <a:rPr lang="en-US" sz="2100">
                <a:solidFill>
                  <a:schemeClr val="dk1"/>
                </a:solidFill>
                <a:latin typeface="Calibri"/>
                <a:ea typeface="Calibri"/>
                <a:cs typeface="Calibri"/>
                <a:sym typeface="Calibri"/>
              </a:rPr>
              <a:t> When the app is opened, the screen displays two core options: a message box and a keyboard. The display can be toggled between picture or text modes. When in picture mode, the screen will display picture keys categorized in different folders. When in keyboard mode, a QWERTY keypad appears. Your child can mix text and pictures to create a message. </a:t>
            </a:r>
            <a:endParaRPr sz="2100">
              <a:solidFill>
                <a:schemeClr val="dk1"/>
              </a:solidFill>
              <a:latin typeface="Calibri"/>
              <a:ea typeface="Calibri"/>
              <a:cs typeface="Calibri"/>
              <a:sym typeface="Calibri"/>
            </a:endParaRPr>
          </a:p>
        </p:txBody>
      </p:sp>
      <p:pic>
        <p:nvPicPr>
          <p:cNvPr id="252" name="Google Shape;252;p20"/>
          <p:cNvPicPr preferRelativeResize="0"/>
          <p:nvPr/>
        </p:nvPicPr>
        <p:blipFill rotWithShape="1">
          <a:blip r:embed="rId3">
            <a:alphaModFix/>
          </a:blip>
          <a:srcRect b="0" l="0" r="0" t="0"/>
          <a:stretch/>
        </p:blipFill>
        <p:spPr>
          <a:xfrm>
            <a:off x="5257800" y="762000"/>
            <a:ext cx="3886200" cy="3133725"/>
          </a:xfrm>
          <a:prstGeom prst="rect">
            <a:avLst/>
          </a:prstGeom>
          <a:noFill/>
          <a:ln>
            <a:noFill/>
          </a:ln>
        </p:spPr>
      </p:pic>
      <p:pic>
        <p:nvPicPr>
          <p:cNvPr id="253" name="Google Shape;253;p20"/>
          <p:cNvPicPr preferRelativeResize="0"/>
          <p:nvPr/>
        </p:nvPicPr>
        <p:blipFill rotWithShape="1">
          <a:blip r:embed="rId4">
            <a:alphaModFix/>
          </a:blip>
          <a:srcRect b="0" l="0" r="0" t="0"/>
          <a:stretch/>
        </p:blipFill>
        <p:spPr>
          <a:xfrm>
            <a:off x="4953000" y="3714750"/>
            <a:ext cx="3886200" cy="3143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1"/>
          <p:cNvSpPr/>
          <p:nvPr/>
        </p:nvSpPr>
        <p:spPr>
          <a:xfrm>
            <a:off x="2286000" y="3105835"/>
            <a:ext cx="457200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900">
                <a:solidFill>
                  <a:srgbClr val="CC0000"/>
                </a:solidFill>
                <a:latin typeface="Calibri"/>
                <a:ea typeface="Calibri"/>
                <a:cs typeface="Calibri"/>
                <a:sym typeface="Calibri"/>
              </a:rPr>
              <a:t>Use and Application of Assistive Technology in Education</a:t>
            </a:r>
            <a:endParaRPr sz="3900">
              <a:solidFill>
                <a:srgbClr val="CC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graphicFrame>
        <p:nvGraphicFramePr>
          <p:cNvPr id="263" name="Google Shape;263;p22"/>
          <p:cNvGraphicFramePr/>
          <p:nvPr/>
        </p:nvGraphicFramePr>
        <p:xfrm>
          <a:off x="381000" y="228600"/>
          <a:ext cx="3000000" cy="3000000"/>
        </p:xfrm>
        <a:graphic>
          <a:graphicData uri="http://schemas.openxmlformats.org/drawingml/2006/table">
            <a:tbl>
              <a:tblPr bandRow="1" firstRow="1">
                <a:noFill/>
                <a:tableStyleId>{B8BBD34C-FB08-4FD9-9CA4-9CC5585317F2}</a:tableStyleId>
              </a:tblPr>
              <a:tblGrid>
                <a:gridCol w="1094150"/>
                <a:gridCol w="4084850"/>
                <a:gridCol w="3355400"/>
              </a:tblGrid>
              <a:tr h="948450">
                <a:tc>
                  <a:txBody>
                    <a:bodyPr/>
                    <a:lstStyle/>
                    <a:p>
                      <a:pPr indent="0" lvl="0" marL="0" marR="0" rtl="0" algn="l">
                        <a:spcBef>
                          <a:spcPts val="0"/>
                        </a:spcBef>
                        <a:spcAft>
                          <a:spcPts val="0"/>
                        </a:spcAft>
                        <a:buNone/>
                      </a:pPr>
                      <a:r>
                        <a:rPr lang="en-US" sz="1600" u="none" cap="none" strike="noStrike"/>
                        <a:t>CATEGORY/ AREA OF FUNCTION</a:t>
                      </a:r>
                      <a:endParaRPr/>
                    </a:p>
                    <a:p>
                      <a:pPr indent="0" lvl="0" marL="0" marR="0" rtl="0" algn="l">
                        <a:spcBef>
                          <a:spcPts val="0"/>
                        </a:spcBef>
                        <a:spcAft>
                          <a:spcPts val="0"/>
                        </a:spcAft>
                        <a:buNone/>
                      </a:pPr>
                      <a:r>
                        <a:t/>
                      </a:r>
                      <a:endParaRPr sz="1600"/>
                    </a:p>
                  </a:txBody>
                  <a:tcPr marT="45725" marB="45725" marR="91450" marL="91450"/>
                </a:tc>
                <a:tc>
                  <a:txBody>
                    <a:bodyPr/>
                    <a:lstStyle/>
                    <a:p>
                      <a:pPr indent="0" lvl="0" marL="0" marR="0" rtl="0" algn="l">
                        <a:spcBef>
                          <a:spcPts val="0"/>
                        </a:spcBef>
                        <a:spcAft>
                          <a:spcPts val="0"/>
                        </a:spcAft>
                        <a:buNone/>
                      </a:pPr>
                      <a:r>
                        <a:rPr lang="en-US" sz="1600"/>
                        <a:t>ASSISTIVE TECHNOLOGY APPLICATIONS</a:t>
                      </a:r>
                      <a:endParaRPr/>
                    </a:p>
                    <a:p>
                      <a:pPr indent="0" lvl="0" marL="0" marR="0" rtl="0" algn="l">
                        <a:spcBef>
                          <a:spcPts val="0"/>
                        </a:spcBef>
                        <a:spcAft>
                          <a:spcPts val="0"/>
                        </a:spcAft>
                        <a:buNone/>
                      </a:pPr>
                      <a:r>
                        <a:t/>
                      </a:r>
                      <a:endParaRPr sz="1600"/>
                    </a:p>
                  </a:txBody>
                  <a:tcPr marT="45725" marB="45725" marR="91450" marL="91450"/>
                </a:tc>
                <a:tc>
                  <a:txBody>
                    <a:bodyPr/>
                    <a:lstStyle/>
                    <a:p>
                      <a:pPr indent="0" lvl="0" marL="0" marR="0" rtl="0" algn="l">
                        <a:spcBef>
                          <a:spcPts val="0"/>
                        </a:spcBef>
                        <a:spcAft>
                          <a:spcPts val="0"/>
                        </a:spcAft>
                        <a:buNone/>
                      </a:pPr>
                      <a:r>
                        <a:rPr lang="en-US" sz="1600"/>
                        <a:t>NEED AND RELEVANCE IN CLASS-</a:t>
                      </a:r>
                      <a:endParaRPr/>
                    </a:p>
                    <a:p>
                      <a:pPr indent="0" lvl="0" marL="0" marR="0" rtl="0" algn="l">
                        <a:spcBef>
                          <a:spcPts val="0"/>
                        </a:spcBef>
                        <a:spcAft>
                          <a:spcPts val="0"/>
                        </a:spcAft>
                        <a:buNone/>
                      </a:pPr>
                      <a:r>
                        <a:rPr lang="en-US" sz="1600"/>
                        <a:t>ROOM LEARNING</a:t>
                      </a:r>
                      <a:endParaRPr sz="1600"/>
                    </a:p>
                  </a:txBody>
                  <a:tcPr marT="45725" marB="45725" marR="91450" marL="91450"/>
                </a:tc>
              </a:tr>
              <a:tr h="948450">
                <a:tc>
                  <a:txBody>
                    <a:bodyPr/>
                    <a:lstStyle/>
                    <a:p>
                      <a:pPr indent="0" lvl="0" marL="0" marR="0" rtl="0" algn="l">
                        <a:spcBef>
                          <a:spcPts val="0"/>
                        </a:spcBef>
                        <a:spcAft>
                          <a:spcPts val="0"/>
                        </a:spcAft>
                        <a:buNone/>
                      </a:pPr>
                      <a:r>
                        <a:rPr lang="en-US" sz="1600"/>
                        <a:t>Reading</a:t>
                      </a:r>
                      <a:endParaRPr sz="1600"/>
                    </a:p>
                  </a:txBody>
                  <a:tcPr marT="45725" marB="45725" marR="91450" marL="91450"/>
                </a:tc>
                <a:tc>
                  <a:txBody>
                    <a:bodyPr/>
                    <a:lstStyle/>
                    <a:p>
                      <a:pPr indent="0" lvl="0" marL="0" marR="0" rtl="0" algn="l">
                        <a:spcBef>
                          <a:spcPts val="0"/>
                        </a:spcBef>
                        <a:spcAft>
                          <a:spcPts val="0"/>
                        </a:spcAft>
                        <a:buNone/>
                      </a:pPr>
                      <a:r>
                        <a:rPr lang="en-US" sz="1600"/>
                        <a:t>Electronic books, Book, adapted for page turning,</a:t>
                      </a:r>
                      <a:endParaRPr/>
                    </a:p>
                    <a:p>
                      <a:pPr indent="0" lvl="0" marL="0" marR="0" rtl="0" algn="l">
                        <a:spcBef>
                          <a:spcPts val="0"/>
                        </a:spcBef>
                        <a:spcAft>
                          <a:spcPts val="0"/>
                        </a:spcAft>
                        <a:buNone/>
                      </a:pPr>
                      <a:r>
                        <a:rPr lang="en-US" sz="1600"/>
                        <a:t>Single word scanners, Predictable texts, Tabs, Talking</a:t>
                      </a:r>
                      <a:endParaRPr/>
                    </a:p>
                    <a:p>
                      <a:pPr indent="0" lvl="0" marL="0" marR="0" rtl="0" algn="l">
                        <a:spcBef>
                          <a:spcPts val="0"/>
                        </a:spcBef>
                        <a:spcAft>
                          <a:spcPts val="0"/>
                        </a:spcAft>
                        <a:buNone/>
                      </a:pPr>
                      <a:r>
                        <a:rPr lang="en-US" sz="1600"/>
                        <a:t>electronic devices/software, Speech Software</a:t>
                      </a:r>
                      <a:endParaRPr/>
                    </a:p>
                    <a:p>
                      <a:pPr indent="0" lvl="0" marL="0" marR="0" rtl="0" algn="l">
                        <a:spcBef>
                          <a:spcPts val="0"/>
                        </a:spcBef>
                        <a:spcAft>
                          <a:spcPts val="0"/>
                        </a:spcAft>
                        <a:buNone/>
                      </a:pPr>
                      <a:r>
                        <a:t/>
                      </a:r>
                      <a:endParaRPr sz="1600"/>
                    </a:p>
                  </a:txBody>
                  <a:tcPr marT="45725" marB="45725" marR="91450" marL="91450"/>
                </a:tc>
                <a:tc>
                  <a:txBody>
                    <a:bodyPr/>
                    <a:lstStyle/>
                    <a:p>
                      <a:pPr indent="0" lvl="0" marL="0" marR="0" rtl="0" algn="l">
                        <a:spcBef>
                          <a:spcPts val="0"/>
                        </a:spcBef>
                        <a:spcAft>
                          <a:spcPts val="0"/>
                        </a:spcAft>
                        <a:buNone/>
                      </a:pPr>
                      <a:r>
                        <a:rPr lang="en-US" sz="1600"/>
                        <a:t>For students having difficulty in reading and understanding written text and in paying</a:t>
                      </a:r>
                      <a:endParaRPr/>
                    </a:p>
                    <a:p>
                      <a:pPr indent="0" lvl="0" marL="0" marR="0" rtl="0" algn="l">
                        <a:spcBef>
                          <a:spcPts val="0"/>
                        </a:spcBef>
                        <a:spcAft>
                          <a:spcPts val="0"/>
                        </a:spcAft>
                        <a:buNone/>
                      </a:pPr>
                      <a:r>
                        <a:rPr lang="en-US" sz="1600"/>
                        <a:t>attention to the reading assigned.</a:t>
                      </a:r>
                      <a:endParaRPr/>
                    </a:p>
                    <a:p>
                      <a:pPr indent="0" lvl="0" marL="0" marR="0" rtl="0" algn="l">
                        <a:spcBef>
                          <a:spcPts val="0"/>
                        </a:spcBef>
                        <a:spcAft>
                          <a:spcPts val="0"/>
                        </a:spcAft>
                        <a:buNone/>
                      </a:pPr>
                      <a:r>
                        <a:t/>
                      </a:r>
                      <a:endParaRPr sz="1600"/>
                    </a:p>
                  </a:txBody>
                  <a:tcPr marT="45725" marB="45725" marR="91450" marL="91450"/>
                </a:tc>
              </a:tr>
              <a:tr h="734300">
                <a:tc>
                  <a:txBody>
                    <a:bodyPr/>
                    <a:lstStyle/>
                    <a:p>
                      <a:pPr indent="0" lvl="0" marL="0" marR="0" rtl="0" algn="l">
                        <a:spcBef>
                          <a:spcPts val="0"/>
                        </a:spcBef>
                        <a:spcAft>
                          <a:spcPts val="0"/>
                        </a:spcAft>
                        <a:buNone/>
                      </a:pPr>
                      <a:r>
                        <a:rPr lang="en-US" sz="1600"/>
                        <a:t>Writing</a:t>
                      </a:r>
                      <a:endParaRPr sz="1600"/>
                    </a:p>
                  </a:txBody>
                  <a:tcPr marT="45725" marB="45725" marR="91450" marL="91450"/>
                </a:tc>
                <a:tc>
                  <a:txBody>
                    <a:bodyPr/>
                    <a:lstStyle/>
                    <a:p>
                      <a:pPr indent="0" lvl="0" marL="0" marR="0" rtl="0" algn="l">
                        <a:spcBef>
                          <a:spcPts val="0"/>
                        </a:spcBef>
                        <a:spcAft>
                          <a:spcPts val="0"/>
                        </a:spcAft>
                        <a:buNone/>
                      </a:pPr>
                      <a:r>
                        <a:rPr lang="en-US" sz="1600"/>
                        <a:t>Pen/Pencil grips, Templates, Word processors, Word</a:t>
                      </a:r>
                      <a:endParaRPr/>
                    </a:p>
                    <a:p>
                      <a:pPr indent="0" lvl="0" marL="0" marR="0" rtl="0" algn="l">
                        <a:spcBef>
                          <a:spcPts val="0"/>
                        </a:spcBef>
                        <a:spcAft>
                          <a:spcPts val="0"/>
                        </a:spcAft>
                        <a:buNone/>
                      </a:pPr>
                      <a:r>
                        <a:rPr lang="en-US" sz="1600"/>
                        <a:t>card/book/wall, software, Spelling/Grammar checker,</a:t>
                      </a:r>
                      <a:endParaRPr/>
                    </a:p>
                    <a:p>
                      <a:pPr indent="0" lvl="0" marL="0" marR="0" rtl="0" algn="l">
                        <a:spcBef>
                          <a:spcPts val="0"/>
                        </a:spcBef>
                        <a:spcAft>
                          <a:spcPts val="0"/>
                        </a:spcAft>
                        <a:buNone/>
                      </a:pPr>
                      <a:r>
                        <a:rPr lang="en-US" sz="1600"/>
                        <a:t>Adapted papers</a:t>
                      </a:r>
                      <a:endParaRPr/>
                    </a:p>
                  </a:txBody>
                  <a:tcPr marT="45725" marB="45725" marR="91450" marL="91450"/>
                </a:tc>
                <a:tc>
                  <a:txBody>
                    <a:bodyPr/>
                    <a:lstStyle/>
                    <a:p>
                      <a:pPr indent="0" lvl="0" marL="0" marR="0" rtl="0" algn="l">
                        <a:spcBef>
                          <a:spcPts val="0"/>
                        </a:spcBef>
                        <a:spcAft>
                          <a:spcPts val="0"/>
                        </a:spcAft>
                        <a:buNone/>
                      </a:pPr>
                      <a:r>
                        <a:rPr lang="en-US" sz="1600"/>
                        <a:t>For students having problem</a:t>
                      </a:r>
                      <a:endParaRPr/>
                    </a:p>
                    <a:p>
                      <a:pPr indent="0" lvl="0" marL="0" marR="0" rtl="0" algn="l">
                        <a:spcBef>
                          <a:spcPts val="0"/>
                        </a:spcBef>
                        <a:spcAft>
                          <a:spcPts val="0"/>
                        </a:spcAft>
                        <a:buNone/>
                      </a:pPr>
                      <a:r>
                        <a:rPr lang="en-US" sz="1600"/>
                        <a:t>in writing or composition</a:t>
                      </a:r>
                      <a:endParaRPr/>
                    </a:p>
                    <a:p>
                      <a:pPr indent="0" lvl="0" marL="0" marR="0" rtl="0" algn="l">
                        <a:spcBef>
                          <a:spcPts val="0"/>
                        </a:spcBef>
                        <a:spcAft>
                          <a:spcPts val="0"/>
                        </a:spcAft>
                        <a:buNone/>
                      </a:pPr>
                      <a:r>
                        <a:t/>
                      </a:r>
                      <a:endParaRPr sz="1600"/>
                    </a:p>
                  </a:txBody>
                  <a:tcPr marT="45725" marB="45725" marR="91450" marL="91450"/>
                </a:tc>
              </a:tr>
              <a:tr h="948450">
                <a:tc>
                  <a:txBody>
                    <a:bodyPr/>
                    <a:lstStyle/>
                    <a:p>
                      <a:pPr indent="0" lvl="0" marL="0" marR="0" rtl="0" algn="l">
                        <a:spcBef>
                          <a:spcPts val="0"/>
                        </a:spcBef>
                        <a:spcAft>
                          <a:spcPts val="0"/>
                        </a:spcAft>
                        <a:buNone/>
                      </a:pPr>
                      <a:r>
                        <a:rPr lang="en-US" sz="1600"/>
                        <a:t>Math</a:t>
                      </a:r>
                      <a:endParaRPr sz="1600"/>
                    </a:p>
                  </a:txBody>
                  <a:tcPr marT="45725" marB="45725" marR="91450" marL="91450"/>
                </a:tc>
                <a:tc>
                  <a:txBody>
                    <a:bodyPr/>
                    <a:lstStyle/>
                    <a:p>
                      <a:pPr indent="0" lvl="0" marL="0" marR="0" rtl="0" algn="l">
                        <a:spcBef>
                          <a:spcPts val="0"/>
                        </a:spcBef>
                        <a:spcAft>
                          <a:spcPts val="0"/>
                        </a:spcAft>
                        <a:buNone/>
                      </a:pPr>
                      <a:r>
                        <a:rPr lang="en-US" sz="1600"/>
                        <a:t>Calculators, Talking Clocks, Enlarged Worksheets, Voice</a:t>
                      </a:r>
                      <a:endParaRPr/>
                    </a:p>
                    <a:p>
                      <a:pPr indent="0" lvl="0" marL="0" marR="0" rtl="0" algn="l">
                        <a:spcBef>
                          <a:spcPts val="0"/>
                        </a:spcBef>
                        <a:spcAft>
                          <a:spcPts val="0"/>
                        </a:spcAft>
                        <a:buNone/>
                      </a:pPr>
                      <a:r>
                        <a:rPr lang="en-US" sz="1600"/>
                        <a:t>Output Measuring Devices, Scientific Calculators</a:t>
                      </a:r>
                      <a:endParaRPr/>
                    </a:p>
                    <a:p>
                      <a:pPr indent="0" lvl="0" marL="0" marR="0" rtl="0" algn="l">
                        <a:spcBef>
                          <a:spcPts val="0"/>
                        </a:spcBef>
                        <a:spcAft>
                          <a:spcPts val="0"/>
                        </a:spcAft>
                        <a:buNone/>
                      </a:pPr>
                      <a:r>
                        <a:t/>
                      </a:r>
                      <a:endParaRPr sz="1600"/>
                    </a:p>
                  </a:txBody>
                  <a:tcPr marT="45725" marB="45725" marR="91450" marL="91450"/>
                </a:tc>
                <a:tc>
                  <a:txBody>
                    <a:bodyPr/>
                    <a:lstStyle/>
                    <a:p>
                      <a:pPr indent="0" lvl="0" marL="0" marR="0" rtl="0" algn="l">
                        <a:spcBef>
                          <a:spcPts val="0"/>
                        </a:spcBef>
                        <a:spcAft>
                          <a:spcPts val="0"/>
                        </a:spcAft>
                        <a:buNone/>
                      </a:pPr>
                      <a:r>
                        <a:rPr lang="en-US" sz="1600"/>
                        <a:t>For students having computational</a:t>
                      </a:r>
                      <a:endParaRPr/>
                    </a:p>
                    <a:p>
                      <a:pPr indent="0" lvl="0" marL="0" marR="0" rtl="0" algn="l">
                        <a:spcBef>
                          <a:spcPts val="0"/>
                        </a:spcBef>
                        <a:spcAft>
                          <a:spcPts val="0"/>
                        </a:spcAft>
                        <a:buNone/>
                      </a:pPr>
                      <a:r>
                        <a:rPr lang="en-US" sz="1600"/>
                        <a:t>problems and confusions, and finding it difficult to perform well in Math lessons</a:t>
                      </a:r>
                      <a:endParaRPr/>
                    </a:p>
                    <a:p>
                      <a:pPr indent="0" lvl="0" marL="0" marR="0" rtl="0" algn="l">
                        <a:spcBef>
                          <a:spcPts val="0"/>
                        </a:spcBef>
                        <a:spcAft>
                          <a:spcPts val="0"/>
                        </a:spcAft>
                        <a:buNone/>
                      </a:pPr>
                      <a:r>
                        <a:t/>
                      </a:r>
                      <a:endParaRPr sz="1600"/>
                    </a:p>
                  </a:txBody>
                  <a:tcPr marT="45725" marB="45725" marR="91450" marL="91450"/>
                </a:tc>
              </a:tr>
              <a:tr h="458925">
                <a:tc>
                  <a:txBody>
                    <a:bodyPr/>
                    <a:lstStyle/>
                    <a:p>
                      <a:pPr indent="0" lvl="0" marL="0" marR="0" rtl="0" algn="l">
                        <a:spcBef>
                          <a:spcPts val="0"/>
                        </a:spcBef>
                        <a:spcAft>
                          <a:spcPts val="0"/>
                        </a:spcAft>
                        <a:buNone/>
                      </a:pPr>
                      <a:r>
                        <a:rPr lang="en-US" sz="1600"/>
                        <a:t>Vision </a:t>
                      </a:r>
                      <a:endParaRPr sz="1600"/>
                    </a:p>
                  </a:txBody>
                  <a:tcPr marT="45725" marB="45725" marR="91450" marL="91450"/>
                </a:tc>
                <a:tc>
                  <a:txBody>
                    <a:bodyPr/>
                    <a:lstStyle/>
                    <a:p>
                      <a:pPr indent="0" lvl="0" marL="0" marR="0" rtl="0" algn="l">
                        <a:spcBef>
                          <a:spcPts val="0"/>
                        </a:spcBef>
                        <a:spcAft>
                          <a:spcPts val="0"/>
                        </a:spcAft>
                        <a:buNone/>
                      </a:pPr>
                      <a:r>
                        <a:rPr lang="en-US" sz="1600"/>
                        <a:t>Eye glasses, Magnifier, Screen Magnification, Screen</a:t>
                      </a:r>
                      <a:endParaRPr/>
                    </a:p>
                    <a:p>
                      <a:pPr indent="0" lvl="0" marL="0" marR="0" rtl="0" algn="l">
                        <a:spcBef>
                          <a:spcPts val="0"/>
                        </a:spcBef>
                        <a:spcAft>
                          <a:spcPts val="0"/>
                        </a:spcAft>
                        <a:buNone/>
                      </a:pPr>
                      <a:r>
                        <a:rPr lang="en-US" sz="1600"/>
                        <a:t>Reader, Braille Large Print Books, CCTV, Audio Lesson</a:t>
                      </a:r>
                      <a:endParaRPr/>
                    </a:p>
                    <a:p>
                      <a:pPr indent="0" lvl="0" marL="0" marR="0" rtl="0" algn="l">
                        <a:spcBef>
                          <a:spcPts val="0"/>
                        </a:spcBef>
                        <a:spcAft>
                          <a:spcPts val="0"/>
                        </a:spcAft>
                        <a:buNone/>
                      </a:pPr>
                      <a:r>
                        <a:rPr lang="en-US" sz="1600"/>
                        <a:t>Tapes</a:t>
                      </a:r>
                      <a:endParaRPr/>
                    </a:p>
                    <a:p>
                      <a:pPr indent="0" lvl="0" marL="0" marR="0" rtl="0" algn="l">
                        <a:spcBef>
                          <a:spcPts val="0"/>
                        </a:spcBef>
                        <a:spcAft>
                          <a:spcPts val="0"/>
                        </a:spcAft>
                        <a:buNone/>
                      </a:pPr>
                      <a:r>
                        <a:t/>
                      </a:r>
                      <a:endParaRPr sz="1600"/>
                    </a:p>
                  </a:txBody>
                  <a:tcPr marT="45725" marB="45725" marR="91450" marL="91450"/>
                </a:tc>
                <a:tc>
                  <a:txBody>
                    <a:bodyPr/>
                    <a:lstStyle/>
                    <a:p>
                      <a:pPr indent="0" lvl="0" marL="0" marR="0" rtl="0" algn="l">
                        <a:spcBef>
                          <a:spcPts val="0"/>
                        </a:spcBef>
                        <a:spcAft>
                          <a:spcPts val="0"/>
                        </a:spcAft>
                        <a:buNone/>
                      </a:pPr>
                      <a:r>
                        <a:rPr lang="en-US" sz="1600"/>
                        <a:t>For students who have difficulty in seeing or lack complete vision</a:t>
                      </a:r>
                      <a:endParaRPr/>
                    </a:p>
                    <a:p>
                      <a:pPr indent="0" lvl="0" marL="0" marR="0" rtl="0" algn="l">
                        <a:spcBef>
                          <a:spcPts val="0"/>
                        </a:spcBef>
                        <a:spcAft>
                          <a:spcPts val="0"/>
                        </a:spcAft>
                        <a:buNone/>
                      </a:pPr>
                      <a:r>
                        <a:t/>
                      </a:r>
                      <a:endParaRPr sz="1600"/>
                    </a:p>
                  </a:txBody>
                  <a:tcPr marT="45725" marB="45725" marR="91450" marL="91450"/>
                </a:tc>
              </a:tr>
              <a:tr h="458925">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c>
                  <a:txBody>
                    <a:bodyPr/>
                    <a:lstStyle/>
                    <a:p>
                      <a:pPr indent="0" lvl="0" marL="0" marR="0" rtl="0" algn="l">
                        <a:spcBef>
                          <a:spcPts val="0"/>
                        </a:spcBef>
                        <a:spcAft>
                          <a:spcPts val="0"/>
                        </a:spcAft>
                        <a:buNone/>
                      </a:pPr>
                      <a:r>
                        <a:t/>
                      </a:r>
                      <a:endParaRPr sz="1400"/>
                    </a:p>
                  </a:txBody>
                  <a:tcPr marT="45725" marB="45725" marR="91450" marL="91450"/>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graphicFrame>
        <p:nvGraphicFramePr>
          <p:cNvPr id="268" name="Google Shape;268;p23"/>
          <p:cNvGraphicFramePr/>
          <p:nvPr/>
        </p:nvGraphicFramePr>
        <p:xfrm>
          <a:off x="381000" y="381000"/>
          <a:ext cx="3000000" cy="3000000"/>
        </p:xfrm>
        <a:graphic>
          <a:graphicData uri="http://schemas.openxmlformats.org/drawingml/2006/table">
            <a:tbl>
              <a:tblPr bandRow="1" firstRow="1">
                <a:noFill/>
                <a:tableStyleId>{B8BBD34C-FB08-4FD9-9CA4-9CC5585317F2}</a:tableStyleId>
              </a:tblPr>
              <a:tblGrid>
                <a:gridCol w="1524000"/>
                <a:gridCol w="3655000"/>
                <a:gridCol w="3355400"/>
              </a:tblGrid>
              <a:tr h="762000">
                <a:tc>
                  <a:txBody>
                    <a:bodyPr/>
                    <a:lstStyle/>
                    <a:p>
                      <a:pPr indent="0" lvl="0" marL="0" marR="0" rtl="0" algn="l">
                        <a:spcBef>
                          <a:spcPts val="0"/>
                        </a:spcBef>
                        <a:spcAft>
                          <a:spcPts val="0"/>
                        </a:spcAft>
                        <a:buNone/>
                      </a:pPr>
                      <a:r>
                        <a:rPr lang="en-US" sz="1800"/>
                        <a:t>CATEGORY/ AREA OF FUNCTION</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ASSISTIVE TECHNOLOGY APPLICATIONS</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NEED AND RELEVANCE IN CLASS-</a:t>
                      </a:r>
                      <a:endParaRPr/>
                    </a:p>
                    <a:p>
                      <a:pPr indent="0" lvl="0" marL="0" marR="0" rtl="0" algn="l">
                        <a:spcBef>
                          <a:spcPts val="0"/>
                        </a:spcBef>
                        <a:spcAft>
                          <a:spcPts val="0"/>
                        </a:spcAft>
                        <a:buNone/>
                      </a:pPr>
                      <a:r>
                        <a:rPr lang="en-US" sz="1800"/>
                        <a:t>ROOM LEARNING</a:t>
                      </a:r>
                      <a:endParaRPr sz="1800"/>
                    </a:p>
                  </a:txBody>
                  <a:tcPr marT="45725" marB="45725" marR="91450" marL="91450"/>
                </a:tc>
              </a:tr>
              <a:tr h="762000">
                <a:tc>
                  <a:txBody>
                    <a:bodyPr/>
                    <a:lstStyle/>
                    <a:p>
                      <a:pPr indent="0" lvl="0" marL="0" marR="0" rtl="0" algn="l">
                        <a:spcBef>
                          <a:spcPts val="0"/>
                        </a:spcBef>
                        <a:spcAft>
                          <a:spcPts val="0"/>
                        </a:spcAft>
                        <a:buNone/>
                      </a:pPr>
                      <a:r>
                        <a:rPr lang="en-US" sz="1800"/>
                        <a:t>Hearing </a:t>
                      </a:r>
                      <a:endParaRPr sz="1800"/>
                    </a:p>
                  </a:txBody>
                  <a:tcPr marT="45725" marB="45725" marR="91450" marL="91450"/>
                </a:tc>
                <a:tc>
                  <a:txBody>
                    <a:bodyPr/>
                    <a:lstStyle/>
                    <a:p>
                      <a:pPr indent="0" lvl="0" marL="0" marR="0" rtl="0" algn="l">
                        <a:spcBef>
                          <a:spcPts val="0"/>
                        </a:spcBef>
                        <a:spcAft>
                          <a:spcPts val="0"/>
                        </a:spcAft>
                        <a:buNone/>
                      </a:pPr>
                      <a:r>
                        <a:rPr lang="en-US" sz="1800"/>
                        <a:t>Hearing Aids, Pen and paper, Signaling Devices, Closed Captioning</a:t>
                      </a:r>
                      <a:endParaRPr sz="1800"/>
                    </a:p>
                  </a:txBody>
                  <a:tcPr marT="45725" marB="45725" marR="91450" marL="91450"/>
                </a:tc>
                <a:tc>
                  <a:txBody>
                    <a:bodyPr/>
                    <a:lstStyle/>
                    <a:p>
                      <a:pPr indent="0" lvl="0" marL="0" marR="0" rtl="0" algn="l">
                        <a:lnSpc>
                          <a:spcPct val="100000"/>
                        </a:lnSpc>
                        <a:spcBef>
                          <a:spcPts val="0"/>
                        </a:spcBef>
                        <a:spcAft>
                          <a:spcPts val="0"/>
                        </a:spcAft>
                        <a:buClr>
                          <a:schemeClr val="dk1"/>
                        </a:buClr>
                        <a:buSzPts val="1800"/>
                        <a:buFont typeface="Calibri"/>
                        <a:buNone/>
                      </a:pPr>
                      <a:r>
                        <a:rPr lang="en-US" sz="1800"/>
                        <a:t>For students who have difficulty in hearing or are absolute hearing impaired</a:t>
                      </a:r>
                      <a:endParaRPr sz="1800"/>
                    </a:p>
                  </a:txBody>
                  <a:tcPr marT="45725" marB="45725" marR="91450" marL="91450"/>
                </a:tc>
              </a:tr>
              <a:tr h="762000">
                <a:tc>
                  <a:txBody>
                    <a:bodyPr/>
                    <a:lstStyle/>
                    <a:p>
                      <a:pPr indent="0" lvl="0" marL="0" marR="0" rtl="0" algn="l">
                        <a:lnSpc>
                          <a:spcPct val="100000"/>
                        </a:lnSpc>
                        <a:spcBef>
                          <a:spcPts val="0"/>
                        </a:spcBef>
                        <a:spcAft>
                          <a:spcPts val="0"/>
                        </a:spcAft>
                        <a:buClr>
                          <a:schemeClr val="dk1"/>
                        </a:buClr>
                        <a:buSzPts val="1800"/>
                        <a:buFont typeface="Calibri"/>
                        <a:buNone/>
                      </a:pPr>
                      <a:r>
                        <a:rPr lang="en-US" sz="1800"/>
                        <a:t>Computer</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Access Word prediction, Alternative</a:t>
                      </a:r>
                      <a:endParaRPr/>
                    </a:p>
                    <a:p>
                      <a:pPr indent="0" lvl="0" marL="0" marR="0" rtl="0" algn="l">
                        <a:spcBef>
                          <a:spcPts val="0"/>
                        </a:spcBef>
                        <a:spcAft>
                          <a:spcPts val="0"/>
                        </a:spcAft>
                        <a:buNone/>
                      </a:pPr>
                      <a:r>
                        <a:rPr lang="en-US" sz="1800"/>
                        <a:t>Keyboards, Pointing Option,</a:t>
                      </a:r>
                      <a:endParaRPr/>
                    </a:p>
                    <a:p>
                      <a:pPr indent="0" lvl="0" marL="0" marR="0" rtl="0" algn="l">
                        <a:spcBef>
                          <a:spcPts val="0"/>
                        </a:spcBef>
                        <a:spcAft>
                          <a:spcPts val="0"/>
                        </a:spcAft>
                        <a:buNone/>
                      </a:pPr>
                      <a:r>
                        <a:rPr lang="en-US" sz="1800"/>
                        <a:t>Switches, Voice recognition software</a:t>
                      </a:r>
                      <a:endParaRPr sz="1800"/>
                    </a:p>
                  </a:txBody>
                  <a:tcPr marT="45725" marB="45725" marR="91450" marL="91450"/>
                </a:tc>
                <a:tc>
                  <a:txBody>
                    <a:bodyPr/>
                    <a:lstStyle/>
                    <a:p>
                      <a:pPr indent="0" lvl="0" marL="0" marR="0" rtl="0" algn="l">
                        <a:spcBef>
                          <a:spcPts val="0"/>
                        </a:spcBef>
                        <a:spcAft>
                          <a:spcPts val="0"/>
                        </a:spcAft>
                        <a:buNone/>
                      </a:pPr>
                      <a:r>
                        <a:rPr lang="en-US" sz="1800"/>
                        <a:t>For students finding it difficult to access the computer in its standard form and have</a:t>
                      </a:r>
                      <a:endParaRPr/>
                    </a:p>
                    <a:p>
                      <a:pPr indent="0" lvl="0" marL="0" marR="0" rtl="0" algn="l">
                        <a:spcBef>
                          <a:spcPts val="0"/>
                        </a:spcBef>
                        <a:spcAft>
                          <a:spcPts val="0"/>
                        </a:spcAft>
                        <a:buNone/>
                      </a:pPr>
                      <a:r>
                        <a:rPr lang="en-US" sz="1800"/>
                        <a:t>difficulty in performing academic</a:t>
                      </a:r>
                      <a:endParaRPr/>
                    </a:p>
                    <a:p>
                      <a:pPr indent="0" lvl="0" marL="0" marR="0" rtl="0" algn="l">
                        <a:spcBef>
                          <a:spcPts val="0"/>
                        </a:spcBef>
                        <a:spcAft>
                          <a:spcPts val="0"/>
                        </a:spcAft>
                        <a:buNone/>
                      </a:pPr>
                      <a:r>
                        <a:rPr lang="en-US" sz="1800"/>
                        <a:t>Tasks</a:t>
                      </a:r>
                      <a:endParaRPr sz="1800"/>
                    </a:p>
                  </a:txBody>
                  <a:tcPr marT="45725" marB="45725" marR="91450" marL="91450"/>
                </a:tc>
              </a:tr>
              <a:tr h="762000">
                <a:tc>
                  <a:txBody>
                    <a:bodyPr/>
                    <a:lstStyle/>
                    <a:p>
                      <a:pPr indent="0" lvl="0" marL="0" marR="0" rtl="0" algn="l">
                        <a:spcBef>
                          <a:spcPts val="0"/>
                        </a:spcBef>
                        <a:spcAft>
                          <a:spcPts val="0"/>
                        </a:spcAft>
                        <a:buNone/>
                      </a:pPr>
                      <a:r>
                        <a:rPr lang="en-US" sz="1800"/>
                        <a:t>Augmentative/ </a:t>
                      </a:r>
                      <a:endParaRPr/>
                    </a:p>
                    <a:p>
                      <a:pPr indent="0" lvl="0" marL="0" marR="0" rtl="0" algn="l">
                        <a:spcBef>
                          <a:spcPts val="0"/>
                        </a:spcBef>
                        <a:spcAft>
                          <a:spcPts val="0"/>
                        </a:spcAft>
                        <a:buNone/>
                      </a:pPr>
                      <a:r>
                        <a:rPr lang="en-US" sz="1800"/>
                        <a:t>Alternative Communication</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Communication Board, Device</a:t>
                      </a:r>
                      <a:endParaRPr/>
                    </a:p>
                    <a:p>
                      <a:pPr indent="0" lvl="0" marL="0" marR="0" rtl="0" algn="l">
                        <a:spcBef>
                          <a:spcPts val="0"/>
                        </a:spcBef>
                        <a:spcAft>
                          <a:spcPts val="0"/>
                        </a:spcAft>
                        <a:buNone/>
                      </a:pPr>
                      <a:r>
                        <a:rPr lang="en-US" sz="1800"/>
                        <a:t>with speech synthesis</a:t>
                      </a:r>
                      <a:endParaRPr/>
                    </a:p>
                    <a:p>
                      <a:pPr indent="0" lvl="0" marL="0" marR="0" rtl="0" algn="l">
                        <a:spcBef>
                          <a:spcPts val="0"/>
                        </a:spcBef>
                        <a:spcAft>
                          <a:spcPts val="0"/>
                        </a:spcAft>
                        <a:buNone/>
                      </a:pPr>
                      <a:r>
                        <a:rPr lang="en-US" sz="1800"/>
                        <a:t>for typing, Eye gaze board/</a:t>
                      </a:r>
                      <a:endParaRPr/>
                    </a:p>
                    <a:p>
                      <a:pPr indent="0" lvl="0" marL="0" marR="0" rtl="0" algn="l">
                        <a:spcBef>
                          <a:spcPts val="0"/>
                        </a:spcBef>
                        <a:spcAft>
                          <a:spcPts val="0"/>
                        </a:spcAft>
                        <a:buNone/>
                      </a:pPr>
                      <a:r>
                        <a:rPr lang="en-US" sz="1800"/>
                        <a:t>frame, Voice output device</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For students having problems  in comprehension of language, and lacking the ability to express it, or are unclear in</a:t>
                      </a:r>
                      <a:endParaRPr/>
                    </a:p>
                    <a:p>
                      <a:pPr indent="0" lvl="0" marL="0" marR="0" rtl="0" algn="l">
                        <a:spcBef>
                          <a:spcPts val="0"/>
                        </a:spcBef>
                        <a:spcAft>
                          <a:spcPts val="0"/>
                        </a:spcAft>
                        <a:buNone/>
                      </a:pPr>
                      <a:r>
                        <a:rPr lang="en-US" sz="1800"/>
                        <a:t>speech and demonstrate delayed</a:t>
                      </a:r>
                      <a:endParaRPr/>
                    </a:p>
                    <a:p>
                      <a:pPr indent="0" lvl="0" marL="0" marR="0" rtl="0" algn="l">
                        <a:spcBef>
                          <a:spcPts val="0"/>
                        </a:spcBef>
                        <a:spcAft>
                          <a:spcPts val="0"/>
                        </a:spcAft>
                        <a:buNone/>
                      </a:pPr>
                      <a:r>
                        <a:rPr lang="en-US" sz="1800"/>
                        <a:t>expressive language</a:t>
                      </a:r>
                      <a:endParaRPr/>
                    </a:p>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08" name="Shape 108"/>
        <p:cNvGrpSpPr/>
        <p:nvPr/>
      </p:nvGrpSpPr>
      <p:grpSpPr>
        <a:xfrm>
          <a:off x="0" y="0"/>
          <a:ext cx="0" cy="0"/>
          <a:chOff x="0" y="0"/>
          <a:chExt cx="0" cy="0"/>
        </a:xfrm>
      </p:grpSpPr>
      <p:sp>
        <p:nvSpPr>
          <p:cNvPr id="109" name="Google Shape;109;g1078dcc9d71_0_39"/>
          <p:cNvSpPr txBox="1"/>
          <p:nvPr>
            <p:ph type="ctrTitle"/>
          </p:nvPr>
        </p:nvSpPr>
        <p:spPr>
          <a:xfrm>
            <a:off x="4113885" y="4650640"/>
            <a:ext cx="4428300" cy="15270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t/>
            </a:r>
            <a:endParaRPr/>
          </a:p>
        </p:txBody>
      </p:sp>
      <p:sp>
        <p:nvSpPr>
          <p:cNvPr id="110" name="Google Shape;110;g1078dcc9d71_0_39"/>
          <p:cNvSpPr txBox="1"/>
          <p:nvPr>
            <p:ph idx="1" type="subTitle"/>
          </p:nvPr>
        </p:nvSpPr>
        <p:spPr>
          <a:xfrm>
            <a:off x="2141530" y="3581705"/>
            <a:ext cx="6400800" cy="1068900"/>
          </a:xfrm>
          <a:prstGeom prst="rect">
            <a:avLst/>
          </a:prstGeom>
        </p:spPr>
        <p:txBody>
          <a:bodyPr anchorCtr="0" anchor="t" bIns="45700" lIns="91425" spcFirstLastPara="1" rIns="91425" wrap="square" tIns="45700">
            <a:normAutofit/>
          </a:bodyPr>
          <a:lstStyle/>
          <a:p>
            <a:pPr indent="0" lvl="0" marL="0" rtl="0" algn="r">
              <a:spcBef>
                <a:spcPts val="520"/>
              </a:spcBef>
              <a:spcAft>
                <a:spcPts val="0"/>
              </a:spcAft>
              <a:buNone/>
            </a:pPr>
            <a:r>
              <a:t/>
            </a:r>
            <a:endParaRPr/>
          </a:p>
        </p:txBody>
      </p:sp>
      <p:pic>
        <p:nvPicPr>
          <p:cNvPr id="111" name="Google Shape;111;g1078dcc9d71_0_39"/>
          <p:cNvPicPr preferRelativeResize="0"/>
          <p:nvPr/>
        </p:nvPicPr>
        <p:blipFill>
          <a:blip r:embed="rId3">
            <a:alphaModFix/>
          </a:blip>
          <a:stretch>
            <a:fillRect/>
          </a:stretch>
        </p:blipFill>
        <p:spPr>
          <a:xfrm>
            <a:off x="152400" y="152400"/>
            <a:ext cx="8991600" cy="630363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graphicFrame>
        <p:nvGraphicFramePr>
          <p:cNvPr id="273" name="Google Shape;273;p24"/>
          <p:cNvGraphicFramePr/>
          <p:nvPr/>
        </p:nvGraphicFramePr>
        <p:xfrm>
          <a:off x="228600" y="609600"/>
          <a:ext cx="3000000" cy="3000000"/>
        </p:xfrm>
        <a:graphic>
          <a:graphicData uri="http://schemas.openxmlformats.org/drawingml/2006/table">
            <a:tbl>
              <a:tblPr bandRow="1" firstRow="1">
                <a:noFill/>
                <a:tableStyleId>{B8BBD34C-FB08-4FD9-9CA4-9CC5585317F2}</a:tableStyleId>
              </a:tblPr>
              <a:tblGrid>
                <a:gridCol w="1524000"/>
                <a:gridCol w="3655000"/>
                <a:gridCol w="3355400"/>
              </a:tblGrid>
              <a:tr h="762000">
                <a:tc>
                  <a:txBody>
                    <a:bodyPr/>
                    <a:lstStyle/>
                    <a:p>
                      <a:pPr indent="0" lvl="0" marL="0" marR="0" rtl="0" algn="l">
                        <a:spcBef>
                          <a:spcPts val="0"/>
                        </a:spcBef>
                        <a:spcAft>
                          <a:spcPts val="0"/>
                        </a:spcAft>
                        <a:buNone/>
                      </a:pPr>
                      <a:r>
                        <a:rPr lang="en-US" sz="1800"/>
                        <a:t>CATEGORY/ AREA OF FUNCTION</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ASSISTIVE TECHNOLOGY APPLICATIONS</a:t>
                      </a:r>
                      <a:endParaRPr/>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NEED AND RELEVANCE IN CLASS-</a:t>
                      </a:r>
                      <a:endParaRPr/>
                    </a:p>
                    <a:p>
                      <a:pPr indent="0" lvl="0" marL="0" marR="0" rtl="0" algn="l">
                        <a:spcBef>
                          <a:spcPts val="0"/>
                        </a:spcBef>
                        <a:spcAft>
                          <a:spcPts val="0"/>
                        </a:spcAft>
                        <a:buNone/>
                      </a:pPr>
                      <a:r>
                        <a:rPr lang="en-US" sz="1800"/>
                        <a:t>ROOM LEARNING</a:t>
                      </a:r>
                      <a:endParaRPr sz="1800"/>
                    </a:p>
                  </a:txBody>
                  <a:tcPr marT="45725" marB="45725" marR="91450" marL="91450"/>
                </a:tc>
              </a:tr>
              <a:tr h="762000">
                <a:tc>
                  <a:txBody>
                    <a:bodyPr/>
                    <a:lstStyle/>
                    <a:p>
                      <a:pPr indent="0" lvl="0" marL="0" marR="0" rtl="0" algn="l">
                        <a:spcBef>
                          <a:spcPts val="0"/>
                        </a:spcBef>
                        <a:spcAft>
                          <a:spcPts val="0"/>
                        </a:spcAft>
                        <a:buNone/>
                      </a:pPr>
                      <a:r>
                        <a:rPr lang="en-US" sz="1800"/>
                        <a:t>Learning Disability and</a:t>
                      </a:r>
                      <a:endParaRPr/>
                    </a:p>
                    <a:p>
                      <a:pPr indent="0" lvl="0" marL="0" marR="0" rtl="0" algn="l">
                        <a:spcBef>
                          <a:spcPts val="0"/>
                        </a:spcBef>
                        <a:spcAft>
                          <a:spcPts val="0"/>
                        </a:spcAft>
                        <a:buNone/>
                      </a:pPr>
                      <a:r>
                        <a:rPr lang="en-US" sz="1800"/>
                        <a:t>Attention Deficit </a:t>
                      </a:r>
                      <a:endParaRPr/>
                    </a:p>
                    <a:p>
                      <a:pPr indent="0" lvl="0" marL="0" marR="0" rtl="0" algn="l">
                        <a:spcBef>
                          <a:spcPts val="0"/>
                        </a:spcBef>
                        <a:spcAft>
                          <a:spcPts val="0"/>
                        </a:spcAft>
                        <a:buNone/>
                      </a:pPr>
                      <a:r>
                        <a:rPr lang="en-US" sz="1800"/>
                        <a:t>Hyperactivity Disorder</a:t>
                      </a:r>
                      <a:endParaRPr/>
                    </a:p>
                    <a:p>
                      <a:pPr indent="0" lvl="0" marL="0" marR="0" rtl="0" algn="l">
                        <a:spcBef>
                          <a:spcPts val="0"/>
                        </a:spcBef>
                        <a:spcAft>
                          <a:spcPts val="0"/>
                        </a:spcAft>
                        <a:buNone/>
                      </a:pPr>
                      <a:r>
                        <a:rPr lang="en-US" sz="1800"/>
                        <a:t>(ADHD)</a:t>
                      </a:r>
                      <a:endParaRPr/>
                    </a:p>
                  </a:txBody>
                  <a:tcPr marT="45725" marB="45725" marR="91450" marL="91450"/>
                </a:tc>
                <a:tc>
                  <a:txBody>
                    <a:bodyPr/>
                    <a:lstStyle/>
                    <a:p>
                      <a:pPr indent="0" lvl="0" marL="0" marR="0" rtl="0" algn="l">
                        <a:spcBef>
                          <a:spcPts val="0"/>
                        </a:spcBef>
                        <a:spcAft>
                          <a:spcPts val="0"/>
                        </a:spcAft>
                        <a:buNone/>
                      </a:pPr>
                      <a:r>
                        <a:rPr lang="en-US" sz="1800"/>
                        <a:t>Use </a:t>
                      </a:r>
                      <a:r>
                        <a:rPr lang="en-US" sz="1800">
                          <a:solidFill>
                            <a:schemeClr val="dk1"/>
                          </a:solidFill>
                          <a:latin typeface="Calibri"/>
                          <a:ea typeface="Calibri"/>
                          <a:cs typeface="Calibri"/>
                          <a:sym typeface="Calibri"/>
                        </a:rPr>
                        <a:t>Use of applications/devices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depending upon the degree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of disability/diculty, in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the area of reading and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writing (Dyslexia), handeye</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coordination, written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expression and composition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(Dysgraphia), diculty</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 ne motor skills, Coordination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(Dyspraxia),</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Math (Dyscalculia) and</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Attention (ADHD) like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Talking electronic devices,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Calculators, Electric Organizers,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Highlighters, Pencil</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Grips, Post-its, Computers,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Spelling/Grammar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Checker, Electronic Organizers,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Recorded materials,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Hand held Scanners, Print or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picture schedule, Electronic</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Diaries etc.</a:t>
                      </a:r>
                      <a:endParaRPr sz="1800"/>
                    </a:p>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For Students having problem</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in language development,</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reading and writing</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(Dyslexia), hand-eye coordination,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written expression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and composition (Dysgraphia),</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diculty in ne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motor skills, Coordination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(Dyspraxia), Math (Dyscalculia),</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and ADHD.</a:t>
                      </a:r>
                      <a:endParaRPr sz="1800"/>
                    </a:p>
                  </a:txBody>
                  <a:tcPr marT="45725" marB="45725" marR="91450" marL="91450"/>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277" name="Shape 277"/>
        <p:cNvGrpSpPr/>
        <p:nvPr/>
      </p:nvGrpSpPr>
      <p:grpSpPr>
        <a:xfrm>
          <a:off x="0" y="0"/>
          <a:ext cx="0" cy="0"/>
          <a:chOff x="0" y="0"/>
          <a:chExt cx="0" cy="0"/>
        </a:xfrm>
      </p:grpSpPr>
      <p:sp>
        <p:nvSpPr>
          <p:cNvPr id="278" name="Google Shape;278;g1078dcc9d71_0_4"/>
          <p:cNvSpPr txBox="1"/>
          <p:nvPr>
            <p:ph type="title"/>
          </p:nvPr>
        </p:nvSpPr>
        <p:spPr>
          <a:xfrm>
            <a:off x="448965" y="1138425"/>
            <a:ext cx="6566400" cy="610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t/>
            </a:r>
            <a:endParaRPr/>
          </a:p>
        </p:txBody>
      </p:sp>
      <p:pic>
        <p:nvPicPr>
          <p:cNvPr id="279" name="Google Shape;279;g1078dcc9d71_0_4"/>
          <p:cNvPicPr preferRelativeResize="0"/>
          <p:nvPr>
            <p:ph idx="1" type="body"/>
          </p:nvPr>
        </p:nvPicPr>
        <p:blipFill rotWithShape="1">
          <a:blip r:embed="rId3">
            <a:alphaModFix/>
          </a:blip>
          <a:srcRect b="0" l="0" r="0" t="0"/>
          <a:stretch/>
        </p:blipFill>
        <p:spPr>
          <a:xfrm>
            <a:off x="5334000" y="2057400"/>
            <a:ext cx="2995500" cy="3352800"/>
          </a:xfrm>
          <a:prstGeom prst="rect">
            <a:avLst/>
          </a:prstGeom>
          <a:noFill/>
          <a:ln>
            <a:noFill/>
          </a:ln>
        </p:spPr>
      </p:pic>
      <p:sp>
        <p:nvSpPr>
          <p:cNvPr id="280" name="Google Shape;280;g1078dcc9d71_0_4"/>
          <p:cNvSpPr/>
          <p:nvPr/>
        </p:nvSpPr>
        <p:spPr>
          <a:xfrm>
            <a:off x="609600" y="447650"/>
            <a:ext cx="4572000" cy="470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K</a:t>
            </a:r>
            <a:r>
              <a:rPr b="1" lang="en-US" sz="2900">
                <a:solidFill>
                  <a:schemeClr val="dk1"/>
                </a:solidFill>
                <a:latin typeface="Calibri"/>
                <a:ea typeface="Calibri"/>
                <a:cs typeface="Calibri"/>
                <a:sym typeface="Calibri"/>
              </a:rPr>
              <a:t>urzweil 3000</a:t>
            </a:r>
            <a:endParaRPr sz="2500"/>
          </a:p>
          <a:p>
            <a:pPr indent="0" lvl="0" marL="0" marR="0" rtl="0" algn="l">
              <a:spcBef>
                <a:spcPts val="0"/>
              </a:spcBef>
              <a:spcAft>
                <a:spcPts val="0"/>
              </a:spcAft>
              <a:buNone/>
            </a:pPr>
            <a:r>
              <a:rPr lang="en-US" sz="2900">
                <a:solidFill>
                  <a:schemeClr val="dk1"/>
                </a:solidFill>
                <a:latin typeface="Calibri"/>
                <a:ea typeface="Calibri"/>
                <a:cs typeface="Calibri"/>
                <a:sym typeface="Calibri"/>
              </a:rPr>
              <a:t>􀂄 reads scanned materials</a:t>
            </a:r>
            <a:endParaRPr sz="2500"/>
          </a:p>
          <a:p>
            <a:pPr indent="0" lvl="0" marL="0" marR="0" rtl="0" algn="l">
              <a:spcBef>
                <a:spcPts val="0"/>
              </a:spcBef>
              <a:spcAft>
                <a:spcPts val="0"/>
              </a:spcAft>
              <a:buNone/>
            </a:pPr>
            <a:r>
              <a:rPr lang="en-US" sz="2900">
                <a:solidFill>
                  <a:schemeClr val="dk1"/>
                </a:solidFill>
                <a:latin typeface="Calibri"/>
                <a:ea typeface="Calibri"/>
                <a:cs typeface="Calibri"/>
                <a:sym typeface="Calibri"/>
              </a:rPr>
              <a:t>and imported files while</a:t>
            </a:r>
            <a:endParaRPr sz="2500"/>
          </a:p>
          <a:p>
            <a:pPr indent="0" lvl="0" marL="0" marR="0" rtl="0" algn="l">
              <a:spcBef>
                <a:spcPts val="0"/>
              </a:spcBef>
              <a:spcAft>
                <a:spcPts val="0"/>
              </a:spcAft>
              <a:buNone/>
            </a:pPr>
            <a:r>
              <a:rPr lang="en-US" sz="2900">
                <a:solidFill>
                  <a:schemeClr val="dk1"/>
                </a:solidFill>
                <a:latin typeface="Calibri"/>
                <a:ea typeface="Calibri"/>
                <a:cs typeface="Calibri"/>
                <a:sym typeface="Calibri"/>
              </a:rPr>
              <a:t>improving reading</a:t>
            </a:r>
            <a:endParaRPr sz="2500"/>
          </a:p>
          <a:p>
            <a:pPr indent="0" lvl="0" marL="0" marR="0" rtl="0" algn="l">
              <a:spcBef>
                <a:spcPts val="0"/>
              </a:spcBef>
              <a:spcAft>
                <a:spcPts val="0"/>
              </a:spcAft>
              <a:buNone/>
            </a:pPr>
            <a:r>
              <a:rPr lang="en-US" sz="2900">
                <a:solidFill>
                  <a:schemeClr val="dk1"/>
                </a:solidFill>
                <a:latin typeface="Calibri"/>
                <a:ea typeface="Calibri"/>
                <a:cs typeface="Calibri"/>
                <a:sym typeface="Calibri"/>
              </a:rPr>
              <a:t>comprehension, speed</a:t>
            </a:r>
            <a:endParaRPr sz="2500"/>
          </a:p>
          <a:p>
            <a:pPr indent="0" lvl="0" marL="0" marR="0" rtl="0" algn="l">
              <a:spcBef>
                <a:spcPts val="0"/>
              </a:spcBef>
              <a:spcAft>
                <a:spcPts val="0"/>
              </a:spcAft>
              <a:buNone/>
            </a:pPr>
            <a:r>
              <a:rPr lang="en-US" sz="2900">
                <a:solidFill>
                  <a:schemeClr val="dk1"/>
                </a:solidFill>
                <a:latin typeface="Calibri"/>
                <a:ea typeface="Calibri"/>
                <a:cs typeface="Calibri"/>
                <a:sym typeface="Calibri"/>
              </a:rPr>
              <a:t>and fluency.</a:t>
            </a:r>
            <a:endParaRPr sz="2500"/>
          </a:p>
          <a:p>
            <a:pPr indent="0" lvl="0" marL="0" marR="0" rtl="0" algn="l">
              <a:spcBef>
                <a:spcPts val="0"/>
              </a:spcBef>
              <a:spcAft>
                <a:spcPts val="0"/>
              </a:spcAft>
              <a:buNone/>
            </a:pPr>
            <a:r>
              <a:rPr lang="en-US" sz="2900">
                <a:solidFill>
                  <a:schemeClr val="dk1"/>
                </a:solidFill>
                <a:latin typeface="Calibri"/>
                <a:ea typeface="Calibri"/>
                <a:cs typeface="Calibri"/>
                <a:sym typeface="Calibri"/>
              </a:rPr>
              <a:t>􀂄 includes highlighting,</a:t>
            </a:r>
            <a:endParaRPr sz="2500"/>
          </a:p>
          <a:p>
            <a:pPr indent="0" lvl="0" marL="0" marR="0" rtl="0" algn="l">
              <a:spcBef>
                <a:spcPts val="0"/>
              </a:spcBef>
              <a:spcAft>
                <a:spcPts val="0"/>
              </a:spcAft>
              <a:buNone/>
            </a:pPr>
            <a:r>
              <a:rPr lang="en-US" sz="2900">
                <a:solidFill>
                  <a:schemeClr val="dk1"/>
                </a:solidFill>
                <a:latin typeface="Calibri"/>
                <a:ea typeface="Calibri"/>
                <a:cs typeface="Calibri"/>
                <a:sym typeface="Calibri"/>
              </a:rPr>
              <a:t>writing and study skills</a:t>
            </a:r>
            <a:endParaRPr sz="2500"/>
          </a:p>
          <a:p>
            <a:pPr indent="0" lvl="0" marL="0" marR="0" rtl="0" algn="l">
              <a:spcBef>
                <a:spcPts val="0"/>
              </a:spcBef>
              <a:spcAft>
                <a:spcPts val="0"/>
              </a:spcAft>
              <a:buNone/>
            </a:pPr>
            <a:r>
              <a:rPr lang="en-US" sz="2900">
                <a:solidFill>
                  <a:schemeClr val="dk1"/>
                </a:solidFill>
                <a:latin typeface="Calibri"/>
                <a:ea typeface="Calibri"/>
                <a:cs typeface="Calibri"/>
                <a:sym typeface="Calibri"/>
              </a:rPr>
              <a:t>to aide in composing</a:t>
            </a:r>
            <a:endParaRPr sz="2500"/>
          </a:p>
          <a:p>
            <a:pPr indent="0" lvl="0" marL="0" marR="0" rtl="0" algn="l">
              <a:spcBef>
                <a:spcPts val="0"/>
              </a:spcBef>
              <a:spcAft>
                <a:spcPts val="0"/>
              </a:spcAft>
              <a:buNone/>
            </a:pPr>
            <a:r>
              <a:rPr lang="en-US" sz="2900">
                <a:solidFill>
                  <a:schemeClr val="dk1"/>
                </a:solidFill>
                <a:latin typeface="Calibri"/>
                <a:ea typeface="Calibri"/>
                <a:cs typeface="Calibri"/>
                <a:sym typeface="Calibri"/>
              </a:rPr>
              <a:t>writing assignments.</a:t>
            </a:r>
            <a:endParaRPr sz="25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B26B"/>
        </a:solidFill>
      </p:bgPr>
    </p:bg>
    <p:spTree>
      <p:nvGrpSpPr>
        <p:cNvPr id="284" name="Shape 284"/>
        <p:cNvGrpSpPr/>
        <p:nvPr/>
      </p:nvGrpSpPr>
      <p:grpSpPr>
        <a:xfrm>
          <a:off x="0" y="0"/>
          <a:ext cx="0" cy="0"/>
          <a:chOff x="0" y="0"/>
          <a:chExt cx="0" cy="0"/>
        </a:xfrm>
      </p:grpSpPr>
      <p:sp>
        <p:nvSpPr>
          <p:cNvPr id="285" name="Google Shape;285;p30"/>
          <p:cNvSpPr txBox="1"/>
          <p:nvPr>
            <p:ph idx="1" type="body"/>
          </p:nvPr>
        </p:nvSpPr>
        <p:spPr>
          <a:xfrm>
            <a:off x="448975" y="322300"/>
            <a:ext cx="8575800" cy="5702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935"/>
              <a:buNone/>
            </a:pPr>
            <a:r>
              <a:rPr b="1" lang="en-US" sz="2580">
                <a:solidFill>
                  <a:srgbClr val="FF0000"/>
                </a:solidFill>
              </a:rPr>
              <a:t>Assistive Technology</a:t>
            </a:r>
            <a:endParaRPr sz="2580">
              <a:solidFill>
                <a:srgbClr val="FF0000"/>
              </a:solidFill>
            </a:endParaRPr>
          </a:p>
          <a:p>
            <a:pPr indent="0" lvl="0" marL="0" rtl="0" algn="l">
              <a:spcBef>
                <a:spcPts val="392"/>
              </a:spcBef>
              <a:spcAft>
                <a:spcPts val="0"/>
              </a:spcAft>
              <a:buSzPts val="935"/>
              <a:buNone/>
            </a:pPr>
            <a:r>
              <a:rPr lang="en-US" sz="2580">
                <a:solidFill>
                  <a:srgbClr val="FF0000"/>
                </a:solidFill>
              </a:rPr>
              <a:t>􀂇 Depending on the student’s disability, he or she</a:t>
            </a:r>
            <a:endParaRPr sz="2580">
              <a:solidFill>
                <a:srgbClr val="FF0000"/>
              </a:solidFill>
            </a:endParaRPr>
          </a:p>
          <a:p>
            <a:pPr indent="0" lvl="0" marL="0" rtl="0" algn="l">
              <a:spcBef>
                <a:spcPts val="392"/>
              </a:spcBef>
              <a:spcAft>
                <a:spcPts val="0"/>
              </a:spcAft>
              <a:buSzPts val="935"/>
              <a:buNone/>
            </a:pPr>
            <a:r>
              <a:rPr lang="en-US" sz="2580">
                <a:solidFill>
                  <a:srgbClr val="FF0000"/>
                </a:solidFill>
              </a:rPr>
              <a:t>may be eligible to use assistive technology on</a:t>
            </a:r>
            <a:endParaRPr sz="2580">
              <a:solidFill>
                <a:srgbClr val="FF0000"/>
              </a:solidFill>
            </a:endParaRPr>
          </a:p>
          <a:p>
            <a:pPr indent="0" lvl="0" marL="0" rtl="0" algn="l">
              <a:spcBef>
                <a:spcPts val="392"/>
              </a:spcBef>
              <a:spcAft>
                <a:spcPts val="0"/>
              </a:spcAft>
              <a:buSzPts val="935"/>
              <a:buNone/>
            </a:pPr>
            <a:r>
              <a:rPr lang="en-US" sz="2580">
                <a:solidFill>
                  <a:srgbClr val="FF0000"/>
                </a:solidFill>
              </a:rPr>
              <a:t>quizzes, exams, and out-of-class assignments.</a:t>
            </a:r>
            <a:endParaRPr sz="2580">
              <a:solidFill>
                <a:srgbClr val="FF0000"/>
              </a:solidFill>
            </a:endParaRPr>
          </a:p>
          <a:p>
            <a:pPr indent="0" lvl="0" marL="0" rtl="0" algn="l">
              <a:spcBef>
                <a:spcPts val="392"/>
              </a:spcBef>
              <a:spcAft>
                <a:spcPts val="0"/>
              </a:spcAft>
              <a:buSzPts val="935"/>
              <a:buNone/>
            </a:pPr>
            <a:r>
              <a:rPr lang="en-US" sz="2580">
                <a:solidFill>
                  <a:srgbClr val="FF0000"/>
                </a:solidFill>
              </a:rPr>
              <a:t>􀂇 The student completes an Assistive Technology</a:t>
            </a:r>
            <a:endParaRPr sz="2580">
              <a:solidFill>
                <a:srgbClr val="FF0000"/>
              </a:solidFill>
            </a:endParaRPr>
          </a:p>
          <a:p>
            <a:pPr indent="0" lvl="0" marL="0" rtl="0" algn="l">
              <a:spcBef>
                <a:spcPts val="392"/>
              </a:spcBef>
              <a:spcAft>
                <a:spcPts val="0"/>
              </a:spcAft>
              <a:buSzPts val="935"/>
              <a:buNone/>
            </a:pPr>
            <a:r>
              <a:rPr lang="en-US" sz="2580">
                <a:solidFill>
                  <a:srgbClr val="FF0000"/>
                </a:solidFill>
              </a:rPr>
              <a:t>evaluation with the Student Support Services coordinator in order to determine what technology would be appropriate.</a:t>
            </a:r>
            <a:endParaRPr sz="2580">
              <a:solidFill>
                <a:srgbClr val="FF0000"/>
              </a:solidFill>
            </a:endParaRPr>
          </a:p>
          <a:p>
            <a:pPr indent="0" lvl="0" marL="0" rtl="0" algn="l">
              <a:spcBef>
                <a:spcPts val="392"/>
              </a:spcBef>
              <a:spcAft>
                <a:spcPts val="0"/>
              </a:spcAft>
              <a:buSzPts val="935"/>
              <a:buNone/>
            </a:pPr>
            <a:r>
              <a:t/>
            </a:r>
            <a:endParaRPr sz="258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32"/>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t/>
            </a:r>
            <a:endParaRPr/>
          </a:p>
        </p:txBody>
      </p:sp>
      <p:sp>
        <p:nvSpPr>
          <p:cNvPr id="291" name="Google Shape;291;p32"/>
          <p:cNvSpPr txBox="1"/>
          <p:nvPr>
            <p:ph idx="1" type="body"/>
          </p:nvPr>
        </p:nvSpPr>
        <p:spPr>
          <a:xfrm>
            <a:off x="448978" y="1901950"/>
            <a:ext cx="8557800" cy="41229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770"/>
              <a:buNone/>
            </a:pPr>
            <a:r>
              <a:rPr b="1" lang="en-US" sz="2660"/>
              <a:t>Assistive Technology in Higher Education Survey Report</a:t>
            </a:r>
            <a:endParaRPr sz="2660"/>
          </a:p>
          <a:p>
            <a:pPr indent="0" lvl="0" marL="0" rtl="0" algn="l">
              <a:lnSpc>
                <a:spcPct val="80000"/>
              </a:lnSpc>
              <a:spcBef>
                <a:spcPts val="392"/>
              </a:spcBef>
              <a:spcAft>
                <a:spcPts val="0"/>
              </a:spcAft>
              <a:buSzPts val="770"/>
              <a:buNone/>
            </a:pPr>
            <a:r>
              <a:rPr lang="en-US" sz="2660"/>
              <a:t>􀂇 </a:t>
            </a:r>
            <a:r>
              <a:rPr b="1" lang="en-US" sz="2660"/>
              <a:t>Survey of higher education institutions regarding</a:t>
            </a:r>
            <a:endParaRPr sz="2660"/>
          </a:p>
          <a:p>
            <a:pPr indent="0" lvl="0" marL="0" rtl="0" algn="l">
              <a:lnSpc>
                <a:spcPct val="80000"/>
              </a:lnSpc>
              <a:spcBef>
                <a:spcPts val="392"/>
              </a:spcBef>
              <a:spcAft>
                <a:spcPts val="0"/>
              </a:spcAft>
              <a:buSzPts val="770"/>
              <a:buNone/>
            </a:pPr>
            <a:r>
              <a:rPr b="1" lang="en-US" sz="2660"/>
              <a:t>their assistive technology deployment practices</a:t>
            </a:r>
            <a:endParaRPr sz="2660"/>
          </a:p>
          <a:p>
            <a:pPr indent="0" lvl="0" marL="0" rtl="0" algn="l">
              <a:lnSpc>
                <a:spcPct val="80000"/>
              </a:lnSpc>
              <a:spcBef>
                <a:spcPts val="392"/>
              </a:spcBef>
              <a:spcAft>
                <a:spcPts val="0"/>
              </a:spcAft>
              <a:buSzPts val="770"/>
              <a:buNone/>
            </a:pPr>
            <a:r>
              <a:rPr lang="en-US" sz="2660"/>
              <a:t>􀂄 Screen Reader – 94.4%</a:t>
            </a:r>
            <a:endParaRPr sz="2660"/>
          </a:p>
          <a:p>
            <a:pPr indent="0" lvl="0" marL="0" rtl="0" algn="l">
              <a:lnSpc>
                <a:spcPct val="80000"/>
              </a:lnSpc>
              <a:spcBef>
                <a:spcPts val="392"/>
              </a:spcBef>
              <a:spcAft>
                <a:spcPts val="0"/>
              </a:spcAft>
              <a:buSzPts val="770"/>
              <a:buNone/>
            </a:pPr>
            <a:r>
              <a:rPr lang="en-US" sz="2660"/>
              <a:t>􀂄 Screen Magnification Software – 93.1%</a:t>
            </a:r>
            <a:endParaRPr sz="2660"/>
          </a:p>
          <a:p>
            <a:pPr indent="0" lvl="0" marL="0" rtl="0" algn="l">
              <a:lnSpc>
                <a:spcPct val="80000"/>
              </a:lnSpc>
              <a:spcBef>
                <a:spcPts val="392"/>
              </a:spcBef>
              <a:spcAft>
                <a:spcPts val="0"/>
              </a:spcAft>
              <a:buSzPts val="770"/>
              <a:buNone/>
            </a:pPr>
            <a:r>
              <a:rPr lang="en-US" sz="2660"/>
              <a:t>􀂄 OCR/Reading Solutions - 94.4%</a:t>
            </a:r>
            <a:endParaRPr sz="2660"/>
          </a:p>
          <a:p>
            <a:pPr indent="0" lvl="0" marL="0" rtl="0" algn="l">
              <a:lnSpc>
                <a:spcPct val="80000"/>
              </a:lnSpc>
              <a:spcBef>
                <a:spcPts val="392"/>
              </a:spcBef>
              <a:spcAft>
                <a:spcPts val="0"/>
              </a:spcAft>
              <a:buSzPts val="770"/>
              <a:buNone/>
            </a:pPr>
            <a:r>
              <a:rPr lang="en-US" sz="2660"/>
              <a:t>􀂄 Speech Recognition – 91.7%</a:t>
            </a:r>
            <a:endParaRPr sz="2660"/>
          </a:p>
          <a:p>
            <a:pPr indent="0" lvl="0" marL="0" rtl="0" algn="l">
              <a:lnSpc>
                <a:spcPct val="80000"/>
              </a:lnSpc>
              <a:spcBef>
                <a:spcPts val="392"/>
              </a:spcBef>
              <a:spcAft>
                <a:spcPts val="0"/>
              </a:spcAft>
              <a:buSzPts val="770"/>
              <a:buNone/>
            </a:pPr>
            <a:r>
              <a:rPr lang="en-US" sz="2660"/>
              <a:t>􀂄 Word Prediction Software – 66.7%</a:t>
            </a:r>
            <a:endParaRPr sz="2660"/>
          </a:p>
          <a:p>
            <a:pPr indent="0" lvl="0" marL="0" rtl="0" algn="l">
              <a:lnSpc>
                <a:spcPct val="80000"/>
              </a:lnSpc>
              <a:spcBef>
                <a:spcPts val="392"/>
              </a:spcBef>
              <a:spcAft>
                <a:spcPts val="0"/>
              </a:spcAft>
              <a:buSzPts val="770"/>
              <a:buNone/>
            </a:pPr>
            <a:r>
              <a:rPr lang="en-US" sz="2660"/>
              <a:t>􀂄 Mouse Alternatives – 83.3%</a:t>
            </a:r>
            <a:endParaRPr sz="2660"/>
          </a:p>
          <a:p>
            <a:pPr indent="0" lvl="0" marL="0" rtl="0" algn="l">
              <a:lnSpc>
                <a:spcPct val="80000"/>
              </a:lnSpc>
              <a:spcBef>
                <a:spcPts val="392"/>
              </a:spcBef>
              <a:spcAft>
                <a:spcPts val="0"/>
              </a:spcAft>
              <a:buSzPts val="770"/>
              <a:buNone/>
            </a:pPr>
            <a:r>
              <a:rPr lang="en-US" sz="2660"/>
              <a:t>􀂄 Hands-Free Speech Input –12.5%</a:t>
            </a:r>
            <a:endParaRPr sz="2660"/>
          </a:p>
          <a:p>
            <a:pPr indent="0" lvl="0" marL="0" rtl="0" algn="l">
              <a:lnSpc>
                <a:spcPct val="80000"/>
              </a:lnSpc>
              <a:spcBef>
                <a:spcPts val="392"/>
              </a:spcBef>
              <a:spcAft>
                <a:spcPts val="0"/>
              </a:spcAft>
              <a:buSzPts val="770"/>
              <a:buNone/>
            </a:pPr>
            <a:r>
              <a:rPr lang="en-US" sz="2660"/>
              <a:t>􀂄 Writing Tools (software-based) – 54.2%</a:t>
            </a:r>
            <a:endParaRPr sz="266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95" name="Shape 295"/>
        <p:cNvGrpSpPr/>
        <p:nvPr/>
      </p:nvGrpSpPr>
      <p:grpSpPr>
        <a:xfrm>
          <a:off x="0" y="0"/>
          <a:ext cx="0" cy="0"/>
          <a:chOff x="0" y="0"/>
          <a:chExt cx="0" cy="0"/>
        </a:xfrm>
      </p:grpSpPr>
      <p:sp>
        <p:nvSpPr>
          <p:cNvPr id="296" name="Google Shape;296;p33"/>
          <p:cNvSpPr txBox="1"/>
          <p:nvPr>
            <p:ph idx="1" type="body"/>
          </p:nvPr>
        </p:nvSpPr>
        <p:spPr>
          <a:xfrm>
            <a:off x="1093575" y="457100"/>
            <a:ext cx="7667100" cy="5559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SzPts val="770"/>
              <a:buNone/>
            </a:pPr>
            <a:r>
              <a:rPr b="1" lang="en-US" sz="2460">
                <a:solidFill>
                  <a:srgbClr val="990000"/>
                </a:solidFill>
              </a:rPr>
              <a:t>Web Accessibility &amp; Usability</a:t>
            </a:r>
            <a:endParaRPr sz="2460">
              <a:solidFill>
                <a:srgbClr val="990000"/>
              </a:solidFill>
            </a:endParaRPr>
          </a:p>
          <a:p>
            <a:pPr indent="0" lvl="0" marL="0" rtl="0" algn="l">
              <a:lnSpc>
                <a:spcPct val="80000"/>
              </a:lnSpc>
              <a:spcBef>
                <a:spcPts val="392"/>
              </a:spcBef>
              <a:spcAft>
                <a:spcPts val="0"/>
              </a:spcAft>
              <a:buSzPts val="770"/>
              <a:buNone/>
            </a:pPr>
            <a:r>
              <a:rPr lang="en-US" sz="2460">
                <a:solidFill>
                  <a:srgbClr val="990000"/>
                </a:solidFill>
              </a:rPr>
              <a:t>􀂇 The design of websites and web pages so that</a:t>
            </a:r>
            <a:endParaRPr sz="2460">
              <a:solidFill>
                <a:srgbClr val="990000"/>
              </a:solidFill>
            </a:endParaRPr>
          </a:p>
          <a:p>
            <a:pPr indent="0" lvl="0" marL="0" rtl="0" algn="l">
              <a:lnSpc>
                <a:spcPct val="80000"/>
              </a:lnSpc>
              <a:spcBef>
                <a:spcPts val="392"/>
              </a:spcBef>
              <a:spcAft>
                <a:spcPts val="0"/>
              </a:spcAft>
              <a:buSzPts val="770"/>
              <a:buNone/>
            </a:pPr>
            <a:r>
              <a:rPr lang="en-US" sz="2460">
                <a:solidFill>
                  <a:srgbClr val="990000"/>
                </a:solidFill>
              </a:rPr>
              <a:t>persons with and without disabilities can access</a:t>
            </a:r>
            <a:endParaRPr sz="2460">
              <a:solidFill>
                <a:srgbClr val="990000"/>
              </a:solidFill>
            </a:endParaRPr>
          </a:p>
          <a:p>
            <a:pPr indent="0" lvl="0" marL="0" rtl="0" algn="l">
              <a:lnSpc>
                <a:spcPct val="80000"/>
              </a:lnSpc>
              <a:spcBef>
                <a:spcPts val="392"/>
              </a:spcBef>
              <a:spcAft>
                <a:spcPts val="0"/>
              </a:spcAft>
              <a:buSzPts val="770"/>
              <a:buNone/>
            </a:pPr>
            <a:r>
              <a:rPr lang="en-US" sz="2460">
                <a:solidFill>
                  <a:srgbClr val="990000"/>
                </a:solidFill>
              </a:rPr>
              <a:t>online content to the greatest extent possible.</a:t>
            </a:r>
            <a:endParaRPr sz="2460">
              <a:solidFill>
                <a:srgbClr val="990000"/>
              </a:solidFill>
            </a:endParaRPr>
          </a:p>
          <a:p>
            <a:pPr indent="0" lvl="0" marL="0" rtl="0" algn="l">
              <a:lnSpc>
                <a:spcPct val="80000"/>
              </a:lnSpc>
              <a:spcBef>
                <a:spcPts val="392"/>
              </a:spcBef>
              <a:spcAft>
                <a:spcPts val="0"/>
              </a:spcAft>
              <a:buSzPts val="770"/>
              <a:buNone/>
            </a:pPr>
            <a:r>
              <a:rPr lang="en-US" sz="2460">
                <a:solidFill>
                  <a:srgbClr val="990000"/>
                </a:solidFill>
              </a:rPr>
              <a:t>􀂄 Web accessibility includes making web pages readable</a:t>
            </a:r>
            <a:endParaRPr sz="2460">
              <a:solidFill>
                <a:srgbClr val="990000"/>
              </a:solidFill>
            </a:endParaRPr>
          </a:p>
          <a:p>
            <a:pPr indent="0" lvl="0" marL="0" rtl="0" algn="l">
              <a:lnSpc>
                <a:spcPct val="80000"/>
              </a:lnSpc>
              <a:spcBef>
                <a:spcPts val="392"/>
              </a:spcBef>
              <a:spcAft>
                <a:spcPts val="0"/>
              </a:spcAft>
              <a:buSzPts val="770"/>
              <a:buNone/>
            </a:pPr>
            <a:r>
              <a:rPr lang="en-US" sz="2460">
                <a:solidFill>
                  <a:srgbClr val="990000"/>
                </a:solidFill>
              </a:rPr>
              <a:t>and usable by persons who use various assistive</a:t>
            </a:r>
            <a:endParaRPr sz="2460">
              <a:solidFill>
                <a:srgbClr val="990000"/>
              </a:solidFill>
            </a:endParaRPr>
          </a:p>
          <a:p>
            <a:pPr indent="0" lvl="0" marL="0" rtl="0" algn="l">
              <a:lnSpc>
                <a:spcPct val="80000"/>
              </a:lnSpc>
              <a:spcBef>
                <a:spcPts val="392"/>
              </a:spcBef>
              <a:spcAft>
                <a:spcPts val="0"/>
              </a:spcAft>
              <a:buSzPts val="770"/>
              <a:buNone/>
            </a:pPr>
            <a:r>
              <a:rPr lang="en-US" sz="2460">
                <a:solidFill>
                  <a:srgbClr val="990000"/>
                </a:solidFill>
              </a:rPr>
              <a:t>technologies such as screen readers or learning</a:t>
            </a:r>
            <a:endParaRPr sz="2460">
              <a:solidFill>
                <a:srgbClr val="990000"/>
              </a:solidFill>
            </a:endParaRPr>
          </a:p>
          <a:p>
            <a:pPr indent="0" lvl="0" marL="0" rtl="0" algn="l">
              <a:lnSpc>
                <a:spcPct val="80000"/>
              </a:lnSpc>
              <a:spcBef>
                <a:spcPts val="392"/>
              </a:spcBef>
              <a:spcAft>
                <a:spcPts val="0"/>
              </a:spcAft>
              <a:buSzPts val="770"/>
              <a:buNone/>
            </a:pPr>
            <a:r>
              <a:rPr lang="en-US" sz="2460">
                <a:solidFill>
                  <a:srgbClr val="990000"/>
                </a:solidFill>
              </a:rPr>
              <a:t>assistance software.</a:t>
            </a:r>
            <a:endParaRPr sz="2460">
              <a:solidFill>
                <a:srgbClr val="990000"/>
              </a:solidFill>
            </a:endParaRPr>
          </a:p>
          <a:p>
            <a:pPr indent="0" lvl="0" marL="0" rtl="0" algn="l">
              <a:lnSpc>
                <a:spcPct val="80000"/>
              </a:lnSpc>
              <a:spcBef>
                <a:spcPts val="392"/>
              </a:spcBef>
              <a:spcAft>
                <a:spcPts val="0"/>
              </a:spcAft>
              <a:buSzPts val="770"/>
              <a:buNone/>
            </a:pPr>
            <a:r>
              <a:rPr lang="en-US" sz="2460">
                <a:solidFill>
                  <a:srgbClr val="990000"/>
                </a:solidFill>
              </a:rPr>
              <a:t>􀂄 Usability refers to performance, ease of use, and</a:t>
            </a:r>
            <a:endParaRPr sz="2460">
              <a:solidFill>
                <a:srgbClr val="990000"/>
              </a:solidFill>
            </a:endParaRPr>
          </a:p>
          <a:p>
            <a:pPr indent="0" lvl="0" marL="0" rtl="0" algn="l">
              <a:lnSpc>
                <a:spcPct val="80000"/>
              </a:lnSpc>
              <a:spcBef>
                <a:spcPts val="392"/>
              </a:spcBef>
              <a:spcAft>
                <a:spcPts val="0"/>
              </a:spcAft>
              <a:buSzPts val="770"/>
              <a:buNone/>
            </a:pPr>
            <a:r>
              <a:rPr lang="en-US" sz="2460">
                <a:solidFill>
                  <a:srgbClr val="990000"/>
                </a:solidFill>
              </a:rPr>
              <a:t>understandability of web-delivered content.</a:t>
            </a:r>
            <a:endParaRPr sz="2460">
              <a:solidFill>
                <a:srgbClr val="990000"/>
              </a:solidFill>
            </a:endParaRPr>
          </a:p>
          <a:p>
            <a:pPr indent="0" lvl="0" marL="0" rtl="0" algn="l">
              <a:lnSpc>
                <a:spcPct val="80000"/>
              </a:lnSpc>
              <a:spcBef>
                <a:spcPts val="392"/>
              </a:spcBef>
              <a:spcAft>
                <a:spcPts val="0"/>
              </a:spcAft>
              <a:buSzPts val="770"/>
              <a:buNone/>
            </a:pPr>
            <a:r>
              <a:rPr lang="en-US" sz="2460">
                <a:solidFill>
                  <a:srgbClr val="990000"/>
                </a:solidFill>
              </a:rPr>
              <a:t>􀂇 Both accessibility and usability are necessary for</a:t>
            </a:r>
            <a:endParaRPr sz="2460">
              <a:solidFill>
                <a:srgbClr val="990000"/>
              </a:solidFill>
            </a:endParaRPr>
          </a:p>
          <a:p>
            <a:pPr indent="0" lvl="0" marL="0" rtl="0" algn="l">
              <a:lnSpc>
                <a:spcPct val="80000"/>
              </a:lnSpc>
              <a:spcBef>
                <a:spcPts val="392"/>
              </a:spcBef>
              <a:spcAft>
                <a:spcPts val="0"/>
              </a:spcAft>
              <a:buSzPts val="770"/>
              <a:buNone/>
            </a:pPr>
            <a:r>
              <a:rPr lang="en-US" sz="2460">
                <a:solidFill>
                  <a:srgbClr val="990000"/>
                </a:solidFill>
              </a:rPr>
              <a:t>effective websites.</a:t>
            </a:r>
            <a:endParaRPr sz="2460">
              <a:solidFill>
                <a:srgbClr val="99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g1078dcc9d71_0_10"/>
          <p:cNvSpPr txBox="1"/>
          <p:nvPr>
            <p:ph type="title"/>
          </p:nvPr>
        </p:nvSpPr>
        <p:spPr>
          <a:xfrm>
            <a:off x="448965" y="1138425"/>
            <a:ext cx="6566400" cy="610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t/>
            </a:r>
            <a:endParaRPr/>
          </a:p>
        </p:txBody>
      </p:sp>
      <p:sp>
        <p:nvSpPr>
          <p:cNvPr id="302" name="Google Shape;302;g1078dcc9d71_0_10"/>
          <p:cNvSpPr txBox="1"/>
          <p:nvPr>
            <p:ph idx="1" type="body"/>
          </p:nvPr>
        </p:nvSpPr>
        <p:spPr>
          <a:xfrm>
            <a:off x="448977" y="1901950"/>
            <a:ext cx="7931100" cy="41229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lt1"/>
              </a:buClr>
              <a:buSzPts val="2380"/>
              <a:buNone/>
            </a:pPr>
            <a:r>
              <a:rPr b="1" lang="en-US" sz="2680"/>
              <a:t>Office of Disability Services</a:t>
            </a:r>
            <a:endParaRPr sz="2680"/>
          </a:p>
          <a:p>
            <a:pPr indent="-342900" lvl="0" marL="342900" rtl="0" algn="l">
              <a:lnSpc>
                <a:spcPct val="80000"/>
              </a:lnSpc>
              <a:spcBef>
                <a:spcPts val="476"/>
              </a:spcBef>
              <a:spcAft>
                <a:spcPts val="0"/>
              </a:spcAft>
              <a:buClr>
                <a:schemeClr val="lt1"/>
              </a:buClr>
              <a:buSzPts val="2380"/>
              <a:buNone/>
            </a:pPr>
            <a:r>
              <a:rPr b="1" lang="en-US" sz="2680"/>
              <a:t>Tips for Faculty</a:t>
            </a:r>
            <a:endParaRPr sz="2680"/>
          </a:p>
          <a:p>
            <a:pPr indent="-342900" lvl="0" marL="342900" rtl="0" algn="l">
              <a:lnSpc>
                <a:spcPct val="80000"/>
              </a:lnSpc>
              <a:spcBef>
                <a:spcPts val="476"/>
              </a:spcBef>
              <a:spcAft>
                <a:spcPts val="0"/>
              </a:spcAft>
              <a:buClr>
                <a:schemeClr val="lt1"/>
              </a:buClr>
              <a:buSzPts val="2380"/>
              <a:buNone/>
            </a:pPr>
            <a:r>
              <a:rPr lang="en-US" sz="2680"/>
              <a:t>Create a welcoming environment.</a:t>
            </a:r>
            <a:endParaRPr sz="2680"/>
          </a:p>
          <a:p>
            <a:pPr indent="-342900" lvl="0" marL="342900" rtl="0" algn="l">
              <a:lnSpc>
                <a:spcPct val="80000"/>
              </a:lnSpc>
              <a:spcBef>
                <a:spcPts val="476"/>
              </a:spcBef>
              <a:spcAft>
                <a:spcPts val="0"/>
              </a:spcAft>
              <a:buClr>
                <a:schemeClr val="lt1"/>
              </a:buClr>
              <a:buSzPts val="2380"/>
              <a:buNone/>
            </a:pPr>
            <a:r>
              <a:rPr lang="en-US" sz="2680"/>
              <a:t>Incorporate Universal Design into teaching.</a:t>
            </a:r>
            <a:endParaRPr sz="2680"/>
          </a:p>
          <a:p>
            <a:pPr indent="-342900" lvl="0" marL="342900" rtl="0" algn="l">
              <a:lnSpc>
                <a:spcPct val="80000"/>
              </a:lnSpc>
              <a:spcBef>
                <a:spcPts val="476"/>
              </a:spcBef>
              <a:spcAft>
                <a:spcPts val="0"/>
              </a:spcAft>
              <a:buClr>
                <a:schemeClr val="lt1"/>
              </a:buClr>
              <a:buSzPts val="2380"/>
              <a:buNone/>
            </a:pPr>
            <a:r>
              <a:rPr lang="en-US" sz="2680"/>
              <a:t> Hold students to the same standards as others.</a:t>
            </a:r>
            <a:endParaRPr sz="2680"/>
          </a:p>
          <a:p>
            <a:pPr indent="-342900" lvl="0" marL="342900" rtl="0" algn="l">
              <a:lnSpc>
                <a:spcPct val="80000"/>
              </a:lnSpc>
              <a:spcBef>
                <a:spcPts val="476"/>
              </a:spcBef>
              <a:spcAft>
                <a:spcPts val="0"/>
              </a:spcAft>
              <a:buClr>
                <a:schemeClr val="lt1"/>
              </a:buClr>
              <a:buSzPts val="2380"/>
              <a:buNone/>
            </a:pPr>
            <a:r>
              <a:rPr lang="en-US" sz="2680"/>
              <a:t>Ask students about their strengths and difficulties.</a:t>
            </a:r>
            <a:endParaRPr sz="2680"/>
          </a:p>
          <a:p>
            <a:pPr indent="-342900" lvl="0" marL="342900" rtl="0" algn="l">
              <a:lnSpc>
                <a:spcPct val="80000"/>
              </a:lnSpc>
              <a:spcBef>
                <a:spcPts val="476"/>
              </a:spcBef>
              <a:spcAft>
                <a:spcPts val="0"/>
              </a:spcAft>
              <a:buClr>
                <a:schemeClr val="lt1"/>
              </a:buClr>
              <a:buSzPts val="2380"/>
              <a:buNone/>
            </a:pPr>
            <a:r>
              <a:rPr lang="en-US" sz="2680"/>
              <a:t>Have textbook and other print material requests in</a:t>
            </a:r>
            <a:endParaRPr sz="2680"/>
          </a:p>
          <a:p>
            <a:pPr indent="-342900" lvl="0" marL="342900" rtl="0" algn="l">
              <a:lnSpc>
                <a:spcPct val="80000"/>
              </a:lnSpc>
              <a:spcBef>
                <a:spcPts val="476"/>
              </a:spcBef>
              <a:spcAft>
                <a:spcPts val="0"/>
              </a:spcAft>
              <a:buClr>
                <a:schemeClr val="lt1"/>
              </a:buClr>
              <a:buSzPts val="2380"/>
              <a:buNone/>
            </a:pPr>
            <a:r>
              <a:rPr lang="en-US" sz="2680"/>
              <a:t>early, to assist ODS with alternative formatting.</a:t>
            </a:r>
            <a:endParaRPr sz="2680"/>
          </a:p>
          <a:p>
            <a:pPr indent="-342900" lvl="0" marL="342900" rtl="0" algn="l">
              <a:lnSpc>
                <a:spcPct val="80000"/>
              </a:lnSpc>
              <a:spcBef>
                <a:spcPts val="476"/>
              </a:spcBef>
              <a:spcAft>
                <a:spcPts val="0"/>
              </a:spcAft>
              <a:buClr>
                <a:schemeClr val="lt1"/>
              </a:buClr>
              <a:buSzPts val="2380"/>
              <a:buNone/>
            </a:pPr>
            <a:r>
              <a:rPr lang="en-US" sz="2680"/>
              <a:t> Maintain confidentiality at all times.</a:t>
            </a:r>
            <a:endParaRPr sz="2680"/>
          </a:p>
          <a:p>
            <a:pPr indent="-342900" lvl="0" marL="342900" rtl="0" algn="l">
              <a:lnSpc>
                <a:spcPct val="80000"/>
              </a:lnSpc>
              <a:spcBef>
                <a:spcPts val="476"/>
              </a:spcBef>
              <a:spcAft>
                <a:spcPts val="0"/>
              </a:spcAft>
              <a:buClr>
                <a:schemeClr val="lt1"/>
              </a:buClr>
              <a:buSzPts val="2380"/>
              <a:buNone/>
            </a:pPr>
            <a:r>
              <a:rPr lang="en-US" sz="2680"/>
              <a:t>Include a disability statement on all course syllabi.</a:t>
            </a:r>
            <a:endParaRPr sz="268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00FF"/>
        </a:solidFill>
      </p:bgPr>
    </p:bg>
    <p:spTree>
      <p:nvGrpSpPr>
        <p:cNvPr id="306" name="Shape 306"/>
        <p:cNvGrpSpPr/>
        <p:nvPr/>
      </p:nvGrpSpPr>
      <p:grpSpPr>
        <a:xfrm>
          <a:off x="0" y="0"/>
          <a:ext cx="0" cy="0"/>
          <a:chOff x="0" y="0"/>
          <a:chExt cx="0" cy="0"/>
        </a:xfrm>
      </p:grpSpPr>
      <p:sp>
        <p:nvSpPr>
          <p:cNvPr id="307" name="Google Shape;307;g1078dcc9d71_0_15"/>
          <p:cNvSpPr txBox="1"/>
          <p:nvPr>
            <p:ph type="title"/>
          </p:nvPr>
        </p:nvSpPr>
        <p:spPr>
          <a:xfrm>
            <a:off x="771265" y="81975"/>
            <a:ext cx="6566400" cy="610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t/>
            </a:r>
            <a:endParaRPr/>
          </a:p>
        </p:txBody>
      </p:sp>
      <p:sp>
        <p:nvSpPr>
          <p:cNvPr id="308" name="Google Shape;308;g1078dcc9d71_0_15"/>
          <p:cNvSpPr txBox="1"/>
          <p:nvPr>
            <p:ph idx="1" type="body"/>
          </p:nvPr>
        </p:nvSpPr>
        <p:spPr>
          <a:xfrm>
            <a:off x="610128" y="845500"/>
            <a:ext cx="8343000" cy="4122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400"/>
              <a:t>The mission of the Office of Disability Services is to provide</a:t>
            </a:r>
            <a:endParaRPr sz="2400"/>
          </a:p>
          <a:p>
            <a:pPr indent="0" lvl="0" marL="0" rtl="0" algn="l">
              <a:spcBef>
                <a:spcPts val="392"/>
              </a:spcBef>
              <a:spcAft>
                <a:spcPts val="0"/>
              </a:spcAft>
              <a:buNone/>
            </a:pPr>
            <a:r>
              <a:rPr lang="en-US" sz="2400"/>
              <a:t>each student with a disability an equal opportunity to</a:t>
            </a:r>
            <a:endParaRPr sz="2400"/>
          </a:p>
          <a:p>
            <a:pPr indent="0" lvl="0" marL="0" rtl="0" algn="l">
              <a:spcBef>
                <a:spcPts val="392"/>
              </a:spcBef>
              <a:spcAft>
                <a:spcPts val="0"/>
              </a:spcAft>
              <a:buNone/>
            </a:pPr>
            <a:r>
              <a:rPr lang="en-US" sz="2400"/>
              <a:t>participate in the university's programs and activities. This</a:t>
            </a:r>
            <a:endParaRPr sz="2400"/>
          </a:p>
          <a:p>
            <a:pPr indent="0" lvl="0" marL="0" rtl="0" algn="l">
              <a:spcBef>
                <a:spcPts val="392"/>
              </a:spcBef>
              <a:spcAft>
                <a:spcPts val="0"/>
              </a:spcAft>
              <a:buNone/>
            </a:pPr>
            <a:r>
              <a:rPr lang="en-US" sz="2400"/>
              <a:t>mission is accomplished by:</a:t>
            </a:r>
            <a:endParaRPr sz="2400"/>
          </a:p>
          <a:p>
            <a:pPr indent="0" lvl="0" marL="0" rtl="0" algn="l">
              <a:spcBef>
                <a:spcPts val="392"/>
              </a:spcBef>
              <a:spcAft>
                <a:spcPts val="0"/>
              </a:spcAft>
              <a:buNone/>
            </a:pPr>
            <a:r>
              <a:rPr lang="en-US" sz="2400"/>
              <a:t>1. Creating a physically accessible, programmatically</a:t>
            </a:r>
            <a:endParaRPr sz="2400"/>
          </a:p>
          <a:p>
            <a:pPr indent="0" lvl="0" marL="0" rtl="0" algn="l">
              <a:spcBef>
                <a:spcPts val="392"/>
              </a:spcBef>
              <a:spcAft>
                <a:spcPts val="0"/>
              </a:spcAft>
              <a:buNone/>
            </a:pPr>
            <a:r>
              <a:rPr lang="en-US" sz="2400"/>
              <a:t>accessible and attitudinally accessible community where</a:t>
            </a:r>
            <a:endParaRPr sz="2400"/>
          </a:p>
          <a:p>
            <a:pPr indent="0" lvl="0" marL="0" rtl="0" algn="l">
              <a:spcBef>
                <a:spcPts val="392"/>
              </a:spcBef>
              <a:spcAft>
                <a:spcPts val="0"/>
              </a:spcAft>
              <a:buNone/>
            </a:pPr>
            <a:r>
              <a:rPr lang="en-US" sz="2400"/>
              <a:t>people are judged on their abilities, not their disabilities.</a:t>
            </a:r>
            <a:endParaRPr sz="2400"/>
          </a:p>
          <a:p>
            <a:pPr indent="0" lvl="0" marL="0" rtl="0" algn="l">
              <a:spcBef>
                <a:spcPts val="392"/>
              </a:spcBef>
              <a:spcAft>
                <a:spcPts val="0"/>
              </a:spcAft>
              <a:buNone/>
            </a:pPr>
            <a:r>
              <a:t/>
            </a:r>
            <a:endParaRPr sz="2400"/>
          </a:p>
          <a:p>
            <a:pPr indent="0" lvl="0" marL="0" rtl="0" algn="l">
              <a:spcBef>
                <a:spcPts val="392"/>
              </a:spcBef>
              <a:spcAft>
                <a:spcPts val="0"/>
              </a:spcAft>
              <a:buNone/>
            </a:pPr>
            <a:r>
              <a:rPr lang="en-US" sz="2400"/>
              <a:t>2. Promoting the development of a climate for everyone at</a:t>
            </a:r>
            <a:endParaRPr sz="2400"/>
          </a:p>
          <a:p>
            <a:pPr indent="0" lvl="0" marL="0" rtl="0" algn="l">
              <a:spcBef>
                <a:spcPts val="392"/>
              </a:spcBef>
              <a:spcAft>
                <a:spcPts val="0"/>
              </a:spcAft>
              <a:buNone/>
            </a:pPr>
            <a:r>
              <a:rPr lang="en-US" sz="2400"/>
              <a:t>the university that is conducive to learning, personal</a:t>
            </a:r>
            <a:endParaRPr sz="2400"/>
          </a:p>
          <a:p>
            <a:pPr indent="0" lvl="0" marL="0" rtl="0" algn="l">
              <a:spcBef>
                <a:spcPts val="392"/>
              </a:spcBef>
              <a:spcAft>
                <a:spcPts val="0"/>
              </a:spcAft>
              <a:buNone/>
            </a:pPr>
            <a:r>
              <a:rPr lang="en-US" sz="2400"/>
              <a:t>growth, acceptance, and appreciation of everyone</a:t>
            </a:r>
            <a:endParaRPr sz="2400"/>
          </a:p>
          <a:p>
            <a:pPr indent="0" lvl="0" marL="0" rtl="0" algn="l">
              <a:spcBef>
                <a:spcPts val="392"/>
              </a:spcBef>
              <a:spcAft>
                <a:spcPts val="0"/>
              </a:spcAft>
              <a:buNone/>
            </a:pPr>
            <a:r>
              <a:rPr lang="en-US" sz="2400"/>
              <a:t>without regard to disability.</a:t>
            </a:r>
            <a:endParaRPr sz="24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39"/>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b="1" lang="en-US"/>
              <a:t>Conclusion</a:t>
            </a:r>
            <a:br>
              <a:rPr b="1" lang="en-US"/>
            </a:br>
            <a:endParaRPr/>
          </a:p>
        </p:txBody>
      </p:sp>
      <p:sp>
        <p:nvSpPr>
          <p:cNvPr id="314" name="Google Shape;314;p39"/>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000"/>
              <a:buNone/>
            </a:pPr>
            <a:r>
              <a:rPr lang="en-US" sz="2000"/>
              <a:t>	Students with hidden  disabilities face a number of obstacles once they are admitted to college, but assistive technology can increase, maintain, or improve the capabilities of individuals with learning disabilities, AD/HD, or other cognitive challenges.</a:t>
            </a:r>
            <a:endParaRPr/>
          </a:p>
          <a:p>
            <a:pPr indent="-342900" lvl="0" marL="342900" rtl="0" algn="l">
              <a:spcBef>
                <a:spcPts val="400"/>
              </a:spcBef>
              <a:spcAft>
                <a:spcPts val="0"/>
              </a:spcAft>
              <a:buClr>
                <a:schemeClr val="lt1"/>
              </a:buClr>
              <a:buSzPts val="2000"/>
              <a:buNone/>
            </a:pPr>
            <a:r>
              <a:rPr lang="en-US" sz="2000"/>
              <a:t>Rights  of Persons with Disabilities Act (RPWD Act) and UNCRPD has mandated academic access in all areas of education for students with disabilities.</a:t>
            </a:r>
            <a:endParaRPr/>
          </a:p>
          <a:p>
            <a:pPr indent="-342900" lvl="0" marL="342900" rtl="0" algn="l">
              <a:spcBef>
                <a:spcPts val="400"/>
              </a:spcBef>
              <a:spcAft>
                <a:spcPts val="0"/>
              </a:spcAft>
              <a:buClr>
                <a:schemeClr val="lt1"/>
              </a:buClr>
              <a:buSzPts val="2000"/>
              <a:buNone/>
            </a:pPr>
            <a:r>
              <a:rPr b="1" lang="en-US" sz="2000"/>
              <a:t>Student Responsibilities:</a:t>
            </a:r>
            <a:endParaRPr/>
          </a:p>
          <a:p>
            <a:pPr indent="-342900" lvl="0" marL="342900" rtl="0" algn="l">
              <a:spcBef>
                <a:spcPts val="400"/>
              </a:spcBef>
              <a:spcAft>
                <a:spcPts val="0"/>
              </a:spcAft>
              <a:buClr>
                <a:schemeClr val="lt1"/>
              </a:buClr>
              <a:buSzPts val="2000"/>
              <a:buNone/>
            </a:pPr>
            <a:r>
              <a:rPr lang="en-US" sz="2000"/>
              <a:t>meet the essential qualifications and institutional standards.</a:t>
            </a:r>
            <a:endParaRPr/>
          </a:p>
          <a:p>
            <a:pPr indent="-342900" lvl="0" marL="342900" rtl="0" algn="l">
              <a:spcBef>
                <a:spcPts val="400"/>
              </a:spcBef>
              <a:spcAft>
                <a:spcPts val="0"/>
              </a:spcAft>
              <a:buClr>
                <a:schemeClr val="lt1"/>
              </a:buClr>
              <a:buSzPts val="2000"/>
              <a:buNone/>
            </a:pPr>
            <a:r>
              <a:rPr lang="en-US" sz="2000"/>
              <a:t>Inform accommodation needs and provide appropriate documentation in a timely manner.</a:t>
            </a:r>
            <a:endParaRPr/>
          </a:p>
          <a:p>
            <a:pPr indent="-342900" lvl="0" marL="342900" rtl="0" algn="l">
              <a:spcBef>
                <a:spcPts val="400"/>
              </a:spcBef>
              <a:spcAft>
                <a:spcPts val="0"/>
              </a:spcAft>
              <a:buClr>
                <a:schemeClr val="lt1"/>
              </a:buClr>
              <a:buSzPts val="2000"/>
              <a:buNone/>
            </a:pPr>
            <a:r>
              <a:rPr lang="en-US" sz="2000"/>
              <a:t>talk with faculties  about accommodations in the classroom, as needed.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0"/>
          <p:cNvSpPr txBox="1"/>
          <p:nvPr>
            <p:ph type="title"/>
          </p:nvPr>
        </p:nvSpPr>
        <p:spPr>
          <a:xfrm>
            <a:off x="448965" y="1138425"/>
            <a:ext cx="6566315" cy="61082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t/>
            </a:r>
            <a:endParaRPr/>
          </a:p>
        </p:txBody>
      </p:sp>
      <p:sp>
        <p:nvSpPr>
          <p:cNvPr id="320" name="Google Shape;320;p40"/>
          <p:cNvSpPr txBox="1"/>
          <p:nvPr>
            <p:ph idx="1" type="body"/>
          </p:nvPr>
        </p:nvSpPr>
        <p:spPr>
          <a:xfrm>
            <a:off x="448965" y="1901949"/>
            <a:ext cx="6413610" cy="4123035"/>
          </a:xfrm>
          <a:prstGeom prst="rect">
            <a:avLst/>
          </a:prstGeom>
          <a:noFill/>
          <a:ln>
            <a:noFill/>
          </a:ln>
        </p:spPr>
        <p:txBody>
          <a:bodyPr anchorCtr="0" anchor="t" bIns="45700" lIns="91425" spcFirstLastPara="1" rIns="91425" wrap="square" tIns="45700">
            <a:normAutofit lnSpcReduction="10000"/>
          </a:bodyPr>
          <a:lstStyle/>
          <a:p>
            <a:pPr indent="-342900" lvl="0" marL="342900" rtl="0" algn="l">
              <a:spcBef>
                <a:spcPts val="0"/>
              </a:spcBef>
              <a:spcAft>
                <a:spcPts val="0"/>
              </a:spcAft>
              <a:buClr>
                <a:schemeClr val="lt1"/>
              </a:buClr>
              <a:buSzPts val="2800"/>
              <a:buChar char="•"/>
            </a:pPr>
            <a:r>
              <a:rPr b="1" lang="en-US"/>
              <a:t>Conclusion</a:t>
            </a:r>
            <a:endParaRPr/>
          </a:p>
          <a:p>
            <a:pPr indent="-342900" lvl="0" marL="342900" rtl="0" algn="l">
              <a:spcBef>
                <a:spcPts val="560"/>
              </a:spcBef>
              <a:spcAft>
                <a:spcPts val="0"/>
              </a:spcAft>
              <a:buClr>
                <a:schemeClr val="lt1"/>
              </a:buClr>
              <a:buSzPts val="2800"/>
              <a:buNone/>
            </a:pPr>
            <a:r>
              <a:rPr lang="en-US"/>
              <a:t>The keys to improving academic outcome and achievement in students with hidden disabilities are:</a:t>
            </a:r>
            <a:endParaRPr/>
          </a:p>
          <a:p>
            <a:pPr indent="-342900" lvl="0" marL="342900" rtl="0" algn="l">
              <a:spcBef>
                <a:spcPts val="560"/>
              </a:spcBef>
              <a:spcAft>
                <a:spcPts val="0"/>
              </a:spcAft>
              <a:buClr>
                <a:schemeClr val="lt1"/>
              </a:buClr>
              <a:buSzPts val="2800"/>
              <a:buChar char="•"/>
            </a:pPr>
            <a:r>
              <a:rPr lang="en-US"/>
              <a:t> access to universities and their programs.</a:t>
            </a:r>
            <a:endParaRPr/>
          </a:p>
          <a:p>
            <a:pPr indent="-342900" lvl="0" marL="342900" rtl="0" algn="l">
              <a:spcBef>
                <a:spcPts val="560"/>
              </a:spcBef>
              <a:spcAft>
                <a:spcPts val="0"/>
              </a:spcAft>
              <a:buClr>
                <a:schemeClr val="lt1"/>
              </a:buClr>
              <a:buSzPts val="2800"/>
              <a:buChar char="•"/>
            </a:pPr>
            <a:r>
              <a:rPr lang="en-US"/>
              <a:t>availability of reasonable accommodations.</a:t>
            </a:r>
            <a:endParaRPr/>
          </a:p>
          <a:p>
            <a:pPr indent="-342900" lvl="0" marL="342900" rtl="0" algn="l">
              <a:spcBef>
                <a:spcPts val="560"/>
              </a:spcBef>
              <a:spcAft>
                <a:spcPts val="0"/>
              </a:spcAft>
              <a:buClr>
                <a:schemeClr val="lt1"/>
              </a:buClr>
              <a:buSzPts val="2800"/>
              <a:buChar char="•"/>
            </a:pPr>
            <a:r>
              <a:rPr lang="en-US"/>
              <a:t> appropriate support and resources.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g1078dcc9d71_0_46"/>
          <p:cNvSpPr txBox="1"/>
          <p:nvPr>
            <p:ph type="ctrTitle"/>
          </p:nvPr>
        </p:nvSpPr>
        <p:spPr>
          <a:xfrm>
            <a:off x="4113885" y="4650640"/>
            <a:ext cx="4428300" cy="15270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None/>
            </a:pPr>
            <a:r>
              <a:t/>
            </a:r>
            <a:endParaRPr/>
          </a:p>
        </p:txBody>
      </p:sp>
      <p:sp>
        <p:nvSpPr>
          <p:cNvPr id="118" name="Google Shape;118;g1078dcc9d71_0_46"/>
          <p:cNvSpPr txBox="1"/>
          <p:nvPr>
            <p:ph idx="1" type="subTitle"/>
          </p:nvPr>
        </p:nvSpPr>
        <p:spPr>
          <a:xfrm>
            <a:off x="2141530" y="3581705"/>
            <a:ext cx="6400800" cy="1068900"/>
          </a:xfrm>
          <a:prstGeom prst="rect">
            <a:avLst/>
          </a:prstGeom>
        </p:spPr>
        <p:txBody>
          <a:bodyPr anchorCtr="0" anchor="t" bIns="45700" lIns="91425" spcFirstLastPara="1" rIns="91425" wrap="square" tIns="45700">
            <a:normAutofit/>
          </a:bodyPr>
          <a:lstStyle/>
          <a:p>
            <a:pPr indent="0" lvl="0" marL="0" rtl="0" algn="r">
              <a:spcBef>
                <a:spcPts val="520"/>
              </a:spcBef>
              <a:spcAft>
                <a:spcPts val="0"/>
              </a:spcAft>
              <a:buNone/>
            </a:pPr>
            <a:r>
              <a:t/>
            </a:r>
            <a:endParaRPr/>
          </a:p>
        </p:txBody>
      </p:sp>
      <p:pic>
        <p:nvPicPr>
          <p:cNvPr id="119" name="Google Shape;119;g1078dcc9d71_0_46"/>
          <p:cNvPicPr preferRelativeResize="0"/>
          <p:nvPr/>
        </p:nvPicPr>
        <p:blipFill>
          <a:blip r:embed="rId3">
            <a:alphaModFix/>
          </a:blip>
          <a:stretch>
            <a:fillRect/>
          </a:stretch>
        </p:blipFill>
        <p:spPr>
          <a:xfrm>
            <a:off x="152400" y="0"/>
            <a:ext cx="8389775" cy="92133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1078dcc9d71_0_20"/>
          <p:cNvSpPr/>
          <p:nvPr/>
        </p:nvSpPr>
        <p:spPr>
          <a:xfrm>
            <a:off x="501350" y="2023425"/>
            <a:ext cx="7932300" cy="147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E8ECF4"/>
                </a:solidFill>
                <a:latin typeface="Calibri"/>
                <a:ea typeface="Calibri"/>
                <a:cs typeface="Calibri"/>
                <a:sym typeface="Calibri"/>
              </a:rPr>
              <a:t>I</a:t>
            </a:r>
            <a:r>
              <a:rPr lang="en-US" sz="3000">
                <a:solidFill>
                  <a:srgbClr val="E8ECF4"/>
                </a:solidFill>
                <a:latin typeface="Calibri"/>
                <a:ea typeface="Calibri"/>
                <a:cs typeface="Calibri"/>
                <a:sym typeface="Calibri"/>
              </a:rPr>
              <a:t>nclusive pedagogy is a method of teaching in which instructors and classmates work together to create a supportive environment that gives each student equal access to learning.</a:t>
            </a:r>
            <a:endParaRPr sz="3000">
              <a:solidFill>
                <a:srgbClr val="E8ECF4"/>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g1078dcc9d71_0_24"/>
          <p:cNvSpPr txBox="1"/>
          <p:nvPr>
            <p:ph type="title"/>
          </p:nvPr>
        </p:nvSpPr>
        <p:spPr>
          <a:xfrm>
            <a:off x="448965" y="1138425"/>
            <a:ext cx="6566400" cy="6108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t/>
            </a:r>
            <a:endParaRPr/>
          </a:p>
        </p:txBody>
      </p:sp>
      <p:sp>
        <p:nvSpPr>
          <p:cNvPr id="130" name="Google Shape;130;g1078dcc9d71_0_24"/>
          <p:cNvSpPr txBox="1"/>
          <p:nvPr>
            <p:ph idx="1" type="body"/>
          </p:nvPr>
        </p:nvSpPr>
        <p:spPr>
          <a:xfrm>
            <a:off x="448965" y="1901949"/>
            <a:ext cx="6413700" cy="41229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Char char="•"/>
            </a:pPr>
            <a:r>
              <a:rPr lang="en-US"/>
              <a:t>Inclusive classrooms work to ensure that both teacher and student participation promote thoughtfulness and mutual respect. And research shows us that students of all backgrounds—not just marginalized groups—do better in more inclusive environments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2C4C9"/>
        </a:solidFill>
      </p:bgPr>
    </p:bg>
    <p:spTree>
      <p:nvGrpSpPr>
        <p:cNvPr id="134" name="Shape 134"/>
        <p:cNvGrpSpPr/>
        <p:nvPr/>
      </p:nvGrpSpPr>
      <p:grpSpPr>
        <a:xfrm>
          <a:off x="0" y="0"/>
          <a:ext cx="0" cy="0"/>
          <a:chOff x="0" y="0"/>
          <a:chExt cx="0" cy="0"/>
        </a:xfrm>
      </p:grpSpPr>
      <p:sp>
        <p:nvSpPr>
          <p:cNvPr id="135" name="Google Shape;135;g1078dcc9d71_0_29"/>
          <p:cNvSpPr/>
          <p:nvPr/>
        </p:nvSpPr>
        <p:spPr>
          <a:xfrm>
            <a:off x="752050" y="1028350"/>
            <a:ext cx="8236800" cy="4801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cap="none">
                <a:solidFill>
                  <a:srgbClr val="980000"/>
                </a:solidFill>
                <a:latin typeface="Calibri"/>
                <a:ea typeface="Calibri"/>
                <a:cs typeface="Calibri"/>
                <a:sym typeface="Calibri"/>
              </a:rPr>
              <a:t>UNIVERSAL DESIGN FOR LEARNING</a:t>
            </a:r>
            <a:endParaRPr b="1" sz="1800">
              <a:solidFill>
                <a:srgbClr val="980000"/>
              </a:solidFill>
            </a:endParaRPr>
          </a:p>
          <a:p>
            <a:pPr indent="0" lvl="0" marL="0" marR="0" rtl="0" algn="l">
              <a:spcBef>
                <a:spcPts val="0"/>
              </a:spcBef>
              <a:spcAft>
                <a:spcPts val="0"/>
              </a:spcAft>
              <a:buNone/>
            </a:pPr>
            <a:r>
              <a:rPr lang="en-US" sz="2200">
                <a:solidFill>
                  <a:schemeClr val="dk1"/>
                </a:solidFill>
                <a:latin typeface="Calibri"/>
                <a:ea typeface="Calibri"/>
                <a:cs typeface="Calibri"/>
                <a:sym typeface="Calibri"/>
              </a:rPr>
              <a:t>To teach effectively, you have to reach your students, students who come to the classroom with varied backgrounds, expectations, abilities, and learning styles. This understanding is at the heart of the philosophy of practice known as universal design for learning (UDL). UDL is part of a larger movement of universal design, which works to increase access for all through designs that—from the beginning—consider needs of diverse people, not just adapting when a situation requires it. For instructors, UDL means designing your course with accessibility in mind—regardless of whether you’ve been approached by a student who may “require” such adjustments.</a:t>
            </a:r>
            <a:endParaRPr sz="22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
          <p:cNvSpPr txBox="1"/>
          <p:nvPr>
            <p:ph type="title"/>
          </p:nvPr>
        </p:nvSpPr>
        <p:spPr>
          <a:xfrm>
            <a:off x="457200" y="0"/>
            <a:ext cx="8229600" cy="11430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ABF8E"/>
              </a:buClr>
              <a:buSzPts val="3600"/>
              <a:buFont typeface="Calibri"/>
              <a:buNone/>
            </a:pPr>
            <a:r>
              <a:rPr b="1" lang="en-US"/>
              <a:t>Hidden Disabilities</a:t>
            </a:r>
            <a:endParaRPr/>
          </a:p>
        </p:txBody>
      </p:sp>
      <p:sp>
        <p:nvSpPr>
          <p:cNvPr id="141" name="Google Shape;141;p2"/>
          <p:cNvSpPr txBox="1"/>
          <p:nvPr>
            <p:ph idx="1" type="body"/>
          </p:nvPr>
        </p:nvSpPr>
        <p:spPr>
          <a:xfrm>
            <a:off x="533400" y="9906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lt1"/>
              </a:buClr>
              <a:buSzPts val="2400"/>
              <a:buNone/>
            </a:pPr>
            <a:r>
              <a:rPr b="1" lang="en-US" sz="2400"/>
              <a:t>What are they?</a:t>
            </a:r>
            <a:endParaRPr/>
          </a:p>
          <a:p>
            <a:pPr indent="-342900" lvl="0" marL="342900" rtl="0" algn="l">
              <a:spcBef>
                <a:spcPts val="480"/>
              </a:spcBef>
              <a:spcAft>
                <a:spcPts val="0"/>
              </a:spcAft>
              <a:buClr>
                <a:schemeClr val="lt1"/>
              </a:buClr>
              <a:buSzPts val="2400"/>
              <a:buNone/>
            </a:pPr>
            <a:r>
              <a:rPr lang="en-US" sz="2400"/>
              <a:t>Students whose impairment is immediately apparent are in the minority. The majority have what are sometimes known as “hidden disabilities”.</a:t>
            </a:r>
            <a:endParaRPr/>
          </a:p>
          <a:p>
            <a:pPr indent="-342900" lvl="0" marL="342900" rtl="0" algn="l">
              <a:spcBef>
                <a:spcPts val="480"/>
              </a:spcBef>
              <a:spcAft>
                <a:spcPts val="0"/>
              </a:spcAft>
              <a:buClr>
                <a:schemeClr val="lt1"/>
              </a:buClr>
              <a:buSzPts val="2400"/>
              <a:buNone/>
            </a:pPr>
            <a:r>
              <a:rPr lang="en-US" sz="2400"/>
              <a:t>These are physical or mental impairments that are not readily  apparent to others. They include:</a:t>
            </a:r>
            <a:endParaRPr/>
          </a:p>
          <a:p>
            <a:pPr indent="-342900" lvl="0" marL="342900" rtl="0" algn="l">
              <a:spcBef>
                <a:spcPts val="480"/>
              </a:spcBef>
              <a:spcAft>
                <a:spcPts val="0"/>
              </a:spcAft>
              <a:buClr>
                <a:schemeClr val="lt1"/>
              </a:buClr>
              <a:buSzPts val="2400"/>
              <a:buChar char="•"/>
            </a:pPr>
            <a:r>
              <a:rPr lang="en-US" sz="2400"/>
              <a:t>learning disabilities</a:t>
            </a:r>
            <a:endParaRPr/>
          </a:p>
          <a:p>
            <a:pPr indent="-342900" lvl="0" marL="342900" rtl="0" algn="l">
              <a:spcBef>
                <a:spcPts val="480"/>
              </a:spcBef>
              <a:spcAft>
                <a:spcPts val="0"/>
              </a:spcAft>
              <a:buClr>
                <a:schemeClr val="lt1"/>
              </a:buClr>
              <a:buSzPts val="2400"/>
              <a:buChar char="•"/>
            </a:pPr>
            <a:r>
              <a:rPr lang="en-US" sz="2400"/>
              <a:t>Depression</a:t>
            </a:r>
            <a:endParaRPr sz="2400"/>
          </a:p>
          <a:p>
            <a:pPr indent="-342900" lvl="0" marL="342900" rtl="0" algn="l">
              <a:spcBef>
                <a:spcPts val="480"/>
              </a:spcBef>
              <a:spcAft>
                <a:spcPts val="0"/>
              </a:spcAft>
              <a:buClr>
                <a:schemeClr val="lt1"/>
              </a:buClr>
              <a:buSzPts val="2400"/>
              <a:buChar char="•"/>
            </a:pPr>
            <a:r>
              <a:rPr lang="en-US" sz="2400"/>
              <a:t>Epilepsy</a:t>
            </a:r>
            <a:endParaRPr sz="2400"/>
          </a:p>
          <a:p>
            <a:pPr indent="-342900" lvl="0" marL="342900" rtl="0" algn="l">
              <a:spcBef>
                <a:spcPts val="480"/>
              </a:spcBef>
              <a:spcAft>
                <a:spcPts val="0"/>
              </a:spcAft>
              <a:buClr>
                <a:schemeClr val="lt1"/>
              </a:buClr>
              <a:buSzPts val="2400"/>
              <a:buChar char="•"/>
            </a:pPr>
            <a:r>
              <a:rPr lang="en-US" sz="2400"/>
              <a:t>AD/HD</a:t>
            </a:r>
            <a:endParaRPr sz="2400"/>
          </a:p>
          <a:p>
            <a:pPr indent="-342900" lvl="0" marL="342900" rtl="0" algn="l">
              <a:spcBef>
                <a:spcPts val="480"/>
              </a:spcBef>
              <a:spcAft>
                <a:spcPts val="0"/>
              </a:spcAft>
              <a:buClr>
                <a:schemeClr val="lt1"/>
              </a:buClr>
              <a:buSzPts val="2400"/>
              <a:buChar char="•"/>
            </a:pPr>
            <a:r>
              <a:rPr lang="en-US" sz="2400"/>
              <a:t>mental illness</a:t>
            </a:r>
            <a:endParaRPr/>
          </a:p>
          <a:p>
            <a:pPr indent="-342900" lvl="0" marL="342900" rtl="0" algn="l">
              <a:spcBef>
                <a:spcPts val="480"/>
              </a:spcBef>
              <a:spcAft>
                <a:spcPts val="0"/>
              </a:spcAft>
              <a:buClr>
                <a:schemeClr val="lt1"/>
              </a:buClr>
              <a:buSzPts val="2400"/>
              <a:buChar char="•"/>
            </a:pPr>
            <a:r>
              <a:rPr lang="en-US" sz="2400"/>
              <a:t>mild brain injuries</a:t>
            </a:r>
            <a:endParaRPr/>
          </a:p>
          <a:p>
            <a:pPr indent="-342900" lvl="0" marL="342900" rtl="0" algn="l">
              <a:spcBef>
                <a:spcPts val="480"/>
              </a:spcBef>
              <a:spcAft>
                <a:spcPts val="0"/>
              </a:spcAft>
              <a:buClr>
                <a:schemeClr val="lt1"/>
              </a:buClr>
              <a:buSzPts val="2400"/>
              <a:buChar char="•"/>
            </a:pPr>
            <a:r>
              <a:rPr lang="en-US" sz="2400"/>
              <a:t>autism</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txBox="1"/>
          <p:nvPr>
            <p:ph type="title"/>
          </p:nvPr>
        </p:nvSpPr>
        <p:spPr>
          <a:xfrm>
            <a:off x="457200" y="274638"/>
            <a:ext cx="8229600" cy="715962"/>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FABF8E"/>
              </a:buClr>
              <a:buSzPct val="100000"/>
              <a:buFont typeface="Calibri"/>
              <a:buNone/>
            </a:pPr>
            <a:r>
              <a:rPr b="1" lang="en-US"/>
              <a:t>Objectives</a:t>
            </a:r>
            <a:br>
              <a:rPr b="1" lang="en-US"/>
            </a:br>
            <a:endParaRPr/>
          </a:p>
        </p:txBody>
      </p:sp>
      <p:sp>
        <p:nvSpPr>
          <p:cNvPr id="147" name="Google Shape;147;p3"/>
          <p:cNvSpPr txBox="1"/>
          <p:nvPr>
            <p:ph idx="1" type="body"/>
          </p:nvPr>
        </p:nvSpPr>
        <p:spPr>
          <a:xfrm>
            <a:off x="457200" y="990600"/>
            <a:ext cx="8458200" cy="51355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lt1"/>
              </a:buClr>
              <a:buSzPts val="2800"/>
              <a:buNone/>
            </a:pPr>
            <a:r>
              <a:rPr b="1" lang="en-US"/>
              <a:t>This Presentation Will Include Information about:</a:t>
            </a:r>
            <a:endParaRPr/>
          </a:p>
          <a:p>
            <a:pPr indent="-342900" lvl="0" marL="342900" rtl="0" algn="l">
              <a:spcBef>
                <a:spcPts val="560"/>
              </a:spcBef>
              <a:spcAft>
                <a:spcPts val="0"/>
              </a:spcAft>
              <a:buClr>
                <a:schemeClr val="lt1"/>
              </a:buClr>
              <a:buSzPts val="2800"/>
              <a:buChar char="•"/>
            </a:pPr>
            <a:r>
              <a:rPr lang="en-US"/>
              <a:t>Hidden Disabilities</a:t>
            </a:r>
            <a:endParaRPr/>
          </a:p>
          <a:p>
            <a:pPr indent="-342900" lvl="0" marL="342900" rtl="0" algn="l">
              <a:spcBef>
                <a:spcPts val="560"/>
              </a:spcBef>
              <a:spcAft>
                <a:spcPts val="0"/>
              </a:spcAft>
              <a:buClr>
                <a:schemeClr val="lt1"/>
              </a:buClr>
              <a:buSzPts val="2800"/>
              <a:buChar char="•"/>
            </a:pPr>
            <a:r>
              <a:rPr lang="en-US"/>
              <a:t>Learning Disorders</a:t>
            </a:r>
            <a:endParaRPr/>
          </a:p>
          <a:p>
            <a:pPr indent="-342900" lvl="0" marL="342900" rtl="0" algn="l">
              <a:spcBef>
                <a:spcPts val="560"/>
              </a:spcBef>
              <a:spcAft>
                <a:spcPts val="0"/>
              </a:spcAft>
              <a:buClr>
                <a:schemeClr val="lt1"/>
              </a:buClr>
              <a:buSzPts val="2800"/>
              <a:buChar char="•"/>
            </a:pPr>
            <a:r>
              <a:rPr lang="en-US"/>
              <a:t>AD/HD</a:t>
            </a:r>
            <a:endParaRPr/>
          </a:p>
          <a:p>
            <a:pPr indent="-342900" lvl="0" marL="342900" rtl="0" algn="l">
              <a:spcBef>
                <a:spcPts val="560"/>
              </a:spcBef>
              <a:spcAft>
                <a:spcPts val="0"/>
              </a:spcAft>
              <a:buClr>
                <a:schemeClr val="lt1"/>
              </a:buClr>
              <a:buSzPts val="2800"/>
              <a:buChar char="•"/>
            </a:pPr>
            <a:r>
              <a:rPr lang="en-US"/>
              <a:t>Assistive Technology for LD &amp; AD/HD</a:t>
            </a:r>
            <a:endParaRPr/>
          </a:p>
          <a:p>
            <a:pPr indent="-342900" lvl="0" marL="342900" rtl="0" algn="l">
              <a:spcBef>
                <a:spcPts val="560"/>
              </a:spcBef>
              <a:spcAft>
                <a:spcPts val="0"/>
              </a:spcAft>
              <a:buClr>
                <a:schemeClr val="lt1"/>
              </a:buClr>
              <a:buSzPts val="2800"/>
              <a:buChar char="•"/>
            </a:pPr>
            <a:r>
              <a:rPr lang="en-US"/>
              <a:t> LD &amp; AD/HD in Higher</a:t>
            </a:r>
            <a:endParaRPr/>
          </a:p>
          <a:p>
            <a:pPr indent="-342900" lvl="0" marL="342900" rtl="0" algn="l">
              <a:spcBef>
                <a:spcPts val="560"/>
              </a:spcBef>
              <a:spcAft>
                <a:spcPts val="0"/>
              </a:spcAft>
              <a:buClr>
                <a:schemeClr val="lt1"/>
              </a:buClr>
              <a:buSzPts val="2800"/>
              <a:buChar char="•"/>
            </a:pPr>
            <a:r>
              <a:rPr lang="en-US"/>
              <a:t>Education</a:t>
            </a:r>
            <a:endParaRPr/>
          </a:p>
          <a:p>
            <a:pPr indent="-342900" lvl="0" marL="342900" rtl="0" algn="l">
              <a:spcBef>
                <a:spcPts val="560"/>
              </a:spcBef>
              <a:spcAft>
                <a:spcPts val="0"/>
              </a:spcAft>
              <a:buClr>
                <a:schemeClr val="lt1"/>
              </a:buClr>
              <a:buSzPts val="2800"/>
              <a:buChar char="•"/>
            </a:pPr>
            <a:r>
              <a:rPr lang="en-US"/>
              <a:t>Laws</a:t>
            </a:r>
            <a:endParaRPr/>
          </a:p>
          <a:p>
            <a:pPr indent="-342900" lvl="0" marL="342900" rtl="0" algn="l">
              <a:spcBef>
                <a:spcPts val="560"/>
              </a:spcBef>
              <a:spcAft>
                <a:spcPts val="0"/>
              </a:spcAft>
              <a:buClr>
                <a:schemeClr val="lt1"/>
              </a:buClr>
              <a:buSzPts val="2800"/>
              <a:buChar char="•"/>
            </a:pPr>
            <a:r>
              <a:rPr lang="en-US"/>
              <a:t>Disability Support Services</a:t>
            </a:r>
            <a:endParaRPr/>
          </a:p>
          <a:p>
            <a:pPr indent="-342900" lvl="0" marL="342900" rtl="0" algn="l">
              <a:spcBef>
                <a:spcPts val="560"/>
              </a:spcBef>
              <a:spcAft>
                <a:spcPts val="0"/>
              </a:spcAft>
              <a:buClr>
                <a:schemeClr val="lt1"/>
              </a:buClr>
              <a:buSzPts val="2800"/>
              <a:buChar char="•"/>
            </a:pPr>
            <a:r>
              <a:rPr lang="en-US"/>
              <a:t>Web Accessibility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heme20">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2020-12-08T03:08:37Z</dcterms:created>
  <dc:creator>nice day</dc:creator>
</cp:coreProperties>
</file>