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50"/>
  </p:notesMasterIdLst>
  <p:sldIdLst>
    <p:sldId id="256" r:id="rId2"/>
    <p:sldId id="296" r:id="rId3"/>
    <p:sldId id="299" r:id="rId4"/>
    <p:sldId id="300" r:id="rId5"/>
    <p:sldId id="316" r:id="rId6"/>
    <p:sldId id="301" r:id="rId7"/>
    <p:sldId id="302" r:id="rId8"/>
    <p:sldId id="303" r:id="rId9"/>
    <p:sldId id="304" r:id="rId10"/>
    <p:sldId id="305" r:id="rId11"/>
    <p:sldId id="306" r:id="rId12"/>
    <p:sldId id="307" r:id="rId13"/>
    <p:sldId id="308" r:id="rId14"/>
    <p:sldId id="310" r:id="rId15"/>
    <p:sldId id="312" r:id="rId16"/>
    <p:sldId id="313" r:id="rId17"/>
    <p:sldId id="314" r:id="rId18"/>
    <p:sldId id="274" r:id="rId19"/>
    <p:sldId id="273" r:id="rId20"/>
    <p:sldId id="297" r:id="rId21"/>
    <p:sldId id="272" r:id="rId22"/>
    <p:sldId id="271" r:id="rId23"/>
    <p:sldId id="276" r:id="rId24"/>
    <p:sldId id="317" r:id="rId25"/>
    <p:sldId id="269" r:id="rId26"/>
    <p:sldId id="270" r:id="rId27"/>
    <p:sldId id="318" r:id="rId28"/>
    <p:sldId id="260" r:id="rId29"/>
    <p:sldId id="261" r:id="rId30"/>
    <p:sldId id="262" r:id="rId31"/>
    <p:sldId id="257" r:id="rId32"/>
    <p:sldId id="258" r:id="rId33"/>
    <p:sldId id="263" r:id="rId34"/>
    <p:sldId id="259" r:id="rId35"/>
    <p:sldId id="319" r:id="rId36"/>
    <p:sldId id="264" r:id="rId37"/>
    <p:sldId id="265" r:id="rId38"/>
    <p:sldId id="266" r:id="rId39"/>
    <p:sldId id="275" r:id="rId40"/>
    <p:sldId id="277" r:id="rId41"/>
    <p:sldId id="278" r:id="rId42"/>
    <p:sldId id="279" r:id="rId43"/>
    <p:sldId id="280" r:id="rId44"/>
    <p:sldId id="320" r:id="rId45"/>
    <p:sldId id="321" r:id="rId46"/>
    <p:sldId id="285" r:id="rId47"/>
    <p:sldId id="295" r:id="rId48"/>
    <p:sldId id="32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F891E-7405-40CE-9A89-5CC1D9F5D59E}" type="datetimeFigureOut">
              <a:rPr lang="en-US" smtClean="0"/>
              <a:t>10/28/2021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727E1-E315-4AEA-B510-E6ABFFE973D8}"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89727E1-E315-4AEA-B510-E6ABFFE973D8}"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5" name="Google Shape;4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Medical-”broken”, no longer fit into AB world, sorry. </a:t>
            </a:r>
          </a:p>
          <a:p>
            <a:pPr marL="0" lvl="0" indent="0" algn="l" rtl="0">
              <a:spcBef>
                <a:spcPts val="0"/>
              </a:spcBef>
              <a:spcAft>
                <a:spcPts val="0"/>
              </a:spcAft>
              <a:buNone/>
            </a:pPr>
            <a:r>
              <a:rPr lang="en-US"/>
              <a:t>Environmental- w/c-with ramp and elevator reduces impact of disability, ADHD-timed tests, </a:t>
            </a:r>
          </a:p>
          <a:p>
            <a:pPr marL="0" lvl="0" indent="0" algn="l" rtl="0">
              <a:spcBef>
                <a:spcPts val="0"/>
              </a:spcBef>
              <a:spcAft>
                <a:spcPts val="0"/>
              </a:spcAft>
              <a:buNone/>
            </a:pPr>
            <a:r>
              <a:rPr lang="en-US"/>
              <a:t>Minority-seen as diversity, DA as culture, </a:t>
            </a:r>
          </a:p>
        </p:txBody>
      </p:sp>
      <p:sp>
        <p:nvSpPr>
          <p:cNvPr id="446" name="Google Shape;44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panose="020B0604020202020204"/>
                <a:ea typeface="Arial" panose="020B0604020202020204"/>
                <a:cs typeface="Arial" panose="020B0604020202020204"/>
                <a:sym typeface="Arial" panose="020B0604020202020204"/>
              </a:rPr>
              <a:pPr marL="0" lvl="0" indent="0" algn="r" rtl="0">
                <a:spcBef>
                  <a:spcPts val="0"/>
                </a:spcBef>
                <a:spcAft>
                  <a:spcPts val="0"/>
                </a:spcAft>
                <a:buNone/>
              </a:pPr>
              <a:t>13</a:t>
            </a:fld>
            <a:endParaRPr>
              <a:latin typeface="Arial" panose="020B0604020202020204"/>
              <a:ea typeface="Arial" panose="020B0604020202020204"/>
              <a:cs typeface="Arial" panose="020B0604020202020204"/>
              <a:sym typeface="Arial" panose="020B0604020202020204"/>
            </a:endParaRPr>
          </a:p>
        </p:txBody>
      </p:sp>
      <p:sp>
        <p:nvSpPr>
          <p:cNvPr id="453" name="Google Shape;45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4" name="Google Shape;4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panose="020F0502020204030204"/>
              <a:buNone/>
            </a:pPr>
            <a:endParaRPr>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lang="en-US"/>
          </a:p>
        </p:txBody>
      </p:sp>
      <p:sp>
        <p:nvSpPr>
          <p:cNvPr id="505" name="Google Shape;50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6" name="Google Shape;506;p32:notes"/>
          <p:cNvSpPr txBox="1">
            <a:spLocks noGrp="1"/>
          </p:cNvSpPr>
          <p:nvPr>
            <p:ph type="body" idx="1"/>
          </p:nvPr>
        </p:nvSpPr>
        <p:spPr>
          <a:xfrm>
            <a:off x="913783" y="4344058"/>
            <a:ext cx="5030435" cy="411379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1" dirty="0" smtClean="0"/>
              <a:t>Organisation for Economic Co-operation and Development</a:t>
            </a:r>
            <a:r>
              <a:rPr lang="en-IN" dirty="0" smtClean="0"/>
              <a:t> </a:t>
            </a:r>
            <a:endParaRPr lang="en-IN" dirty="0"/>
          </a:p>
        </p:txBody>
      </p:sp>
      <p:sp>
        <p:nvSpPr>
          <p:cNvPr id="4" name="Slide Number Placeholder 3"/>
          <p:cNvSpPr>
            <a:spLocks noGrp="1"/>
          </p:cNvSpPr>
          <p:nvPr>
            <p:ph type="sldNum" sz="quarter" idx="10"/>
          </p:nvPr>
        </p:nvSpPr>
        <p:spPr/>
        <p:txBody>
          <a:bodyPr/>
          <a:lstStyle/>
          <a:p>
            <a:fld id="{089727E1-E315-4AEA-B510-E6ABFFE973D8}" type="slidenum">
              <a:rPr lang="en-IN" smtClean="0"/>
              <a:t>22</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1" name="Google Shape;1111;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5" name="Google Shape;40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Different definitions of DA-dictionary-emphasizes inability to have “normal” life.</a:t>
            </a:r>
          </a:p>
          <a:p>
            <a:pPr marL="0" lvl="0" indent="0" algn="l" rtl="0">
              <a:spcBef>
                <a:spcPts val="0"/>
              </a:spcBef>
              <a:spcAft>
                <a:spcPts val="0"/>
              </a:spcAft>
              <a:buNone/>
            </a:pPr>
            <a:r>
              <a:rPr lang="en-US"/>
              <a:t>WHO and ADA have different criteria for defining</a:t>
            </a:r>
          </a:p>
        </p:txBody>
      </p:sp>
      <p:sp>
        <p:nvSpPr>
          <p:cNvPr id="406" name="Google Shape;40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panose="020B0604020202020204"/>
                <a:ea typeface="Arial" panose="020B0604020202020204"/>
                <a:cs typeface="Arial" panose="020B0604020202020204"/>
                <a:sym typeface="Arial" panose="020B0604020202020204"/>
              </a:rPr>
              <a:pPr marL="0" lvl="0" indent="0" algn="r" rtl="0">
                <a:spcBef>
                  <a:spcPts val="0"/>
                </a:spcBef>
                <a:spcAft>
                  <a:spcPts val="0"/>
                </a:spcAft>
                <a:buNone/>
              </a:pPr>
              <a:t>10</a:t>
            </a:fld>
            <a:endParaRPr>
              <a:latin typeface="Arial" panose="020B0604020202020204"/>
              <a:ea typeface="Arial" panose="020B0604020202020204"/>
              <a:cs typeface="Arial" panose="020B0604020202020204"/>
              <a:sym typeface="Arial" panose="020B0604020202020204"/>
            </a:endParaRPr>
          </a:p>
        </p:txBody>
      </p:sp>
      <p:sp>
        <p:nvSpPr>
          <p:cNvPr id="420" name="Google Shape;42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1" name="Google Shape;4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panose="020B0604020202020204"/>
                <a:ea typeface="Arial" panose="020B0604020202020204"/>
                <a:cs typeface="Arial" panose="020B0604020202020204"/>
                <a:sym typeface="Arial" panose="020B0604020202020204"/>
              </a:rPr>
              <a:pPr marL="0" lvl="0" indent="0" algn="r" rtl="0">
                <a:spcBef>
                  <a:spcPts val="0"/>
                </a:spcBef>
                <a:spcAft>
                  <a:spcPts val="0"/>
                </a:spcAft>
                <a:buNone/>
              </a:pPr>
              <a:t>11</a:t>
            </a:fld>
            <a:endParaRPr>
              <a:latin typeface="Arial" panose="020B0604020202020204"/>
              <a:ea typeface="Arial" panose="020B0604020202020204"/>
              <a:cs typeface="Arial" panose="020B0604020202020204"/>
              <a:sym typeface="Arial" panose="020B0604020202020204"/>
            </a:endParaRPr>
          </a:p>
        </p:txBody>
      </p:sp>
      <p:sp>
        <p:nvSpPr>
          <p:cNvPr id="433" name="Google Shape;4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4" name="Google Shape;4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1200"/>
              <a:buFont typeface="Calibri" panose="020F0502020204030204"/>
              <a:buNone/>
            </a:pPr>
            <a:endParaRPr i="1">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575" y="3588779"/>
            <a:ext cx="7956755" cy="1907459"/>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1659195" y="5515900"/>
            <a:ext cx="6762135" cy="904568"/>
          </a:xfrm>
        </p:spPr>
        <p:txBody>
          <a:bodyPr>
            <a:normAutofit/>
          </a:bodyPr>
          <a:lstStyle>
            <a:lvl1pPr marL="0" indent="0" algn="r">
              <a:buNone/>
              <a:defRPr sz="2800" b="0" i="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6B6479-0755-4A4E-B937-1B936C3D2659}" type="slidenum">
              <a:rPr lang="en-IN" smtClean="0"/>
              <a:pPr/>
              <a:t>‹#›</a:t>
            </a:fld>
            <a:endParaRPr lang="en-IN"/>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808475" y="3101618"/>
            <a:ext cx="1463784" cy="702615"/>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8" name="Picture 7"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3808475" y="3101618"/>
            <a:ext cx="1463784" cy="70261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696" y="1282343"/>
            <a:ext cx="8259098" cy="1018035"/>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63714" y="2310581"/>
            <a:ext cx="8246070" cy="4060721"/>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64" y="591210"/>
            <a:ext cx="6305833" cy="967132"/>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79323" y="1569915"/>
            <a:ext cx="6327059" cy="468141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7944" y="1227438"/>
            <a:ext cx="8093365" cy="1018033"/>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522131" y="2443328"/>
            <a:ext cx="4040188"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131" y="3073191"/>
            <a:ext cx="4040188"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7253" y="2443328"/>
            <a:ext cx="4041775"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7253" y="3073191"/>
            <a:ext cx="4041775"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763E6-5A54-4D5A-9591-8B26FD0CE991}" type="datetimeFigureOut">
              <a:rPr lang="en-US" smtClean="0"/>
              <a:pPr/>
              <a:t>10/28/2021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6B6479-0755-4A4E-B937-1B936C3D2659}" type="slidenum">
              <a:rPr lang="en-IN" smtClean="0"/>
              <a:pPr/>
              <a:t>‹#›</a:t>
            </a:fld>
            <a:endParaRPr lang="en-IN"/>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763E6-5A54-4D5A-9591-8B26FD0CE991}" type="datetimeFigureOut">
              <a:rPr lang="en-US" smtClean="0"/>
              <a:pPr/>
              <a:t>10/28/2021</a:t>
            </a:fld>
            <a:endParaRPr lang="en-IN"/>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B6479-0755-4A4E-B937-1B936C3D2659}" type="slidenum">
              <a:rPr lang="en-IN" smtClean="0"/>
              <a:pPr/>
              <a:t>‹#›</a:t>
            </a:fld>
            <a:endParaRPr lang="en-IN"/>
          </a:p>
        </p:txBody>
      </p:sp>
      <p:sp>
        <p:nvSpPr>
          <p:cNvPr id="7" name="TextBox 6">
            <a:extLst>
              <a:ext uri="{FF2B5EF4-FFF2-40B4-BE49-F238E27FC236}">
                <a16:creationId xmlns:a16="http://schemas.microsoft.com/office/drawing/2014/main" xmlns="" id="{11E867DF-3DCA-4725-94F0-F2B6BD747A82}"/>
              </a:ext>
            </a:extLst>
          </p:cNvPr>
          <p:cNvSpPr txBox="1"/>
          <p:nvPr/>
        </p:nvSpPr>
        <p:spPr>
          <a:xfrm>
            <a:off x="-9150"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
        <p:nvSpPr>
          <p:cNvPr id="8" name="TextBox 7">
            <a:extLst>
              <a:ext uri="{FF2B5EF4-FFF2-40B4-BE49-F238E27FC236}">
                <a16:creationId xmlns="" xmlns:a16="http://schemas.microsoft.com/office/drawing/2014/main" id="{11E867DF-3DCA-4725-94F0-F2B6BD747A82}"/>
              </a:ext>
            </a:extLst>
          </p:cNvPr>
          <p:cNvSpPr txBox="1"/>
          <p:nvPr/>
        </p:nvSpPr>
        <p:spPr>
          <a:xfrm>
            <a:off x="-9150"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dapraba@bdu.ac.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making-prsp-inclusive.org/index.php?eID=tx_cms_showpic&amp;file=uploads/pics/5c-4_Linkage.jpg&amp;md5=5fea824d8c78574fc0b41f59e991dc7dc2bb3b06&amp;parameters%5b0%5d=YTo0OntzOjU6IndpZHRoIjtzOjQ6IjgwMG0iO3M6NjoiaGVpZ2h0IjtzOjQ6IjYw&amp;parameters%5b1%5d=MG0iO3M6NzoiYm9keVRhZyI7czo0MToiPGJvZHkgc3R5bGU9Im1hcmdpbjowOyBi&amp;parameters%5b2%5d=YWNrZ3JvdW5kOiNmZmY7Ij4iO3M6NDoid3JhcCI7czozNzoiPGEgaHJlZj0iamF2&amp;parameters%5b3%5d=YXNjcmlwdDpjbG9zZSgpOyI+IHwgPC9hPiI7fQ=="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hyperlink" Target="https://vidhilegalpolicy.in/wp-content/uploads/2020/07/InclusiveEducationReport_29May2020.pdf" TargetMode="External"/><Relationship Id="rId2" Type="http://schemas.openxmlformats.org/officeDocument/2006/relationships/hyperlink" Target="http://legislative.gov.in/sites/default/files/The%20Right%20of%20Children%20to%20Free%20and%20Compulsory%20Education%20Act,%202009.pdf" TargetMode="External"/><Relationship Id="rId1" Type="http://schemas.openxmlformats.org/officeDocument/2006/relationships/slideLayout" Target="../slideLayouts/slideLayout8.xml"/><Relationship Id="rId4" Type="http://schemas.openxmlformats.org/officeDocument/2006/relationships/hyperlink" Target="https://en.unesco.org/news/n-nose-state-education-report-india-2019-children-disabilitie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vidhilegalpolicy.in/wp-content/uploads/2020/05/InclusiveEducationReport_final_28April_0527PM-1.pdf"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disabilityglobalsouth.files.wordpress.com/2019/07/06_02_04.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odi.org/sites/odi.org.uk/files/resource-documents/12323.pdf" TargetMode="External"/><Relationship Id="rId2" Type="http://schemas.openxmlformats.org/officeDocument/2006/relationships/hyperlink" Target="https://www.leonardcheshire.org/sites/default/files/still_left_behind_-_pathways_to_inclusive_education_for_girls_with_disabilities_-_leonard_cheshire_disability_-_ungei.pdf" TargetMode="External"/><Relationship Id="rId1" Type="http://schemas.openxmlformats.org/officeDocument/2006/relationships/slideLayout" Target="../slideLayouts/slideLayout8.xml"/><Relationship Id="rId6" Type="http://schemas.openxmlformats.org/officeDocument/2006/relationships/hyperlink" Target="http://www.ungei.org/GEC_Thematic_discussion_papers.pdf" TargetMode="External"/><Relationship Id="rId5" Type="http://schemas.openxmlformats.org/officeDocument/2006/relationships/hyperlink" Target="https://www.youtube.com/watch?v=PCc1Kupl9tI&amp;t=2692s" TargetMode="External"/><Relationship Id="rId4" Type="http://schemas.openxmlformats.org/officeDocument/2006/relationships/hyperlink" Target="https://assets.publishing.service.gov.uk/government/uploads/system/uploads/attachment_data/file/727787/Education_Rapid_Review_full_report.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0.gif"/><Relationship Id="rId4" Type="http://schemas.openxmlformats.org/officeDocument/2006/relationships/image" Target="../media/image29.gif"/></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43248"/>
            <a:ext cx="5500694" cy="3714752"/>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IN" b="1" dirty="0" smtClean="0"/>
              <a:t>Towards inclusion of needs of</a:t>
            </a:r>
            <a:br>
              <a:rPr lang="en-IN" b="1" dirty="0" smtClean="0"/>
            </a:br>
            <a:r>
              <a:rPr lang="en-IN" b="1" dirty="0" smtClean="0"/>
              <a:t>Differently Abled Persons </a:t>
            </a:r>
            <a:r>
              <a:rPr lang="en-IN" b="1" dirty="0" smtClean="0"/>
              <a:t>in Education </a:t>
            </a:r>
            <a:r>
              <a:rPr lang="en-IN" b="1" dirty="0" smtClean="0"/>
              <a:t>and </a:t>
            </a:r>
            <a:r>
              <a:rPr lang="en-IN" b="1" dirty="0" smtClean="0"/>
              <a:t>Research </a:t>
            </a:r>
            <a:r>
              <a:rPr lang="en-IN" b="1" dirty="0" smtClean="0"/>
              <a:t>-</a:t>
            </a:r>
            <a:br>
              <a:rPr lang="en-IN" b="1" dirty="0" smtClean="0"/>
            </a:br>
            <a:r>
              <a:rPr lang="en-IN" b="1" dirty="0" smtClean="0"/>
              <a:t>Gender Concerns</a:t>
            </a:r>
            <a:endParaRPr lang="en-IN" b="1" dirty="0"/>
          </a:p>
        </p:txBody>
      </p:sp>
      <p:sp>
        <p:nvSpPr>
          <p:cNvPr id="3" name="Subtitle 2"/>
          <p:cNvSpPr>
            <a:spLocks noGrp="1"/>
          </p:cNvSpPr>
          <p:nvPr>
            <p:ph type="subTitle" idx="1"/>
          </p:nvPr>
        </p:nvSpPr>
        <p:spPr>
          <a:xfrm>
            <a:off x="5500694" y="3143248"/>
            <a:ext cx="3643306" cy="3714752"/>
          </a:xfrm>
        </p:spPr>
        <p:style>
          <a:lnRef idx="0">
            <a:schemeClr val="accent6"/>
          </a:lnRef>
          <a:fillRef idx="3">
            <a:schemeClr val="accent6"/>
          </a:fillRef>
          <a:effectRef idx="3">
            <a:schemeClr val="accent6"/>
          </a:effectRef>
          <a:fontRef idx="minor">
            <a:schemeClr val="lt1"/>
          </a:fontRef>
        </p:style>
        <p:txBody>
          <a:bodyPr>
            <a:normAutofit/>
          </a:bodyPr>
          <a:lstStyle/>
          <a:p>
            <a:endParaRPr lang="en-IN" sz="2000" b="1" dirty="0" smtClean="0">
              <a:solidFill>
                <a:schemeClr val="bg1"/>
              </a:solidFill>
            </a:endParaRPr>
          </a:p>
          <a:p>
            <a:endParaRPr lang="en-IN" sz="2000" b="1" dirty="0" smtClean="0">
              <a:solidFill>
                <a:schemeClr val="bg1"/>
              </a:solidFill>
            </a:endParaRPr>
          </a:p>
          <a:p>
            <a:endParaRPr lang="en-IN" sz="2000" b="1" dirty="0" smtClean="0">
              <a:solidFill>
                <a:schemeClr val="bg1"/>
              </a:solidFill>
            </a:endParaRPr>
          </a:p>
          <a:p>
            <a:r>
              <a:rPr lang="en-IN" sz="2000" b="1" dirty="0" err="1" smtClean="0">
                <a:solidFill>
                  <a:schemeClr val="bg1"/>
                </a:solidFill>
              </a:rPr>
              <a:t>Dr.M.Prabavathy</a:t>
            </a:r>
            <a:endParaRPr lang="en-IN" sz="2000" b="1" dirty="0" smtClean="0">
              <a:solidFill>
                <a:schemeClr val="bg1"/>
              </a:solidFill>
            </a:endParaRPr>
          </a:p>
          <a:p>
            <a:r>
              <a:rPr lang="en-IN" sz="2000" b="1" dirty="0" smtClean="0">
                <a:solidFill>
                  <a:schemeClr val="bg1"/>
                </a:solidFill>
              </a:rPr>
              <a:t>Assistant Professor and Director</a:t>
            </a:r>
          </a:p>
          <a:p>
            <a:r>
              <a:rPr lang="en-IN" sz="2000" b="1" dirty="0" smtClean="0">
                <a:solidFill>
                  <a:schemeClr val="bg1"/>
                </a:solidFill>
              </a:rPr>
              <a:t>Centre for Differently Abled Persons</a:t>
            </a:r>
          </a:p>
          <a:p>
            <a:pPr>
              <a:lnSpc>
                <a:spcPct val="120000"/>
              </a:lnSpc>
            </a:pPr>
            <a:r>
              <a:rPr lang="en-IN" sz="2000" b="1" dirty="0" err="1" smtClean="0">
                <a:solidFill>
                  <a:schemeClr val="bg1"/>
                </a:solidFill>
              </a:rPr>
              <a:t>Bharathidasan</a:t>
            </a:r>
            <a:r>
              <a:rPr lang="en-IN" sz="2000" b="1" dirty="0" smtClean="0">
                <a:solidFill>
                  <a:schemeClr val="bg1"/>
                </a:solidFill>
              </a:rPr>
              <a:t> University</a:t>
            </a:r>
          </a:p>
          <a:p>
            <a:pPr>
              <a:lnSpc>
                <a:spcPct val="120000"/>
              </a:lnSpc>
            </a:pPr>
            <a:r>
              <a:rPr lang="en-IN" sz="2000" b="1" dirty="0" smtClean="0">
                <a:solidFill>
                  <a:schemeClr val="bg1"/>
                </a:solidFill>
                <a:hlinkClick r:id="rId2"/>
              </a:rPr>
              <a:t>cdapraba@bdu.ac.in</a:t>
            </a:r>
            <a:endParaRPr lang="en-IN" sz="2000" b="1" dirty="0" smtClean="0">
              <a:solidFill>
                <a:schemeClr val="bg1"/>
              </a:solidFill>
            </a:endParaRPr>
          </a:p>
          <a:p>
            <a:pPr>
              <a:lnSpc>
                <a:spcPct val="120000"/>
              </a:lnSpc>
            </a:pPr>
            <a:endParaRPr lang="en-IN" sz="4200" dirty="0" smtClean="0"/>
          </a:p>
          <a:p>
            <a:endParaRPr lang="en-IN" dirty="0" smtClean="0"/>
          </a:p>
          <a:p>
            <a:endParaRPr lang="en-IN"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Shape 422"/>
        <p:cNvGrpSpPr/>
        <p:nvPr/>
      </p:nvGrpSpPr>
      <p:grpSpPr>
        <a:xfrm>
          <a:off x="0" y="0"/>
          <a:ext cx="0" cy="0"/>
          <a:chOff x="0" y="0"/>
          <a:chExt cx="0" cy="0"/>
        </a:xfrm>
      </p:grpSpPr>
      <p:sp>
        <p:nvSpPr>
          <p:cNvPr id="423" name="Google Shape;423;p22"/>
          <p:cNvSpPr txBox="1">
            <a:spLocks noGrp="1"/>
          </p:cNvSpPr>
          <p:nvPr>
            <p:ph type="title"/>
          </p:nvPr>
        </p:nvSpPr>
        <p:spPr>
          <a:xfrm>
            <a:off x="903660" y="188640"/>
            <a:ext cx="4963740" cy="576064"/>
          </a:xfrm>
          <a:prstGeom prst="rect">
            <a:avLst/>
          </a:prstGeom>
          <a:solidFill>
            <a:srgbClr val="0070C0"/>
          </a:solidFill>
          <a:ln w="9525" cap="flat" cmpd="sng">
            <a:solidFill>
              <a:srgbClr val="A50021"/>
            </a:solidFill>
            <a:prstDash val="solid"/>
            <a:round/>
            <a:headEnd type="none" w="sm" len="sm"/>
            <a:tailEnd type="none" w="sm" len="sm"/>
          </a:ln>
        </p:spPr>
        <p:txBody>
          <a:bodyPr spcFirstLastPara="1" wrap="square" lIns="91425" tIns="45699" rIns="91425" bIns="45699" anchor="t" anchorCtr="0">
            <a:noAutofit/>
          </a:bodyPr>
          <a:lstStyle/>
          <a:p>
            <a:pPr marL="0" lvl="0" indent="0" algn="l" rtl="0">
              <a:lnSpc>
                <a:spcPct val="99000"/>
              </a:lnSpc>
              <a:spcBef>
                <a:spcPts val="0"/>
              </a:spcBef>
              <a:spcAft>
                <a:spcPts val="0"/>
              </a:spcAft>
              <a:buClr>
                <a:schemeClr val="lt1"/>
              </a:buClr>
              <a:buSzPts val="3200"/>
              <a:buFont typeface="Century Schoolbook" panose="02040604050505020304"/>
              <a:buNone/>
            </a:pPr>
            <a:r>
              <a:rPr lang="en-US" sz="3200" b="1">
                <a:solidFill>
                  <a:schemeClr val="lt1"/>
                </a:solidFill>
              </a:rPr>
              <a:t>Traditional Model</a:t>
            </a:r>
            <a:endParaRPr sz="3200" b="1">
              <a:solidFill>
                <a:schemeClr val="lt1"/>
              </a:solidFill>
            </a:endParaRPr>
          </a:p>
        </p:txBody>
      </p:sp>
      <p:sp>
        <p:nvSpPr>
          <p:cNvPr id="424" name="Google Shape;424;p22"/>
          <p:cNvSpPr txBox="1">
            <a:spLocks noGrp="1"/>
          </p:cNvSpPr>
          <p:nvPr>
            <p:ph type="body" idx="4294967295"/>
          </p:nvPr>
        </p:nvSpPr>
        <p:spPr>
          <a:xfrm>
            <a:off x="0" y="914400"/>
            <a:ext cx="6429375" cy="2057400"/>
          </a:xfrm>
          <a:prstGeom prst="rect">
            <a:avLst/>
          </a:prstGeom>
          <a:noFill/>
          <a:ln>
            <a:noFill/>
          </a:ln>
        </p:spPr>
        <p:txBody>
          <a:bodyPr spcFirstLastPara="1" wrap="square" lIns="91425" tIns="45699" rIns="91425" bIns="45699" anchor="t" anchorCtr="0">
            <a:noAutofit/>
          </a:bodyPr>
          <a:lstStyle/>
          <a:p>
            <a:pPr marL="91440" lvl="0" indent="0" algn="l" rtl="0">
              <a:lnSpc>
                <a:spcPct val="111000"/>
              </a:lnSpc>
              <a:spcBef>
                <a:spcPts val="0"/>
              </a:spcBef>
              <a:spcAft>
                <a:spcPts val="0"/>
              </a:spcAft>
              <a:buClr>
                <a:srgbClr val="464B56"/>
              </a:buClr>
              <a:buSzPts val="2400"/>
              <a:buFont typeface="Noto Sans Symbols"/>
              <a:buNone/>
            </a:pPr>
            <a:r>
              <a:rPr lang="en-US" sz="2400" b="1">
                <a:latin typeface="Century Schoolbook" panose="02040604050505020304"/>
                <a:ea typeface="Century Schoolbook" panose="02040604050505020304"/>
                <a:cs typeface="Century Schoolbook" panose="02040604050505020304"/>
                <a:sym typeface="Century Schoolbook" panose="02040604050505020304"/>
              </a:rPr>
              <a:t>Disabilities as:</a:t>
            </a:r>
            <a:br>
              <a:rPr lang="en-US" sz="2400" b="1">
                <a:latin typeface="Century Schoolbook" panose="02040604050505020304"/>
                <a:ea typeface="Century Schoolbook" panose="02040604050505020304"/>
                <a:cs typeface="Century Schoolbook" panose="02040604050505020304"/>
                <a:sym typeface="Century Schoolbook" panose="02040604050505020304"/>
              </a:rPr>
            </a:br>
            <a:r>
              <a:rPr lang="en-US" sz="2400" b="1">
                <a:latin typeface="Century Schoolbook" panose="02040604050505020304"/>
                <a:ea typeface="Century Schoolbook" panose="02040604050505020304"/>
                <a:cs typeface="Century Schoolbook" panose="02040604050505020304"/>
                <a:sym typeface="Century Schoolbook" panose="02040604050505020304"/>
              </a:rPr>
              <a:t>- Will of God/test from God</a:t>
            </a:r>
            <a:br>
              <a:rPr lang="en-US" sz="2400" b="1">
                <a:latin typeface="Century Schoolbook" panose="02040604050505020304"/>
                <a:ea typeface="Century Schoolbook" panose="02040604050505020304"/>
                <a:cs typeface="Century Schoolbook" panose="02040604050505020304"/>
                <a:sym typeface="Century Schoolbook" panose="02040604050505020304"/>
              </a:rPr>
            </a:br>
            <a:r>
              <a:rPr lang="en-US" sz="2400" b="1">
                <a:latin typeface="Century Schoolbook" panose="02040604050505020304"/>
                <a:ea typeface="Century Schoolbook" panose="02040604050505020304"/>
                <a:cs typeface="Century Schoolbook" panose="02040604050505020304"/>
                <a:sym typeface="Century Schoolbook" panose="02040604050505020304"/>
              </a:rPr>
              <a:t>- Divine punishment </a:t>
            </a:r>
            <a:endParaRPr sz="2400" b="1">
              <a:latin typeface="Century Schoolbook" panose="02040604050505020304"/>
              <a:ea typeface="Century Schoolbook" panose="02040604050505020304"/>
              <a:cs typeface="Century Schoolbook" panose="02040604050505020304"/>
              <a:sym typeface="Century Schoolbook" panose="02040604050505020304"/>
            </a:endParaRPr>
          </a:p>
          <a:p>
            <a:pPr marL="91440" lvl="0" indent="0" algn="l" rtl="0">
              <a:lnSpc>
                <a:spcPct val="111000"/>
              </a:lnSpc>
              <a:spcBef>
                <a:spcPts val="0"/>
              </a:spcBef>
              <a:spcAft>
                <a:spcPts val="0"/>
              </a:spcAft>
              <a:buClr>
                <a:srgbClr val="464B56"/>
              </a:buClr>
              <a:buSzPts val="2400"/>
              <a:buFont typeface="Noto Sans Symbols"/>
              <a:buNone/>
            </a:pPr>
            <a:r>
              <a:rPr lang="en-US" sz="2400" b="1">
                <a:latin typeface="Century Schoolbook" panose="02040604050505020304"/>
                <a:ea typeface="Century Schoolbook" panose="02040604050505020304"/>
                <a:cs typeface="Century Schoolbook" panose="02040604050505020304"/>
                <a:sym typeface="Century Schoolbook" panose="02040604050505020304"/>
              </a:rPr>
              <a:t>- More humane to end “life of pain/suffering”</a:t>
            </a:r>
            <a:endParaRPr sz="2400" b="1">
              <a:latin typeface="Century Schoolbook" panose="02040604050505020304"/>
              <a:ea typeface="Century Schoolbook" panose="02040604050505020304"/>
              <a:cs typeface="Century Schoolbook" panose="02040604050505020304"/>
              <a:sym typeface="Century Schoolbook" panose="02040604050505020304"/>
            </a:endParaRPr>
          </a:p>
        </p:txBody>
      </p:sp>
      <p:pic>
        <p:nvPicPr>
          <p:cNvPr id="425" name="Google Shape;425;p22" descr="002_p1"/>
          <p:cNvPicPr preferRelativeResize="0">
            <a:picLocks noGrp="1"/>
          </p:cNvPicPr>
          <p:nvPr>
            <p:ph type="body" idx="4294967295"/>
          </p:nvPr>
        </p:nvPicPr>
        <p:blipFill rotWithShape="1">
          <a:blip r:embed="rId3"/>
          <a:srcRect l="-1565" r="-1566"/>
          <a:stretch>
            <a:fillRect/>
          </a:stretch>
        </p:blipFill>
        <p:spPr>
          <a:xfrm>
            <a:off x="5791200" y="188913"/>
            <a:ext cx="3352800" cy="3757612"/>
          </a:xfrm>
          <a:prstGeom prst="rect">
            <a:avLst/>
          </a:prstGeom>
          <a:noFill/>
          <a:ln>
            <a:noFill/>
          </a:ln>
        </p:spPr>
      </p:pic>
      <p:sp>
        <p:nvSpPr>
          <p:cNvPr id="426" name="Google Shape;426;p22"/>
          <p:cNvSpPr/>
          <p:nvPr/>
        </p:nvSpPr>
        <p:spPr>
          <a:xfrm>
            <a:off x="5638800" y="0"/>
            <a:ext cx="1476375" cy="863600"/>
          </a:xfrm>
          <a:prstGeom prst="ellipse">
            <a:avLst/>
          </a:prstGeom>
          <a:solidFill>
            <a:srgbClr val="BDBEC7"/>
          </a:solidFill>
          <a:ln w="9525" cap="flat" cmpd="sng">
            <a:solidFill>
              <a:schemeClr val="dk1"/>
            </a:solidFill>
            <a:prstDash val="solid"/>
            <a:round/>
            <a:headEnd type="none" w="sm" len="sm"/>
            <a:tailEnd type="none" w="sm" len="sm"/>
          </a:ln>
        </p:spPr>
        <p:txBody>
          <a:bodyPr spcFirstLastPara="1" wrap="square" lIns="91425" tIns="45699" rIns="91425" bIns="45699"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27" name="Google Shape;427;p22"/>
          <p:cNvSpPr txBox="1"/>
          <p:nvPr/>
        </p:nvSpPr>
        <p:spPr>
          <a:xfrm>
            <a:off x="5681663" y="112713"/>
            <a:ext cx="1404937" cy="951865"/>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None/>
            </a:pPr>
            <a:r>
              <a:rPr lang="en-US" b="1" i="1">
                <a:solidFill>
                  <a:schemeClr val="dk1"/>
                </a:solidFill>
                <a:latin typeface="Arial" panose="020B0604020202020204"/>
                <a:ea typeface="Arial" panose="020B0604020202020204"/>
                <a:cs typeface="Arial" panose="020B0604020202020204"/>
                <a:sym typeface="Arial" panose="020B0604020202020204"/>
              </a:rPr>
              <a:t> I will kill you</a:t>
            </a:r>
          </a:p>
          <a:p>
            <a:pPr marL="0" marR="0" lvl="0" indent="0" algn="ctr" rtl="0">
              <a:spcBef>
                <a:spcPts val="0"/>
              </a:spcBef>
              <a:spcAft>
                <a:spcPts val="0"/>
              </a:spcAft>
              <a:buNone/>
            </a:pPr>
            <a:r>
              <a:rPr lang="en-US" b="1" i="1">
                <a:solidFill>
                  <a:schemeClr val="dk1"/>
                </a:solidFill>
                <a:latin typeface="Arial" panose="020B0604020202020204"/>
                <a:ea typeface="Arial" panose="020B0604020202020204"/>
                <a:cs typeface="Arial" panose="020B0604020202020204"/>
                <a:sym typeface="Arial" panose="020B0604020202020204"/>
              </a:rPr>
              <a:t>so you stop </a:t>
            </a:r>
          </a:p>
          <a:p>
            <a:pPr marL="0" marR="0" lvl="0" indent="0" algn="ctr" rtl="0">
              <a:spcBef>
                <a:spcPts val="0"/>
              </a:spcBef>
              <a:spcAft>
                <a:spcPts val="0"/>
              </a:spcAft>
              <a:buNone/>
            </a:pPr>
            <a:r>
              <a:rPr lang="en-US" b="1" i="1">
                <a:solidFill>
                  <a:schemeClr val="dk1"/>
                </a:solidFill>
                <a:latin typeface="Arial" panose="020B0604020202020204"/>
                <a:ea typeface="Arial" panose="020B0604020202020204"/>
                <a:cs typeface="Arial" panose="020B0604020202020204"/>
                <a:sym typeface="Arial" panose="020B0604020202020204"/>
              </a:rPr>
              <a:t>suffering</a:t>
            </a:r>
          </a:p>
          <a:p>
            <a:pPr marL="0" marR="0" lvl="0" indent="0" algn="ctr" rtl="0">
              <a:spcBef>
                <a:spcPts val="0"/>
              </a:spcBef>
              <a:spcAft>
                <a:spcPts val="0"/>
              </a:spcAft>
              <a:buNone/>
            </a:pPr>
            <a:r>
              <a:rPr lang="en-US" b="1" i="1">
                <a:solidFill>
                  <a:schemeClr val="dk1"/>
                </a:solidFill>
                <a:latin typeface="Arial" panose="020B0604020202020204"/>
                <a:ea typeface="Arial" panose="020B0604020202020204"/>
                <a:cs typeface="Arial" panose="020B0604020202020204"/>
                <a:sym typeface="Arial" panose="020B0604020202020204"/>
              </a:rPr>
              <a:t> </a:t>
            </a:r>
          </a:p>
        </p:txBody>
      </p:sp>
      <p:pic>
        <p:nvPicPr>
          <p:cNvPr id="428" name="Google Shape;428;p22"/>
          <p:cNvPicPr preferRelativeResize="0"/>
          <p:nvPr/>
        </p:nvPicPr>
        <p:blipFill rotWithShape="1">
          <a:blip r:embed="rId4"/>
          <a:srcRect/>
          <a:stretch>
            <a:fillRect/>
          </a:stretch>
        </p:blipFill>
        <p:spPr>
          <a:xfrm>
            <a:off x="152400" y="3810000"/>
            <a:ext cx="1736725" cy="2819400"/>
          </a:xfrm>
          <a:prstGeom prst="rect">
            <a:avLst/>
          </a:prstGeom>
          <a:noFill/>
          <a:ln>
            <a:noFill/>
          </a:ln>
        </p:spPr>
      </p:pic>
      <p:sp>
        <p:nvSpPr>
          <p:cNvPr id="429" name="Google Shape;429;p22"/>
          <p:cNvSpPr txBox="1"/>
          <p:nvPr/>
        </p:nvSpPr>
        <p:spPr>
          <a:xfrm>
            <a:off x="152400" y="3276600"/>
            <a:ext cx="4495800" cy="563488"/>
          </a:xfrm>
          <a:prstGeom prst="rect">
            <a:avLst/>
          </a:prstGeom>
          <a:solidFill>
            <a:srgbClr val="0070C0"/>
          </a:solidFill>
          <a:ln w="9525" cap="flat" cmpd="sng">
            <a:solidFill>
              <a:srgbClr val="A50021"/>
            </a:solidFill>
            <a:prstDash val="solid"/>
            <a:round/>
            <a:headEnd type="none" w="sm" len="sm"/>
            <a:tailEnd type="none" w="sm" len="sm"/>
          </a:ln>
        </p:spPr>
        <p:txBody>
          <a:bodyPr spcFirstLastPara="1" wrap="square" lIns="91425" tIns="45699" rIns="91425" bIns="45699" anchor="ctr" anchorCtr="0">
            <a:noAutofit/>
          </a:bodyPr>
          <a:lstStyle/>
          <a:p>
            <a:pPr marL="0" marR="0" lvl="0" indent="0" algn="ctr" rtl="0">
              <a:spcBef>
                <a:spcPts val="0"/>
              </a:spcBef>
              <a:spcAft>
                <a:spcPts val="0"/>
              </a:spcAft>
              <a:buClr>
                <a:schemeClr val="lt1"/>
              </a:buClr>
              <a:buSzPts val="3200"/>
              <a:buFont typeface="Century Schoolbook" panose="02040604050505020304"/>
              <a:buNone/>
            </a:pPr>
            <a:r>
              <a:rPr lang="en-US" sz="3200" b="1">
                <a:solidFill>
                  <a:schemeClr val="lt1"/>
                </a:solidFill>
                <a:latin typeface="Century Schoolbook" panose="02040604050505020304"/>
                <a:ea typeface="Century Schoolbook" panose="02040604050505020304"/>
                <a:cs typeface="Century Schoolbook" panose="02040604050505020304"/>
                <a:sym typeface="Century Schoolbook" panose="02040604050505020304"/>
              </a:rPr>
              <a:t>Charity Model</a:t>
            </a:r>
            <a:endParaRPr sz="3200" b="1">
              <a:solidFill>
                <a:schemeClr val="lt1"/>
              </a:solidFill>
              <a:latin typeface="Century Schoolbook" panose="02040604050505020304"/>
              <a:ea typeface="Century Schoolbook" panose="02040604050505020304"/>
              <a:cs typeface="Century Schoolbook" panose="02040604050505020304"/>
              <a:sym typeface="Century Schoolbook" panose="02040604050505020304"/>
            </a:endParaRPr>
          </a:p>
        </p:txBody>
      </p:sp>
      <p:sp>
        <p:nvSpPr>
          <p:cNvPr id="430" name="Google Shape;430;p22"/>
          <p:cNvSpPr txBox="1"/>
          <p:nvPr/>
        </p:nvSpPr>
        <p:spPr>
          <a:xfrm>
            <a:off x="1889125" y="4038600"/>
            <a:ext cx="7254875" cy="2601913"/>
          </a:xfrm>
          <a:prstGeom prst="rect">
            <a:avLst/>
          </a:prstGeom>
          <a:noFill/>
          <a:ln>
            <a:noFill/>
          </a:ln>
        </p:spPr>
        <p:txBody>
          <a:bodyPr spcFirstLastPara="1" wrap="square" lIns="91425" tIns="45699" rIns="91425" bIns="45699" anchor="t" anchorCtr="0">
            <a:noAutofit/>
          </a:bodyPr>
          <a:lstStyle/>
          <a:p>
            <a:pPr marL="0" marR="0" lvl="0" indent="0" algn="l" rtl="0">
              <a:spcBef>
                <a:spcPts val="0"/>
              </a:spcBef>
              <a:spcAft>
                <a:spcPts val="0"/>
              </a:spcAft>
              <a:buClr>
                <a:srgbClr val="FF0000"/>
              </a:buClr>
              <a:buSzPts val="2400"/>
              <a:buFont typeface="Arial" panose="020B0604020202020204"/>
              <a:buNone/>
            </a:pPr>
            <a:r>
              <a:rPr lang="en-US" sz="2400" b="1">
                <a:solidFill>
                  <a:srgbClr val="FF0000"/>
                </a:solidFill>
                <a:latin typeface="Calibri" panose="020F0502020204030204"/>
                <a:ea typeface="Calibri" panose="020F0502020204030204"/>
                <a:cs typeface="Calibri" panose="020F0502020204030204"/>
                <a:sym typeface="Calibri" panose="020F0502020204030204"/>
              </a:rPr>
              <a:t>People with disabilities considered:</a:t>
            </a:r>
          </a:p>
          <a:p>
            <a:pPr marL="342900" marR="0" lvl="0" indent="-342900" algn="l" rtl="0">
              <a:spcBef>
                <a:spcPts val="480"/>
              </a:spcBef>
              <a:spcAft>
                <a:spcPts val="0"/>
              </a:spcAft>
              <a:buClr>
                <a:srgbClr val="FF0000"/>
              </a:buClr>
              <a:buSzPts val="2400"/>
              <a:buFont typeface="Arial" panose="020B0604020202020204"/>
              <a:buChar char="•"/>
            </a:pPr>
            <a:r>
              <a:rPr lang="en-US" sz="2400" b="1">
                <a:solidFill>
                  <a:srgbClr val="FF0000"/>
                </a:solidFill>
                <a:latin typeface="Calibri" panose="020F0502020204030204"/>
                <a:ea typeface="Calibri" panose="020F0502020204030204"/>
                <a:cs typeface="Calibri" panose="020F0502020204030204"/>
                <a:sym typeface="Calibri" panose="020F0502020204030204"/>
              </a:rPr>
              <a:t>inferior, useless, dependent</a:t>
            </a:r>
          </a:p>
          <a:p>
            <a:pPr marL="342900" marR="0" lvl="0" indent="-342900" algn="l" rtl="0">
              <a:spcBef>
                <a:spcPts val="480"/>
              </a:spcBef>
              <a:spcAft>
                <a:spcPts val="0"/>
              </a:spcAft>
              <a:buClr>
                <a:srgbClr val="FF0000"/>
              </a:buClr>
              <a:buSzPts val="2400"/>
              <a:buFont typeface="Arial" panose="020B0604020202020204"/>
              <a:buChar char="•"/>
            </a:pPr>
            <a:r>
              <a:rPr lang="en-US" sz="2400" b="1">
                <a:solidFill>
                  <a:srgbClr val="FF0000"/>
                </a:solidFill>
                <a:latin typeface="Calibri" panose="020F0502020204030204"/>
                <a:ea typeface="Calibri" panose="020F0502020204030204"/>
                <a:cs typeface="Calibri" panose="020F0502020204030204"/>
                <a:sym typeface="Calibri" panose="020F0502020204030204"/>
              </a:rPr>
              <a:t>A burden to society, live on charity, lower social status</a:t>
            </a:r>
          </a:p>
          <a:p>
            <a:pPr marL="342900" marR="0" lvl="0" indent="-342900" algn="l" rtl="0">
              <a:spcBef>
                <a:spcPts val="480"/>
              </a:spcBef>
              <a:spcAft>
                <a:spcPts val="0"/>
              </a:spcAft>
              <a:buClr>
                <a:srgbClr val="FF0000"/>
              </a:buClr>
              <a:buSzPts val="2400"/>
              <a:buFont typeface="Arial" panose="020B0604020202020204"/>
              <a:buChar char="•"/>
            </a:pPr>
            <a:r>
              <a:rPr lang="en-US" sz="2400" b="1">
                <a:solidFill>
                  <a:srgbClr val="FF0000"/>
                </a:solidFill>
                <a:latin typeface="Calibri" panose="020F0502020204030204"/>
                <a:ea typeface="Calibri" panose="020F0502020204030204"/>
                <a:cs typeface="Calibri" panose="020F0502020204030204"/>
                <a:sym typeface="Calibri" panose="020F0502020204030204"/>
              </a:rPr>
              <a:t>Families hide them out of shame</a:t>
            </a:r>
          </a:p>
          <a:p>
            <a:pPr marL="342900" marR="0" lvl="0" indent="-342900" algn="l" rtl="0">
              <a:spcBef>
                <a:spcPts val="480"/>
              </a:spcBef>
              <a:spcAft>
                <a:spcPts val="0"/>
              </a:spcAft>
              <a:buClr>
                <a:srgbClr val="FF0000"/>
              </a:buClr>
              <a:buSzPts val="2400"/>
              <a:buFont typeface="Arial" panose="020B0604020202020204"/>
              <a:buChar char="•"/>
            </a:pPr>
            <a:r>
              <a:rPr lang="en-US" sz="2400" b="1">
                <a:solidFill>
                  <a:srgbClr val="FF0000"/>
                </a:solidFill>
                <a:latin typeface="Calibri" panose="020F0502020204030204"/>
                <a:ea typeface="Calibri" panose="020F0502020204030204"/>
                <a:cs typeface="Calibri" panose="020F0502020204030204"/>
                <a:sym typeface="Calibri" panose="020F0502020204030204"/>
              </a:rPr>
              <a:t>Objects of pity, humiliated in relationships with others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Shape 435"/>
        <p:cNvGrpSpPr/>
        <p:nvPr/>
      </p:nvGrpSpPr>
      <p:grpSpPr>
        <a:xfrm>
          <a:off x="0" y="0"/>
          <a:ext cx="0" cy="0"/>
          <a:chOff x="0" y="0"/>
          <a:chExt cx="0" cy="0"/>
        </a:xfrm>
      </p:grpSpPr>
      <p:sp>
        <p:nvSpPr>
          <p:cNvPr id="436" name="Google Shape;436;p23"/>
          <p:cNvSpPr txBox="1">
            <a:spLocks noGrp="1"/>
          </p:cNvSpPr>
          <p:nvPr>
            <p:ph type="title"/>
          </p:nvPr>
        </p:nvSpPr>
        <p:spPr>
          <a:xfrm>
            <a:off x="304800" y="152400"/>
            <a:ext cx="8382000" cy="828328"/>
          </a:xfrm>
          <a:prstGeom prst="rect">
            <a:avLst/>
          </a:prstGeom>
          <a:solidFill>
            <a:srgbClr val="0070C0"/>
          </a:solidFill>
          <a:ln w="9525" cap="flat" cmpd="sng">
            <a:solidFill>
              <a:srgbClr val="A50021"/>
            </a:solidFill>
            <a:prstDash val="solid"/>
            <a:round/>
            <a:headEnd type="none" w="sm" len="sm"/>
            <a:tailEnd type="none" w="sm" len="sm"/>
          </a:ln>
        </p:spPr>
        <p:txBody>
          <a:bodyPr spcFirstLastPara="1" wrap="square" lIns="91425" tIns="45699" rIns="91425" bIns="45699" anchor="t" anchorCtr="0">
            <a:normAutofit/>
          </a:bodyPr>
          <a:lstStyle/>
          <a:p>
            <a:pPr marL="0" lvl="0" indent="0" algn="l" rtl="0">
              <a:lnSpc>
                <a:spcPct val="99000"/>
              </a:lnSpc>
              <a:spcBef>
                <a:spcPts val="0"/>
              </a:spcBef>
              <a:spcAft>
                <a:spcPts val="0"/>
              </a:spcAft>
              <a:buClr>
                <a:schemeClr val="lt1"/>
              </a:buClr>
              <a:buSzPts val="2880"/>
              <a:buFont typeface="Century Schoolbook" panose="02040604050505020304"/>
              <a:buNone/>
            </a:pPr>
            <a:r>
              <a:rPr lang="en-US" sz="2880" b="1">
                <a:solidFill>
                  <a:schemeClr val="lt1"/>
                </a:solidFill>
              </a:rPr>
              <a:t>Medical or Biological Model -- Post WW II</a:t>
            </a:r>
            <a:endParaRPr sz="2880" b="1">
              <a:solidFill>
                <a:schemeClr val="lt1"/>
              </a:solidFill>
            </a:endParaRPr>
          </a:p>
        </p:txBody>
      </p:sp>
      <p:sp>
        <p:nvSpPr>
          <p:cNvPr id="437" name="Google Shape;437;p23"/>
          <p:cNvSpPr txBox="1">
            <a:spLocks noGrp="1"/>
          </p:cNvSpPr>
          <p:nvPr>
            <p:ph type="body" idx="4294967295"/>
          </p:nvPr>
        </p:nvSpPr>
        <p:spPr>
          <a:xfrm>
            <a:off x="0" y="1981200"/>
            <a:ext cx="4633913" cy="5181600"/>
          </a:xfrm>
          <a:prstGeom prst="rect">
            <a:avLst/>
          </a:prstGeom>
          <a:noFill/>
          <a:ln>
            <a:noFill/>
          </a:ln>
        </p:spPr>
        <p:txBody>
          <a:bodyPr spcFirstLastPara="1" wrap="square" lIns="91425" tIns="45699" rIns="91425" bIns="45699" anchor="t" anchorCtr="0">
            <a:normAutofit/>
          </a:bodyPr>
          <a:lstStyle/>
          <a:p>
            <a:pPr marL="320040" lvl="0" indent="-320040" algn="l" rtl="0">
              <a:lnSpc>
                <a:spcPct val="111000"/>
              </a:lnSpc>
              <a:spcBef>
                <a:spcPts val="0"/>
              </a:spcBef>
              <a:spcAft>
                <a:spcPts val="0"/>
              </a:spcAft>
              <a:buClr>
                <a:srgbClr val="464B56"/>
              </a:buClr>
              <a:buSzPts val="2600"/>
              <a:buFont typeface="Noto Sans Symbols"/>
              <a:buChar char=""/>
            </a:pPr>
            <a:r>
              <a:rPr lang="en-US" sz="2400" dirty="0"/>
              <a:t>Disability considered only a  health problem, medical issue</a:t>
            </a:r>
            <a:br>
              <a:rPr lang="en-US" sz="2400" dirty="0"/>
            </a:br>
            <a:endParaRPr sz="800"/>
          </a:p>
          <a:p>
            <a:pPr marL="320040" lvl="0" indent="-320040" algn="l" rtl="0">
              <a:lnSpc>
                <a:spcPct val="111000"/>
              </a:lnSpc>
              <a:spcBef>
                <a:spcPts val="930"/>
              </a:spcBef>
              <a:spcAft>
                <a:spcPts val="0"/>
              </a:spcAft>
              <a:buClr>
                <a:srgbClr val="464B56"/>
              </a:buClr>
              <a:buSzPts val="2600"/>
              <a:buFont typeface="Noto Sans Symbols"/>
              <a:buChar char=""/>
            </a:pPr>
            <a:r>
              <a:rPr lang="en-US" sz="2400" dirty="0"/>
              <a:t>Solutions decided by "experts”, based on diagnosis</a:t>
            </a:r>
          </a:p>
          <a:p>
            <a:pPr marL="0" lvl="0" indent="0" algn="l" rtl="0">
              <a:lnSpc>
                <a:spcPct val="111000"/>
              </a:lnSpc>
              <a:spcBef>
                <a:spcPts val="930"/>
              </a:spcBef>
              <a:spcAft>
                <a:spcPts val="0"/>
              </a:spcAft>
              <a:buClr>
                <a:srgbClr val="464B56"/>
              </a:buClr>
              <a:buSzPts val="900"/>
              <a:buFont typeface="Arial" panose="020B0604020202020204"/>
              <a:buNone/>
            </a:pPr>
            <a:endParaRPr sz="800"/>
          </a:p>
          <a:p>
            <a:pPr marL="320040" lvl="0" indent="-320040" algn="l" rtl="0">
              <a:lnSpc>
                <a:spcPct val="111000"/>
              </a:lnSpc>
              <a:spcBef>
                <a:spcPts val="930"/>
              </a:spcBef>
              <a:spcAft>
                <a:spcPts val="0"/>
              </a:spcAft>
              <a:buClr>
                <a:srgbClr val="464B56"/>
              </a:buClr>
              <a:buSzPts val="2600"/>
              <a:buFont typeface="Noto Sans Symbols"/>
              <a:buChar char=""/>
            </a:pPr>
            <a:r>
              <a:rPr lang="en-US" sz="2400" dirty="0"/>
              <a:t>Focus in </a:t>
            </a:r>
            <a:r>
              <a:rPr lang="en-US" sz="2400" b="1" dirty="0">
                <a:solidFill>
                  <a:srgbClr val="C00000"/>
                </a:solidFill>
              </a:rPr>
              <a:t>elimination</a:t>
            </a:r>
            <a:r>
              <a:rPr lang="en-US" sz="2400" dirty="0"/>
              <a:t> or </a:t>
            </a:r>
            <a:r>
              <a:rPr lang="en-US" sz="2400" b="1" dirty="0">
                <a:solidFill>
                  <a:srgbClr val="C00000"/>
                </a:solidFill>
              </a:rPr>
              <a:t>cure</a:t>
            </a:r>
            <a:r>
              <a:rPr lang="en-US" sz="2400" dirty="0"/>
              <a:t> of  disability, </a:t>
            </a:r>
            <a:r>
              <a:rPr lang="en-US" sz="2400" dirty="0">
                <a:solidFill>
                  <a:srgbClr val="C00000"/>
                </a:solidFill>
              </a:rPr>
              <a:t>“</a:t>
            </a:r>
            <a:r>
              <a:rPr lang="en-US" sz="2400" b="1" dirty="0">
                <a:solidFill>
                  <a:srgbClr val="C00000"/>
                </a:solidFill>
              </a:rPr>
              <a:t>normalization”</a:t>
            </a:r>
          </a:p>
          <a:p>
            <a:pPr marL="0" lvl="0" indent="0" algn="l" rtl="0">
              <a:lnSpc>
                <a:spcPct val="111000"/>
              </a:lnSpc>
              <a:spcBef>
                <a:spcPts val="930"/>
              </a:spcBef>
              <a:spcAft>
                <a:spcPts val="0"/>
              </a:spcAft>
              <a:buClr>
                <a:srgbClr val="464B56"/>
              </a:buClr>
              <a:buSzPts val="2400"/>
              <a:buFont typeface="Arial" panose="020B0604020202020204"/>
              <a:buNone/>
            </a:pPr>
            <a:r>
              <a:rPr lang="en-US" sz="2000" dirty="0"/>
              <a:t>(includes pre-natal genetic</a:t>
            </a:r>
            <a:r>
              <a:rPr lang="en-US" sz="2400" dirty="0"/>
              <a:t> testing &amp; selective abortion)</a:t>
            </a:r>
          </a:p>
          <a:p>
            <a:pPr marL="320040" lvl="0" indent="-142240" algn="l" rtl="0">
              <a:lnSpc>
                <a:spcPct val="90000"/>
              </a:lnSpc>
              <a:spcBef>
                <a:spcPts val="930"/>
              </a:spcBef>
              <a:spcAft>
                <a:spcPts val="0"/>
              </a:spcAft>
              <a:buClr>
                <a:srgbClr val="464B56"/>
              </a:buClr>
              <a:buSzPts val="2800"/>
              <a:buFont typeface="Noto Sans Symbols"/>
              <a:buNone/>
            </a:pPr>
            <a:endParaRPr sz="2800"/>
          </a:p>
        </p:txBody>
      </p:sp>
      <p:pic>
        <p:nvPicPr>
          <p:cNvPr id="438" name="Google Shape;438;p23" descr="003_p1-1"/>
          <p:cNvPicPr preferRelativeResize="0">
            <a:picLocks noGrp="1"/>
          </p:cNvPicPr>
          <p:nvPr>
            <p:ph type="body" idx="4294967295"/>
          </p:nvPr>
        </p:nvPicPr>
        <p:blipFill rotWithShape="1">
          <a:blip r:embed="rId3"/>
          <a:srcRect/>
          <a:stretch>
            <a:fillRect/>
          </a:stretch>
        </p:blipFill>
        <p:spPr>
          <a:xfrm>
            <a:off x="5105400" y="1735138"/>
            <a:ext cx="4038600" cy="4514850"/>
          </a:xfrm>
          <a:prstGeom prst="rect">
            <a:avLst/>
          </a:prstGeom>
          <a:noFill/>
          <a:ln w="9525" cap="flat" cmpd="sng">
            <a:solidFill>
              <a:srgbClr val="C00000"/>
            </a:solidFill>
            <a:prstDash val="solid"/>
            <a:round/>
            <a:headEnd type="none" w="sm" len="sm"/>
            <a:tailEnd type="none" w="sm" len="sm"/>
          </a:ln>
        </p:spPr>
      </p:pic>
      <p:sp>
        <p:nvSpPr>
          <p:cNvPr id="440" name="Google Shape;440;p23"/>
          <p:cNvSpPr txBox="1"/>
          <p:nvPr/>
        </p:nvSpPr>
        <p:spPr>
          <a:xfrm>
            <a:off x="5556568" y="2068830"/>
            <a:ext cx="2216150" cy="951865"/>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None/>
            </a:pPr>
            <a:r>
              <a:rPr lang="en-US" b="1" i="1">
                <a:solidFill>
                  <a:schemeClr val="dk1"/>
                </a:solidFill>
                <a:latin typeface="Arial" panose="020B0604020202020204"/>
                <a:ea typeface="Arial" panose="020B0604020202020204"/>
                <a:cs typeface="Arial" panose="020B0604020202020204"/>
                <a:sym typeface="Arial" panose="020B0604020202020204"/>
              </a:rPr>
              <a:t> We will rehabilitate </a:t>
            </a:r>
          </a:p>
          <a:p>
            <a:pPr marL="0" marR="0" lvl="0" indent="0" algn="ctr" rtl="0">
              <a:spcBef>
                <a:spcPts val="0"/>
              </a:spcBef>
              <a:spcAft>
                <a:spcPts val="0"/>
              </a:spcAft>
              <a:buNone/>
            </a:pPr>
            <a:r>
              <a:rPr lang="en-US" b="1" i="1">
                <a:solidFill>
                  <a:schemeClr val="dk1"/>
                </a:solidFill>
                <a:latin typeface="Arial" panose="020B0604020202020204"/>
                <a:ea typeface="Arial" panose="020B0604020202020204"/>
                <a:cs typeface="Arial" panose="020B0604020202020204"/>
                <a:sym typeface="Arial" panose="020B0604020202020204"/>
              </a:rPr>
              <a:t>you so you can overcome all barriers</a:t>
            </a:r>
          </a:p>
          <a:p>
            <a:pPr marL="0" marR="0" lvl="0" indent="0" algn="ctr" rtl="0">
              <a:spcBef>
                <a:spcPts val="0"/>
              </a:spcBef>
              <a:spcAft>
                <a:spcPts val="0"/>
              </a:spcAft>
              <a:buNone/>
            </a:pPr>
            <a:r>
              <a:rPr lang="en-US" b="1" i="1">
                <a:solidFill>
                  <a:schemeClr val="dk1"/>
                </a:solidFill>
                <a:latin typeface="Arial" panose="020B0604020202020204"/>
                <a:ea typeface="Arial" panose="020B0604020202020204"/>
                <a:cs typeface="Arial" panose="020B0604020202020204"/>
                <a:sym typeface="Arial" panose="020B0604020202020204"/>
              </a:rPr>
              <a:t> </a:t>
            </a:r>
          </a:p>
        </p:txBody>
      </p:sp>
      <p:sp>
        <p:nvSpPr>
          <p:cNvPr id="441" name="Google Shape;441;p23"/>
          <p:cNvSpPr txBox="1"/>
          <p:nvPr/>
        </p:nvSpPr>
        <p:spPr>
          <a:xfrm>
            <a:off x="6040755" y="6552565"/>
            <a:ext cx="1511300" cy="305435"/>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91425" tIns="45699" rIns="91425" bIns="45699" anchor="t" anchorCtr="0">
            <a:spAutoFit/>
          </a:bodyPr>
          <a:lstStyle/>
          <a:p>
            <a:pPr marL="0" marR="0" lvl="0" indent="0" algn="l" rtl="0">
              <a:spcBef>
                <a:spcPts val="0"/>
              </a:spcBef>
              <a:spcAft>
                <a:spcPts val="0"/>
              </a:spcAft>
              <a:buNone/>
            </a:pPr>
            <a:endParaRPr lang="en-US" b="1" i="1">
              <a:solidFill>
                <a:srgbClr val="C00000"/>
              </a:solidFill>
              <a:latin typeface="Arial" panose="020B0604020202020204"/>
              <a:ea typeface="Arial" panose="020B0604020202020204"/>
              <a:cs typeface="Arial" panose="020B0604020202020204"/>
              <a:sym typeface="Arial" panose="020B0604020202020204"/>
            </a:endParaRPr>
          </a:p>
        </p:txBody>
      </p:sp>
      <p:sp>
        <p:nvSpPr>
          <p:cNvPr id="442" name="Google Shape;442;p23"/>
          <p:cNvSpPr/>
          <p:nvPr/>
        </p:nvSpPr>
        <p:spPr>
          <a:xfrm>
            <a:off x="381000" y="1143000"/>
            <a:ext cx="8305800" cy="828675"/>
          </a:xfrm>
          <a:prstGeom prst="rect">
            <a:avLst/>
          </a:prstGeom>
          <a:noFill/>
          <a:ln>
            <a:noFill/>
          </a:ln>
        </p:spPr>
        <p:txBody>
          <a:bodyPr spcFirstLastPara="1" wrap="square" lIns="91425" tIns="45699" rIns="91425" bIns="45699" anchor="t" anchorCtr="0">
            <a:spAutoFit/>
          </a:bodyPr>
          <a:lstStyle/>
          <a:p>
            <a:pPr marL="0" marR="0" lvl="0" indent="0" algn="l" rtl="0">
              <a:spcBef>
                <a:spcPts val="0"/>
              </a:spcBef>
              <a:spcAft>
                <a:spcPts val="0"/>
              </a:spcAft>
              <a:buNone/>
            </a:pPr>
            <a:r>
              <a:rPr lang="en-US" sz="2400">
                <a:solidFill>
                  <a:schemeClr val="dk1"/>
                </a:solidFill>
                <a:latin typeface="Calibri" panose="020F0502020204030204"/>
                <a:ea typeface="Calibri" panose="020F0502020204030204"/>
                <a:cs typeface="Calibri" panose="020F0502020204030204"/>
                <a:sym typeface="Calibri" panose="020F0502020204030204"/>
              </a:rPr>
              <a:t>Problem belongs to individual: disability results directly from impairment of the person.</a:t>
            </a:r>
            <a:endParaRPr sz="24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4"/>
          <p:cNvSpPr txBox="1">
            <a:spLocks noGrp="1"/>
          </p:cNvSpPr>
          <p:nvPr>
            <p:ph type="title"/>
          </p:nvPr>
        </p:nvSpPr>
        <p:spPr>
          <a:xfrm>
            <a:off x="457200" y="0"/>
            <a:ext cx="8229600" cy="609600"/>
          </a:xfrm>
          <a:prstGeom prst="rect">
            <a:avLst/>
          </a:prstGeom>
          <a:noFill/>
          <a:ln>
            <a:noFill/>
          </a:ln>
        </p:spPr>
        <p:txBody>
          <a:bodyPr spcFirstLastPara="1" wrap="square" lIns="91425" tIns="45699" rIns="91425" bIns="45699" anchor="t" anchorCtr="0">
            <a:normAutofit fontScale="90000"/>
          </a:bodyPr>
          <a:lstStyle/>
          <a:p>
            <a:pPr marL="0" lvl="0" indent="0" algn="ctr" rtl="0">
              <a:lnSpc>
                <a:spcPct val="99000"/>
              </a:lnSpc>
              <a:spcBef>
                <a:spcPts val="0"/>
              </a:spcBef>
              <a:spcAft>
                <a:spcPts val="0"/>
              </a:spcAft>
              <a:buClr>
                <a:srgbClr val="464B56"/>
              </a:buClr>
              <a:buSzPts val="3959"/>
              <a:buFont typeface="Century Schoolbook" panose="02040604050505020304"/>
              <a:buNone/>
            </a:pPr>
            <a:r>
              <a:rPr lang="en-US" sz="3960" b="1"/>
              <a:t>Disability Models</a:t>
            </a:r>
            <a:r>
              <a:rPr lang="en-US" sz="3960"/>
              <a:t>	</a:t>
            </a:r>
          </a:p>
        </p:txBody>
      </p:sp>
      <p:sp>
        <p:nvSpPr>
          <p:cNvPr id="449" name="Google Shape;449;p24"/>
          <p:cNvSpPr txBox="1">
            <a:spLocks noGrp="1"/>
          </p:cNvSpPr>
          <p:nvPr>
            <p:ph idx="1"/>
          </p:nvPr>
        </p:nvSpPr>
        <p:spPr>
          <a:xfrm>
            <a:off x="0" y="685800"/>
            <a:ext cx="8686800" cy="5486400"/>
          </a:xfrm>
          <a:prstGeom prst="rect">
            <a:avLst/>
          </a:prstGeom>
          <a:noFill/>
          <a:ln>
            <a:noFill/>
          </a:ln>
        </p:spPr>
        <p:txBody>
          <a:bodyPr spcFirstLastPara="1" wrap="square" lIns="91425" tIns="45699" rIns="91425" bIns="45699" anchor="t" anchorCtr="0">
            <a:normAutofit/>
          </a:bodyPr>
          <a:lstStyle/>
          <a:p>
            <a:pPr marL="320040" lvl="0" indent="-320040" algn="l" rtl="0">
              <a:lnSpc>
                <a:spcPct val="91000"/>
              </a:lnSpc>
              <a:spcBef>
                <a:spcPts val="0"/>
              </a:spcBef>
              <a:spcAft>
                <a:spcPts val="0"/>
              </a:spcAft>
              <a:buClr>
                <a:srgbClr val="FF0000"/>
              </a:buClr>
              <a:buSzPts val="2680"/>
              <a:buChar char="–"/>
            </a:pPr>
            <a:r>
              <a:rPr lang="en-US" sz="2680" b="1">
                <a:solidFill>
                  <a:srgbClr val="FF0000"/>
                </a:solidFill>
              </a:rPr>
              <a:t>Biomedical/Rehabilitation Model</a:t>
            </a:r>
          </a:p>
          <a:p>
            <a:pPr marL="640080" lvl="1" indent="-320040" algn="l" rtl="0">
              <a:lnSpc>
                <a:spcPct val="91000"/>
              </a:lnSpc>
              <a:spcBef>
                <a:spcPts val="930"/>
              </a:spcBef>
              <a:spcAft>
                <a:spcPts val="0"/>
              </a:spcAft>
              <a:buClr>
                <a:srgbClr val="464B56"/>
              </a:buClr>
              <a:buSzPts val="2680"/>
              <a:buChar char="–"/>
            </a:pPr>
            <a:r>
              <a:rPr lang="en-US" sz="2680"/>
              <a:t>Disability viewed as a problem to be fixed</a:t>
            </a:r>
          </a:p>
          <a:p>
            <a:pPr marL="640080" lvl="1" indent="-320040" algn="l" rtl="0">
              <a:lnSpc>
                <a:spcPct val="91000"/>
              </a:lnSpc>
              <a:spcBef>
                <a:spcPts val="930"/>
              </a:spcBef>
              <a:spcAft>
                <a:spcPts val="0"/>
              </a:spcAft>
              <a:buClr>
                <a:srgbClr val="464B56"/>
              </a:buClr>
              <a:buSzPts val="2680"/>
              <a:buChar char="–"/>
            </a:pPr>
            <a:r>
              <a:rPr lang="en-US" sz="2680"/>
              <a:t>Society has no responsibility to accommodate</a:t>
            </a:r>
          </a:p>
          <a:p>
            <a:pPr marL="640080" lvl="1" indent="-320040" algn="l" rtl="0">
              <a:lnSpc>
                <a:spcPct val="91000"/>
              </a:lnSpc>
              <a:spcBef>
                <a:spcPts val="930"/>
              </a:spcBef>
              <a:spcAft>
                <a:spcPts val="0"/>
              </a:spcAft>
              <a:buClr>
                <a:srgbClr val="464B56"/>
              </a:buClr>
              <a:buSzPts val="2680"/>
              <a:buNone/>
            </a:pPr>
            <a:endParaRPr sz="2680"/>
          </a:p>
          <a:p>
            <a:pPr marL="320040" lvl="0" indent="-320040" algn="l" rtl="0">
              <a:lnSpc>
                <a:spcPct val="91000"/>
              </a:lnSpc>
              <a:spcBef>
                <a:spcPts val="930"/>
              </a:spcBef>
              <a:spcAft>
                <a:spcPts val="0"/>
              </a:spcAft>
              <a:buClr>
                <a:srgbClr val="FF0000"/>
              </a:buClr>
              <a:buSzPts val="2680"/>
              <a:buChar char="–"/>
            </a:pPr>
            <a:r>
              <a:rPr lang="en-US" sz="2680" b="1">
                <a:solidFill>
                  <a:srgbClr val="FF0000"/>
                </a:solidFill>
              </a:rPr>
              <a:t>Environmental/Social Model</a:t>
            </a:r>
          </a:p>
          <a:p>
            <a:pPr marL="640080" lvl="1" indent="-320040" algn="l" rtl="0">
              <a:lnSpc>
                <a:spcPct val="91000"/>
              </a:lnSpc>
              <a:spcBef>
                <a:spcPts val="930"/>
              </a:spcBef>
              <a:spcAft>
                <a:spcPts val="0"/>
              </a:spcAft>
              <a:buClr>
                <a:srgbClr val="464B56"/>
              </a:buClr>
              <a:buSzPts val="2680"/>
              <a:buChar char="–"/>
            </a:pPr>
            <a:r>
              <a:rPr lang="en-US" sz="2680"/>
              <a:t>Disability caused/increased by environment</a:t>
            </a:r>
          </a:p>
          <a:p>
            <a:pPr marL="640080" lvl="1" indent="-320040" algn="l" rtl="0">
              <a:lnSpc>
                <a:spcPct val="91000"/>
              </a:lnSpc>
              <a:spcBef>
                <a:spcPts val="930"/>
              </a:spcBef>
              <a:spcAft>
                <a:spcPts val="0"/>
              </a:spcAft>
              <a:buClr>
                <a:srgbClr val="464B56"/>
              </a:buClr>
              <a:buSzPts val="2680"/>
              <a:buChar char="–"/>
            </a:pPr>
            <a:r>
              <a:rPr lang="en-US" sz="2680"/>
              <a:t>Society/Culture creates limitations</a:t>
            </a:r>
          </a:p>
          <a:p>
            <a:pPr marL="640080" lvl="1" indent="-320040" algn="l" rtl="0">
              <a:lnSpc>
                <a:spcPct val="91000"/>
              </a:lnSpc>
              <a:spcBef>
                <a:spcPts val="930"/>
              </a:spcBef>
              <a:spcAft>
                <a:spcPts val="0"/>
              </a:spcAft>
              <a:buClr>
                <a:srgbClr val="464B56"/>
              </a:buClr>
              <a:buSzPts val="2680"/>
              <a:buNone/>
            </a:pPr>
            <a:endParaRPr sz="2680"/>
          </a:p>
          <a:p>
            <a:pPr marL="320040" lvl="0" indent="-320040" algn="l" rtl="0">
              <a:lnSpc>
                <a:spcPct val="91000"/>
              </a:lnSpc>
              <a:spcBef>
                <a:spcPts val="930"/>
              </a:spcBef>
              <a:spcAft>
                <a:spcPts val="0"/>
              </a:spcAft>
              <a:buClr>
                <a:srgbClr val="FF0000"/>
              </a:buClr>
              <a:buSzPts val="2680"/>
              <a:buChar char="–"/>
            </a:pPr>
            <a:r>
              <a:rPr lang="en-US" sz="2680" b="1">
                <a:solidFill>
                  <a:srgbClr val="FF0000"/>
                </a:solidFill>
              </a:rPr>
              <a:t>Minority/Human Variation Model</a:t>
            </a:r>
          </a:p>
          <a:p>
            <a:pPr marL="640080" lvl="1" indent="-320040" algn="l" rtl="0">
              <a:lnSpc>
                <a:spcPct val="91000"/>
              </a:lnSpc>
              <a:spcBef>
                <a:spcPts val="930"/>
              </a:spcBef>
              <a:spcAft>
                <a:spcPts val="0"/>
              </a:spcAft>
              <a:buClr>
                <a:srgbClr val="464B56"/>
              </a:buClr>
              <a:buSzPts val="2680"/>
              <a:buChar char="–"/>
            </a:pPr>
            <a:r>
              <a:rPr lang="en-US" sz="2680"/>
              <a:t>Disability viewed as difference without judgment value</a:t>
            </a:r>
          </a:p>
          <a:p>
            <a:pPr marL="640080" lvl="1" indent="-320040" algn="l" rtl="0">
              <a:lnSpc>
                <a:spcPct val="91000"/>
              </a:lnSpc>
              <a:spcBef>
                <a:spcPts val="930"/>
              </a:spcBef>
              <a:spcAft>
                <a:spcPts val="0"/>
              </a:spcAft>
              <a:buClr>
                <a:srgbClr val="464B56"/>
              </a:buClr>
              <a:buSzPts val="2680"/>
              <a:buChar char="–"/>
            </a:pPr>
            <a:r>
              <a:rPr lang="en-US" sz="2680"/>
              <a:t>Society accommodates differences</a:t>
            </a:r>
          </a:p>
          <a:p>
            <a:pPr marL="320040" lvl="0" indent="-269240" algn="l" rtl="0">
              <a:lnSpc>
                <a:spcPct val="91000"/>
              </a:lnSpc>
              <a:spcBef>
                <a:spcPts val="930"/>
              </a:spcBef>
              <a:spcAft>
                <a:spcPts val="0"/>
              </a:spcAft>
              <a:buClr>
                <a:srgbClr val="464B56"/>
              </a:buClr>
              <a:buSzPts val="800"/>
              <a:buNone/>
            </a:pPr>
            <a:endParaRPr sz="800"/>
          </a:p>
          <a:p>
            <a:pPr marL="320040" lvl="0" indent="-269240" algn="l" rtl="0">
              <a:lnSpc>
                <a:spcPct val="91000"/>
              </a:lnSpc>
              <a:spcBef>
                <a:spcPts val="930"/>
              </a:spcBef>
              <a:spcAft>
                <a:spcPts val="0"/>
              </a:spcAft>
              <a:buClr>
                <a:srgbClr val="464B56"/>
              </a:buClr>
              <a:buSzPts val="800"/>
              <a:buNone/>
            </a:pPr>
            <a:endParaRPr sz="800"/>
          </a:p>
        </p:txBody>
      </p:sp>
      <p:pic>
        <p:nvPicPr>
          <p:cNvPr id="450" name="Google Shape;450;p24" descr="F:\My Documents\My Pictures\Cartoons and art\RBB Art\Modelo Social Novo.JPG"/>
          <p:cNvPicPr preferRelativeResize="0"/>
          <p:nvPr/>
        </p:nvPicPr>
        <p:blipFill rotWithShape="1">
          <a:blip r:embed="rId3"/>
          <a:srcRect/>
          <a:stretch>
            <a:fillRect/>
          </a:stretch>
        </p:blipFill>
        <p:spPr>
          <a:xfrm>
            <a:off x="0" y="0"/>
            <a:ext cx="9306768" cy="6858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animEffect transition="in" filter="fade">
                                      <p:cBhvr>
                                        <p:cTn id="7" dur="2000"/>
                                        <p:tgtEl>
                                          <p:spTgt spid="4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1" end="1"/>
                                            </p:txEl>
                                          </p:spTgt>
                                        </p:tgtEl>
                                        <p:attrNameLst>
                                          <p:attrName>style.visibility</p:attrName>
                                        </p:attrNameLst>
                                      </p:cBhvr>
                                      <p:to>
                                        <p:strVal val="visible"/>
                                      </p:to>
                                    </p:set>
                                    <p:animEffect transition="in" filter="fade">
                                      <p:cBhvr>
                                        <p:cTn id="12" dur="2000"/>
                                        <p:tgtEl>
                                          <p:spTgt spid="4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9">
                                            <p:txEl>
                                              <p:pRg st="2" end="2"/>
                                            </p:txEl>
                                          </p:spTgt>
                                        </p:tgtEl>
                                        <p:attrNameLst>
                                          <p:attrName>style.visibility</p:attrName>
                                        </p:attrNameLst>
                                      </p:cBhvr>
                                      <p:to>
                                        <p:strVal val="visible"/>
                                      </p:to>
                                    </p:set>
                                    <p:animEffect transition="in" filter="fade">
                                      <p:cBhvr>
                                        <p:cTn id="17" dur="2000"/>
                                        <p:tgtEl>
                                          <p:spTgt spid="4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xEl>
                                              <p:pRg st="3" end="3"/>
                                            </p:txEl>
                                          </p:spTgt>
                                        </p:tgtEl>
                                        <p:attrNameLst>
                                          <p:attrName>style.visibility</p:attrName>
                                        </p:attrNameLst>
                                      </p:cBhvr>
                                      <p:to>
                                        <p:strVal val="visible"/>
                                      </p:to>
                                    </p:set>
                                    <p:animEffect transition="in" filter="fade">
                                      <p:cBhvr>
                                        <p:cTn id="22" dur="2000"/>
                                        <p:tgtEl>
                                          <p:spTgt spid="4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9">
                                            <p:txEl>
                                              <p:pRg st="4" end="4"/>
                                            </p:txEl>
                                          </p:spTgt>
                                        </p:tgtEl>
                                        <p:attrNameLst>
                                          <p:attrName>style.visibility</p:attrName>
                                        </p:attrNameLst>
                                      </p:cBhvr>
                                      <p:to>
                                        <p:strVal val="visible"/>
                                      </p:to>
                                    </p:set>
                                    <p:animEffect transition="in" filter="fade">
                                      <p:cBhvr>
                                        <p:cTn id="27" dur="2000"/>
                                        <p:tgtEl>
                                          <p:spTgt spid="4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9">
                                            <p:txEl>
                                              <p:pRg st="5" end="5"/>
                                            </p:txEl>
                                          </p:spTgt>
                                        </p:tgtEl>
                                        <p:attrNameLst>
                                          <p:attrName>style.visibility</p:attrName>
                                        </p:attrNameLst>
                                      </p:cBhvr>
                                      <p:to>
                                        <p:strVal val="visible"/>
                                      </p:to>
                                    </p:set>
                                    <p:animEffect transition="in" filter="fade">
                                      <p:cBhvr>
                                        <p:cTn id="32" dur="2000"/>
                                        <p:tgtEl>
                                          <p:spTgt spid="4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9">
                                            <p:txEl>
                                              <p:pRg st="6" end="6"/>
                                            </p:txEl>
                                          </p:spTgt>
                                        </p:tgtEl>
                                        <p:attrNameLst>
                                          <p:attrName>style.visibility</p:attrName>
                                        </p:attrNameLst>
                                      </p:cBhvr>
                                      <p:to>
                                        <p:strVal val="visible"/>
                                      </p:to>
                                    </p:set>
                                    <p:animEffect transition="in" filter="fade">
                                      <p:cBhvr>
                                        <p:cTn id="37" dur="2000"/>
                                        <p:tgtEl>
                                          <p:spTgt spid="44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xEl>
                                              <p:pRg st="7" end="7"/>
                                            </p:txEl>
                                          </p:spTgt>
                                        </p:tgtEl>
                                        <p:attrNameLst>
                                          <p:attrName>style.visibility</p:attrName>
                                        </p:attrNameLst>
                                      </p:cBhvr>
                                      <p:to>
                                        <p:strVal val="visible"/>
                                      </p:to>
                                    </p:set>
                                    <p:animEffect transition="in" filter="fade">
                                      <p:cBhvr>
                                        <p:cTn id="42" dur="2000"/>
                                        <p:tgtEl>
                                          <p:spTgt spid="44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9">
                                            <p:txEl>
                                              <p:pRg st="8" end="8"/>
                                            </p:txEl>
                                          </p:spTgt>
                                        </p:tgtEl>
                                        <p:attrNameLst>
                                          <p:attrName>style.visibility</p:attrName>
                                        </p:attrNameLst>
                                      </p:cBhvr>
                                      <p:to>
                                        <p:strVal val="visible"/>
                                      </p:to>
                                    </p:set>
                                    <p:animEffect transition="in" filter="fade">
                                      <p:cBhvr>
                                        <p:cTn id="47" dur="2000"/>
                                        <p:tgtEl>
                                          <p:spTgt spid="44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9">
                                            <p:txEl>
                                              <p:pRg st="9" end="9"/>
                                            </p:txEl>
                                          </p:spTgt>
                                        </p:tgtEl>
                                        <p:attrNameLst>
                                          <p:attrName>style.visibility</p:attrName>
                                        </p:attrNameLst>
                                      </p:cBhvr>
                                      <p:to>
                                        <p:strVal val="visible"/>
                                      </p:to>
                                    </p:set>
                                    <p:animEffect transition="in" filter="fade">
                                      <p:cBhvr>
                                        <p:cTn id="52" dur="2000"/>
                                        <p:tgtEl>
                                          <p:spTgt spid="44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9">
                                            <p:txEl>
                                              <p:pRg st="10" end="10"/>
                                            </p:txEl>
                                          </p:spTgt>
                                        </p:tgtEl>
                                        <p:attrNameLst>
                                          <p:attrName>style.visibility</p:attrName>
                                        </p:attrNameLst>
                                      </p:cBhvr>
                                      <p:to>
                                        <p:strVal val="visible"/>
                                      </p:to>
                                    </p:set>
                                    <p:animEffect transition="in" filter="fade">
                                      <p:cBhvr>
                                        <p:cTn id="57" dur="2000"/>
                                        <p:tgtEl>
                                          <p:spTgt spid="44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49">
                                            <p:txEl>
                                              <p:pRg st="11" end="11"/>
                                            </p:txEl>
                                          </p:spTgt>
                                        </p:tgtEl>
                                        <p:attrNameLst>
                                          <p:attrName>style.visibility</p:attrName>
                                        </p:attrNameLst>
                                      </p:cBhvr>
                                      <p:to>
                                        <p:strVal val="visible"/>
                                      </p:to>
                                    </p:set>
                                    <p:animEffect transition="in" filter="fade">
                                      <p:cBhvr>
                                        <p:cTn id="62" dur="2000"/>
                                        <p:tgtEl>
                                          <p:spTgt spid="44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49">
                                            <p:txEl>
                                              <p:pRg st="12" end="12"/>
                                            </p:txEl>
                                          </p:spTgt>
                                        </p:tgtEl>
                                        <p:attrNameLst>
                                          <p:attrName>style.visibility</p:attrName>
                                        </p:attrNameLst>
                                      </p:cBhvr>
                                      <p:to>
                                        <p:strVal val="visible"/>
                                      </p:to>
                                    </p:set>
                                    <p:animEffect transition="in" filter="fade">
                                      <p:cBhvr>
                                        <p:cTn id="67" dur="2000"/>
                                        <p:tgtEl>
                                          <p:spTgt spid="44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Shape 455"/>
        <p:cNvGrpSpPr/>
        <p:nvPr/>
      </p:nvGrpSpPr>
      <p:grpSpPr>
        <a:xfrm>
          <a:off x="0" y="0"/>
          <a:ext cx="0" cy="0"/>
          <a:chOff x="0" y="0"/>
          <a:chExt cx="0" cy="0"/>
        </a:xfrm>
      </p:grpSpPr>
      <p:sp>
        <p:nvSpPr>
          <p:cNvPr id="456" name="Google Shape;456;p25"/>
          <p:cNvSpPr txBox="1">
            <a:spLocks noGrp="1"/>
          </p:cNvSpPr>
          <p:nvPr>
            <p:ph type="title"/>
          </p:nvPr>
        </p:nvSpPr>
        <p:spPr>
          <a:xfrm>
            <a:off x="1908473" y="152400"/>
            <a:ext cx="5183807" cy="576362"/>
          </a:xfrm>
          <a:prstGeom prst="rect">
            <a:avLst/>
          </a:prstGeom>
          <a:solidFill>
            <a:srgbClr val="0070C0"/>
          </a:solidFill>
          <a:ln w="9525" cap="flat" cmpd="sng">
            <a:solidFill>
              <a:srgbClr val="A50021"/>
            </a:solidFill>
            <a:prstDash val="solid"/>
            <a:round/>
            <a:headEnd type="none" w="sm" len="sm"/>
            <a:tailEnd type="none" w="sm" len="sm"/>
          </a:ln>
        </p:spPr>
        <p:txBody>
          <a:bodyPr spcFirstLastPara="1" wrap="square" lIns="91425" tIns="45699" rIns="91425" bIns="45699" anchor="t" anchorCtr="0">
            <a:normAutofit fontScale="90000"/>
          </a:bodyPr>
          <a:lstStyle/>
          <a:p>
            <a:pPr marL="0" lvl="0" indent="0" algn="l" rtl="0">
              <a:lnSpc>
                <a:spcPct val="99000"/>
              </a:lnSpc>
              <a:spcBef>
                <a:spcPts val="0"/>
              </a:spcBef>
              <a:spcAft>
                <a:spcPts val="0"/>
              </a:spcAft>
              <a:buClr>
                <a:schemeClr val="lt1"/>
              </a:buClr>
              <a:buSzPts val="3959"/>
              <a:buFont typeface="Century Schoolbook" panose="02040604050505020304"/>
              <a:buNone/>
            </a:pPr>
            <a:r>
              <a:rPr lang="en-US" sz="3960" b="1">
                <a:solidFill>
                  <a:schemeClr val="lt1"/>
                </a:solidFill>
              </a:rPr>
              <a:t>Human Rights Model</a:t>
            </a:r>
            <a:endParaRPr sz="3960" b="1">
              <a:solidFill>
                <a:schemeClr val="lt1"/>
              </a:solidFill>
            </a:endParaRPr>
          </a:p>
        </p:txBody>
      </p:sp>
      <p:sp>
        <p:nvSpPr>
          <p:cNvPr id="457" name="Google Shape;457;p25"/>
          <p:cNvSpPr txBox="1">
            <a:spLocks noGrp="1"/>
          </p:cNvSpPr>
          <p:nvPr>
            <p:ph type="body" idx="4294967295"/>
          </p:nvPr>
        </p:nvSpPr>
        <p:spPr>
          <a:xfrm>
            <a:off x="0" y="1676400"/>
            <a:ext cx="4392613" cy="4876800"/>
          </a:xfrm>
          <a:prstGeom prst="rect">
            <a:avLst/>
          </a:prstGeom>
          <a:solidFill>
            <a:srgbClr val="CCB5B6"/>
          </a:solidFill>
          <a:ln w="9525" cap="flat" cmpd="sng">
            <a:solidFill>
              <a:schemeClr val="accent4"/>
            </a:solidFill>
            <a:prstDash val="solid"/>
            <a:round/>
            <a:headEnd type="none" w="sm" len="sm"/>
            <a:tailEnd type="none" w="sm" len="sm"/>
          </a:ln>
        </p:spPr>
        <p:txBody>
          <a:bodyPr spcFirstLastPara="1" wrap="square" lIns="91425" tIns="45699" rIns="91425" bIns="45699" anchor="t" anchorCtr="0">
            <a:noAutofit/>
          </a:bodyPr>
          <a:lstStyle/>
          <a:p>
            <a:pPr marL="320040" lvl="0" indent="-320040" algn="l" rtl="0">
              <a:lnSpc>
                <a:spcPct val="95000"/>
              </a:lnSpc>
              <a:spcBef>
                <a:spcPts val="0"/>
              </a:spcBef>
              <a:spcAft>
                <a:spcPts val="0"/>
              </a:spcAft>
              <a:buClr>
                <a:srgbClr val="464B56"/>
              </a:buClr>
              <a:buSzPts val="2400"/>
              <a:buFont typeface="Noto Sans Symbols"/>
              <a:buChar char=""/>
            </a:pPr>
            <a:r>
              <a:rPr lang="en-US" sz="2400">
                <a:solidFill>
                  <a:schemeClr val="dk1"/>
                </a:solidFill>
                <a:latin typeface="Calibri" panose="020F0502020204030204"/>
                <a:ea typeface="Calibri" panose="020F0502020204030204"/>
                <a:cs typeface="Calibri" panose="020F0502020204030204"/>
                <a:sym typeface="Calibri" panose="020F0502020204030204"/>
              </a:rPr>
              <a:t>Recognizes that disability is a </a:t>
            </a:r>
            <a:r>
              <a:rPr lang="en-US" sz="2400" b="1">
                <a:solidFill>
                  <a:schemeClr val="dk1"/>
                </a:solidFill>
                <a:latin typeface="Calibri" panose="020F0502020204030204"/>
                <a:ea typeface="Calibri" panose="020F0502020204030204"/>
                <a:cs typeface="Calibri" panose="020F0502020204030204"/>
                <a:sym typeface="Calibri" panose="020F0502020204030204"/>
              </a:rPr>
              <a:t>part of society</a:t>
            </a:r>
          </a:p>
          <a:p>
            <a:pPr marL="320040" lvl="0" indent="-320040" algn="l" rtl="0">
              <a:lnSpc>
                <a:spcPct val="95000"/>
              </a:lnSpc>
              <a:spcBef>
                <a:spcPts val="930"/>
              </a:spcBef>
              <a:spcAft>
                <a:spcPts val="0"/>
              </a:spcAft>
              <a:buClr>
                <a:schemeClr val="dk1"/>
              </a:buClr>
              <a:buSzPts val="2400"/>
              <a:buFont typeface="Noto Sans Symbols"/>
              <a:buChar char=""/>
            </a:pPr>
            <a:r>
              <a:rPr lang="en-US" sz="2400">
                <a:solidFill>
                  <a:schemeClr val="dk1"/>
                </a:solidFill>
                <a:latin typeface="Calibri" panose="020F0502020204030204"/>
                <a:ea typeface="Calibri" panose="020F0502020204030204"/>
                <a:cs typeface="Calibri" panose="020F0502020204030204"/>
                <a:sym typeface="Calibri" panose="020F0502020204030204"/>
              </a:rPr>
              <a:t>More comprehensive and global. Considers:</a:t>
            </a:r>
          </a:p>
          <a:p>
            <a:pPr marL="109220" lvl="0" indent="0" algn="l" rtl="0">
              <a:lnSpc>
                <a:spcPct val="95000"/>
              </a:lnSpc>
              <a:spcBef>
                <a:spcPts val="930"/>
              </a:spcBef>
              <a:spcAft>
                <a:spcPts val="0"/>
              </a:spcAft>
              <a:buClr>
                <a:schemeClr val="dk1"/>
              </a:buClr>
              <a:buSzPts val="2400"/>
              <a:buFont typeface="Noto Sans Symbols"/>
              <a:buNone/>
            </a:pPr>
            <a:r>
              <a:rPr lang="en-US" sz="2400">
                <a:solidFill>
                  <a:schemeClr val="dk1"/>
                </a:solidFill>
                <a:latin typeface="Calibri" panose="020F0502020204030204"/>
                <a:ea typeface="Calibri" panose="020F0502020204030204"/>
                <a:cs typeface="Calibri" panose="020F0502020204030204"/>
                <a:sym typeface="Calibri" panose="020F0502020204030204"/>
              </a:rPr>
              <a:t>    - </a:t>
            </a:r>
            <a:r>
              <a:rPr lang="en-US" sz="2400" b="1">
                <a:solidFill>
                  <a:schemeClr val="dk1"/>
                </a:solidFill>
                <a:latin typeface="Calibri" panose="020F0502020204030204"/>
                <a:ea typeface="Calibri" panose="020F0502020204030204"/>
                <a:cs typeface="Calibri" panose="020F0502020204030204"/>
                <a:sym typeface="Calibri" panose="020F0502020204030204"/>
              </a:rPr>
              <a:t>Civil and political rights </a:t>
            </a:r>
            <a:r>
              <a:rPr lang="en-US" sz="2400">
                <a:solidFill>
                  <a:schemeClr val="dk1"/>
                </a:solidFill>
                <a:latin typeface="Calibri" panose="020F0502020204030204"/>
                <a:ea typeface="Calibri" panose="020F0502020204030204"/>
                <a:cs typeface="Calibri" panose="020F0502020204030204"/>
                <a:sym typeface="Calibri" panose="020F0502020204030204"/>
              </a:rPr>
              <a:t>(voting, freedom of expression )</a:t>
            </a:r>
          </a:p>
          <a:p>
            <a:pPr marL="109220" lvl="0" indent="0" algn="l" rtl="0">
              <a:lnSpc>
                <a:spcPct val="95000"/>
              </a:lnSpc>
              <a:spcBef>
                <a:spcPts val="930"/>
              </a:spcBef>
              <a:spcAft>
                <a:spcPts val="0"/>
              </a:spcAft>
              <a:buClr>
                <a:schemeClr val="dk1"/>
              </a:buClr>
              <a:buSzPts val="2400"/>
              <a:buFont typeface="Noto Sans Symbols"/>
              <a:buNone/>
            </a:pPr>
            <a:r>
              <a:rPr lang="en-US" sz="2400">
                <a:solidFill>
                  <a:schemeClr val="dk1"/>
                </a:solidFill>
                <a:latin typeface="Calibri" panose="020F0502020204030204"/>
                <a:ea typeface="Calibri" panose="020F0502020204030204"/>
                <a:cs typeface="Calibri" panose="020F0502020204030204"/>
                <a:sym typeface="Calibri" panose="020F0502020204030204"/>
              </a:rPr>
              <a:t>    - Economic, social and cultural rights (health, education ...)</a:t>
            </a:r>
          </a:p>
          <a:p>
            <a:pPr marL="109220" lvl="0" indent="0" algn="l" rtl="0">
              <a:lnSpc>
                <a:spcPct val="95000"/>
              </a:lnSpc>
              <a:spcBef>
                <a:spcPts val="930"/>
              </a:spcBef>
              <a:spcAft>
                <a:spcPts val="0"/>
              </a:spcAft>
              <a:buClr>
                <a:schemeClr val="dk1"/>
              </a:buClr>
              <a:buSzPts val="2400"/>
              <a:buFont typeface="Noto Sans Symbols"/>
              <a:buNone/>
            </a:pPr>
            <a:r>
              <a:rPr lang="en-US" sz="2400">
                <a:solidFill>
                  <a:schemeClr val="dk1"/>
                </a:solidFill>
                <a:latin typeface="Calibri" panose="020F0502020204030204"/>
                <a:ea typeface="Calibri" panose="020F0502020204030204"/>
                <a:cs typeface="Calibri" panose="020F0502020204030204"/>
                <a:sym typeface="Calibri" panose="020F0502020204030204"/>
              </a:rPr>
              <a:t>    - PwD and their families reclaim their place as </a:t>
            </a:r>
            <a:r>
              <a:rPr lang="en-US" sz="2400" b="1">
                <a:solidFill>
                  <a:srgbClr val="C00000"/>
                </a:solidFill>
                <a:latin typeface="Calibri" panose="020F0502020204030204"/>
                <a:ea typeface="Calibri" panose="020F0502020204030204"/>
                <a:cs typeface="Calibri" panose="020F0502020204030204"/>
                <a:sym typeface="Calibri" panose="020F0502020204030204"/>
              </a:rPr>
              <a:t>PERSONS</a:t>
            </a:r>
            <a:r>
              <a:rPr lang="en-US" sz="2400">
                <a:solidFill>
                  <a:schemeClr val="dk1"/>
                </a:solidFill>
                <a:latin typeface="Calibri" panose="020F0502020204030204"/>
                <a:ea typeface="Calibri" panose="020F0502020204030204"/>
                <a:cs typeface="Calibri" panose="020F0502020204030204"/>
                <a:sym typeface="Calibri" panose="020F0502020204030204"/>
              </a:rPr>
              <a:t>, with rights and duties.</a:t>
            </a:r>
            <a:endParaRPr sz="2800"/>
          </a:p>
          <a:p>
            <a:pPr marL="320040" lvl="0" indent="-167640" algn="l" rtl="0">
              <a:lnSpc>
                <a:spcPct val="95000"/>
              </a:lnSpc>
              <a:spcBef>
                <a:spcPts val="930"/>
              </a:spcBef>
              <a:spcAft>
                <a:spcPts val="0"/>
              </a:spcAft>
              <a:buClr>
                <a:schemeClr val="dk1"/>
              </a:buClr>
              <a:buSzPts val="2400"/>
              <a:buFont typeface="Noto Sans Symbols"/>
              <a:buNone/>
            </a:pPr>
            <a:endParaRPr sz="2400">
              <a:solidFill>
                <a:schemeClr val="hlink"/>
              </a:solidFill>
            </a:endParaRPr>
          </a:p>
        </p:txBody>
      </p:sp>
      <p:sp>
        <p:nvSpPr>
          <p:cNvPr id="458" name="Google Shape;458;p25"/>
          <p:cNvSpPr/>
          <p:nvPr/>
        </p:nvSpPr>
        <p:spPr>
          <a:xfrm>
            <a:off x="381000" y="838200"/>
            <a:ext cx="8458200" cy="503238"/>
          </a:xfrm>
          <a:prstGeom prst="rect">
            <a:avLst/>
          </a:prstGeom>
          <a:noFill/>
          <a:ln>
            <a:noFill/>
          </a:ln>
        </p:spPr>
        <p:txBody>
          <a:bodyPr spcFirstLastPara="1" wrap="square" lIns="91425" tIns="45699" rIns="91425" bIns="45699" anchor="t" anchorCtr="0">
            <a:noAutofit/>
          </a:bodyPr>
          <a:lstStyle/>
          <a:p>
            <a:pPr marL="0" marR="0" lvl="0" indent="0" algn="l" rtl="0">
              <a:lnSpc>
                <a:spcPct val="95000"/>
              </a:lnSpc>
              <a:spcBef>
                <a:spcPts val="0"/>
              </a:spcBef>
              <a:spcAft>
                <a:spcPts val="0"/>
              </a:spcAft>
              <a:buNone/>
            </a:pPr>
            <a:r>
              <a:rPr lang="en-US" sz="2800" b="1">
                <a:solidFill>
                  <a:srgbClr val="C00000"/>
                </a:solidFill>
                <a:latin typeface="Century Schoolbook" panose="02040604050505020304"/>
                <a:ea typeface="Century Schoolbook" panose="02040604050505020304"/>
                <a:cs typeface="Century Schoolbook" panose="02040604050505020304"/>
                <a:sym typeface="Century Schoolbook" panose="02040604050505020304"/>
              </a:rPr>
              <a:t>The main issue is in society rather than in the individual</a:t>
            </a:r>
          </a:p>
        </p:txBody>
      </p:sp>
      <p:sp>
        <p:nvSpPr>
          <p:cNvPr id="459" name="Google Shape;459;p25"/>
          <p:cNvSpPr/>
          <p:nvPr/>
        </p:nvSpPr>
        <p:spPr>
          <a:xfrm>
            <a:off x="4495800" y="5334000"/>
            <a:ext cx="4343400" cy="981075"/>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99" rIns="91425" bIns="45699" anchor="t" anchorCtr="0">
            <a:noAutofit/>
          </a:bodyPr>
          <a:lstStyle/>
          <a:p>
            <a:pPr marL="342900" marR="0" lvl="0" indent="-342900" algn="ctr" rtl="0">
              <a:lnSpc>
                <a:spcPct val="80000"/>
              </a:lnSpc>
              <a:spcBef>
                <a:spcPts val="0"/>
              </a:spcBef>
              <a:spcAft>
                <a:spcPts val="0"/>
              </a:spcAft>
              <a:buNone/>
            </a:pPr>
            <a:r>
              <a:rPr lang="en-US" sz="2400" b="1">
                <a:solidFill>
                  <a:schemeClr val="lt1"/>
                </a:solidFill>
                <a:latin typeface="Calibri" panose="020F0502020204030204"/>
                <a:ea typeface="Calibri" panose="020F0502020204030204"/>
                <a:cs typeface="Calibri" panose="020F0502020204030204"/>
                <a:sym typeface="Calibri" panose="020F0502020204030204"/>
              </a:rPr>
              <a:t>    Equal opportunities                  and full participation               in political and social life.</a:t>
            </a:r>
          </a:p>
        </p:txBody>
      </p:sp>
      <p:pic>
        <p:nvPicPr>
          <p:cNvPr id="460" name="Google Shape;460;p25"/>
          <p:cNvPicPr preferRelativeResize="0"/>
          <p:nvPr/>
        </p:nvPicPr>
        <p:blipFill rotWithShape="1">
          <a:blip r:embed="rId3"/>
          <a:srcRect/>
          <a:stretch>
            <a:fillRect/>
          </a:stretch>
        </p:blipFill>
        <p:spPr>
          <a:xfrm>
            <a:off x="5278641" y="1471712"/>
            <a:ext cx="3207937" cy="378301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Shape 464"/>
        <p:cNvGrpSpPr/>
        <p:nvPr/>
      </p:nvGrpSpPr>
      <p:grpSpPr>
        <a:xfrm>
          <a:off x="0" y="0"/>
          <a:ext cx="0" cy="0"/>
          <a:chOff x="0" y="0"/>
          <a:chExt cx="0" cy="0"/>
        </a:xfrm>
      </p:grpSpPr>
      <p:sp>
        <p:nvSpPr>
          <p:cNvPr id="465" name="Google Shape;465;p26"/>
          <p:cNvSpPr txBox="1"/>
          <p:nvPr/>
        </p:nvSpPr>
        <p:spPr>
          <a:xfrm>
            <a:off x="1295400" y="152400"/>
            <a:ext cx="6400800" cy="582295"/>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3200" b="1">
                <a:solidFill>
                  <a:schemeClr val="lt1"/>
                </a:solidFill>
                <a:latin typeface="Arial" panose="020B0604020202020204"/>
                <a:ea typeface="Arial" panose="020B0604020202020204"/>
                <a:cs typeface="Arial" panose="020B0604020202020204"/>
                <a:sym typeface="Arial" panose="020B0604020202020204"/>
              </a:rPr>
              <a:t>Poverty &amp; Disability</a:t>
            </a:r>
          </a:p>
        </p:txBody>
      </p:sp>
      <p:sp>
        <p:nvSpPr>
          <p:cNvPr id="467" name="Google Shape;467;p26"/>
          <p:cNvSpPr txBox="1"/>
          <p:nvPr/>
        </p:nvSpPr>
        <p:spPr>
          <a:xfrm>
            <a:off x="0" y="838200"/>
            <a:ext cx="8534400" cy="1813560"/>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2800" dirty="0">
                <a:solidFill>
                  <a:schemeClr val="dk1"/>
                </a:solidFill>
                <a:latin typeface="Arial Narrow" panose="020B0606020202030204"/>
                <a:ea typeface="Arial Narrow" panose="020B0606020202030204"/>
                <a:cs typeface="Arial Narrow" panose="020B0606020202030204"/>
                <a:sym typeface="Arial Narrow" panose="020B0606020202030204"/>
              </a:rPr>
              <a:t>WHO estimate approximately 15 percent of world’s population has a disability. This translates into over</a:t>
            </a:r>
            <a:r>
              <a:rPr lang="en-US" sz="2800" dirty="0">
                <a:solidFill>
                  <a:srgbClr val="FFCC00"/>
                </a:solidFill>
                <a:latin typeface="Arial Narrow" panose="020B0606020202030204"/>
                <a:ea typeface="Arial Narrow" panose="020B0606020202030204"/>
                <a:cs typeface="Arial Narrow" panose="020B0606020202030204"/>
                <a:sym typeface="Arial Narrow" panose="020B0606020202030204"/>
              </a:rPr>
              <a:t> </a:t>
            </a:r>
            <a:r>
              <a:rPr lang="en-US" sz="2800" b="1" dirty="0">
                <a:solidFill>
                  <a:srgbClr val="A50021"/>
                </a:solidFill>
                <a:latin typeface="Arial Narrow" panose="020B0606020202030204"/>
                <a:ea typeface="Arial Narrow" panose="020B0606020202030204"/>
                <a:cs typeface="Arial Narrow" panose="020B0606020202030204"/>
                <a:sym typeface="Arial Narrow" panose="020B0606020202030204"/>
              </a:rPr>
              <a:t>a million people, at least </a:t>
            </a:r>
            <a:r>
              <a:rPr lang="en-US" sz="2800" b="1" u="sng" dirty="0">
                <a:solidFill>
                  <a:srgbClr val="A50021"/>
                </a:solidFill>
                <a:latin typeface="Arial Narrow" panose="020B0606020202030204"/>
                <a:ea typeface="Arial Narrow" panose="020B0606020202030204"/>
                <a:cs typeface="Arial Narrow" panose="020B0606020202030204"/>
                <a:sym typeface="Arial Narrow" panose="020B0606020202030204"/>
              </a:rPr>
              <a:t>200 million being children with disabilities </a:t>
            </a:r>
            <a:r>
              <a:rPr lang="en-US" sz="2800" b="1" dirty="0">
                <a:solidFill>
                  <a:srgbClr val="A50021"/>
                </a:solidFill>
                <a:latin typeface="Arial Narrow" panose="020B0606020202030204"/>
                <a:ea typeface="Arial Narrow" panose="020B0606020202030204"/>
                <a:cs typeface="Arial Narrow" panose="020B0606020202030204"/>
                <a:sym typeface="Arial Narrow" panose="020B0606020202030204"/>
              </a:rPr>
              <a:t>(CWD), 80% of them living in developing countries. </a:t>
            </a:r>
            <a:endParaRPr sz="2800">
              <a:solidFill>
                <a:srgbClr val="FFCC00"/>
              </a:solidFill>
              <a:latin typeface="Arial Narrow" panose="020B0606020202030204"/>
              <a:ea typeface="Arial Narrow" panose="020B0606020202030204"/>
              <a:cs typeface="Arial Narrow" panose="020B0606020202030204"/>
              <a:sym typeface="Arial Narrow" panose="020B0606020202030204"/>
            </a:endParaRPr>
          </a:p>
        </p:txBody>
      </p:sp>
      <p:pic>
        <p:nvPicPr>
          <p:cNvPr id="5" name="Google Shape;472;p27" descr="This diagram illustrates the vicious circle of poverty and disability.">
            <a:hlinkClick r:id="rId3"/>
          </p:cNvPr>
          <p:cNvPicPr preferRelativeResize="0"/>
          <p:nvPr/>
        </p:nvPicPr>
        <p:blipFill rotWithShape="1">
          <a:blip r:embed="rId4"/>
          <a:srcRect/>
          <a:stretch>
            <a:fillRect/>
          </a:stretch>
        </p:blipFill>
        <p:spPr>
          <a:xfrm>
            <a:off x="285720" y="2643182"/>
            <a:ext cx="4786346" cy="4005270"/>
          </a:xfrm>
          <a:prstGeom prst="rect">
            <a:avLst/>
          </a:prstGeom>
          <a:solidFill>
            <a:srgbClr val="0070C0"/>
          </a:solidFill>
          <a:ln w="9525" cap="flat" cmpd="sng">
            <a:solidFill>
              <a:schemeClr val="lt1"/>
            </a:solidFill>
            <a:prstDash val="solid"/>
            <a:miter lim="800000"/>
            <a:headEnd type="none" w="sm" len="sm"/>
            <a:tailEnd type="none" w="sm" len="sm"/>
          </a:ln>
        </p:spPr>
      </p:pic>
      <p:sp>
        <p:nvSpPr>
          <p:cNvPr id="6" name="Google Shape;474;p27"/>
          <p:cNvSpPr txBox="1"/>
          <p:nvPr/>
        </p:nvSpPr>
        <p:spPr>
          <a:xfrm>
            <a:off x="4929190" y="4929198"/>
            <a:ext cx="4214810" cy="1077176"/>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3200" b="1" dirty="0">
                <a:solidFill>
                  <a:schemeClr val="lt1"/>
                </a:solidFill>
                <a:latin typeface="Arial Narrow" panose="020B0606020202030204"/>
                <a:ea typeface="Arial Narrow" panose="020B0606020202030204"/>
                <a:cs typeface="Arial Narrow" panose="020B0606020202030204"/>
                <a:sym typeface="Arial Narrow" panose="020B0606020202030204"/>
              </a:rPr>
              <a:t>Vicious cycle between poverty and disability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28"/>
          <p:cNvPicPr preferRelativeResize="0"/>
          <p:nvPr/>
        </p:nvPicPr>
        <p:blipFill rotWithShape="1">
          <a:blip r:embed="rId3"/>
          <a:srcRect/>
          <a:stretch>
            <a:fillRect/>
          </a:stretch>
        </p:blipFill>
        <p:spPr>
          <a:xfrm>
            <a:off x="381000" y="457200"/>
            <a:ext cx="8302625" cy="6400800"/>
          </a:xfrm>
          <a:prstGeom prst="rect">
            <a:avLst/>
          </a:prstGeom>
          <a:noFill/>
          <a:ln>
            <a:noFill/>
          </a:ln>
        </p:spPr>
      </p:pic>
      <p:sp>
        <p:nvSpPr>
          <p:cNvPr id="480" name="Google Shape;480;p28"/>
          <p:cNvSpPr/>
          <p:nvPr/>
        </p:nvSpPr>
        <p:spPr>
          <a:xfrm>
            <a:off x="0" y="801688"/>
            <a:ext cx="9144000" cy="828675"/>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2400" b="1">
                <a:solidFill>
                  <a:srgbClr val="A50021"/>
                </a:solidFill>
                <a:latin typeface="Arial Narrow" panose="020B0606020202030204"/>
                <a:ea typeface="Arial Narrow" panose="020B0606020202030204"/>
                <a:cs typeface="Arial Narrow" panose="020B0606020202030204"/>
                <a:sym typeface="Arial Narrow" panose="020B0606020202030204"/>
              </a:rPr>
              <a:t>About 80% of disabilities have causes associated to poverty.</a:t>
            </a:r>
            <a:r>
              <a:rPr lang="en-US" sz="2400" b="1">
                <a:solidFill>
                  <a:srgbClr val="FFCC00"/>
                </a:solidFill>
                <a:latin typeface="Arial Narrow" panose="020B0606020202030204"/>
                <a:ea typeface="Arial Narrow" panose="020B0606020202030204"/>
                <a:cs typeface="Arial Narrow" panose="020B0606020202030204"/>
                <a:sym typeface="Arial Narrow" panose="020B0606020202030204"/>
              </a:rPr>
              <a:t>                     </a:t>
            </a:r>
            <a:r>
              <a:rPr lang="en-US" sz="2400">
                <a:solidFill>
                  <a:schemeClr val="dk1"/>
                </a:solidFill>
                <a:latin typeface="Arial Narrow" panose="020B0606020202030204"/>
                <a:ea typeface="Arial Narrow" panose="020B0606020202030204"/>
                <a:cs typeface="Arial Narrow" panose="020B0606020202030204"/>
                <a:sym typeface="Arial Narrow" panose="020B0606020202030204"/>
              </a:rPr>
              <a:t>An estimated 130 million people globally acquired a disability due to malnutrition.  </a:t>
            </a:r>
          </a:p>
        </p:txBody>
      </p:sp>
      <p:sp>
        <p:nvSpPr>
          <p:cNvPr id="481" name="Google Shape;481;p28"/>
          <p:cNvSpPr txBox="1"/>
          <p:nvPr/>
        </p:nvSpPr>
        <p:spPr>
          <a:xfrm>
            <a:off x="1295400" y="152400"/>
            <a:ext cx="6400800" cy="582295"/>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3200" b="1">
                <a:solidFill>
                  <a:schemeClr val="lt1"/>
                </a:solidFill>
                <a:latin typeface="Arial" panose="020B0604020202020204"/>
                <a:ea typeface="Arial" panose="020B0604020202020204"/>
                <a:cs typeface="Arial" panose="020B0604020202020204"/>
                <a:sym typeface="Arial" panose="020B0604020202020204"/>
              </a:rPr>
              <a:t>Causes of Impairments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2"/>
          <p:cNvSpPr txBox="1"/>
          <p:nvPr/>
        </p:nvSpPr>
        <p:spPr>
          <a:xfrm>
            <a:off x="228600" y="3014663"/>
            <a:ext cx="8686800" cy="2244090"/>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2800" b="1">
                <a:solidFill>
                  <a:schemeClr val="dk1"/>
                </a:solidFill>
                <a:latin typeface="Arial" panose="020B0604020202020204"/>
                <a:ea typeface="Arial" panose="020B0604020202020204"/>
                <a:cs typeface="Arial" panose="020B0604020202020204"/>
                <a:sym typeface="Arial" panose="020B0604020202020204"/>
              </a:rPr>
              <a:t>Interaction between persons with different                      levels of functioning                                                             and                                                                                            an environment that does not take those differences into consideration.</a:t>
            </a:r>
          </a:p>
        </p:txBody>
      </p:sp>
      <p:sp>
        <p:nvSpPr>
          <p:cNvPr id="509" name="Google Shape;509;p32"/>
          <p:cNvSpPr txBox="1"/>
          <p:nvPr/>
        </p:nvSpPr>
        <p:spPr>
          <a:xfrm>
            <a:off x="304800" y="228600"/>
            <a:ext cx="1219200" cy="367030"/>
          </a:xfrm>
          <a:prstGeom prst="rect">
            <a:avLst/>
          </a:prstGeom>
          <a:noFill/>
          <a:ln>
            <a:noFill/>
          </a:ln>
        </p:spPr>
        <p:txBody>
          <a:bodyPr spcFirstLastPara="1" wrap="square" lIns="91425" tIns="45699" rIns="91425" bIns="45699" anchor="t" anchorCtr="0">
            <a:spAutoFit/>
          </a:bodyPr>
          <a:lstStyle/>
          <a:p>
            <a:pPr marL="0" marR="0" lvl="0" indent="0" algn="l" rtl="0">
              <a:spcBef>
                <a:spcPts val="0"/>
              </a:spcBef>
              <a:spcAft>
                <a:spcPts val="0"/>
              </a:spcAft>
              <a:buNone/>
            </a:pPr>
            <a:endParaRPr sz="1800">
              <a:solidFill>
                <a:schemeClr val="dk1"/>
              </a:solidFill>
              <a:latin typeface="Arimo" panose="020B0604020202020204"/>
              <a:ea typeface="Arimo" panose="020B0604020202020204"/>
              <a:cs typeface="Arimo" panose="020B0604020202020204"/>
              <a:sym typeface="Arimo" panose="020B0604020202020204"/>
            </a:endParaRPr>
          </a:p>
        </p:txBody>
      </p:sp>
      <p:sp>
        <p:nvSpPr>
          <p:cNvPr id="510" name="Google Shape;510;p32"/>
          <p:cNvSpPr txBox="1"/>
          <p:nvPr/>
        </p:nvSpPr>
        <p:spPr>
          <a:xfrm>
            <a:off x="228600" y="304800"/>
            <a:ext cx="8686800" cy="520700"/>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99" rIns="91425" bIns="45699" anchor="t" anchorCtr="0">
            <a:spAutoFit/>
          </a:bodyPr>
          <a:lstStyle/>
          <a:p>
            <a:pPr marL="0" marR="0" lvl="0" indent="0" algn="l" rtl="0">
              <a:spcBef>
                <a:spcPts val="0"/>
              </a:spcBef>
              <a:spcAft>
                <a:spcPts val="0"/>
              </a:spcAft>
              <a:buNone/>
            </a:pPr>
            <a:r>
              <a:rPr lang="en-US" sz="2800" b="1">
                <a:solidFill>
                  <a:schemeClr val="lt1"/>
                </a:solidFill>
                <a:latin typeface="Arial" panose="020B0604020202020204"/>
                <a:ea typeface="Arial" panose="020B0604020202020204"/>
                <a:cs typeface="Arial" panose="020B0604020202020204"/>
                <a:sym typeface="Arial" panose="020B0604020202020204"/>
              </a:rPr>
              <a:t>HOW IS DISABILITY DEFINED AFTER THE CRPD?</a:t>
            </a:r>
          </a:p>
        </p:txBody>
      </p:sp>
      <p:sp>
        <p:nvSpPr>
          <p:cNvPr id="511" name="Google Shape;511;p32"/>
          <p:cNvSpPr txBox="1"/>
          <p:nvPr/>
        </p:nvSpPr>
        <p:spPr>
          <a:xfrm>
            <a:off x="228600" y="5553075"/>
            <a:ext cx="8686800" cy="459105"/>
          </a:xfrm>
          <a:prstGeom prst="rect">
            <a:avLst/>
          </a:prstGeom>
          <a:solidFill>
            <a:srgbClr val="0070C0"/>
          </a:solidFill>
          <a:ln w="9525" cap="flat" cmpd="sng">
            <a:solidFill>
              <a:srgbClr val="A50021"/>
            </a:solidFill>
            <a:prstDash val="solid"/>
            <a:miter lim="800000"/>
            <a:headEnd type="none" w="sm" len="sm"/>
            <a:tailEnd type="none" w="sm" len="sm"/>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2400" b="1" u="sng">
                <a:solidFill>
                  <a:schemeClr val="lt1"/>
                </a:solidFill>
                <a:latin typeface="Verdana" panose="020B0604030504040204"/>
                <a:ea typeface="Verdana" panose="020B0604030504040204"/>
                <a:cs typeface="Verdana" panose="020B0604030504040204"/>
                <a:sym typeface="Verdana" panose="020B0604030504040204"/>
              </a:rPr>
              <a:t>Disability= Functioning limitation x Environment</a:t>
            </a:r>
          </a:p>
        </p:txBody>
      </p:sp>
      <p:pic>
        <p:nvPicPr>
          <p:cNvPr id="512" name="Google Shape;512;p32" descr="bonecos faixa"/>
          <p:cNvPicPr preferRelativeResize="0"/>
          <p:nvPr/>
        </p:nvPicPr>
        <p:blipFill rotWithShape="1">
          <a:blip r:embed="rId3"/>
          <a:srcRect/>
          <a:stretch>
            <a:fillRect/>
          </a:stretch>
        </p:blipFill>
        <p:spPr>
          <a:xfrm>
            <a:off x="0" y="762000"/>
            <a:ext cx="9144000" cy="1825625"/>
          </a:xfrm>
          <a:prstGeom prst="rect">
            <a:avLst/>
          </a:prstGeom>
          <a:noFill/>
          <a:ln>
            <a:noFill/>
          </a:ln>
        </p:spPr>
      </p:pic>
      <p:sp>
        <p:nvSpPr>
          <p:cNvPr id="513" name="Google Shape;513;p32"/>
          <p:cNvSpPr/>
          <p:nvPr/>
        </p:nvSpPr>
        <p:spPr>
          <a:xfrm>
            <a:off x="609600" y="6030913"/>
            <a:ext cx="7772400" cy="367030"/>
          </a:xfrm>
          <a:prstGeom prst="rect">
            <a:avLst/>
          </a:prstGeom>
          <a:noFill/>
          <a:ln>
            <a:noFill/>
          </a:ln>
        </p:spPr>
        <p:txBody>
          <a:bodyPr spcFirstLastPara="1" wrap="square" lIns="91425" tIns="45699" rIns="91425" bIns="45699" anchor="t" anchorCtr="0">
            <a:spAutoFit/>
          </a:bodyPr>
          <a:lstStyle/>
          <a:p>
            <a:pPr marL="0" marR="0" lvl="0" indent="0" algn="l" rtl="0">
              <a:spcBef>
                <a:spcPts val="0"/>
              </a:spcBef>
              <a:spcAft>
                <a:spcPts val="0"/>
              </a:spcAft>
              <a:buNone/>
            </a:pPr>
            <a:r>
              <a:rPr lang="en-US" sz="1800">
                <a:solidFill>
                  <a:schemeClr val="dk1"/>
                </a:solidFill>
                <a:latin typeface="Calibri" panose="020F0502020204030204"/>
                <a:ea typeface="Calibri" panose="020F0502020204030204"/>
                <a:cs typeface="Calibri" panose="020F0502020204030204"/>
                <a:sym typeface="Calibri" panose="020F0502020204030204"/>
              </a:rPr>
              <a:t>Note: we are using </a:t>
            </a:r>
            <a:r>
              <a:rPr lang="en-US" sz="1800" b="1">
                <a:solidFill>
                  <a:schemeClr val="dk1"/>
                </a:solidFill>
                <a:latin typeface="Calibri" panose="020F0502020204030204"/>
                <a:ea typeface="Calibri" panose="020F0502020204030204"/>
                <a:cs typeface="Calibri" panose="020F0502020204030204"/>
                <a:sym typeface="Calibri" panose="020F0502020204030204"/>
              </a:rPr>
              <a:t>“functioning limitation”</a:t>
            </a:r>
            <a:r>
              <a:rPr lang="en-US" sz="1800">
                <a:solidFill>
                  <a:schemeClr val="dk1"/>
                </a:solidFill>
                <a:latin typeface="Calibri" panose="020F0502020204030204"/>
                <a:ea typeface="Calibri" panose="020F0502020204030204"/>
                <a:cs typeface="Calibri" panose="020F0502020204030204"/>
                <a:sym typeface="Calibri" panose="020F0502020204030204"/>
              </a:rPr>
              <a:t> as a synonym of </a:t>
            </a:r>
            <a:r>
              <a:rPr lang="en-US" sz="1800" b="1">
                <a:solidFill>
                  <a:schemeClr val="dk1"/>
                </a:solidFill>
                <a:latin typeface="Calibri" panose="020F0502020204030204"/>
                <a:ea typeface="Calibri" panose="020F0502020204030204"/>
                <a:cs typeface="Calibri" panose="020F0502020204030204"/>
                <a:sym typeface="Calibri" panose="020F0502020204030204"/>
              </a:rPr>
              <a:t>“impairment”.</a:t>
            </a:r>
            <a:r>
              <a:rPr lang="en-US" sz="1800">
                <a:solidFill>
                  <a:schemeClr val="dk1"/>
                </a:solidFill>
                <a:latin typeface="Calibri" panose="020F0502020204030204"/>
                <a:ea typeface="Calibri" panose="020F0502020204030204"/>
                <a:cs typeface="Calibri" panose="020F0502020204030204"/>
                <a:sym typeface="Calibri" panose="020F0502020204030204"/>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3"/>
          <p:cNvSpPr/>
          <p:nvPr/>
        </p:nvSpPr>
        <p:spPr>
          <a:xfrm>
            <a:off x="1143000" y="2438400"/>
            <a:ext cx="7086600" cy="2438400"/>
          </a:xfrm>
          <a:prstGeom prst="rect">
            <a:avLst/>
          </a:prstGeom>
          <a:solidFill>
            <a:srgbClr val="DEDEE2"/>
          </a:solidFill>
          <a:ln w="9525" cap="flat" cmpd="sng">
            <a:solidFill>
              <a:srgbClr val="A50021"/>
            </a:solidFill>
            <a:prstDash val="solid"/>
            <a:miter lim="800000"/>
            <a:headEnd type="none" w="sm" len="sm"/>
            <a:tailEnd type="none" w="sm" len="sm"/>
          </a:ln>
        </p:spPr>
        <p:txBody>
          <a:bodyPr spcFirstLastPara="1" wrap="square" lIns="91425" tIns="45699" rIns="91425" bIns="45699"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19" name="Google Shape;519;p33"/>
          <p:cNvSpPr txBox="1"/>
          <p:nvPr/>
        </p:nvSpPr>
        <p:spPr>
          <a:xfrm>
            <a:off x="304800" y="228600"/>
            <a:ext cx="1219200" cy="367030"/>
          </a:xfrm>
          <a:prstGeom prst="rect">
            <a:avLst/>
          </a:prstGeom>
          <a:noFill/>
          <a:ln>
            <a:noFill/>
          </a:ln>
        </p:spPr>
        <p:txBody>
          <a:bodyPr spcFirstLastPara="1" wrap="square" lIns="91425" tIns="45699" rIns="91425" bIns="45699"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20" name="Google Shape;520;p33"/>
          <p:cNvSpPr txBox="1"/>
          <p:nvPr/>
        </p:nvSpPr>
        <p:spPr>
          <a:xfrm>
            <a:off x="1066800" y="457200"/>
            <a:ext cx="7162800" cy="1075055"/>
          </a:xfrm>
          <a:prstGeom prst="rect">
            <a:avLst/>
          </a:prstGeom>
          <a:solidFill>
            <a:srgbClr val="0070C0"/>
          </a:solidFill>
          <a:ln w="28575" cap="flat" cmpd="sng">
            <a:solidFill>
              <a:srgbClr val="A50021"/>
            </a:solidFill>
            <a:prstDash val="solid"/>
            <a:miter lim="800000"/>
            <a:headEnd type="none" w="sm" len="sm"/>
            <a:tailEnd type="none" w="sm" len="sm"/>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3200" b="1">
                <a:solidFill>
                  <a:schemeClr val="lt1"/>
                </a:solidFill>
                <a:latin typeface="Arial" panose="020B0604020202020204"/>
                <a:ea typeface="Arial" panose="020B0604020202020204"/>
                <a:cs typeface="Arial" panose="020B0604020202020204"/>
                <a:sym typeface="Arial" panose="020B0604020202020204"/>
              </a:rPr>
              <a:t>Environment Impact in the relation between disability and functioning</a:t>
            </a:r>
          </a:p>
        </p:txBody>
      </p:sp>
      <p:sp>
        <p:nvSpPr>
          <p:cNvPr id="521" name="Google Shape;521;p33"/>
          <p:cNvSpPr/>
          <p:nvPr/>
        </p:nvSpPr>
        <p:spPr>
          <a:xfrm>
            <a:off x="2209800" y="2514600"/>
            <a:ext cx="5029200" cy="2059940"/>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3200" b="1">
                <a:solidFill>
                  <a:srgbClr val="A50021"/>
                </a:solidFill>
                <a:latin typeface="Arial" panose="020B0604020202020204"/>
                <a:ea typeface="Arial" panose="020B0604020202020204"/>
                <a:cs typeface="Arial" panose="020B0604020202020204"/>
                <a:sym typeface="Arial" panose="020B0604020202020204"/>
              </a:rPr>
              <a:t>FL 1</a:t>
            </a:r>
            <a:r>
              <a:rPr lang="en-US" sz="3200" b="1">
                <a:solidFill>
                  <a:srgbClr val="CC3300"/>
                </a:solidFill>
                <a:latin typeface="Arial" panose="020B0604020202020204"/>
                <a:ea typeface="Arial" panose="020B0604020202020204"/>
                <a:cs typeface="Arial" panose="020B0604020202020204"/>
                <a:sym typeface="Arial" panose="020B0604020202020204"/>
              </a:rPr>
              <a:t> </a:t>
            </a:r>
            <a:r>
              <a:rPr lang="en-US" sz="3200" b="1">
                <a:solidFill>
                  <a:srgbClr val="000000"/>
                </a:solidFill>
                <a:latin typeface="Arial" panose="020B0604020202020204"/>
                <a:ea typeface="Arial" panose="020B0604020202020204"/>
                <a:cs typeface="Arial" panose="020B0604020202020204"/>
                <a:sym typeface="Arial" panose="020B0604020202020204"/>
              </a:rPr>
              <a:t>x E </a:t>
            </a:r>
            <a:r>
              <a:rPr lang="en-US" sz="3200" b="1">
                <a:solidFill>
                  <a:srgbClr val="A50021"/>
                </a:solidFill>
                <a:latin typeface="Arial" panose="020B0604020202020204"/>
                <a:ea typeface="Arial" panose="020B0604020202020204"/>
                <a:cs typeface="Arial" panose="020B0604020202020204"/>
                <a:sym typeface="Arial" panose="020B0604020202020204"/>
              </a:rPr>
              <a:t>0</a:t>
            </a:r>
            <a:r>
              <a:rPr lang="en-US" sz="3200" b="1">
                <a:solidFill>
                  <a:srgbClr val="000000"/>
                </a:solidFill>
                <a:latin typeface="Arial" panose="020B0604020202020204"/>
                <a:ea typeface="Arial" panose="020B0604020202020204"/>
                <a:cs typeface="Arial" panose="020B0604020202020204"/>
                <a:sym typeface="Arial" panose="020B0604020202020204"/>
              </a:rPr>
              <a:t> =&gt; </a:t>
            </a:r>
            <a:r>
              <a:rPr lang="en-US" sz="3200" b="1">
                <a:solidFill>
                  <a:srgbClr val="A50021"/>
                </a:solidFill>
                <a:latin typeface="Arial" panose="020B0604020202020204"/>
                <a:ea typeface="Arial" panose="020B0604020202020204"/>
                <a:cs typeface="Arial" panose="020B0604020202020204"/>
                <a:sym typeface="Arial" panose="020B0604020202020204"/>
              </a:rPr>
              <a:t>0 Disability</a:t>
            </a:r>
            <a:endParaRPr sz="3200">
              <a:solidFill>
                <a:srgbClr val="A50021"/>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3200" b="1">
                <a:solidFill>
                  <a:srgbClr val="A50021"/>
                </a:solidFill>
                <a:latin typeface="Arial" panose="020B0604020202020204"/>
                <a:ea typeface="Arial" panose="020B0604020202020204"/>
                <a:cs typeface="Arial" panose="020B0604020202020204"/>
                <a:sym typeface="Arial" panose="020B0604020202020204"/>
              </a:rPr>
              <a:t>FL 5</a:t>
            </a:r>
            <a:r>
              <a:rPr lang="en-US" sz="3200" b="1">
                <a:solidFill>
                  <a:srgbClr val="000000"/>
                </a:solidFill>
                <a:latin typeface="Arial" panose="020B0604020202020204"/>
                <a:ea typeface="Arial" panose="020B0604020202020204"/>
                <a:cs typeface="Arial" panose="020B0604020202020204"/>
                <a:sym typeface="Arial" panose="020B0604020202020204"/>
              </a:rPr>
              <a:t> x E </a:t>
            </a:r>
            <a:r>
              <a:rPr lang="en-US" sz="3200" b="1">
                <a:solidFill>
                  <a:srgbClr val="A50021"/>
                </a:solidFill>
                <a:latin typeface="Arial" panose="020B0604020202020204"/>
                <a:ea typeface="Arial" panose="020B0604020202020204"/>
                <a:cs typeface="Arial" panose="020B0604020202020204"/>
                <a:sym typeface="Arial" panose="020B0604020202020204"/>
              </a:rPr>
              <a:t>0</a:t>
            </a:r>
            <a:r>
              <a:rPr lang="en-US" sz="3200" b="1">
                <a:solidFill>
                  <a:srgbClr val="000000"/>
                </a:solidFill>
                <a:latin typeface="Arial" panose="020B0604020202020204"/>
                <a:ea typeface="Arial" panose="020B0604020202020204"/>
                <a:cs typeface="Arial" panose="020B0604020202020204"/>
                <a:sym typeface="Arial" panose="020B0604020202020204"/>
              </a:rPr>
              <a:t> =&gt; </a:t>
            </a:r>
            <a:r>
              <a:rPr lang="en-US" sz="3200" b="1">
                <a:solidFill>
                  <a:srgbClr val="A50021"/>
                </a:solidFill>
                <a:latin typeface="Arial" panose="020B0604020202020204"/>
                <a:ea typeface="Arial" panose="020B0604020202020204"/>
                <a:cs typeface="Arial" panose="020B0604020202020204"/>
                <a:sym typeface="Arial" panose="020B0604020202020204"/>
              </a:rPr>
              <a:t>0</a:t>
            </a:r>
            <a:r>
              <a:rPr lang="en-US" sz="3200" b="1">
                <a:solidFill>
                  <a:srgbClr val="000000"/>
                </a:solidFill>
                <a:latin typeface="Arial" panose="020B0604020202020204"/>
                <a:ea typeface="Arial" panose="020B0604020202020204"/>
                <a:cs typeface="Arial" panose="020B0604020202020204"/>
                <a:sym typeface="Arial" panose="020B0604020202020204"/>
              </a:rPr>
              <a:t> Disability</a:t>
            </a:r>
          </a:p>
          <a:p>
            <a:pPr marL="0" marR="0" lvl="0" indent="0" algn="ctr" rtl="0">
              <a:spcBef>
                <a:spcPts val="0"/>
              </a:spcBef>
              <a:spcAft>
                <a:spcPts val="0"/>
              </a:spcAft>
              <a:buNone/>
            </a:pPr>
            <a:r>
              <a:rPr lang="en-US" sz="3200" b="1">
                <a:solidFill>
                  <a:srgbClr val="A50021"/>
                </a:solidFill>
                <a:latin typeface="Arial" panose="020B0604020202020204"/>
                <a:ea typeface="Arial" panose="020B0604020202020204"/>
                <a:cs typeface="Arial" panose="020B0604020202020204"/>
                <a:sym typeface="Arial" panose="020B0604020202020204"/>
              </a:rPr>
              <a:t>FL 1</a:t>
            </a:r>
            <a:r>
              <a:rPr lang="en-US" sz="3200" b="1">
                <a:solidFill>
                  <a:srgbClr val="CC3300"/>
                </a:solidFill>
                <a:latin typeface="Arial" panose="020B0604020202020204"/>
                <a:ea typeface="Arial" panose="020B0604020202020204"/>
                <a:cs typeface="Arial" panose="020B0604020202020204"/>
                <a:sym typeface="Arial" panose="020B0604020202020204"/>
              </a:rPr>
              <a:t> </a:t>
            </a:r>
            <a:r>
              <a:rPr lang="en-US" sz="3200" b="1">
                <a:solidFill>
                  <a:srgbClr val="000000"/>
                </a:solidFill>
                <a:latin typeface="Arial" panose="020B0604020202020204"/>
                <a:ea typeface="Arial" panose="020B0604020202020204"/>
                <a:cs typeface="Arial" panose="020B0604020202020204"/>
                <a:sym typeface="Arial" panose="020B0604020202020204"/>
              </a:rPr>
              <a:t>x E </a:t>
            </a:r>
            <a:r>
              <a:rPr lang="en-US" sz="3200" b="1">
                <a:solidFill>
                  <a:srgbClr val="A50021"/>
                </a:solidFill>
                <a:latin typeface="Arial" panose="020B0604020202020204"/>
                <a:ea typeface="Arial" panose="020B0604020202020204"/>
                <a:cs typeface="Arial" panose="020B0604020202020204"/>
                <a:sym typeface="Arial" panose="020B0604020202020204"/>
              </a:rPr>
              <a:t>1 </a:t>
            </a:r>
            <a:r>
              <a:rPr lang="en-US" sz="3200" b="1">
                <a:solidFill>
                  <a:srgbClr val="000000"/>
                </a:solidFill>
                <a:latin typeface="Arial" panose="020B0604020202020204"/>
                <a:ea typeface="Arial" panose="020B0604020202020204"/>
                <a:cs typeface="Arial" panose="020B0604020202020204"/>
                <a:sym typeface="Arial" panose="020B0604020202020204"/>
              </a:rPr>
              <a:t>=   </a:t>
            </a:r>
            <a:r>
              <a:rPr lang="en-US" sz="3200" b="1">
                <a:solidFill>
                  <a:srgbClr val="A50021"/>
                </a:solidFill>
                <a:latin typeface="Arial" panose="020B0604020202020204"/>
                <a:ea typeface="Arial" panose="020B0604020202020204"/>
                <a:cs typeface="Arial" panose="020B0604020202020204"/>
                <a:sym typeface="Arial" panose="020B0604020202020204"/>
              </a:rPr>
              <a:t>1</a:t>
            </a:r>
            <a:r>
              <a:rPr lang="en-US" sz="3200" b="1">
                <a:solidFill>
                  <a:srgbClr val="000000"/>
                </a:solidFill>
                <a:latin typeface="Arial" panose="020B0604020202020204"/>
                <a:ea typeface="Arial" panose="020B0604020202020204"/>
                <a:cs typeface="Arial" panose="020B0604020202020204"/>
                <a:sym typeface="Arial" panose="020B0604020202020204"/>
              </a:rPr>
              <a:t> Disability</a:t>
            </a:r>
          </a:p>
          <a:p>
            <a:pPr marL="0" marR="0" lvl="0" indent="0" algn="ctr" rtl="0">
              <a:spcBef>
                <a:spcPts val="0"/>
              </a:spcBef>
              <a:spcAft>
                <a:spcPts val="0"/>
              </a:spcAft>
              <a:buNone/>
            </a:pPr>
            <a:r>
              <a:rPr lang="en-US" sz="3200" b="1">
                <a:solidFill>
                  <a:srgbClr val="A50021"/>
                </a:solidFill>
                <a:latin typeface="Arial" panose="020B0604020202020204"/>
                <a:ea typeface="Arial" panose="020B0604020202020204"/>
                <a:cs typeface="Arial" panose="020B0604020202020204"/>
                <a:sym typeface="Arial" panose="020B0604020202020204"/>
              </a:rPr>
              <a:t>FL 5</a:t>
            </a:r>
            <a:r>
              <a:rPr lang="en-US" sz="3200" b="1">
                <a:solidFill>
                  <a:srgbClr val="000000"/>
                </a:solidFill>
                <a:latin typeface="Arial" panose="020B0604020202020204"/>
                <a:ea typeface="Arial" panose="020B0604020202020204"/>
                <a:cs typeface="Arial" panose="020B0604020202020204"/>
                <a:sym typeface="Arial" panose="020B0604020202020204"/>
              </a:rPr>
              <a:t> x E </a:t>
            </a:r>
            <a:r>
              <a:rPr lang="en-US" sz="3200" b="1">
                <a:solidFill>
                  <a:srgbClr val="A50021"/>
                </a:solidFill>
                <a:latin typeface="Arial" panose="020B0604020202020204"/>
                <a:ea typeface="Arial" panose="020B0604020202020204"/>
                <a:cs typeface="Arial" panose="020B0604020202020204"/>
                <a:sym typeface="Arial" panose="020B0604020202020204"/>
              </a:rPr>
              <a:t>5 </a:t>
            </a:r>
            <a:r>
              <a:rPr lang="en-US" sz="3200" b="1">
                <a:solidFill>
                  <a:srgbClr val="000000"/>
                </a:solidFill>
                <a:latin typeface="Arial" panose="020B0604020202020204"/>
                <a:ea typeface="Arial" panose="020B0604020202020204"/>
                <a:cs typeface="Arial" panose="020B0604020202020204"/>
                <a:sym typeface="Arial" panose="020B0604020202020204"/>
              </a:rPr>
              <a:t>= </a:t>
            </a:r>
            <a:r>
              <a:rPr lang="en-US" sz="3200" b="1">
                <a:solidFill>
                  <a:srgbClr val="A50021"/>
                </a:solidFill>
                <a:latin typeface="Arial" panose="020B0604020202020204"/>
                <a:ea typeface="Arial" panose="020B0604020202020204"/>
                <a:cs typeface="Arial" panose="020B0604020202020204"/>
                <a:sym typeface="Arial" panose="020B0604020202020204"/>
              </a:rPr>
              <a:t>25 Disability</a:t>
            </a:r>
          </a:p>
        </p:txBody>
      </p:sp>
      <p:sp>
        <p:nvSpPr>
          <p:cNvPr id="522" name="Google Shape;522;p33"/>
          <p:cNvSpPr/>
          <p:nvPr/>
        </p:nvSpPr>
        <p:spPr>
          <a:xfrm>
            <a:off x="4267200" y="5484813"/>
            <a:ext cx="4648200" cy="951865"/>
          </a:xfrm>
          <a:prstGeom prst="rect">
            <a:avLst/>
          </a:prstGeom>
          <a:noFill/>
          <a:ln>
            <a:noFill/>
          </a:ln>
        </p:spPr>
        <p:txBody>
          <a:bodyPr spcFirstLastPara="1" wrap="square" lIns="91425" tIns="45699" rIns="91425" bIns="45699" anchor="t" anchorCtr="0">
            <a:spAutoFit/>
          </a:bodyPr>
          <a:lstStyle/>
          <a:p>
            <a:pPr marL="0" marR="0" lvl="0" indent="0" algn="l" rtl="0">
              <a:spcBef>
                <a:spcPts val="0"/>
              </a:spcBef>
              <a:spcAft>
                <a:spcPts val="0"/>
              </a:spcAft>
              <a:buNone/>
            </a:pPr>
            <a:r>
              <a:rPr lang="en-US" sz="2800" b="1">
                <a:solidFill>
                  <a:schemeClr val="dk1"/>
                </a:solidFill>
                <a:latin typeface="Arial" panose="020B0604020202020204"/>
                <a:ea typeface="Arial" panose="020B0604020202020204"/>
                <a:cs typeface="Arial" panose="020B0604020202020204"/>
                <a:sym typeface="Arial" panose="020B0604020202020204"/>
              </a:rPr>
              <a:t>FL: </a:t>
            </a:r>
            <a:r>
              <a:rPr lang="en-US" sz="2000" b="1">
                <a:solidFill>
                  <a:schemeClr val="dk1"/>
                </a:solidFill>
                <a:latin typeface="Arial" panose="020B0604020202020204"/>
                <a:ea typeface="Arial" panose="020B0604020202020204"/>
                <a:cs typeface="Arial" panose="020B0604020202020204"/>
                <a:sym typeface="Arial" panose="020B0604020202020204"/>
              </a:rPr>
              <a:t>FUNCTIONING  LIMITATION</a:t>
            </a:r>
            <a:r>
              <a:rPr lang="en-US" sz="2800" b="1">
                <a:solidFill>
                  <a:schemeClr val="dk1"/>
                </a:solidFill>
                <a:latin typeface="Arial" panose="020B0604020202020204"/>
                <a:ea typeface="Arial" panose="020B0604020202020204"/>
                <a:cs typeface="Arial" panose="020B0604020202020204"/>
                <a:sym typeface="Arial" panose="020B0604020202020204"/>
              </a:rPr>
              <a:t>  </a:t>
            </a:r>
          </a:p>
          <a:p>
            <a:pPr marL="0" marR="0" lvl="0" indent="0" algn="l" rtl="0">
              <a:spcBef>
                <a:spcPts val="0"/>
              </a:spcBef>
              <a:spcAft>
                <a:spcPts val="0"/>
              </a:spcAft>
              <a:buNone/>
            </a:pPr>
            <a:r>
              <a:rPr lang="en-US" sz="2800" b="1">
                <a:solidFill>
                  <a:schemeClr val="dk1"/>
                </a:solidFill>
                <a:latin typeface="Arial" panose="020B0604020202020204"/>
                <a:ea typeface="Arial" panose="020B0604020202020204"/>
                <a:cs typeface="Arial" panose="020B0604020202020204"/>
                <a:sym typeface="Arial" panose="020B0604020202020204"/>
              </a:rPr>
              <a:t>E:   </a:t>
            </a:r>
            <a:r>
              <a:rPr lang="en-US" sz="2000" b="1">
                <a:solidFill>
                  <a:schemeClr val="dk1"/>
                </a:solidFill>
                <a:latin typeface="Arial" panose="020B0604020202020204"/>
                <a:ea typeface="Arial" panose="020B0604020202020204"/>
                <a:cs typeface="Arial" panose="020B0604020202020204"/>
                <a:sym typeface="Arial" panose="020B0604020202020204"/>
              </a:rPr>
              <a:t>ENVIRONMENT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3600" dirty="0" smtClean="0"/>
              <a:t>The promotion of gender equality has been one of the main goals of inclusive education for several decades. Nevertheless, the distribution of male and female students with disabilities in </a:t>
            </a:r>
            <a:r>
              <a:rPr lang="en-IN" sz="3600" dirty="0" smtClean="0"/>
              <a:t>education is still very unbalanced</a:t>
            </a:r>
            <a:r>
              <a:rPr lang="en-IN" sz="3600" dirty="0" smtClean="0"/>
              <a:t>.</a:t>
            </a:r>
            <a:endParaRPr lang="en-IN" sz="36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785926"/>
            <a:ext cx="8715404" cy="4647426"/>
          </a:xfrm>
          <a:prstGeom prst="rect">
            <a:avLst/>
          </a:prstGeom>
        </p:spPr>
        <p:txBody>
          <a:bodyPr wrap="square">
            <a:spAutoFit/>
          </a:bodyPr>
          <a:lstStyle/>
          <a:p>
            <a:r>
              <a:rPr lang="en-IN" sz="4400" dirty="0" smtClean="0"/>
              <a:t>T</a:t>
            </a:r>
            <a:r>
              <a:rPr lang="en-IN" sz="4400" dirty="0" smtClean="0"/>
              <a:t>he </a:t>
            </a:r>
            <a:r>
              <a:rPr lang="en-IN" sz="4400" dirty="0"/>
              <a:t>National Policy </a:t>
            </a:r>
            <a:r>
              <a:rPr lang="en-IN" sz="4400" dirty="0" smtClean="0"/>
              <a:t>on </a:t>
            </a:r>
            <a:r>
              <a:rPr lang="en-IN" sz="4400" dirty="0"/>
              <a:t>Empowerment of </a:t>
            </a:r>
            <a:r>
              <a:rPr lang="en-IN" sz="4400" dirty="0" smtClean="0"/>
              <a:t>Women focuses </a:t>
            </a:r>
            <a:r>
              <a:rPr lang="en-IN" sz="4400" dirty="0"/>
              <a:t>on </a:t>
            </a:r>
            <a:r>
              <a:rPr lang="en-IN" sz="4400" dirty="0" smtClean="0"/>
              <a:t>promoting </a:t>
            </a:r>
            <a:r>
              <a:rPr lang="en-IN" sz="4400" b="1" dirty="0">
                <a:solidFill>
                  <a:srgbClr val="FF0066"/>
                </a:solidFill>
              </a:rPr>
              <a:t>gender sensitive curriculum</a:t>
            </a:r>
            <a:r>
              <a:rPr lang="en-IN" sz="4400" dirty="0"/>
              <a:t> for addressing gender discrimination at all levels of </a:t>
            </a:r>
            <a:r>
              <a:rPr lang="en-IN" sz="4400" dirty="0" smtClean="0"/>
              <a:t>education</a:t>
            </a:r>
            <a:r>
              <a:rPr lang="en-IN" sz="4400" dirty="0"/>
              <a:t>. </a:t>
            </a:r>
            <a:endParaRPr lang="en-IN" sz="4400" dirty="0" smtClean="0"/>
          </a:p>
          <a:p>
            <a:r>
              <a:rPr lang="en-IN" sz="3200" dirty="0" smtClean="0"/>
              <a:t>.</a:t>
            </a:r>
            <a:endParaRPr lang="en-IN" sz="3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Silent Prayer</a:t>
            </a:r>
            <a:endParaRPr lang="en-IN" dirty="0"/>
          </a:p>
        </p:txBody>
      </p:sp>
      <p:pic>
        <p:nvPicPr>
          <p:cNvPr id="7" name="Picture 6" descr="giphy1.gif"/>
          <p:cNvPicPr>
            <a:picLocks noChangeAspect="1"/>
          </p:cNvPicPr>
          <p:nvPr/>
        </p:nvPicPr>
        <p:blipFill>
          <a:blip r:embed="rId4"/>
          <a:stretch>
            <a:fillRect/>
          </a:stretch>
        </p:blipFill>
        <p:spPr>
          <a:xfrm>
            <a:off x="0" y="2181225"/>
            <a:ext cx="9144000" cy="33909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85720" y="1571612"/>
            <a:ext cx="8143932" cy="5262979"/>
          </a:xfrm>
          <a:prstGeom prst="rect">
            <a:avLst/>
          </a:prstGeom>
        </p:spPr>
        <p:txBody>
          <a:bodyPr wrap="square">
            <a:spAutoFit/>
          </a:bodyPr>
          <a:lstStyle/>
          <a:p>
            <a:r>
              <a:rPr lang="en-IN" sz="4800" dirty="0" smtClean="0">
                <a:latin typeface="Arabic Typesetting" pitchFamily="66" charset="-78"/>
                <a:cs typeface="Arabic Typesetting" pitchFamily="66" charset="-78"/>
              </a:rPr>
              <a:t>The new draft of National Policy lays emphasizes </a:t>
            </a:r>
            <a:r>
              <a:rPr lang="en-IN" sz="4800" dirty="0" smtClean="0">
                <a:latin typeface="Arabic Typesetting" pitchFamily="66" charset="-78"/>
                <a:cs typeface="Arabic Typesetting" pitchFamily="66" charset="-78"/>
              </a:rPr>
              <a:t>on</a:t>
            </a:r>
          </a:p>
          <a:p>
            <a:r>
              <a:rPr lang="en-IN" sz="4800" dirty="0" smtClean="0">
                <a:latin typeface="Arabic Typesetting" pitchFamily="66" charset="-78"/>
                <a:cs typeface="Arabic Typesetting" pitchFamily="66" charset="-78"/>
              </a:rPr>
              <a:t> </a:t>
            </a:r>
            <a:r>
              <a:rPr lang="en-IN" sz="4800" dirty="0" smtClean="0">
                <a:latin typeface="Arabic Typesetting" pitchFamily="66" charset="-78"/>
                <a:cs typeface="Arabic Typesetting" pitchFamily="66" charset="-78"/>
              </a:rPr>
              <a:t>Encourage</a:t>
            </a:r>
            <a:endParaRPr lang="en-IN" sz="4800" dirty="0" smtClean="0">
              <a:latin typeface="Arabic Typesetting" pitchFamily="66" charset="-78"/>
              <a:cs typeface="Arabic Typesetting" pitchFamily="66" charset="-78"/>
            </a:endParaRPr>
          </a:p>
          <a:p>
            <a:endParaRPr lang="en-IN" sz="4800" dirty="0" smtClean="0">
              <a:latin typeface="Arabic Typesetting" pitchFamily="66" charset="-78"/>
              <a:cs typeface="Arabic Typesetting" pitchFamily="66" charset="-78"/>
            </a:endParaRPr>
          </a:p>
          <a:p>
            <a:endParaRPr lang="en-IN" sz="4800" dirty="0" smtClean="0">
              <a:latin typeface="Arabic Typesetting" pitchFamily="66" charset="-78"/>
              <a:cs typeface="Arabic Typesetting" pitchFamily="66" charset="-78"/>
            </a:endParaRPr>
          </a:p>
          <a:p>
            <a:r>
              <a:rPr lang="en-IN" sz="4800" dirty="0" smtClean="0">
                <a:latin typeface="Arabic Typesetting" pitchFamily="66" charset="-78"/>
                <a:cs typeface="Arabic Typesetting" pitchFamily="66" charset="-78"/>
              </a:rPr>
              <a:t>all </a:t>
            </a:r>
            <a:r>
              <a:rPr lang="en-IN" sz="4800" dirty="0" smtClean="0">
                <a:latin typeface="Arabic Typesetting" pitchFamily="66" charset="-78"/>
                <a:cs typeface="Arabic Typesetting" pitchFamily="66" charset="-78"/>
              </a:rPr>
              <a:t>irrespective of their socio-economic background</a:t>
            </a:r>
            <a:endParaRPr lang="en-IN" sz="4800" dirty="0">
              <a:latin typeface="Arabic Typesetting" pitchFamily="66" charset="-78"/>
              <a:cs typeface="Arabic Typesetting" pitchFamily="66" charset="-78"/>
            </a:endParaRPr>
          </a:p>
        </p:txBody>
      </p:sp>
      <p:sp>
        <p:nvSpPr>
          <p:cNvPr id="3" name="Isosceles Triangle 2"/>
          <p:cNvSpPr/>
          <p:nvPr/>
        </p:nvSpPr>
        <p:spPr>
          <a:xfrm>
            <a:off x="3286116" y="2928934"/>
            <a:ext cx="2643206" cy="2286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3867144" y="2652706"/>
            <a:ext cx="1357322" cy="369332"/>
          </a:xfrm>
          <a:prstGeom prst="rect">
            <a:avLst/>
          </a:prstGeom>
          <a:noFill/>
        </p:spPr>
        <p:txBody>
          <a:bodyPr wrap="square" rtlCol="0">
            <a:spAutoFit/>
          </a:bodyPr>
          <a:lstStyle/>
          <a:p>
            <a:endParaRPr lang="en-IN" dirty="0"/>
          </a:p>
        </p:txBody>
      </p:sp>
      <p:sp>
        <p:nvSpPr>
          <p:cNvPr id="10" name="TextBox 9"/>
          <p:cNvSpPr txBox="1"/>
          <p:nvPr/>
        </p:nvSpPr>
        <p:spPr>
          <a:xfrm>
            <a:off x="3643306" y="2357430"/>
            <a:ext cx="164307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IN" sz="2400" dirty="0" smtClean="0"/>
              <a:t>Encourage</a:t>
            </a:r>
            <a:endParaRPr lang="en-IN" sz="2400" dirty="0"/>
          </a:p>
        </p:txBody>
      </p:sp>
      <p:sp>
        <p:nvSpPr>
          <p:cNvPr id="11" name="TextBox 10"/>
          <p:cNvSpPr txBox="1"/>
          <p:nvPr/>
        </p:nvSpPr>
        <p:spPr>
          <a:xfrm>
            <a:off x="5357818" y="4929198"/>
            <a:ext cx="150019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IN" sz="2800" dirty="0" smtClean="0"/>
              <a:t>Employ</a:t>
            </a:r>
            <a:endParaRPr lang="en-IN" sz="2800" dirty="0"/>
          </a:p>
        </p:txBody>
      </p:sp>
      <p:sp>
        <p:nvSpPr>
          <p:cNvPr id="12" name="TextBox 11"/>
          <p:cNvSpPr txBox="1"/>
          <p:nvPr/>
        </p:nvSpPr>
        <p:spPr>
          <a:xfrm>
            <a:off x="2500298" y="4857760"/>
            <a:ext cx="150019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IN" sz="2800" dirty="0" smtClean="0"/>
              <a:t>Educate</a:t>
            </a:r>
            <a:endParaRPr lang="en-IN" sz="2800" dirty="0"/>
          </a:p>
        </p:txBody>
      </p:sp>
      <p:sp>
        <p:nvSpPr>
          <p:cNvPr id="13" name="TextBox 12"/>
          <p:cNvSpPr txBox="1"/>
          <p:nvPr/>
        </p:nvSpPr>
        <p:spPr>
          <a:xfrm rot="16200000">
            <a:off x="3657424" y="3914948"/>
            <a:ext cx="2400657" cy="714381"/>
          </a:xfrm>
          <a:prstGeom prst="rect">
            <a:avLst/>
          </a:prstGeom>
          <a:noFill/>
        </p:spPr>
        <p:txBody>
          <a:bodyPr vert="vert" wrap="square" rtlCol="0">
            <a:spAutoFit/>
          </a:bodyPr>
          <a:lstStyle/>
          <a:p>
            <a:r>
              <a:rPr lang="en-IN" b="1" dirty="0" smtClean="0">
                <a:solidFill>
                  <a:srgbClr val="FF0000"/>
                </a:solidFill>
              </a:rPr>
              <a:t>E</a:t>
            </a:r>
          </a:p>
          <a:p>
            <a:r>
              <a:rPr lang="en-IN" b="1" dirty="0" smtClean="0">
                <a:solidFill>
                  <a:srgbClr val="FF0000"/>
                </a:solidFill>
              </a:rPr>
              <a:t>M</a:t>
            </a:r>
          </a:p>
          <a:p>
            <a:r>
              <a:rPr lang="en-IN" b="1" dirty="0" smtClean="0">
                <a:solidFill>
                  <a:srgbClr val="FF0000"/>
                </a:solidFill>
              </a:rPr>
              <a:t>P</a:t>
            </a:r>
          </a:p>
          <a:p>
            <a:r>
              <a:rPr lang="en-IN" b="1" dirty="0" smtClean="0">
                <a:solidFill>
                  <a:srgbClr val="FF0000"/>
                </a:solidFill>
              </a:rPr>
              <a:t>O</a:t>
            </a:r>
          </a:p>
          <a:p>
            <a:r>
              <a:rPr lang="en-IN" b="1" dirty="0" smtClean="0">
                <a:solidFill>
                  <a:srgbClr val="FF0000"/>
                </a:solidFill>
              </a:rPr>
              <a:t>W</a:t>
            </a:r>
          </a:p>
          <a:p>
            <a:r>
              <a:rPr lang="en-IN" b="1" dirty="0" smtClean="0">
                <a:solidFill>
                  <a:srgbClr val="FF0000"/>
                </a:solidFill>
              </a:rPr>
              <a:t>E</a:t>
            </a:r>
          </a:p>
          <a:p>
            <a:r>
              <a:rPr lang="en-IN" b="1" dirty="0" smtClean="0">
                <a:solidFill>
                  <a:srgbClr val="FF0000"/>
                </a:solidFill>
              </a:rPr>
              <a:t>R</a:t>
            </a:r>
          </a:p>
          <a:p>
            <a:endParaRPr lang="en-IN"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85786" y="1142984"/>
            <a:ext cx="8001056" cy="5078313"/>
          </a:xfrm>
          <a:prstGeom prst="rect">
            <a:avLst/>
          </a:prstGeom>
        </p:spPr>
        <p:txBody>
          <a:bodyPr wrap="square">
            <a:spAutoFit/>
          </a:bodyPr>
          <a:lstStyle/>
          <a:p>
            <a:r>
              <a:rPr lang="en-IN" sz="3600" dirty="0">
                <a:solidFill>
                  <a:srgbClr val="FF0066"/>
                </a:solidFill>
              </a:rPr>
              <a:t>When one </a:t>
            </a:r>
            <a:r>
              <a:rPr lang="en-IN" sz="3600" dirty="0" smtClean="0">
                <a:solidFill>
                  <a:srgbClr val="FF0066"/>
                </a:solidFill>
              </a:rPr>
              <a:t>analyses </a:t>
            </a:r>
            <a:r>
              <a:rPr lang="en-IN" sz="3600" dirty="0">
                <a:solidFill>
                  <a:srgbClr val="FF0066"/>
                </a:solidFill>
              </a:rPr>
              <a:t>the present context of gender discourses, the prime concern is how </a:t>
            </a:r>
            <a:r>
              <a:rPr lang="en-IN" sz="3600" b="1" dirty="0">
                <a:solidFill>
                  <a:srgbClr val="FF0066"/>
                </a:solidFill>
              </a:rPr>
              <a:t>gender functions as a </a:t>
            </a:r>
            <a:r>
              <a:rPr lang="en-IN" sz="3600" b="1" dirty="0" smtClean="0">
                <a:solidFill>
                  <a:srgbClr val="FF0066"/>
                </a:solidFill>
              </a:rPr>
              <a:t>determinant </a:t>
            </a:r>
            <a:r>
              <a:rPr lang="en-IN" sz="3600" b="1" dirty="0">
                <a:solidFill>
                  <a:srgbClr val="FF0066"/>
                </a:solidFill>
              </a:rPr>
              <a:t>of politics of knowledge production</a:t>
            </a:r>
            <a:r>
              <a:rPr lang="en-IN" sz="3600" b="1" dirty="0" smtClean="0">
                <a:solidFill>
                  <a:srgbClr val="FF0066"/>
                </a:solidFill>
              </a:rPr>
              <a:t>.</a:t>
            </a:r>
          </a:p>
          <a:p>
            <a:endParaRPr lang="en-IN" sz="3600" dirty="0" smtClean="0">
              <a:solidFill>
                <a:srgbClr val="FF0066"/>
              </a:solidFill>
            </a:endParaRPr>
          </a:p>
          <a:p>
            <a:r>
              <a:rPr lang="en-IN" sz="3600" dirty="0" smtClean="0"/>
              <a:t> </a:t>
            </a:r>
            <a:r>
              <a:rPr lang="en-IN" sz="3600" b="1" dirty="0">
                <a:solidFill>
                  <a:schemeClr val="accent6">
                    <a:lumMod val="50000"/>
                  </a:schemeClr>
                </a:solidFill>
                <a:latin typeface="Algerian" pitchFamily="82" charset="0"/>
              </a:rPr>
              <a:t>Education has the inbuilt potential of initiating </a:t>
            </a:r>
            <a:r>
              <a:rPr lang="en-IN" sz="3600" b="1" dirty="0" smtClean="0">
                <a:solidFill>
                  <a:schemeClr val="accent6">
                    <a:lumMod val="50000"/>
                  </a:schemeClr>
                </a:solidFill>
                <a:latin typeface="Algerian" pitchFamily="82" charset="0"/>
              </a:rPr>
              <a:t> social </a:t>
            </a:r>
            <a:r>
              <a:rPr lang="en-IN" sz="3600" b="1" dirty="0">
                <a:solidFill>
                  <a:schemeClr val="accent6">
                    <a:lumMod val="50000"/>
                  </a:schemeClr>
                </a:solidFill>
                <a:latin typeface="Algerian" pitchFamily="82" charset="0"/>
              </a:rPr>
              <a:t>change in the context of gender relations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000240"/>
            <a:ext cx="8246070" cy="4060721"/>
          </a:xfrm>
        </p:spPr>
        <p:txBody>
          <a:bodyPr>
            <a:normAutofit/>
          </a:bodyPr>
          <a:lstStyle/>
          <a:p>
            <a:pPr>
              <a:buNone/>
            </a:pPr>
            <a:r>
              <a:rPr lang="en-IN" dirty="0" smtClean="0"/>
              <a:t>Research on gender inequality (OECD 1993a:75) has shown </a:t>
            </a:r>
            <a:r>
              <a:rPr lang="en-IN" dirty="0" smtClean="0"/>
              <a:t>that</a:t>
            </a:r>
          </a:p>
          <a:p>
            <a:r>
              <a:rPr lang="en-IN" dirty="0" smtClean="0"/>
              <a:t> Inequality </a:t>
            </a:r>
            <a:r>
              <a:rPr lang="en-IN" dirty="0" smtClean="0"/>
              <a:t>in </a:t>
            </a:r>
            <a:r>
              <a:rPr lang="en-IN" dirty="0" smtClean="0"/>
              <a:t>discrimination </a:t>
            </a:r>
            <a:r>
              <a:rPr lang="en-IN" dirty="0" smtClean="0"/>
              <a:t>against girls and women. These conditions are created by the male norms in society </a:t>
            </a:r>
            <a:endParaRPr lang="en-IN" dirty="0" smtClean="0"/>
          </a:p>
          <a:p>
            <a:r>
              <a:rPr lang="en-IN" dirty="0" smtClean="0"/>
              <a:t> </a:t>
            </a:r>
            <a:r>
              <a:rPr lang="en-IN" sz="3600" dirty="0" smtClean="0">
                <a:solidFill>
                  <a:srgbClr val="C00000"/>
                </a:solidFill>
                <a:latin typeface="Algerian" pitchFamily="82" charset="0"/>
              </a:rPr>
              <a:t>can be changed by in education </a:t>
            </a:r>
            <a:endParaRPr lang="en-IN" dirty="0" smtClean="0">
              <a:solidFill>
                <a:srgbClr val="C00000"/>
              </a:solidFill>
              <a:latin typeface="Algerian" pitchFamily="82"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596" y="714356"/>
            <a:ext cx="8229600" cy="4525963"/>
          </a:xfrm>
        </p:spPr>
        <p:txBody>
          <a:bodyPr>
            <a:noAutofit/>
          </a:bodyPr>
          <a:lstStyle/>
          <a:p>
            <a:r>
              <a:rPr lang="en-IN" sz="2400" dirty="0" smtClean="0"/>
              <a:t>The lack of knowledge, </a:t>
            </a:r>
            <a:r>
              <a:rPr lang="en-IN" sz="2400" dirty="0" smtClean="0"/>
              <a:t>awareness </a:t>
            </a:r>
            <a:r>
              <a:rPr lang="en-IN" sz="2400" dirty="0" smtClean="0"/>
              <a:t>and acceptance of the reality of girls and women</a:t>
            </a:r>
            <a:r>
              <a:rPr lang="en-IN" sz="2400" dirty="0" smtClean="0"/>
              <a:t>,</a:t>
            </a:r>
          </a:p>
          <a:p>
            <a:r>
              <a:rPr lang="en-IN" sz="2400" dirty="0" smtClean="0"/>
              <a:t> </a:t>
            </a:r>
            <a:r>
              <a:rPr lang="en-IN" sz="2400" dirty="0" smtClean="0"/>
              <a:t>their different needs and competences, </a:t>
            </a:r>
            <a:endParaRPr lang="en-IN" sz="2400" dirty="0" smtClean="0"/>
          </a:p>
          <a:p>
            <a:r>
              <a:rPr lang="en-IN" sz="2400" dirty="0" smtClean="0"/>
              <a:t>leads </a:t>
            </a:r>
            <a:r>
              <a:rPr lang="en-IN" sz="2400" dirty="0" smtClean="0"/>
              <a:t>to sex stereotyping and </a:t>
            </a:r>
            <a:endParaRPr lang="en-IN" sz="2400" dirty="0" smtClean="0"/>
          </a:p>
          <a:p>
            <a:r>
              <a:rPr lang="en-IN" sz="2400" dirty="0" smtClean="0"/>
              <a:t>other </a:t>
            </a:r>
            <a:r>
              <a:rPr lang="en-IN" sz="2400" dirty="0" smtClean="0"/>
              <a:t>hidden forms of discrimination </a:t>
            </a:r>
            <a:endParaRPr lang="en-IN" sz="2400" dirty="0" smtClean="0"/>
          </a:p>
          <a:p>
            <a:r>
              <a:rPr lang="en-IN" sz="2400" dirty="0" smtClean="0"/>
              <a:t>(</a:t>
            </a:r>
            <a:r>
              <a:rPr lang="en-IN" sz="2400" dirty="0" smtClean="0"/>
              <a:t>sexist curricula and syllabi, textbooks, teaching materials, sexist language and interactions, sex-stereotyped guidance and counselling), </a:t>
            </a:r>
            <a:endParaRPr lang="en-IN" sz="2400" dirty="0" smtClean="0"/>
          </a:p>
          <a:p>
            <a:endParaRPr lang="en-IN" sz="2400" dirty="0"/>
          </a:p>
        </p:txBody>
      </p:sp>
      <p:sp>
        <p:nvSpPr>
          <p:cNvPr id="4" name="TextBox 3"/>
          <p:cNvSpPr txBox="1"/>
          <p:nvPr/>
        </p:nvSpPr>
        <p:spPr>
          <a:xfrm>
            <a:off x="1071538" y="0"/>
            <a:ext cx="6572296" cy="584775"/>
          </a:xfrm>
          <a:prstGeom prst="rect">
            <a:avLst/>
          </a:prstGeom>
          <a:noFill/>
        </p:spPr>
        <p:txBody>
          <a:bodyPr wrap="square" rtlCol="0">
            <a:spAutoFit/>
          </a:bodyPr>
          <a:lstStyle/>
          <a:p>
            <a:r>
              <a:rPr lang="en-IN" sz="3200" b="1" dirty="0" smtClean="0">
                <a:solidFill>
                  <a:srgbClr val="C00000"/>
                </a:solidFill>
              </a:rPr>
              <a:t>Causes of Gender imbalance</a:t>
            </a:r>
            <a:endParaRPr lang="en-IN" sz="3200" b="1" dirty="0">
              <a:solidFill>
                <a:srgbClr val="C0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28596" y="642918"/>
            <a:ext cx="8429684" cy="5078313"/>
          </a:xfrm>
          <a:prstGeom prst="rect">
            <a:avLst/>
          </a:prstGeom>
        </p:spPr>
        <p:txBody>
          <a:bodyPr wrap="square">
            <a:spAutoFit/>
          </a:bodyPr>
          <a:lstStyle/>
          <a:p>
            <a:r>
              <a:rPr lang="en-IN" sz="3600" dirty="0" smtClean="0">
                <a:solidFill>
                  <a:srgbClr val="C00000"/>
                </a:solidFill>
              </a:rPr>
              <a:t>Leads to  </a:t>
            </a:r>
            <a:endParaRPr lang="en-IN" sz="3600" dirty="0" smtClean="0">
              <a:solidFill>
                <a:srgbClr val="C00000"/>
              </a:solidFill>
            </a:endParaRPr>
          </a:p>
          <a:p>
            <a:r>
              <a:rPr lang="en-IN" sz="3600" dirty="0" smtClean="0"/>
              <a:t>gender </a:t>
            </a:r>
            <a:r>
              <a:rPr lang="en-IN" sz="3600" dirty="0" smtClean="0"/>
              <a:t>imbalance in school </a:t>
            </a:r>
            <a:endParaRPr lang="en-IN" sz="3600" dirty="0" smtClean="0"/>
          </a:p>
          <a:p>
            <a:r>
              <a:rPr lang="en-IN" sz="3600" dirty="0" smtClean="0"/>
              <a:t>employment</a:t>
            </a:r>
            <a:r>
              <a:rPr lang="en-IN" sz="3600" dirty="0" smtClean="0"/>
              <a:t>, management, inspectorates,</a:t>
            </a:r>
          </a:p>
          <a:p>
            <a:r>
              <a:rPr lang="en-IN" sz="3600" dirty="0" smtClean="0"/>
              <a:t> insufficient consideration of women's working conditions and </a:t>
            </a:r>
          </a:p>
          <a:p>
            <a:r>
              <a:rPr lang="en-IN" sz="3600" dirty="0" smtClean="0"/>
              <a:t>health situation in the field of education and </a:t>
            </a:r>
          </a:p>
          <a:p>
            <a:r>
              <a:rPr lang="en-IN" sz="3600" dirty="0" smtClean="0"/>
              <a:t>their need of improved compatibility between work and family responsibilities </a:t>
            </a:r>
            <a:r>
              <a:rPr lang="en-IN" sz="3600" dirty="0" smtClean="0"/>
              <a:t>OECD 2013</a:t>
            </a:r>
            <a:endParaRPr lang="en-IN" sz="28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0"/>
            <a:ext cx="8246070" cy="4060721"/>
          </a:xfrm>
        </p:spPr>
        <p:txBody>
          <a:bodyPr>
            <a:noAutofit/>
          </a:bodyPr>
          <a:lstStyle/>
          <a:p>
            <a:pPr>
              <a:buNone/>
            </a:pPr>
            <a:r>
              <a:rPr lang="en-IN" sz="4000" dirty="0" smtClean="0">
                <a:solidFill>
                  <a:srgbClr val="C00000"/>
                </a:solidFill>
              </a:rPr>
              <a:t>The achievement of equality between girls and boys, women and men, of all cultural and ethnic origins, is crucial to the very functioning of democracy, its development and the realisation of human rights.</a:t>
            </a:r>
            <a:endParaRPr lang="en-IN" sz="4000" dirty="0">
              <a:solidFill>
                <a:srgbClr val="C00000"/>
              </a:solidFill>
            </a:endParaRPr>
          </a:p>
        </p:txBody>
      </p:sp>
      <p:pic>
        <p:nvPicPr>
          <p:cNvPr id="4" name="Picture 3" descr="images6.jpg"/>
          <p:cNvPicPr>
            <a:picLocks noChangeAspect="1"/>
          </p:cNvPicPr>
          <p:nvPr/>
        </p:nvPicPr>
        <p:blipFill>
          <a:blip r:embed="rId2"/>
          <a:stretch>
            <a:fillRect/>
          </a:stretch>
        </p:blipFill>
        <p:spPr>
          <a:xfrm>
            <a:off x="3214646" y="3786190"/>
            <a:ext cx="5929354" cy="307181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46070" cy="4060721"/>
          </a:xfrm>
        </p:spPr>
        <p:txBody>
          <a:bodyPr>
            <a:noAutofit/>
          </a:bodyPr>
          <a:lstStyle/>
          <a:p>
            <a:r>
              <a:rPr lang="en-IN" sz="3200" dirty="0" smtClean="0"/>
              <a:t>The denial of education to girls and women contributed to the construction of their inequality.</a:t>
            </a:r>
          </a:p>
          <a:p>
            <a:r>
              <a:rPr lang="en-IN" sz="3200" dirty="0" smtClean="0"/>
              <a:t>The sexual division in society, the unequal power relationship of the sexes, the sex-segregated labour market, the sex-specific allocation of the </a:t>
            </a:r>
            <a:r>
              <a:rPr lang="en-IN" sz="3200" dirty="0" err="1" smtClean="0"/>
              <a:t>responsibilites</a:t>
            </a:r>
            <a:r>
              <a:rPr lang="en-IN" sz="3200" dirty="0" smtClean="0"/>
              <a:t> for children and household</a:t>
            </a:r>
            <a:r>
              <a:rPr lang="en-IN" sz="3200" dirty="0" smtClean="0"/>
              <a:t>,</a:t>
            </a:r>
          </a:p>
          <a:p>
            <a:r>
              <a:rPr lang="en-IN" sz="3200" dirty="0" smtClean="0"/>
              <a:t> </a:t>
            </a:r>
            <a:r>
              <a:rPr lang="en-IN" sz="3200" dirty="0" smtClean="0"/>
              <a:t>sexual </a:t>
            </a:r>
            <a:r>
              <a:rPr lang="en-IN" sz="3200" dirty="0" err="1" smtClean="0"/>
              <a:t>harrassment</a:t>
            </a:r>
            <a:r>
              <a:rPr lang="en-IN" sz="3200" dirty="0" smtClean="0"/>
              <a:t> and violence against girls and women obviously discriminate against girls and women.</a:t>
            </a:r>
            <a:endParaRPr lang="en-IN" sz="32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NEP 2020</a:t>
            </a:r>
            <a:endParaRPr lang="en-IN" dirty="0"/>
          </a:p>
        </p:txBody>
      </p:sp>
      <p:sp>
        <p:nvSpPr>
          <p:cNvPr id="4" name="Rectangle 3"/>
          <p:cNvSpPr/>
          <p:nvPr/>
        </p:nvSpPr>
        <p:spPr>
          <a:xfrm>
            <a:off x="857224" y="1582341"/>
            <a:ext cx="8286776" cy="4154984"/>
          </a:xfrm>
          <a:prstGeom prst="rect">
            <a:avLst/>
          </a:prstGeom>
        </p:spPr>
        <p:txBody>
          <a:bodyPr wrap="square">
            <a:spAutoFit/>
          </a:bodyPr>
          <a:lstStyle/>
          <a:p>
            <a:r>
              <a:rPr lang="en-IN" sz="3200" dirty="0" smtClean="0">
                <a:solidFill>
                  <a:srgbClr val="000099"/>
                </a:solidFill>
              </a:rPr>
              <a:t>India’s National Education Policy 2020 (NEP) has been hailed as a new era in educational reform. However, it exists within a framework of pervasive policy gaps in the education of children with disabilities</a:t>
            </a:r>
            <a:r>
              <a:rPr lang="en-IN" sz="3200" dirty="0" smtClean="0">
                <a:solidFill>
                  <a:srgbClr val="000099"/>
                </a:solidFill>
              </a:rPr>
              <a:t>.</a:t>
            </a:r>
          </a:p>
          <a:p>
            <a:r>
              <a:rPr lang="en-IN" sz="3200" dirty="0" smtClean="0">
                <a:solidFill>
                  <a:srgbClr val="000099"/>
                </a:solidFill>
              </a:rPr>
              <a:t> </a:t>
            </a:r>
          </a:p>
          <a:p>
            <a:endParaRPr lang="en-IN" sz="2400" dirty="0" smtClean="0"/>
          </a:p>
          <a:p>
            <a:endParaRPr lang="en-IN" sz="2400" dirty="0" smtClean="0"/>
          </a:p>
          <a:p>
            <a:endParaRPr lang="en-IN" sz="24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1472" y="428604"/>
            <a:ext cx="8229600" cy="6126163"/>
          </a:xfrm>
        </p:spPr>
        <p:txBody>
          <a:bodyPr>
            <a:normAutofit lnSpcReduction="10000"/>
          </a:bodyPr>
          <a:lstStyle/>
          <a:p>
            <a:r>
              <a:rPr lang="en-IN" dirty="0" smtClean="0"/>
              <a:t>Specific disability categories and genders are affected disproportionately. </a:t>
            </a:r>
            <a:endParaRPr lang="en-IN" dirty="0" smtClean="0"/>
          </a:p>
          <a:p>
            <a:r>
              <a:rPr lang="en-IN" dirty="0" smtClean="0"/>
              <a:t>For </a:t>
            </a:r>
            <a:r>
              <a:rPr lang="en-IN" dirty="0" smtClean="0"/>
              <a:t>instance, children with autism and cerebral palsy and girls with disabilities are least likely to be enrolled in schools. </a:t>
            </a:r>
            <a:endParaRPr lang="en-IN" dirty="0" smtClean="0"/>
          </a:p>
          <a:p>
            <a:r>
              <a:rPr lang="en-IN" dirty="0" smtClean="0"/>
              <a:t>Disability </a:t>
            </a:r>
            <a:r>
              <a:rPr lang="en-IN" dirty="0" smtClean="0"/>
              <a:t>is most likely to inhibit a child’s access to pre-school and primary education. Less than 40% of school buildings have ramps and around 17% of schools have accessible toilets. Although technology is a key focus of the NEP, only 59% of schools across the country have access to electricity.</a:t>
            </a:r>
          </a:p>
          <a:p>
            <a:endParaRPr lang="en-IN"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85728"/>
            <a:ext cx="8229600" cy="6126163"/>
          </a:xfrm>
        </p:spPr>
        <p:txBody>
          <a:bodyPr>
            <a:normAutofit fontScale="85000" lnSpcReduction="20000"/>
          </a:bodyPr>
          <a:lstStyle/>
          <a:p>
            <a:r>
              <a:rPr lang="en-IN" sz="3300" dirty="0" smtClean="0">
                <a:solidFill>
                  <a:srgbClr val="C00000"/>
                </a:solidFill>
              </a:rPr>
              <a:t>The finalized policy incorporates several recommendations of disability organizations on the 2019 draft. </a:t>
            </a:r>
            <a:endParaRPr lang="en-IN" sz="3300" dirty="0" smtClean="0">
              <a:solidFill>
                <a:srgbClr val="C00000"/>
              </a:solidFill>
            </a:endParaRPr>
          </a:p>
          <a:p>
            <a:r>
              <a:rPr lang="en-IN" sz="3300" dirty="0" smtClean="0">
                <a:solidFill>
                  <a:srgbClr val="C00000"/>
                </a:solidFill>
              </a:rPr>
              <a:t>The </a:t>
            </a:r>
            <a:r>
              <a:rPr lang="en-IN" sz="3300" dirty="0" smtClean="0">
                <a:solidFill>
                  <a:srgbClr val="C00000"/>
                </a:solidFill>
              </a:rPr>
              <a:t>NEP asserts that children with disabilities will have opportunities for equal participation across the educational system. </a:t>
            </a:r>
            <a:endParaRPr lang="en-IN" sz="3300" dirty="0" smtClean="0">
              <a:solidFill>
                <a:srgbClr val="C00000"/>
              </a:solidFill>
            </a:endParaRPr>
          </a:p>
          <a:p>
            <a:r>
              <a:rPr lang="en-IN" sz="3300" dirty="0" smtClean="0">
                <a:solidFill>
                  <a:srgbClr val="C00000"/>
                </a:solidFill>
              </a:rPr>
              <a:t>A </a:t>
            </a:r>
            <a:r>
              <a:rPr lang="en-IN" sz="3300" dirty="0" smtClean="0">
                <a:solidFill>
                  <a:srgbClr val="C00000"/>
                </a:solidFill>
              </a:rPr>
              <a:t>major victory is the recognition of the 2016 Rights of Persons with Disabilities Act (RPWD) and its provisions for inclusive education, defined as a system of education where students with and without disabilities learn together. </a:t>
            </a:r>
            <a:endParaRPr lang="en-IN" sz="3300" dirty="0" smtClean="0">
              <a:solidFill>
                <a:srgbClr val="C00000"/>
              </a:solidFill>
            </a:endParaRPr>
          </a:p>
          <a:p>
            <a:r>
              <a:rPr lang="en-IN" sz="3300" dirty="0" smtClean="0">
                <a:solidFill>
                  <a:srgbClr val="C00000"/>
                </a:solidFill>
              </a:rPr>
              <a:t>These </a:t>
            </a:r>
            <a:r>
              <a:rPr lang="en-IN" sz="3300" dirty="0" smtClean="0">
                <a:solidFill>
                  <a:srgbClr val="C00000"/>
                </a:solidFill>
              </a:rPr>
              <a:t>recommendations include non-discrimination in schools, accessible infrastructure, reasonable accommodations, individualized supports, use of Braille and Indian Sign language in teaching, and monitoring among others. </a:t>
            </a:r>
          </a:p>
          <a:p>
            <a:endParaRPr lang="en-IN"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377"/>
        <p:cNvGrpSpPr/>
        <p:nvPr/>
      </p:nvGrpSpPr>
      <p:grpSpPr>
        <a:xfrm>
          <a:off x="0" y="0"/>
          <a:ext cx="0" cy="0"/>
          <a:chOff x="0" y="0"/>
          <a:chExt cx="0" cy="0"/>
        </a:xfrm>
      </p:grpSpPr>
      <p:sp>
        <p:nvSpPr>
          <p:cNvPr id="378" name="Google Shape;378;p16"/>
          <p:cNvSpPr txBox="1">
            <a:spLocks noGrp="1"/>
          </p:cNvSpPr>
          <p:nvPr>
            <p:ph type="title"/>
          </p:nvPr>
        </p:nvSpPr>
        <p:spPr>
          <a:xfrm>
            <a:off x="2214546" y="0"/>
            <a:ext cx="6577928" cy="1560716"/>
          </a:xfrm>
          <a:prstGeom prst="rect">
            <a:avLst/>
          </a:prstGeom>
          <a:noFill/>
          <a:ln>
            <a:noFill/>
          </a:ln>
        </p:spPr>
        <p:txBody>
          <a:bodyPr spcFirstLastPara="1" wrap="square" lIns="91425" tIns="45699" rIns="91425" bIns="45699" anchor="t" anchorCtr="0">
            <a:normAutofit/>
          </a:bodyPr>
          <a:lstStyle/>
          <a:p>
            <a:pPr marL="0" lvl="0" indent="0" algn="l" rtl="0">
              <a:lnSpc>
                <a:spcPct val="99000"/>
              </a:lnSpc>
              <a:spcBef>
                <a:spcPts val="0"/>
              </a:spcBef>
              <a:spcAft>
                <a:spcPts val="0"/>
              </a:spcAft>
              <a:buClr>
                <a:srgbClr val="FF0000"/>
              </a:buClr>
              <a:buSzPts val="4400"/>
              <a:buFont typeface="Century Schoolbook" panose="02040604050505020304"/>
              <a:buNone/>
            </a:pPr>
            <a:r>
              <a:rPr lang="en-US" b="1" dirty="0">
                <a:solidFill>
                  <a:srgbClr val="FF0000"/>
                </a:solidFill>
              </a:rPr>
              <a:t>Objective</a:t>
            </a:r>
            <a:r>
              <a:rPr lang="en-US" b="1" dirty="0"/>
              <a:t> </a:t>
            </a:r>
            <a:r>
              <a:rPr lang="en-US" dirty="0">
                <a:solidFill>
                  <a:srgbClr val="FF0000"/>
                </a:solidFill>
              </a:rPr>
              <a:t>of this session </a:t>
            </a:r>
            <a:endParaRPr>
              <a:solidFill>
                <a:srgbClr val="FF0000"/>
              </a:solidFill>
            </a:endParaRPr>
          </a:p>
        </p:txBody>
      </p:sp>
      <p:sp>
        <p:nvSpPr>
          <p:cNvPr id="379" name="Google Shape;379;p16"/>
          <p:cNvSpPr txBox="1">
            <a:spLocks noGrp="1"/>
          </p:cNvSpPr>
          <p:nvPr>
            <p:ph idx="1"/>
          </p:nvPr>
        </p:nvSpPr>
        <p:spPr>
          <a:xfrm>
            <a:off x="601670" y="1000108"/>
            <a:ext cx="8542330" cy="4730195"/>
          </a:xfrm>
          <a:prstGeom prst="rect">
            <a:avLst/>
          </a:prstGeom>
          <a:noFill/>
          <a:ln>
            <a:noFill/>
          </a:ln>
        </p:spPr>
        <p:txBody>
          <a:bodyPr spcFirstLastPara="1" wrap="square" lIns="91425" tIns="45699" rIns="91425" bIns="45699" anchor="t" anchorCtr="0">
            <a:normAutofit/>
          </a:bodyPr>
          <a:lstStyle/>
          <a:p>
            <a:pPr marL="320040" lvl="0" indent="-320040" algn="l" rtl="0">
              <a:lnSpc>
                <a:spcPct val="111000"/>
              </a:lnSpc>
              <a:spcBef>
                <a:spcPts val="0"/>
              </a:spcBef>
              <a:spcAft>
                <a:spcPts val="0"/>
              </a:spcAft>
              <a:buClr>
                <a:srgbClr val="464B56"/>
              </a:buClr>
              <a:buSzPts val="2000"/>
              <a:buChar char="–"/>
            </a:pPr>
            <a:r>
              <a:rPr lang="en-US" dirty="0">
                <a:solidFill>
                  <a:srgbClr val="FF0066"/>
                </a:solidFill>
              </a:rPr>
              <a:t>I</a:t>
            </a:r>
            <a:r>
              <a:rPr lang="en-US" dirty="0">
                <a:solidFill>
                  <a:srgbClr val="FF0066"/>
                </a:solidFill>
                <a:latin typeface="Overlock" panose="02000506030000020004"/>
                <a:ea typeface="Overlock" panose="02000506030000020004"/>
                <a:cs typeface="Overlock" panose="02000506030000020004"/>
                <a:sym typeface="Overlock" panose="02000506030000020004"/>
              </a:rPr>
              <a:t>n this session, we are going to analyze </a:t>
            </a:r>
          </a:p>
          <a:p>
            <a:pPr marL="320040" lvl="0" indent="-320040" algn="ctr" rtl="0">
              <a:lnSpc>
                <a:spcPct val="111000"/>
              </a:lnSpc>
              <a:spcBef>
                <a:spcPts val="930"/>
              </a:spcBef>
              <a:spcAft>
                <a:spcPts val="0"/>
              </a:spcAft>
              <a:buClr>
                <a:srgbClr val="C00000"/>
              </a:buClr>
              <a:buSzPts val="2000"/>
              <a:buChar char="–"/>
            </a:pPr>
            <a:r>
              <a:rPr lang="en-US" b="1" dirty="0">
                <a:solidFill>
                  <a:srgbClr val="C00000"/>
                </a:solidFill>
                <a:latin typeface="Overlock" panose="02000506030000020004"/>
                <a:ea typeface="Overlock" panose="02000506030000020004"/>
                <a:cs typeface="Overlock" panose="02000506030000020004"/>
                <a:sym typeface="Overlock" panose="02000506030000020004"/>
              </a:rPr>
              <a:t>WHAT</a:t>
            </a:r>
          </a:p>
          <a:p>
            <a:pPr marL="320040" lvl="0" indent="-320040" algn="ctr" rtl="0">
              <a:lnSpc>
                <a:spcPct val="111000"/>
              </a:lnSpc>
              <a:spcBef>
                <a:spcPts val="930"/>
              </a:spcBef>
              <a:spcAft>
                <a:spcPts val="0"/>
              </a:spcAft>
              <a:buClr>
                <a:srgbClr val="C00000"/>
              </a:buClr>
              <a:buSzPts val="2000"/>
              <a:buChar char="–"/>
            </a:pPr>
            <a:r>
              <a:rPr lang="en-US" b="1" dirty="0">
                <a:solidFill>
                  <a:srgbClr val="C00000"/>
                </a:solidFill>
                <a:latin typeface="Overlock" panose="02000506030000020004"/>
                <a:ea typeface="Overlock" panose="02000506030000020004"/>
                <a:cs typeface="Overlock" panose="02000506030000020004"/>
                <a:sym typeface="Overlock" panose="02000506030000020004"/>
              </a:rPr>
              <a:t>WHY</a:t>
            </a:r>
          </a:p>
          <a:p>
            <a:pPr marL="320040" lvl="0" indent="-320040" algn="ctr" rtl="0">
              <a:lnSpc>
                <a:spcPct val="111000"/>
              </a:lnSpc>
              <a:spcBef>
                <a:spcPts val="930"/>
              </a:spcBef>
              <a:spcAft>
                <a:spcPts val="0"/>
              </a:spcAft>
              <a:buClr>
                <a:srgbClr val="C00000"/>
              </a:buClr>
              <a:buSzPts val="2000"/>
              <a:buChar char="–"/>
            </a:pPr>
            <a:r>
              <a:rPr lang="en-US" b="1" dirty="0">
                <a:solidFill>
                  <a:srgbClr val="C00000"/>
                </a:solidFill>
                <a:latin typeface="Overlock" panose="02000506030000020004"/>
                <a:ea typeface="Overlock" panose="02000506030000020004"/>
                <a:cs typeface="Overlock" panose="02000506030000020004"/>
                <a:sym typeface="Overlock" panose="02000506030000020004"/>
              </a:rPr>
              <a:t>HOW</a:t>
            </a:r>
          </a:p>
          <a:p>
            <a:pPr marL="320040" lvl="0" indent="-320040" algn="l" rtl="0">
              <a:lnSpc>
                <a:spcPct val="111000"/>
              </a:lnSpc>
              <a:spcBef>
                <a:spcPts val="930"/>
              </a:spcBef>
              <a:spcAft>
                <a:spcPts val="0"/>
              </a:spcAft>
              <a:buClr>
                <a:srgbClr val="464B56"/>
              </a:buClr>
              <a:buSzPts val="2000"/>
              <a:buNone/>
            </a:pPr>
            <a:r>
              <a:rPr lang="en-US" dirty="0">
                <a:latin typeface="Overlock" panose="02000506030000020004"/>
                <a:ea typeface="Overlock" panose="02000506030000020004"/>
                <a:cs typeface="Overlock" panose="02000506030000020004"/>
                <a:sym typeface="Overlock" panose="02000506030000020004"/>
              </a:rPr>
              <a:t>					</a:t>
            </a:r>
            <a:r>
              <a:rPr lang="en-US" sz="3200" dirty="0" smtClean="0">
                <a:solidFill>
                  <a:srgbClr val="002060"/>
                </a:solidFill>
                <a:latin typeface="Overlock" panose="02000506030000020004"/>
                <a:ea typeface="Overlock" panose="02000506030000020004"/>
                <a:cs typeface="Overlock" panose="02000506030000020004"/>
                <a:sym typeface="Overlock" panose="02000506030000020004"/>
              </a:rPr>
              <a:t>Of </a:t>
            </a:r>
            <a:r>
              <a:rPr lang="en-US" sz="3200" dirty="0">
                <a:solidFill>
                  <a:srgbClr val="002060"/>
                </a:solidFill>
                <a:latin typeface="Overlock" panose="02000506030000020004"/>
                <a:ea typeface="Overlock" panose="02000506030000020004"/>
                <a:cs typeface="Overlock" panose="02000506030000020004"/>
                <a:sym typeface="Overlock" panose="02000506030000020004"/>
              </a:rPr>
              <a:t>Disability and </a:t>
            </a:r>
            <a:r>
              <a:rPr lang="en-US" sz="3200" dirty="0" smtClean="0">
                <a:solidFill>
                  <a:srgbClr val="002060"/>
                </a:solidFill>
                <a:latin typeface="Overlock" panose="02000506030000020004"/>
                <a:ea typeface="Overlock" panose="02000506030000020004"/>
                <a:cs typeface="Overlock" panose="02000506030000020004"/>
                <a:sym typeface="Overlock" panose="02000506030000020004"/>
              </a:rPr>
              <a:t>inclusion</a:t>
            </a:r>
            <a:endParaRPr lang="en-US" sz="3200" dirty="0">
              <a:solidFill>
                <a:srgbClr val="002060"/>
              </a:solidFill>
              <a:latin typeface="Overlock" panose="02000506030000020004"/>
              <a:ea typeface="Overlock" panose="02000506030000020004"/>
              <a:cs typeface="Overlock" panose="02000506030000020004"/>
              <a:sym typeface="Overlock" panose="02000506030000020004"/>
            </a:endParaRPr>
          </a:p>
        </p:txBody>
      </p:sp>
      <p:pic>
        <p:nvPicPr>
          <p:cNvPr id="380" name="Google Shape;380;p16" descr="giphy (1).gif"/>
          <p:cNvPicPr preferRelativeResize="0"/>
          <p:nvPr/>
        </p:nvPicPr>
        <p:blipFill rotWithShape="1">
          <a:blip r:embed="rId3"/>
          <a:srcRect/>
          <a:stretch>
            <a:fillRect/>
          </a:stretch>
        </p:blipFill>
        <p:spPr>
          <a:xfrm>
            <a:off x="5989320" y="4429132"/>
            <a:ext cx="3154680" cy="2428868"/>
          </a:xfrm>
          <a:prstGeom prst="rect">
            <a:avLst/>
          </a:prstGeom>
          <a:noFill/>
          <a:ln>
            <a:noFill/>
          </a:ln>
        </p:spPr>
      </p:pic>
      <p:pic>
        <p:nvPicPr>
          <p:cNvPr id="5" name="Picture 2" descr="https://miro.medium.com/max/700/1*CT6eVVAMR3ZoxB2dnexyqg.jpeg"/>
          <p:cNvPicPr>
            <a:picLocks noChangeAspect="1" noChangeArrowheads="1"/>
          </p:cNvPicPr>
          <p:nvPr/>
        </p:nvPicPr>
        <p:blipFill>
          <a:blip r:embed="rId4"/>
          <a:srcRect/>
          <a:stretch>
            <a:fillRect/>
          </a:stretch>
        </p:blipFill>
        <p:spPr bwMode="auto">
          <a:xfrm>
            <a:off x="0" y="4457699"/>
            <a:ext cx="6667500" cy="2400301"/>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928794" y="1000108"/>
            <a:ext cx="6929486" cy="4031873"/>
          </a:xfrm>
          <a:prstGeom prst="rect">
            <a:avLst/>
          </a:prstGeom>
        </p:spPr>
        <p:txBody>
          <a:bodyPr wrap="square">
            <a:spAutoFit/>
          </a:bodyPr>
          <a:lstStyle/>
          <a:p>
            <a:r>
              <a:rPr lang="en-IN" sz="3200" b="1" dirty="0" smtClean="0"/>
              <a:t>School choice – special, regular, or home-based education?</a:t>
            </a:r>
          </a:p>
          <a:p>
            <a:r>
              <a:rPr lang="en-IN" sz="3200" dirty="0" smtClean="0"/>
              <a:t>The lack of coherence between the </a:t>
            </a:r>
            <a:r>
              <a:rPr lang="en-IN" sz="3200" dirty="0" smtClean="0">
                <a:hlinkClick r:id="rId2"/>
              </a:rPr>
              <a:t>2009 Right to Education Act (RTE)</a:t>
            </a:r>
            <a:r>
              <a:rPr lang="en-IN" sz="3200" dirty="0" smtClean="0"/>
              <a:t> and the RPWD on the educational options for children with disabilities has been highlighted as a </a:t>
            </a:r>
            <a:r>
              <a:rPr lang="en-IN" sz="3200" dirty="0" smtClean="0">
                <a:hlinkClick r:id="rId3"/>
              </a:rPr>
              <a:t>major point </a:t>
            </a:r>
            <a:r>
              <a:rPr lang="en-IN" sz="3200" dirty="0" smtClean="0"/>
              <a:t>of </a:t>
            </a:r>
            <a:r>
              <a:rPr lang="en-IN" sz="3200" dirty="0" smtClean="0">
                <a:hlinkClick r:id="rId4"/>
              </a:rPr>
              <a:t>contention</a:t>
            </a:r>
            <a:r>
              <a:rPr lang="en-IN" sz="3200" dirty="0" smtClean="0"/>
              <a:t>.</a:t>
            </a:r>
            <a:endParaRPr lang="en-IN" sz="32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tretch>
            <a:fillRect/>
          </a:stretch>
        </p:blipFill>
        <p:spPr bwMode="auto">
          <a:xfrm>
            <a:off x="0" y="785794"/>
            <a:ext cx="8797629" cy="2901956"/>
          </a:xfrm>
          <a:prstGeom prst="rect">
            <a:avLst/>
          </a:prstGeom>
          <a:noFill/>
          <a:ln w="9525">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tretch>
            <a:fillRect/>
          </a:stretch>
        </p:blipFill>
        <p:spPr bwMode="auto">
          <a:xfrm>
            <a:off x="819150" y="214290"/>
            <a:ext cx="7534275" cy="5207023"/>
          </a:xfrm>
          <a:prstGeom prst="rect">
            <a:avLst/>
          </a:prstGeom>
          <a:noFill/>
          <a:ln w="9525">
            <a:noFill/>
            <a:miter lim="800000"/>
            <a:headEnd/>
            <a:tailEnd/>
          </a:ln>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28662" y="0"/>
            <a:ext cx="7929618" cy="4060825"/>
          </a:xfrm>
        </p:spPr>
        <p:txBody>
          <a:bodyPr>
            <a:normAutofit fontScale="25000" lnSpcReduction="20000"/>
          </a:bodyPr>
          <a:lstStyle/>
          <a:p>
            <a:pPr>
              <a:buNone/>
            </a:pPr>
            <a:r>
              <a:rPr lang="en-IN" sz="9600" b="1" dirty="0" smtClean="0">
                <a:latin typeface="Arial Narrow" pitchFamily="34" charset="0"/>
              </a:rPr>
              <a:t>Status of home-based education</a:t>
            </a:r>
            <a:endParaRPr lang="en-IN" sz="9600" dirty="0" smtClean="0">
              <a:latin typeface="Arial Narrow" pitchFamily="34" charset="0"/>
            </a:endParaRPr>
          </a:p>
          <a:p>
            <a:pPr>
              <a:lnSpc>
                <a:spcPct val="170000"/>
              </a:lnSpc>
            </a:pPr>
            <a:r>
              <a:rPr lang="en-IN" sz="9600" dirty="0" smtClean="0">
                <a:latin typeface="Arial Narrow" pitchFamily="34" charset="0"/>
              </a:rPr>
              <a:t>The NEP states that home-based education will be audited based on the norms in the RPWD. An audit of home-based education is essential as there are concerns about how children are identified to receive this provision and the quality of education provided to them. </a:t>
            </a:r>
            <a:r>
              <a:rPr lang="en-IN" sz="9600" dirty="0" smtClean="0">
                <a:latin typeface="Arial Narrow" pitchFamily="34" charset="0"/>
                <a:hlinkClick r:id="rId2"/>
              </a:rPr>
              <a:t>Block-level special educators</a:t>
            </a:r>
            <a:r>
              <a:rPr lang="en-IN" sz="9600" dirty="0" smtClean="0">
                <a:latin typeface="Arial Narrow" pitchFamily="34" charset="0"/>
              </a:rPr>
              <a:t> have highlighted several challenges they faced in providing home-based education, including time and resource constraints, cultural norms and safety, and lack of clear curriculum and assessments.</a:t>
            </a:r>
          </a:p>
          <a:p>
            <a:pPr>
              <a:lnSpc>
                <a:spcPct val="170000"/>
              </a:lnSpc>
            </a:pPr>
            <a:r>
              <a:rPr lang="en-IN" sz="9600" dirty="0" smtClean="0">
                <a:latin typeface="Arial Narrow" pitchFamily="34" charset="0"/>
              </a:rPr>
              <a:t>However, the provisions on education in the RPWD focus on creating a system of inclusive education through accessible buildings and classrooms and individualized support towards full inclusion. </a:t>
            </a:r>
          </a:p>
          <a:p>
            <a:endParaRPr lang="en-IN"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501122" cy="6143668"/>
          </a:xfrm>
        </p:spPr>
        <p:txBody>
          <a:bodyPr>
            <a:normAutofit fontScale="62500" lnSpcReduction="20000"/>
          </a:bodyPr>
          <a:lstStyle/>
          <a:p>
            <a:pPr>
              <a:buNone/>
            </a:pPr>
            <a:r>
              <a:rPr lang="en-IN" sz="4400" b="1" dirty="0" smtClean="0"/>
              <a:t>Governance of special schools</a:t>
            </a:r>
            <a:endParaRPr lang="en-IN" sz="4400" dirty="0" smtClean="0"/>
          </a:p>
          <a:p>
            <a:r>
              <a:rPr lang="en-IN" sz="4400" dirty="0" smtClean="0"/>
              <a:t>In accordance with the RPWD, the NEP includes special schools as an option for children with benchmark disabilities. However, it is unclear whether the newly re-named Ministry of Education will regulate special schools as regular schools or whether they will continue to fall under the ambit of the Ministry of Social Justice and Welfare (MSJE). </a:t>
            </a:r>
            <a:endParaRPr lang="en-IN" sz="4400" dirty="0" smtClean="0"/>
          </a:p>
          <a:p>
            <a:r>
              <a:rPr lang="en-IN" sz="4400" dirty="0" smtClean="0"/>
              <a:t>Not </a:t>
            </a:r>
            <a:r>
              <a:rPr lang="en-IN" sz="4400" dirty="0" smtClean="0"/>
              <a:t>recognizing special schools as schools </a:t>
            </a:r>
            <a:r>
              <a:rPr lang="en-IN" sz="4400" dirty="0" err="1" smtClean="0"/>
              <a:t>shortchanges</a:t>
            </a:r>
            <a:r>
              <a:rPr lang="en-IN" sz="4400" dirty="0" smtClean="0"/>
              <a:t> children with disabilities – there are no clear guidelines around quality, curriculum, certification, or infrastructure. It reinforces the idea of parallel, segregated school systems for some instead of a common schooling system for all. </a:t>
            </a:r>
          </a:p>
          <a:p>
            <a:endParaRPr lang="en-IN"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a:bodyPr>
          <a:lstStyle/>
          <a:p>
            <a:r>
              <a:rPr lang="en-IN" sz="4800" dirty="0" smtClean="0">
                <a:solidFill>
                  <a:srgbClr val="C00000"/>
                </a:solidFill>
              </a:rPr>
              <a:t>These division further shifts </a:t>
            </a:r>
            <a:r>
              <a:rPr lang="en-IN" sz="4800" dirty="0" smtClean="0">
                <a:solidFill>
                  <a:srgbClr val="C00000"/>
                </a:solidFill>
                <a:hlinkClick r:id="rId2"/>
              </a:rPr>
              <a:t>“social inclusion towards a charitable model of social isolation”</a:t>
            </a:r>
            <a:endParaRPr lang="en-IN" sz="4800"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Introduction of the school complex</a:t>
            </a:r>
            <a:endParaRPr lang="en-IN" dirty="0" smtClean="0"/>
          </a:p>
          <a:p>
            <a:r>
              <a:rPr lang="en-IN" dirty="0" smtClean="0"/>
              <a:t>The NEP complicates the idea of school choice for children with disabilities by introducing school complexes and school rationalization policies. In this plan, schools within a 5-10-kilometer radius will be consolidated within one school complex. The document states that this will help ensure there are adequate resources for children with disabilities including resource </a:t>
            </a:r>
            <a:r>
              <a:rPr lang="en-IN" dirty="0" err="1" smtClean="0"/>
              <a:t>centers</a:t>
            </a:r>
            <a:r>
              <a:rPr lang="en-IN" dirty="0" smtClean="0"/>
              <a:t> and special educators.</a:t>
            </a:r>
          </a:p>
          <a:p>
            <a:endParaRPr lang="en-IN"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Teachers and special educators</a:t>
            </a:r>
          </a:p>
          <a:p>
            <a:r>
              <a:rPr lang="en-IN" dirty="0" smtClean="0"/>
              <a:t>The NEP addresses several aspects of teacher education, preparation, and service conditions that are relevant for children with disabilities. These include short-term specialization courses to teach children with disabilities and modules on teaching children with disabilities within existing programs. </a:t>
            </a:r>
          </a:p>
          <a:p>
            <a:endParaRPr lang="en-IN"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Standardized assessments, curricula, and target-based reforms:</a:t>
            </a:r>
          </a:p>
          <a:p>
            <a:r>
              <a:rPr lang="en-IN" dirty="0" smtClean="0"/>
              <a:t>The NEP emphasizes achievement of foundational literacy and numeracy (FLN) for all children by grade 3 – setting up a national mission to reach this target by 2025.</a:t>
            </a:r>
          </a:p>
          <a:p>
            <a:endParaRPr lang="en-IN"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Rectangle 3"/>
          <p:cNvSpPr/>
          <p:nvPr/>
        </p:nvSpPr>
        <p:spPr>
          <a:xfrm>
            <a:off x="2286000" y="3105835"/>
            <a:ext cx="4572000" cy="3046988"/>
          </a:xfrm>
          <a:prstGeom prst="rect">
            <a:avLst/>
          </a:prstGeom>
        </p:spPr>
        <p:txBody>
          <a:bodyPr>
            <a:spAutoFit/>
          </a:bodyPr>
          <a:lstStyle/>
          <a:p>
            <a:r>
              <a:rPr lang="en-IN" sz="4800" b="1" dirty="0" smtClean="0"/>
              <a:t>Gender equality as a goal of inclusive education</a:t>
            </a:r>
            <a:endParaRPr lang="en-IN" sz="4800" b="1"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7"/>
          <p:cNvSpPr txBox="1"/>
          <p:nvPr/>
        </p:nvSpPr>
        <p:spPr>
          <a:xfrm>
            <a:off x="1714480" y="1643050"/>
            <a:ext cx="5257800" cy="705485"/>
          </a:xfrm>
          <a:prstGeom prst="rect">
            <a:avLst/>
          </a:prstGeom>
          <a:noFill/>
          <a:ln>
            <a:noFill/>
          </a:ln>
        </p:spPr>
        <p:txBody>
          <a:bodyPr spcFirstLastPara="1" wrap="square" lIns="91425" tIns="45699" rIns="91425" bIns="45699" anchor="t" anchorCtr="0">
            <a:spAutoFit/>
          </a:bodyPr>
          <a:lstStyle/>
          <a:p>
            <a:pPr marL="0" marR="0" lvl="0" indent="0" algn="l" rtl="0">
              <a:spcBef>
                <a:spcPts val="0"/>
              </a:spcBef>
              <a:spcAft>
                <a:spcPts val="0"/>
              </a:spcAft>
              <a:buNone/>
            </a:pPr>
            <a:r>
              <a:rPr lang="en-US" sz="4000" b="1" dirty="0">
                <a:solidFill>
                  <a:srgbClr val="000099"/>
                </a:solidFill>
                <a:latin typeface="Calibri" panose="020F0502020204030204"/>
                <a:ea typeface="Calibri" panose="020F0502020204030204"/>
                <a:cs typeface="Calibri" panose="020F0502020204030204"/>
                <a:sym typeface="Calibri" panose="020F0502020204030204"/>
              </a:rPr>
              <a:t>Disability and Diversity</a:t>
            </a:r>
            <a:endParaRPr sz="4000" b="1">
              <a:solidFill>
                <a:srgbClr val="000099"/>
              </a:solidFill>
              <a:latin typeface="Calibri" panose="020F0502020204030204"/>
              <a:ea typeface="Calibri" panose="020F0502020204030204"/>
              <a:cs typeface="Calibri" panose="020F0502020204030204"/>
              <a:sym typeface="Calibri" panose="020F0502020204030204"/>
            </a:endParaRPr>
          </a:p>
        </p:txBody>
      </p:sp>
      <p:pic>
        <p:nvPicPr>
          <p:cNvPr id="386" name="Google Shape;386;p17" descr="iStock-615829508-1024x1024.jpg"/>
          <p:cNvPicPr preferRelativeResize="0"/>
          <p:nvPr/>
        </p:nvPicPr>
        <p:blipFill rotWithShape="1">
          <a:blip r:embed="rId3"/>
          <a:srcRect/>
          <a:stretch>
            <a:fillRect/>
          </a:stretch>
        </p:blipFill>
        <p:spPr>
          <a:xfrm>
            <a:off x="2928926" y="2500306"/>
            <a:ext cx="5893594" cy="4191000"/>
          </a:xfrm>
          <a:prstGeom prst="rect">
            <a:avLst/>
          </a:prstGeom>
          <a:noFill/>
          <a:ln>
            <a:noFill/>
          </a:ln>
        </p:spPr>
      </p:pic>
      <p:pic>
        <p:nvPicPr>
          <p:cNvPr id="387" name="Google Shape;387;p17" descr="unnamed (1).gif"/>
          <p:cNvPicPr preferRelativeResize="0"/>
          <p:nvPr/>
        </p:nvPicPr>
        <p:blipFill rotWithShape="1">
          <a:blip r:embed="rId4"/>
          <a:srcRect/>
          <a:stretch>
            <a:fillRect/>
          </a:stretch>
        </p:blipFill>
        <p:spPr>
          <a:xfrm>
            <a:off x="0" y="3124200"/>
            <a:ext cx="2847684" cy="2903704"/>
          </a:xfrm>
          <a:prstGeom prst="rect">
            <a:avLst/>
          </a:prstGeom>
          <a:noFill/>
          <a:ln>
            <a:no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importance of gender equality as a goal of inclusive education is evident when looking at its manifestation within official documents devised by UN agencies and other institutions to offer guidance and goals for achieving inclusive education for parents, educators and governments. A selection of these documents will be reviewed in the following section.</a:t>
            </a:r>
            <a:endParaRPr lang="en-IN"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8525" y="1"/>
            <a:ext cx="8245475" cy="6370638"/>
          </a:xfrm>
        </p:spPr>
        <p:txBody>
          <a:bodyPr>
            <a:normAutofit fontScale="85000" lnSpcReduction="10000"/>
          </a:bodyPr>
          <a:lstStyle/>
          <a:p>
            <a:r>
              <a:rPr lang="en-IN" b="1" dirty="0" smtClean="0"/>
              <a:t>UNICEF</a:t>
            </a:r>
          </a:p>
          <a:p>
            <a:r>
              <a:rPr lang="en-IN" dirty="0" smtClean="0"/>
              <a:t>UNICEF (</a:t>
            </a:r>
            <a:r>
              <a:rPr lang="en-IN" i="1" dirty="0" smtClean="0"/>
              <a:t>United Nations Children’s Fund</a:t>
            </a:r>
            <a:r>
              <a:rPr lang="en-IN" dirty="0" smtClean="0"/>
              <a:t>) identifies gender equality as a basis for quality education: “When all children have access to a quality education rooted in human rights and gender equality, it creates a ripple effect of opportunity that influences generations to come.”(http://www.unicef.org/education/bege_70640.html)</a:t>
            </a:r>
          </a:p>
          <a:p>
            <a:r>
              <a:rPr lang="en-IN" dirty="0" smtClean="0"/>
              <a:t>In addition to the gender-gap in attending primary education, UNICEF further addresses the issue of gender inequality and gender discrimination within secondary education: “While gender parity has improved, barriers and bottlenecks around gender disparities and discrimination remain in place, especially at the secondary school level.” (ibid.)</a:t>
            </a:r>
          </a:p>
          <a:p>
            <a:endParaRPr lang="en-IN"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1472" y="357166"/>
            <a:ext cx="8245475" cy="5929354"/>
          </a:xfrm>
        </p:spPr>
        <p:txBody>
          <a:bodyPr>
            <a:normAutofit fontScale="55000" lnSpcReduction="20000"/>
          </a:bodyPr>
          <a:lstStyle/>
          <a:p>
            <a:pPr>
              <a:buNone/>
            </a:pPr>
            <a:r>
              <a:rPr lang="en-IN" b="1" dirty="0" smtClean="0"/>
              <a:t>UNESCO</a:t>
            </a:r>
          </a:p>
          <a:p>
            <a:r>
              <a:rPr lang="en-IN" sz="5100" dirty="0" smtClean="0"/>
              <a:t>As the lead agency for the ‘Education for All’ – movement (…), UNESCO (</a:t>
            </a:r>
            <a:r>
              <a:rPr lang="en-IN" sz="5100" i="1" dirty="0" smtClean="0"/>
              <a:t>United Nations Educational, Scientific and Cultural Organization)</a:t>
            </a:r>
            <a:r>
              <a:rPr lang="en-IN" sz="5100" dirty="0" smtClean="0"/>
              <a:t> adopted six goals for education during the World Education Forum held in Dakar, Senegal, in April 2000. </a:t>
            </a:r>
            <a:endParaRPr lang="en-IN" sz="5100" dirty="0" smtClean="0"/>
          </a:p>
          <a:p>
            <a:r>
              <a:rPr lang="en-IN" sz="5100" dirty="0" smtClean="0"/>
              <a:t>In </a:t>
            </a:r>
            <a:r>
              <a:rPr lang="en-IN" sz="5100" dirty="0" smtClean="0"/>
              <a:t>the forum, the international community “identified six key education goals which aim to meet the learning needs of all children, youth and adults by </a:t>
            </a:r>
            <a:r>
              <a:rPr lang="en-IN" sz="5100" dirty="0" smtClean="0"/>
              <a:t>2025</a:t>
            </a:r>
            <a:r>
              <a:rPr lang="en-IN" sz="5100" dirty="0" smtClean="0"/>
              <a:t>” (…). </a:t>
            </a:r>
            <a:endParaRPr lang="en-IN" sz="5100" dirty="0" smtClean="0"/>
          </a:p>
          <a:p>
            <a:r>
              <a:rPr lang="en-IN" sz="5100" dirty="0" smtClean="0"/>
              <a:t>All </a:t>
            </a:r>
            <a:r>
              <a:rPr lang="en-IN" sz="5100" dirty="0" smtClean="0"/>
              <a:t>of these goals focus of equality and inclusion within education. The following two goals are especially relevant for achieving gender equality and the inclusion of both genders within primary and secondary education:</a:t>
            </a:r>
          </a:p>
          <a:p>
            <a:endParaRPr lang="en-IN"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3" name="Picture 2" descr="https://miro.medium.com/max/700/1*Rt2crGjPM8tKOIkUuTmsvA.jpeg"/>
          <p:cNvPicPr>
            <a:picLocks noChangeAspect="1" noChangeArrowheads="1"/>
          </p:cNvPicPr>
          <p:nvPr/>
        </p:nvPicPr>
        <p:blipFill>
          <a:blip r:embed="rId2"/>
          <a:srcRect/>
          <a:stretch>
            <a:fillRect/>
          </a:stretch>
        </p:blipFill>
        <p:spPr bwMode="auto">
          <a:xfrm>
            <a:off x="0" y="428604"/>
            <a:ext cx="7951054" cy="5304488"/>
          </a:xfrm>
          <a:prstGeom prst="rect">
            <a:avLst/>
          </a:prstGeom>
          <a:noFill/>
        </p:spPr>
      </p:pic>
      <p:sp>
        <p:nvSpPr>
          <p:cNvPr id="4" name="Rectangle 3"/>
          <p:cNvSpPr/>
          <p:nvPr/>
        </p:nvSpPr>
        <p:spPr>
          <a:xfrm>
            <a:off x="0" y="-5417"/>
            <a:ext cx="9144000" cy="6863417"/>
          </a:xfrm>
          <a:prstGeom prst="rect">
            <a:avLst/>
          </a:prstGeom>
        </p:spPr>
        <p:txBody>
          <a:bodyPr wrap="square">
            <a:spAutoFit/>
          </a:bodyPr>
          <a:lstStyle/>
          <a:p>
            <a:r>
              <a:rPr lang="en-IN" sz="3200" b="1" dirty="0" smtClean="0"/>
              <a:t>Goal 2</a:t>
            </a:r>
            <a:endParaRPr lang="en-IN" sz="3200" dirty="0" smtClean="0"/>
          </a:p>
          <a:p>
            <a:r>
              <a:rPr lang="en-IN" sz="3200" dirty="0" smtClean="0"/>
              <a:t>Ensuring </a:t>
            </a:r>
            <a:r>
              <a:rPr lang="en-IN" sz="3200" dirty="0" smtClean="0"/>
              <a:t> </a:t>
            </a:r>
            <a:r>
              <a:rPr lang="en-IN" sz="3200" dirty="0" smtClean="0"/>
              <a:t>that all </a:t>
            </a:r>
            <a:r>
              <a:rPr lang="en-IN" sz="3200" dirty="0" smtClean="0"/>
              <a:t>children, particularly girls, children in difficult circumstances </a:t>
            </a:r>
            <a:r>
              <a:rPr lang="en-IN" sz="3200" dirty="0" smtClean="0"/>
              <a:t>have </a:t>
            </a:r>
            <a:r>
              <a:rPr lang="en-IN" sz="3200" dirty="0" smtClean="0"/>
              <a:t>access to, and complete, free and compulsory primary education of good quality</a:t>
            </a:r>
            <a:r>
              <a:rPr lang="en-IN" sz="3200" dirty="0" smtClean="0"/>
              <a:t>.</a:t>
            </a:r>
          </a:p>
          <a:p>
            <a:endParaRPr lang="en-IN" sz="3200" dirty="0" smtClean="0"/>
          </a:p>
          <a:p>
            <a:endParaRPr lang="en-IN" sz="3200" dirty="0" smtClean="0"/>
          </a:p>
          <a:p>
            <a:endParaRPr lang="en-IN" sz="3200" dirty="0" smtClean="0"/>
          </a:p>
          <a:p>
            <a:r>
              <a:rPr lang="en-IN" sz="3200" b="1" dirty="0" smtClean="0"/>
              <a:t>Goal 5</a:t>
            </a:r>
            <a:r>
              <a:rPr lang="en-IN" sz="3200" dirty="0" smtClean="0"/>
              <a:t> Eliminating gender disparities in primary and secondary </a:t>
            </a:r>
            <a:r>
              <a:rPr lang="en-IN" sz="3200" dirty="0" smtClean="0"/>
              <a:t>education, </a:t>
            </a:r>
            <a:r>
              <a:rPr lang="en-IN" sz="3200" dirty="0" smtClean="0"/>
              <a:t>and achieving gender equality in education by </a:t>
            </a:r>
            <a:r>
              <a:rPr lang="en-IN" sz="3200" dirty="0" smtClean="0"/>
              <a:t>2025</a:t>
            </a:r>
            <a:r>
              <a:rPr lang="en-IN" sz="3200" dirty="0" smtClean="0"/>
              <a:t>, with a focus on ensuring girls’ full and equal access to and achievement in basic education of good quality.</a:t>
            </a:r>
          </a:p>
          <a:p>
            <a:endParaRPr lang="en-IN" sz="2400" dirty="0" smtClean="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500034" y="857232"/>
            <a:ext cx="8358246" cy="3785652"/>
          </a:xfrm>
          <a:prstGeom prst="rect">
            <a:avLst/>
          </a:prstGeom>
        </p:spPr>
        <p:txBody>
          <a:bodyPr wrap="square">
            <a:spAutoFit/>
          </a:bodyPr>
          <a:lstStyle/>
          <a:p>
            <a:r>
              <a:rPr lang="en-IN" sz="2400" dirty="0" smtClean="0"/>
              <a:t>Educational </a:t>
            </a:r>
            <a:r>
              <a:rPr lang="en-IN" sz="2400" dirty="0" smtClean="0"/>
              <a:t>inequality is caused by deeper forces in society that extend well beyond the </a:t>
            </a:r>
            <a:r>
              <a:rPr lang="en-IN" sz="2400" b="1" dirty="0" smtClean="0">
                <a:solidFill>
                  <a:srgbClr val="C00000"/>
                </a:solidFill>
              </a:rPr>
              <a:t>boundaries of educational systems, institutions and processes. </a:t>
            </a:r>
            <a:endParaRPr lang="en-IN" sz="2400" b="1" dirty="0" smtClean="0">
              <a:solidFill>
                <a:srgbClr val="C00000"/>
              </a:solidFill>
            </a:endParaRPr>
          </a:p>
          <a:p>
            <a:endParaRPr lang="en-IN" sz="2400" dirty="0" smtClean="0"/>
          </a:p>
          <a:p>
            <a:r>
              <a:rPr lang="en-IN" sz="2400" dirty="0" smtClean="0"/>
              <a:t>A </a:t>
            </a:r>
            <a:r>
              <a:rPr lang="en-IN" sz="2400" dirty="0" smtClean="0"/>
              <a:t>wide range of </a:t>
            </a:r>
            <a:r>
              <a:rPr lang="en-IN" sz="2400" b="1" dirty="0" smtClean="0">
                <a:solidFill>
                  <a:srgbClr val="C00000"/>
                </a:solidFill>
              </a:rPr>
              <a:t>economic and social policies </a:t>
            </a:r>
            <a:r>
              <a:rPr lang="en-IN" sz="2400" dirty="0" smtClean="0"/>
              <a:t>– as well as in education itself – will be needed if gender equality in education is to be </a:t>
            </a:r>
            <a:r>
              <a:rPr lang="en-IN" sz="2400" dirty="0" smtClean="0"/>
              <a:t>attained.</a:t>
            </a:r>
          </a:p>
          <a:p>
            <a:endParaRPr lang="en-IN" sz="2400" dirty="0" smtClean="0"/>
          </a:p>
          <a:p>
            <a:r>
              <a:rPr lang="en-IN" sz="2400" dirty="0" smtClean="0"/>
              <a:t>UNESCO further suggests that the causes for gender inequality within education can be found </a:t>
            </a:r>
            <a:r>
              <a:rPr lang="en-IN" sz="2400" b="1" dirty="0" smtClean="0">
                <a:solidFill>
                  <a:srgbClr val="C00000"/>
                </a:solidFill>
              </a:rPr>
              <a:t>in national curricula</a:t>
            </a:r>
            <a:r>
              <a:rPr lang="en-IN" sz="2400" dirty="0" smtClean="0"/>
              <a:t>:</a:t>
            </a:r>
            <a:endParaRPr lang="en-IN" sz="2400"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000348" y="642918"/>
            <a:ext cx="6143652" cy="4647426"/>
          </a:xfrm>
          <a:prstGeom prst="rect">
            <a:avLst/>
          </a:prstGeom>
        </p:spPr>
        <p:txBody>
          <a:bodyPr wrap="square">
            <a:spAutoFit/>
          </a:bodyPr>
          <a:lstStyle/>
          <a:p>
            <a:r>
              <a:rPr lang="en-IN" dirty="0" smtClean="0"/>
              <a:t>“</a:t>
            </a:r>
            <a:r>
              <a:rPr lang="en-IN" sz="3600" i="1" dirty="0" smtClean="0"/>
              <a:t>An inclusive curriculum takes gender, cultural identity and language background into consideration. It involves breaking gender stereotypes not only in textbooks but in </a:t>
            </a:r>
            <a:r>
              <a:rPr lang="en-IN" sz="4000" b="1" i="1" dirty="0" smtClean="0">
                <a:solidFill>
                  <a:srgbClr val="C00000"/>
                </a:solidFill>
              </a:rPr>
              <a:t>teachers’ attitudes and expectations.”</a:t>
            </a:r>
            <a:endParaRPr lang="en-IN" sz="3600" b="1" i="1" dirty="0">
              <a:solidFill>
                <a:srgbClr val="C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KpLBWqckxeqNJduf22tTAQ.jpeg"/>
          <p:cNvPicPr>
            <a:picLocks noChangeAspect="1"/>
          </p:cNvPicPr>
          <p:nvPr/>
        </p:nvPicPr>
        <p:blipFill>
          <a:blip r:embed="rId2"/>
          <a:stretch>
            <a:fillRect/>
          </a:stretch>
        </p:blipFill>
        <p:spPr>
          <a:xfrm>
            <a:off x="0" y="1015008"/>
            <a:ext cx="9144000" cy="4827984"/>
          </a:xfrm>
          <a:prstGeom prst="rect">
            <a:avLst/>
          </a:prstGeo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42910" y="214290"/>
            <a:ext cx="8072462" cy="4524315"/>
          </a:xfrm>
          <a:prstGeom prst="rect">
            <a:avLst/>
          </a:prstGeom>
        </p:spPr>
        <p:txBody>
          <a:bodyPr wrap="square">
            <a:spAutoFit/>
          </a:bodyPr>
          <a:lstStyle/>
          <a:p>
            <a:r>
              <a:rPr lang="en-IN" sz="2400" i="1" dirty="0" smtClean="0"/>
              <a:t>Read the full reports:</a:t>
            </a:r>
            <a:endParaRPr lang="en-IN" sz="2400" dirty="0" smtClean="0"/>
          </a:p>
          <a:p>
            <a:r>
              <a:rPr lang="en-IN" sz="2400" i="1" dirty="0" smtClean="0">
                <a:hlinkClick r:id="rId2"/>
              </a:rPr>
              <a:t>Still Left Behind: pathways to inclusive education for girls with disabilities</a:t>
            </a:r>
            <a:endParaRPr lang="en-IN" sz="2400" dirty="0" smtClean="0"/>
          </a:p>
          <a:p>
            <a:r>
              <a:rPr lang="en-IN" sz="2400" i="1" dirty="0" smtClean="0">
                <a:hlinkClick r:id="rId3"/>
              </a:rPr>
              <a:t>Adolescents with disabilities: enhancing resilience and delivering inclusive development</a:t>
            </a:r>
            <a:endParaRPr lang="en-IN" sz="2400" dirty="0" smtClean="0"/>
          </a:p>
          <a:p>
            <a:r>
              <a:rPr lang="en-IN" sz="2400" i="1" dirty="0" smtClean="0">
                <a:hlinkClick r:id="rId4"/>
              </a:rPr>
              <a:t>Rapid Evidence Assessment (REA) of what works to improve educational outcomes for people with disabilities in low- and middle-income countries</a:t>
            </a:r>
            <a:endParaRPr lang="en-IN" sz="2400" dirty="0" smtClean="0"/>
          </a:p>
          <a:p>
            <a:r>
              <a:rPr lang="en-IN" sz="2400" i="1" dirty="0" smtClean="0"/>
              <a:t>Watch this UNESCO webinar: </a:t>
            </a:r>
            <a:r>
              <a:rPr lang="en-IN" sz="2400" i="1" dirty="0" smtClean="0">
                <a:hlinkClick r:id="rId5"/>
              </a:rPr>
              <a:t>Data Dive: making schools inclusive for children with disabilities</a:t>
            </a:r>
            <a:endParaRPr lang="en-IN" sz="2400" dirty="0" smtClean="0"/>
          </a:p>
          <a:p>
            <a:r>
              <a:rPr lang="en-IN" sz="2400" i="1" dirty="0" smtClean="0"/>
              <a:t>Explore the DFID </a:t>
            </a:r>
            <a:r>
              <a:rPr lang="en-IN" sz="2400" i="1" dirty="0" smtClean="0">
                <a:hlinkClick r:id="rId6"/>
              </a:rPr>
              <a:t>conceptual framework for understanding marginalisation</a:t>
            </a:r>
            <a:endParaRPr lang="en-IN" sz="2400"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112"/>
        <p:cNvGrpSpPr/>
        <p:nvPr/>
      </p:nvGrpSpPr>
      <p:grpSpPr>
        <a:xfrm>
          <a:off x="0" y="0"/>
          <a:ext cx="0" cy="0"/>
          <a:chOff x="0" y="0"/>
          <a:chExt cx="0" cy="0"/>
        </a:xfrm>
      </p:grpSpPr>
      <p:pic>
        <p:nvPicPr>
          <p:cNvPr id="1113" name="Google Shape;1113;p125"/>
          <p:cNvPicPr preferRelativeResize="0"/>
          <p:nvPr/>
        </p:nvPicPr>
        <p:blipFill rotWithShape="1">
          <a:blip r:embed="rId3"/>
          <a:srcRect/>
          <a:stretch>
            <a:fillRect/>
          </a:stretch>
        </p:blipFill>
        <p:spPr>
          <a:xfrm rot="1018947">
            <a:off x="965436" y="4458792"/>
            <a:ext cx="2701557" cy="2318122"/>
          </a:xfrm>
          <a:prstGeom prst="rect">
            <a:avLst/>
          </a:prstGeom>
          <a:noFill/>
          <a:ln w="9525" cap="flat" cmpd="sng">
            <a:solidFill>
              <a:srgbClr val="C00000"/>
            </a:solidFill>
            <a:prstDash val="solid"/>
            <a:miter lim="800000"/>
            <a:headEnd type="none" w="sm" len="sm"/>
            <a:tailEnd type="none" w="sm" len="sm"/>
          </a:ln>
        </p:spPr>
      </p:pic>
      <p:pic>
        <p:nvPicPr>
          <p:cNvPr id="1114" name="Google Shape;1114;p125" descr="432008031_FOLDED_HANDS_3D_LIGHT_SKIN_TONE_400px.gif"/>
          <p:cNvPicPr preferRelativeResize="0"/>
          <p:nvPr/>
        </p:nvPicPr>
        <p:blipFill rotWithShape="1">
          <a:blip r:embed="rId4"/>
          <a:srcRect/>
          <a:stretch>
            <a:fillRect/>
          </a:stretch>
        </p:blipFill>
        <p:spPr>
          <a:xfrm>
            <a:off x="5334000" y="3048000"/>
            <a:ext cx="3810000" cy="3810000"/>
          </a:xfrm>
          <a:prstGeom prst="rect">
            <a:avLst/>
          </a:prstGeom>
          <a:noFill/>
          <a:ln>
            <a:noFill/>
          </a:ln>
        </p:spPr>
      </p:pic>
      <p:pic>
        <p:nvPicPr>
          <p:cNvPr id="1115" name="Google Shape;1115;p125" descr="THANK YOU.gif"/>
          <p:cNvPicPr preferRelativeResize="0"/>
          <p:nvPr/>
        </p:nvPicPr>
        <p:blipFill rotWithShape="1">
          <a:blip r:embed="rId5"/>
          <a:srcRect/>
          <a:stretch>
            <a:fillRect/>
          </a:stretch>
        </p:blipFill>
        <p:spPr>
          <a:xfrm>
            <a:off x="1785918" y="-357214"/>
            <a:ext cx="4876800" cy="4876800"/>
          </a:xfrm>
          <a:prstGeom prst="rect">
            <a:avLst/>
          </a:prstGeom>
          <a:noFill/>
          <a:ln>
            <a:noFill/>
          </a:ln>
        </p:spPr>
      </p:pic>
      <p:sp>
        <p:nvSpPr>
          <p:cNvPr id="1116" name="Google Shape;1116;p125"/>
          <p:cNvSpPr/>
          <p:nvPr/>
        </p:nvSpPr>
        <p:spPr>
          <a:xfrm>
            <a:off x="685800" y="2286000"/>
            <a:ext cx="5229316" cy="1751965"/>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5400" b="1" cap="none" dirty="0">
                <a:solidFill>
                  <a:srgbClr val="858791"/>
                </a:solidFill>
                <a:latin typeface="Calibri" panose="020F0502020204030204"/>
                <a:ea typeface="Calibri" panose="020F0502020204030204"/>
                <a:cs typeface="Calibri" panose="020F0502020204030204"/>
                <a:sym typeface="Calibri" panose="020F0502020204030204"/>
              </a:rPr>
              <a:t>THANK YOU !</a:t>
            </a:r>
          </a:p>
          <a:p>
            <a:pPr marL="0" marR="0" lvl="0" indent="0" algn="ctr" rtl="0">
              <a:spcBef>
                <a:spcPts val="0"/>
              </a:spcBef>
              <a:spcAft>
                <a:spcPts val="0"/>
              </a:spcAft>
              <a:buNone/>
            </a:pPr>
            <a:endParaRPr sz="5400" b="1" cap="none">
              <a:solidFill>
                <a:srgbClr val="85879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285728"/>
            <a:ext cx="8858280" cy="4500594"/>
          </a:xfrm>
        </p:spPr>
        <p:txBody>
          <a:bodyPr>
            <a:noAutofit/>
          </a:bodyPr>
          <a:lstStyle/>
          <a:p>
            <a:r>
              <a:rPr lang="en-IN" sz="3600" b="1" dirty="0">
                <a:solidFill>
                  <a:srgbClr val="7030A0"/>
                </a:solidFill>
              </a:rPr>
              <a:t>Gender is a social construct that impacts attitudes, roles, responsibilities and </a:t>
            </a:r>
            <a:r>
              <a:rPr lang="en-IN" sz="3600" b="1" dirty="0" err="1">
                <a:solidFill>
                  <a:srgbClr val="7030A0"/>
                </a:solidFill>
              </a:rPr>
              <a:t>behavior</a:t>
            </a:r>
            <a:r>
              <a:rPr lang="en-IN" sz="3600" b="1" dirty="0">
                <a:solidFill>
                  <a:srgbClr val="7030A0"/>
                </a:solidFill>
              </a:rPr>
              <a:t> patterns of </a:t>
            </a:r>
            <a:r>
              <a:rPr lang="en-IN" sz="3600" b="1" dirty="0" smtClean="0">
                <a:solidFill>
                  <a:srgbClr val="7030A0"/>
                </a:solidFill>
              </a:rPr>
              <a:t>boys </a:t>
            </a:r>
            <a:r>
              <a:rPr lang="en-IN" sz="3600" b="1" dirty="0">
                <a:solidFill>
                  <a:srgbClr val="7030A0"/>
                </a:solidFill>
              </a:rPr>
              <a:t>and girls, men and women in all societies</a:t>
            </a:r>
            <a:r>
              <a:rPr lang="en-IN" sz="3600" b="1" dirty="0" smtClean="0">
                <a:solidFill>
                  <a:srgbClr val="7030A0"/>
                </a:solidFill>
              </a:rPr>
              <a:t>.</a:t>
            </a:r>
          </a:p>
          <a:p>
            <a:r>
              <a:rPr lang="en-IN" sz="3600" dirty="0" smtClean="0"/>
              <a:t> </a:t>
            </a:r>
            <a:r>
              <a:rPr lang="en-IN" sz="3600" dirty="0">
                <a:solidFill>
                  <a:srgbClr val="FF0000"/>
                </a:solidFill>
              </a:rPr>
              <a:t>Gender relations vary from society to society. </a:t>
            </a:r>
            <a:endParaRPr lang="en-IN" sz="3600" dirty="0" smtClean="0">
              <a:solidFill>
                <a:srgbClr val="FF0000"/>
              </a:solidFill>
            </a:endParaRPr>
          </a:p>
          <a:p>
            <a:r>
              <a:rPr lang="en-IN" sz="3600" dirty="0" smtClean="0">
                <a:solidFill>
                  <a:srgbClr val="FF0066"/>
                </a:solidFill>
              </a:rPr>
              <a:t>It </a:t>
            </a:r>
            <a:r>
              <a:rPr lang="en-IN" sz="3600" dirty="0">
                <a:solidFill>
                  <a:srgbClr val="FF0066"/>
                </a:solidFill>
              </a:rPr>
              <a:t>is a </a:t>
            </a:r>
            <a:r>
              <a:rPr lang="en-IN" sz="3600" dirty="0" smtClean="0">
                <a:solidFill>
                  <a:srgbClr val="FF0066"/>
                </a:solidFill>
              </a:rPr>
              <a:t>women’s </a:t>
            </a:r>
            <a:r>
              <a:rPr lang="en-IN" sz="3600" dirty="0">
                <a:solidFill>
                  <a:srgbClr val="FF0066"/>
                </a:solidFill>
              </a:rPr>
              <a:t>and people’s issues shaped by power relations in multicultural societies like India. </a:t>
            </a:r>
            <a:endParaRPr lang="en-IN" sz="3600" dirty="0" smtClean="0">
              <a:solidFill>
                <a:srgbClr val="FF0066"/>
              </a:solidFill>
            </a:endParaRPr>
          </a:p>
          <a:p>
            <a:r>
              <a:rPr lang="en-IN" sz="3600" dirty="0" smtClean="0">
                <a:solidFill>
                  <a:srgbClr val="FF0000"/>
                </a:solidFill>
              </a:rPr>
              <a:t>It </a:t>
            </a:r>
            <a:r>
              <a:rPr lang="en-IN" sz="3600" dirty="0">
                <a:solidFill>
                  <a:srgbClr val="FF0000"/>
                </a:solidFill>
              </a:rPr>
              <a:t>deals </a:t>
            </a:r>
            <a:r>
              <a:rPr lang="en-IN" sz="3600" dirty="0" smtClean="0">
                <a:solidFill>
                  <a:srgbClr val="FF0000"/>
                </a:solidFill>
              </a:rPr>
              <a:t>with </a:t>
            </a:r>
            <a:r>
              <a:rPr lang="en-IN" sz="3600" dirty="0">
                <a:solidFill>
                  <a:srgbClr val="FF0000"/>
                </a:solidFill>
              </a:rPr>
              <a:t>human concerns encompassing diversities and differences.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8"/>
          <p:cNvSpPr/>
          <p:nvPr/>
        </p:nvSpPr>
        <p:spPr>
          <a:xfrm>
            <a:off x="0" y="0"/>
            <a:ext cx="9144000" cy="1075055"/>
          </a:xfrm>
          <a:prstGeom prst="rect">
            <a:avLst/>
          </a:prstGeom>
          <a:gradFill>
            <a:gsLst>
              <a:gs pos="0">
                <a:srgbClr val="B58E8F"/>
              </a:gs>
              <a:gs pos="50000">
                <a:srgbClr val="AF7D7F"/>
              </a:gs>
              <a:gs pos="100000">
                <a:srgbClr val="946668"/>
              </a:gs>
            </a:gsLst>
            <a:path path="circle">
              <a:fillToRect l="50000" t="50000" r="50000" b="50000"/>
            </a:path>
            <a:tileRect/>
          </a:gradFill>
          <a:ln>
            <a:noFill/>
          </a:ln>
          <a:effectLst>
            <a:outerShdw blurRad="57150" dist="25400" dir="5400000" algn="ctr" rotWithShape="0">
              <a:srgbClr val="000000">
                <a:alpha val="20000"/>
              </a:srgbClr>
            </a:outerShdw>
          </a:effectLst>
        </p:spPr>
        <p:txBody>
          <a:bodyPr spcFirstLastPara="1" wrap="square" lIns="91425" tIns="45699" rIns="91425" bIns="45699" anchor="t" anchorCtr="0">
            <a:spAutoFit/>
          </a:bodyPr>
          <a:lstStyle/>
          <a:p>
            <a:pPr marL="0" marR="0" lvl="0" indent="0" algn="ctr" rtl="0">
              <a:spcBef>
                <a:spcPts val="0"/>
              </a:spcBef>
              <a:spcAft>
                <a:spcPts val="0"/>
              </a:spcAft>
              <a:buClr>
                <a:schemeClr val="lt1"/>
              </a:buClr>
              <a:buSzPts val="3200"/>
              <a:buFont typeface="Calibri" panose="020F0502020204030204"/>
              <a:buNone/>
            </a:pPr>
            <a:r>
              <a:rPr lang="en-US" sz="3200">
                <a:solidFill>
                  <a:schemeClr val="lt1"/>
                </a:solidFill>
                <a:latin typeface="Calibri" panose="020F0502020204030204"/>
                <a:ea typeface="Calibri" panose="020F0502020204030204"/>
                <a:cs typeface="Calibri" panose="020F0502020204030204"/>
                <a:sym typeface="Calibri" panose="020F0502020204030204"/>
              </a:rPr>
              <a:t>The International Classification of Impairments, Disabilities, and Handicaps of WHO</a:t>
            </a:r>
          </a:p>
        </p:txBody>
      </p:sp>
      <p:sp>
        <p:nvSpPr>
          <p:cNvPr id="393" name="Google Shape;393;p18"/>
          <p:cNvSpPr/>
          <p:nvPr/>
        </p:nvSpPr>
        <p:spPr>
          <a:xfrm>
            <a:off x="430335" y="5620678"/>
            <a:ext cx="4572000" cy="797560"/>
          </a:xfrm>
          <a:prstGeom prst="rect">
            <a:avLst/>
          </a:prstGeom>
          <a:noFill/>
          <a:ln>
            <a:noFill/>
          </a:ln>
        </p:spPr>
        <p:txBody>
          <a:bodyPr spcFirstLastPara="1" wrap="square" lIns="91425" tIns="45699" rIns="91425" bIns="45699" anchor="t" anchorCtr="0">
            <a:spAutoFit/>
          </a:bodyPr>
          <a:lstStyle/>
          <a:p>
            <a:pPr marL="0" marR="0" lvl="0" indent="0" algn="l" rtl="0">
              <a:spcBef>
                <a:spcPts val="0"/>
              </a:spcBef>
              <a:spcAft>
                <a:spcPts val="0"/>
              </a:spcAft>
              <a:buClr>
                <a:schemeClr val="dk1"/>
              </a:buClr>
              <a:buSzPts val="2800"/>
              <a:buFont typeface="Calibri" panose="020F0502020204030204"/>
              <a:buNone/>
            </a:pPr>
            <a:r>
              <a:rPr lang="en-US" sz="2800" b="1" dirty="0">
                <a:solidFill>
                  <a:schemeClr val="dk1"/>
                </a:solidFill>
                <a:latin typeface="Calibri" panose="020F0502020204030204"/>
                <a:ea typeface="Calibri" panose="020F0502020204030204"/>
                <a:cs typeface="Calibri" panose="020F0502020204030204"/>
                <a:sym typeface="Calibri" panose="020F0502020204030204"/>
              </a:rPr>
              <a:t>I</a:t>
            </a:r>
            <a:r>
              <a:rPr lang="en-US" sz="2800" b="1" dirty="0">
                <a:solidFill>
                  <a:srgbClr val="FF0000"/>
                </a:solidFill>
                <a:latin typeface="Calibri" panose="020F0502020204030204"/>
                <a:ea typeface="Calibri" panose="020F0502020204030204"/>
                <a:cs typeface="Calibri" panose="020F0502020204030204"/>
                <a:sym typeface="Calibri" panose="020F0502020204030204"/>
              </a:rPr>
              <a:t>mpairment</a:t>
            </a:r>
          </a:p>
          <a:p>
            <a:pPr marL="0" marR="0" lvl="0" indent="0" algn="l" rtl="0">
              <a:spcBef>
                <a:spcPts val="0"/>
              </a:spcBef>
              <a:spcAft>
                <a:spcPts val="0"/>
              </a:spcAft>
              <a:buNone/>
            </a:pPr>
            <a:endParaRPr lang="en-US"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p:nvPr/>
        </p:nvSpPr>
        <p:spPr>
          <a:xfrm>
            <a:off x="4879145" y="5629463"/>
            <a:ext cx="4572000" cy="859155"/>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Clr>
                <a:srgbClr val="FF0000"/>
              </a:buClr>
              <a:buSzPts val="3200"/>
              <a:buFont typeface="Calibri" panose="020F0502020204030204"/>
              <a:buNone/>
            </a:pPr>
            <a:r>
              <a:rPr lang="en-US" sz="3200" b="1" dirty="0">
                <a:solidFill>
                  <a:srgbClr val="FF0000"/>
                </a:solidFill>
                <a:latin typeface="Calibri" panose="020F0502020204030204"/>
                <a:ea typeface="Calibri" panose="020F0502020204030204"/>
                <a:cs typeface="Calibri" panose="020F0502020204030204"/>
                <a:sym typeface="Calibri" panose="020F0502020204030204"/>
              </a:rPr>
              <a:t>Disability</a:t>
            </a:r>
          </a:p>
          <a:p>
            <a:pPr marL="0" marR="0" lvl="0" indent="0" algn="l" rtl="0">
              <a:spcBef>
                <a:spcPts val="0"/>
              </a:spcBef>
              <a:spcAft>
                <a:spcPts val="0"/>
              </a:spcAft>
              <a:buNone/>
            </a:pPr>
            <a:endParaRPr lang="en-US"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5" name="Google Shape;395;p18"/>
          <p:cNvSpPr/>
          <p:nvPr/>
        </p:nvSpPr>
        <p:spPr>
          <a:xfrm>
            <a:off x="1371600" y="1474568"/>
            <a:ext cx="6705600" cy="4191000"/>
          </a:xfrm>
          <a:prstGeom prst="triangle">
            <a:avLst>
              <a:gd name="adj" fmla="val 50000"/>
            </a:avLst>
          </a:prstGeom>
          <a:solidFill>
            <a:srgbClr val="C00000"/>
          </a:solidFill>
          <a:ln w="12700" cap="flat" cmpd="sng">
            <a:solidFill>
              <a:srgbClr val="464853"/>
            </a:solidFill>
            <a:prstDash val="solid"/>
            <a:round/>
            <a:headEnd type="none" w="sm" len="sm"/>
            <a:tailEnd type="none" w="sm" len="sm"/>
          </a:ln>
        </p:spPr>
        <p:txBody>
          <a:bodyPr spcFirstLastPara="1" wrap="square" lIns="91425" tIns="45699" rIns="91425" bIns="45699"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6" name="Google Shape;396;p18"/>
          <p:cNvSpPr/>
          <p:nvPr/>
        </p:nvSpPr>
        <p:spPr>
          <a:xfrm>
            <a:off x="1600200" y="990600"/>
            <a:ext cx="6400800" cy="1075055"/>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Clr>
                <a:srgbClr val="FF0000"/>
              </a:buClr>
              <a:buSzPts val="4400"/>
              <a:buFont typeface="Calibri" panose="020F0502020204030204"/>
              <a:buNone/>
            </a:pPr>
            <a:r>
              <a:rPr lang="en-US" sz="4400" b="1">
                <a:solidFill>
                  <a:srgbClr val="FF0000"/>
                </a:solidFill>
                <a:latin typeface="Calibri" panose="020F0502020204030204"/>
                <a:ea typeface="Calibri" panose="020F0502020204030204"/>
                <a:cs typeface="Calibri" panose="020F0502020204030204"/>
                <a:sym typeface="Calibri" panose="020F0502020204030204"/>
              </a:rPr>
              <a:t>Handicap</a:t>
            </a:r>
          </a:p>
          <a:p>
            <a:pPr marL="0" marR="0" lvl="0" indent="0" algn="ctr" rtl="0">
              <a:spcBef>
                <a:spcPts val="0"/>
              </a:spcBef>
              <a:spcAft>
                <a:spcPts val="0"/>
              </a:spcAft>
              <a:buNone/>
            </a:pPr>
            <a:endParaRPr lang="en-US" sz="2000">
              <a:solidFill>
                <a:srgbClr val="7030A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4000" autoRev="1" fill="hold" grpId="0" nodeType="withEffect">
                                  <p:stCondLst>
                                    <p:cond delay="0"/>
                                  </p:stCondLst>
                                  <p:childTnLst>
                                    <p:animRot by="43200000">
                                      <p:cBhvr>
                                        <p:cTn id="6" dur="3000" fill="hold"/>
                                        <p:tgtEl>
                                          <p:spTgt spid="3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Shape 400"/>
        <p:cNvGrpSpPr/>
        <p:nvPr/>
      </p:nvGrpSpPr>
      <p:grpSpPr>
        <a:xfrm>
          <a:off x="0" y="0"/>
          <a:ext cx="0" cy="0"/>
          <a:chOff x="0" y="0"/>
          <a:chExt cx="0" cy="0"/>
        </a:xfrm>
      </p:grpSpPr>
      <p:sp>
        <p:nvSpPr>
          <p:cNvPr id="401" name="Google Shape;401;p19"/>
          <p:cNvSpPr txBox="1">
            <a:spLocks noGrp="1"/>
          </p:cNvSpPr>
          <p:nvPr>
            <p:ph type="title"/>
          </p:nvPr>
        </p:nvSpPr>
        <p:spPr>
          <a:xfrm>
            <a:off x="609600" y="225083"/>
            <a:ext cx="8534400" cy="1560716"/>
          </a:xfrm>
          <a:prstGeom prst="rect">
            <a:avLst/>
          </a:prstGeom>
          <a:noFill/>
          <a:ln>
            <a:noFill/>
          </a:ln>
        </p:spPr>
        <p:txBody>
          <a:bodyPr spcFirstLastPara="1" wrap="square" lIns="91425" tIns="45699" rIns="91425" bIns="45699" anchor="t" anchorCtr="0">
            <a:normAutofit/>
          </a:bodyPr>
          <a:lstStyle/>
          <a:p>
            <a:pPr marL="0" lvl="0" indent="0" algn="l" rtl="0">
              <a:lnSpc>
                <a:spcPct val="99000"/>
              </a:lnSpc>
              <a:spcBef>
                <a:spcPts val="0"/>
              </a:spcBef>
              <a:spcAft>
                <a:spcPts val="0"/>
              </a:spcAft>
              <a:buClr>
                <a:srgbClr val="FF0000"/>
              </a:buClr>
              <a:buSzPts val="4400"/>
              <a:buFont typeface="Century Schoolbook" panose="02040604050505020304"/>
              <a:buNone/>
            </a:pPr>
            <a:r>
              <a:rPr lang="en-US" sz="4400" dirty="0">
                <a:solidFill>
                  <a:srgbClr val="FF0066"/>
                </a:solidFill>
              </a:rPr>
              <a:t>Impairment and Disability </a:t>
            </a:r>
            <a:endParaRPr sz="4400">
              <a:solidFill>
                <a:srgbClr val="FF0066"/>
              </a:solidFill>
            </a:endParaRPr>
          </a:p>
        </p:txBody>
      </p:sp>
      <p:sp>
        <p:nvSpPr>
          <p:cNvPr id="402" name="Google Shape;402;p19"/>
          <p:cNvSpPr/>
          <p:nvPr/>
        </p:nvSpPr>
        <p:spPr>
          <a:xfrm>
            <a:off x="228600" y="1295400"/>
            <a:ext cx="8915400" cy="4093386"/>
          </a:xfrm>
          <a:prstGeom prst="rect">
            <a:avLst/>
          </a:prstGeom>
          <a:noFill/>
          <a:ln>
            <a:noFill/>
          </a:ln>
        </p:spPr>
        <p:txBody>
          <a:bodyPr spcFirstLastPara="1" wrap="square" lIns="91425" tIns="45699" rIns="91425" bIns="45699" anchor="t" anchorCtr="0">
            <a:spAutoFit/>
          </a:bodyPr>
          <a:lstStyle/>
          <a:p>
            <a:pPr marL="0" marR="0" lvl="0" indent="0" algn="l" rtl="0">
              <a:spcBef>
                <a:spcPts val="0"/>
              </a:spcBef>
              <a:spcAft>
                <a:spcPts val="0"/>
              </a:spcAft>
              <a:buNone/>
            </a:pPr>
            <a:r>
              <a:rPr lang="en-US" sz="3600" b="1" dirty="0">
                <a:solidFill>
                  <a:srgbClr val="003300"/>
                </a:solidFill>
                <a:latin typeface="Lustria" panose="02000603060000020004"/>
                <a:ea typeface="Lustria" panose="02000603060000020004"/>
                <a:cs typeface="Lustria" panose="02000603060000020004"/>
                <a:sym typeface="Lustria" panose="02000603060000020004"/>
              </a:rPr>
              <a:t> </a:t>
            </a:r>
            <a:r>
              <a:rPr lang="en-US" sz="3200" b="1" dirty="0">
                <a:solidFill>
                  <a:srgbClr val="003300"/>
                </a:solidFill>
                <a:latin typeface="Lustria" panose="02000603060000020004"/>
                <a:ea typeface="Lustria" panose="02000603060000020004"/>
                <a:cs typeface="Lustria" panose="02000603060000020004"/>
                <a:sym typeface="Lustria" panose="02000603060000020004"/>
              </a:rPr>
              <a:t>Impairment </a:t>
            </a:r>
            <a:r>
              <a:rPr lang="en-US" sz="3200" dirty="0">
                <a:solidFill>
                  <a:schemeClr val="dk1"/>
                </a:solidFill>
                <a:latin typeface="Lustria" panose="02000603060000020004"/>
                <a:ea typeface="Lustria" panose="02000603060000020004"/>
                <a:cs typeface="Lustria" panose="02000603060000020004"/>
                <a:sym typeface="Lustria" panose="02000603060000020004"/>
              </a:rPr>
              <a:t>refers to a problem with a </a:t>
            </a:r>
          </a:p>
          <a:p>
            <a:pPr marL="0" marR="0" lvl="0" indent="0" algn="l" rtl="0">
              <a:spcBef>
                <a:spcPts val="0"/>
              </a:spcBef>
              <a:spcAft>
                <a:spcPts val="0"/>
              </a:spcAft>
              <a:buNone/>
            </a:pPr>
            <a:r>
              <a:rPr lang="en-US" sz="3200" b="1" dirty="0">
                <a:solidFill>
                  <a:srgbClr val="FF0000"/>
                </a:solidFill>
                <a:latin typeface="Lustria" panose="02000603060000020004"/>
                <a:ea typeface="Lustria" panose="02000603060000020004"/>
                <a:cs typeface="Lustria" panose="02000603060000020004"/>
                <a:sym typeface="Lustria" panose="02000603060000020004"/>
              </a:rPr>
              <a:t>structure or organ of the body; </a:t>
            </a:r>
          </a:p>
          <a:p>
            <a:pPr marL="0" marR="0" lvl="0" indent="0" algn="l" rtl="0">
              <a:spcBef>
                <a:spcPts val="0"/>
              </a:spcBef>
              <a:spcAft>
                <a:spcPts val="0"/>
              </a:spcAft>
              <a:buNone/>
            </a:pPr>
            <a:endParaRPr lang="en-US" sz="3200" b="1" dirty="0">
              <a:solidFill>
                <a:srgbClr val="FF0000"/>
              </a:solidFill>
              <a:latin typeface="Lustria" panose="02000603060000020004"/>
              <a:ea typeface="Lustria" panose="02000603060000020004"/>
              <a:cs typeface="Lustria" panose="02000603060000020004"/>
              <a:sym typeface="Lustria" panose="02000603060000020004"/>
            </a:endParaRPr>
          </a:p>
          <a:p>
            <a:pPr marL="0" marR="0" lvl="0" indent="0" algn="l" rtl="0">
              <a:spcBef>
                <a:spcPts val="0"/>
              </a:spcBef>
              <a:spcAft>
                <a:spcPts val="0"/>
              </a:spcAft>
              <a:buNone/>
            </a:pPr>
            <a:r>
              <a:rPr lang="en-US" sz="3200" b="1" dirty="0">
                <a:solidFill>
                  <a:srgbClr val="003300"/>
                </a:solidFill>
                <a:latin typeface="Lustria" panose="02000603060000020004"/>
                <a:ea typeface="Lustria" panose="02000603060000020004"/>
                <a:cs typeface="Lustria" panose="02000603060000020004"/>
                <a:sym typeface="Lustria" panose="02000603060000020004"/>
              </a:rPr>
              <a:t> Handicap</a:t>
            </a:r>
            <a:r>
              <a:rPr lang="en-US" sz="3200" dirty="0">
                <a:solidFill>
                  <a:schemeClr val="dk1"/>
                </a:solidFill>
                <a:latin typeface="Lustria" panose="02000603060000020004"/>
                <a:ea typeface="Lustria" panose="02000603060000020004"/>
                <a:cs typeface="Lustria" panose="02000603060000020004"/>
                <a:sym typeface="Lustria" panose="02000603060000020004"/>
              </a:rPr>
              <a:t> refers </a:t>
            </a:r>
            <a:r>
              <a:rPr lang="en-US" sz="3200" dirty="0" err="1">
                <a:solidFill>
                  <a:schemeClr val="dk1"/>
                </a:solidFill>
                <a:latin typeface="Lustria" panose="02000603060000020004"/>
                <a:ea typeface="Lustria" panose="02000603060000020004"/>
                <a:cs typeface="Lustria" panose="02000603060000020004"/>
                <a:sym typeface="Lustria" panose="02000603060000020004"/>
              </a:rPr>
              <a:t>tois</a:t>
            </a:r>
            <a:r>
              <a:rPr lang="en-US" sz="3200" dirty="0">
                <a:solidFill>
                  <a:schemeClr val="dk1"/>
                </a:solidFill>
                <a:latin typeface="Lustria" panose="02000603060000020004"/>
                <a:ea typeface="Lustria" panose="02000603060000020004"/>
                <a:cs typeface="Lustria" panose="02000603060000020004"/>
                <a:sym typeface="Lustria" panose="02000603060000020004"/>
              </a:rPr>
              <a:t> a </a:t>
            </a:r>
            <a:r>
              <a:rPr lang="en-US" sz="3200" b="1" dirty="0">
                <a:solidFill>
                  <a:srgbClr val="FF0000"/>
                </a:solidFill>
                <a:latin typeface="Lustria" panose="02000603060000020004"/>
                <a:ea typeface="Lustria" panose="02000603060000020004"/>
                <a:cs typeface="Lustria" panose="02000603060000020004"/>
                <a:sym typeface="Lustria" panose="02000603060000020004"/>
              </a:rPr>
              <a:t>functional limitation </a:t>
            </a:r>
            <a:r>
              <a:rPr lang="en-US" sz="3200" dirty="0">
                <a:solidFill>
                  <a:schemeClr val="dk1"/>
                </a:solidFill>
                <a:latin typeface="Lustria" panose="02000603060000020004"/>
                <a:ea typeface="Lustria" panose="02000603060000020004"/>
                <a:cs typeface="Lustria" panose="02000603060000020004"/>
                <a:sym typeface="Lustria" panose="02000603060000020004"/>
              </a:rPr>
              <a:t>with regard to a particular activity and</a:t>
            </a:r>
          </a:p>
          <a:p>
            <a:pPr marL="0" marR="0" lvl="0" indent="0" algn="l" rtl="0">
              <a:spcBef>
                <a:spcPts val="0"/>
              </a:spcBef>
              <a:spcAft>
                <a:spcPts val="0"/>
              </a:spcAft>
              <a:buNone/>
            </a:pPr>
            <a:endParaRPr lang="en-US" sz="3200" dirty="0">
              <a:solidFill>
                <a:schemeClr val="dk1"/>
              </a:solidFill>
              <a:latin typeface="Lustria" panose="02000603060000020004"/>
              <a:ea typeface="Lustria" panose="02000603060000020004"/>
              <a:cs typeface="Lustria" panose="02000603060000020004"/>
              <a:sym typeface="Lustria" panose="02000603060000020004"/>
            </a:endParaRPr>
          </a:p>
          <a:p>
            <a:pPr marL="0" marR="0" lvl="0" indent="0" algn="l" rtl="0">
              <a:spcBef>
                <a:spcPts val="0"/>
              </a:spcBef>
              <a:spcAft>
                <a:spcPts val="0"/>
              </a:spcAft>
              <a:buNone/>
            </a:pPr>
            <a:r>
              <a:rPr lang="en-US" sz="3200" b="1" dirty="0">
                <a:solidFill>
                  <a:srgbClr val="003300"/>
                </a:solidFill>
                <a:latin typeface="Lustria" panose="02000603060000020004"/>
                <a:ea typeface="Lustria" panose="02000603060000020004"/>
                <a:cs typeface="Lustria" panose="02000603060000020004"/>
                <a:sym typeface="Lustria" panose="02000603060000020004"/>
              </a:rPr>
              <a:t>Disability</a:t>
            </a:r>
            <a:r>
              <a:rPr lang="en-US" sz="3200" dirty="0">
                <a:solidFill>
                  <a:schemeClr val="dk1"/>
                </a:solidFill>
                <a:latin typeface="Lustria" panose="02000603060000020004"/>
                <a:ea typeface="Lustria" panose="02000603060000020004"/>
                <a:cs typeface="Lustria" panose="02000603060000020004"/>
                <a:sym typeface="Lustria" panose="02000603060000020004"/>
              </a:rPr>
              <a:t> </a:t>
            </a:r>
            <a:r>
              <a:rPr lang="en-IN" altLang="en-US" sz="3200" dirty="0">
                <a:solidFill>
                  <a:schemeClr val="dk1"/>
                </a:solidFill>
                <a:latin typeface="Lustria" panose="02000603060000020004"/>
                <a:ea typeface="Lustria" panose="02000603060000020004"/>
                <a:cs typeface="Lustria" panose="02000603060000020004"/>
                <a:sym typeface="Lustria" panose="02000603060000020004"/>
              </a:rPr>
              <a:t> refers to </a:t>
            </a:r>
            <a:r>
              <a:rPr lang="en-US" sz="3200" dirty="0">
                <a:solidFill>
                  <a:schemeClr val="dk1"/>
                </a:solidFill>
                <a:latin typeface="Lustria" panose="02000603060000020004"/>
                <a:ea typeface="Lustria" panose="02000603060000020004"/>
                <a:cs typeface="Lustria" panose="02000603060000020004"/>
                <a:sym typeface="Lustria" panose="02000603060000020004"/>
              </a:rPr>
              <a:t>a </a:t>
            </a:r>
            <a:r>
              <a:rPr lang="en-US" sz="3200" b="1" dirty="0">
                <a:solidFill>
                  <a:srgbClr val="FF0000"/>
                </a:solidFill>
                <a:latin typeface="Lustria" panose="02000603060000020004"/>
                <a:ea typeface="Lustria" panose="02000603060000020004"/>
                <a:cs typeface="Lustria" panose="02000603060000020004"/>
                <a:sym typeface="Lustria" panose="02000603060000020004"/>
              </a:rPr>
              <a:t>disadvantage in filling a role</a:t>
            </a:r>
            <a:r>
              <a:rPr lang="en-US" sz="3200" dirty="0">
                <a:solidFill>
                  <a:schemeClr val="dk1"/>
                </a:solidFill>
                <a:latin typeface="Lustria" panose="02000603060000020004"/>
                <a:ea typeface="Lustria" panose="02000603060000020004"/>
                <a:cs typeface="Lustria" panose="02000603060000020004"/>
                <a:sym typeface="Lustria" panose="02000603060000020004"/>
              </a:rPr>
              <a:t> in life relative to a peer group.</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0"/>
          <p:cNvSpPr txBox="1">
            <a:spLocks noGrp="1"/>
          </p:cNvSpPr>
          <p:nvPr>
            <p:ph sz="half" idx="1"/>
          </p:nvPr>
        </p:nvSpPr>
        <p:spPr>
          <a:xfrm>
            <a:off x="0" y="1338580"/>
            <a:ext cx="4495800" cy="5519420"/>
          </a:xfrm>
          <a:prstGeom prst="rect">
            <a:avLst/>
          </a:prstGeom>
          <a:solidFill>
            <a:srgbClr val="92D050"/>
          </a:solidFill>
          <a:ln>
            <a:noFill/>
          </a:ln>
        </p:spPr>
        <p:txBody>
          <a:bodyPr spcFirstLastPara="1" wrap="square" lIns="91425" tIns="45699" rIns="91425" bIns="45699" anchor="t" anchorCtr="0">
            <a:normAutofit/>
          </a:bodyPr>
          <a:lstStyle/>
          <a:p>
            <a:pPr marL="320040" lvl="0" indent="-320040" algn="l" rtl="0">
              <a:lnSpc>
                <a:spcPct val="91000"/>
              </a:lnSpc>
              <a:spcBef>
                <a:spcPts val="0"/>
              </a:spcBef>
              <a:spcAft>
                <a:spcPts val="0"/>
              </a:spcAft>
              <a:buClr>
                <a:srgbClr val="464B56"/>
              </a:buClr>
              <a:buSzPts val="3600"/>
              <a:buNone/>
            </a:pPr>
            <a:r>
              <a:rPr lang="en-US" sz="3600" b="1" dirty="0">
                <a:latin typeface="Arial" panose="020B0604020202020204"/>
                <a:ea typeface="Arial" panose="020B0604020202020204"/>
                <a:cs typeface="Arial" panose="020B0604020202020204"/>
                <a:sym typeface="Arial" panose="020B0604020202020204"/>
              </a:rPr>
              <a:t>Merriam-Webster Dictionary</a:t>
            </a:r>
          </a:p>
          <a:p>
            <a:pPr marL="320040" lvl="0" indent="-320040" algn="l" rtl="0">
              <a:lnSpc>
                <a:spcPct val="91000"/>
              </a:lnSpc>
              <a:spcBef>
                <a:spcPts val="930"/>
              </a:spcBef>
              <a:spcAft>
                <a:spcPts val="0"/>
              </a:spcAft>
              <a:buClr>
                <a:srgbClr val="464B56"/>
              </a:buClr>
              <a:buSzPts val="3600"/>
              <a:buNone/>
            </a:pPr>
            <a:endParaRPr sz="3600" b="1">
              <a:latin typeface="Arial" panose="020B0604020202020204"/>
              <a:ea typeface="Arial" panose="020B0604020202020204"/>
              <a:cs typeface="Arial" panose="020B0604020202020204"/>
              <a:sym typeface="Arial" panose="020B0604020202020204"/>
            </a:endParaRPr>
          </a:p>
          <a:p>
            <a:pPr marL="320040" lvl="0" indent="-320040" algn="ctr" rtl="0">
              <a:lnSpc>
                <a:spcPct val="91000"/>
              </a:lnSpc>
              <a:spcBef>
                <a:spcPts val="930"/>
              </a:spcBef>
              <a:spcAft>
                <a:spcPts val="0"/>
              </a:spcAft>
              <a:buClr>
                <a:srgbClr val="464B56"/>
              </a:buClr>
              <a:buSzPts val="3600"/>
              <a:buNone/>
            </a:pPr>
            <a:r>
              <a:rPr lang="en-US" sz="3600" dirty="0">
                <a:latin typeface="Arial" panose="020B0604020202020204"/>
                <a:ea typeface="Arial" panose="020B0604020202020204"/>
                <a:cs typeface="Arial" panose="020B0604020202020204"/>
                <a:sym typeface="Arial" panose="020B0604020202020204"/>
              </a:rPr>
              <a:t>the condition of being disabled</a:t>
            </a:r>
          </a:p>
          <a:p>
            <a:pPr marL="320040" lvl="0" indent="-320040" algn="ctr" rtl="0">
              <a:lnSpc>
                <a:spcPct val="91000"/>
              </a:lnSpc>
              <a:spcBef>
                <a:spcPts val="930"/>
              </a:spcBef>
              <a:spcAft>
                <a:spcPts val="0"/>
              </a:spcAft>
              <a:buClr>
                <a:srgbClr val="464B56"/>
              </a:buClr>
              <a:buSzPts val="3600"/>
              <a:buChar char="–"/>
            </a:pPr>
            <a:r>
              <a:rPr lang="en-US" sz="3600" dirty="0">
                <a:latin typeface="Arial" panose="020B0604020202020204"/>
                <a:ea typeface="Arial" panose="020B0604020202020204"/>
                <a:cs typeface="Arial" panose="020B0604020202020204"/>
                <a:sym typeface="Arial" panose="020B0604020202020204"/>
              </a:rPr>
              <a:t> inability to pursue an occupation because of a physical or mental impairment; </a:t>
            </a:r>
          </a:p>
          <a:p>
            <a:pPr marL="320040" lvl="0" indent="-275590" algn="l" rtl="0">
              <a:lnSpc>
                <a:spcPct val="91000"/>
              </a:lnSpc>
              <a:spcBef>
                <a:spcPts val="930"/>
              </a:spcBef>
              <a:spcAft>
                <a:spcPts val="0"/>
              </a:spcAft>
              <a:buClr>
                <a:srgbClr val="464B56"/>
              </a:buClr>
              <a:buSzPts val="700"/>
              <a:buNone/>
            </a:pPr>
            <a:endParaRPr sz="700"/>
          </a:p>
          <a:p>
            <a:pPr marL="320040" lvl="0" indent="-275590" algn="l" rtl="0">
              <a:lnSpc>
                <a:spcPct val="91000"/>
              </a:lnSpc>
              <a:spcBef>
                <a:spcPts val="930"/>
              </a:spcBef>
              <a:spcAft>
                <a:spcPts val="0"/>
              </a:spcAft>
              <a:buClr>
                <a:srgbClr val="464B56"/>
              </a:buClr>
              <a:buSzPts val="700"/>
              <a:buNone/>
            </a:pPr>
            <a:endParaRPr sz="700"/>
          </a:p>
          <a:p>
            <a:pPr marL="320040" lvl="0" indent="-294640" algn="l" rtl="0">
              <a:lnSpc>
                <a:spcPct val="91000"/>
              </a:lnSpc>
              <a:spcBef>
                <a:spcPts val="930"/>
              </a:spcBef>
              <a:spcAft>
                <a:spcPts val="0"/>
              </a:spcAft>
              <a:buClr>
                <a:srgbClr val="464B56"/>
              </a:buClr>
              <a:buSzPts val="400"/>
              <a:buNone/>
            </a:pPr>
            <a:endParaRPr sz="400"/>
          </a:p>
          <a:p>
            <a:pPr marL="320040" lvl="0" indent="-294640" algn="l" rtl="0">
              <a:lnSpc>
                <a:spcPct val="91000"/>
              </a:lnSpc>
              <a:spcBef>
                <a:spcPts val="930"/>
              </a:spcBef>
              <a:spcAft>
                <a:spcPts val="0"/>
              </a:spcAft>
              <a:buClr>
                <a:srgbClr val="464B56"/>
              </a:buClr>
              <a:buSzPts val="400"/>
              <a:buNone/>
            </a:pPr>
            <a:endParaRPr sz="400"/>
          </a:p>
          <a:p>
            <a:pPr marL="320040" lvl="0" indent="-320040" algn="l" rtl="0">
              <a:lnSpc>
                <a:spcPct val="91000"/>
              </a:lnSpc>
              <a:spcBef>
                <a:spcPts val="930"/>
              </a:spcBef>
              <a:spcAft>
                <a:spcPts val="0"/>
              </a:spcAft>
              <a:buClr>
                <a:srgbClr val="464B56"/>
              </a:buClr>
              <a:buSzPts val="350"/>
              <a:buFont typeface="Georgia" panose="02040502050405020303"/>
              <a:buNone/>
            </a:pPr>
            <a:endParaRPr sz="350"/>
          </a:p>
        </p:txBody>
      </p:sp>
      <p:sp>
        <p:nvSpPr>
          <p:cNvPr id="409" name="Google Shape;409;p20"/>
          <p:cNvSpPr txBox="1">
            <a:spLocks noGrp="1"/>
          </p:cNvSpPr>
          <p:nvPr>
            <p:ph sz="half" idx="2"/>
          </p:nvPr>
        </p:nvSpPr>
        <p:spPr>
          <a:xfrm>
            <a:off x="4495800" y="1338580"/>
            <a:ext cx="4648200" cy="5519420"/>
          </a:xfrm>
          <a:prstGeom prst="rect">
            <a:avLst/>
          </a:prstGeom>
          <a:solidFill>
            <a:srgbClr val="00B0F0"/>
          </a:solidFill>
          <a:ln>
            <a:noFill/>
          </a:ln>
        </p:spPr>
        <p:txBody>
          <a:bodyPr spcFirstLastPara="1" wrap="square" lIns="91425" tIns="45699" rIns="91425" bIns="45699" anchor="t" anchorCtr="0">
            <a:normAutofit/>
          </a:bodyPr>
          <a:lstStyle/>
          <a:p>
            <a:pPr marL="320040" lvl="0" indent="-320040" algn="l" rtl="0">
              <a:lnSpc>
                <a:spcPct val="91000"/>
              </a:lnSpc>
              <a:spcBef>
                <a:spcPts val="0"/>
              </a:spcBef>
              <a:spcAft>
                <a:spcPts val="0"/>
              </a:spcAft>
              <a:buClr>
                <a:srgbClr val="385755"/>
              </a:buClr>
              <a:buSzPts val="3200"/>
              <a:buFont typeface="Georgia" panose="02040502050405020303"/>
              <a:buNone/>
            </a:pPr>
            <a:r>
              <a:rPr lang="en-US" sz="3200" b="1" i="1" dirty="0">
                <a:solidFill>
                  <a:srgbClr val="385755"/>
                </a:solidFill>
                <a:latin typeface="Arial" panose="020B0604020202020204"/>
                <a:ea typeface="Arial" panose="020B0604020202020204"/>
                <a:cs typeface="Arial" panose="020B0604020202020204"/>
                <a:sym typeface="Arial" panose="020B0604020202020204"/>
              </a:rPr>
              <a:t>World Health  Organization</a:t>
            </a:r>
          </a:p>
          <a:p>
            <a:pPr marL="320040" lvl="0" indent="-320040" algn="l" rtl="0">
              <a:lnSpc>
                <a:spcPct val="91000"/>
              </a:lnSpc>
              <a:spcBef>
                <a:spcPts val="930"/>
              </a:spcBef>
              <a:spcAft>
                <a:spcPts val="0"/>
              </a:spcAft>
              <a:buClr>
                <a:srgbClr val="385755"/>
              </a:buClr>
              <a:buSzPts val="3200"/>
              <a:buFont typeface="Georgia" panose="02040502050405020303"/>
              <a:buNone/>
            </a:pPr>
            <a:r>
              <a:rPr lang="en-US" sz="3200" i="1" dirty="0" smtClean="0">
                <a:solidFill>
                  <a:srgbClr val="385755"/>
                </a:solidFill>
                <a:latin typeface="Arial" panose="020B0604020202020204"/>
                <a:ea typeface="Arial" panose="020B0604020202020204"/>
                <a:cs typeface="Arial" panose="020B0604020202020204"/>
                <a:sym typeface="Arial" panose="020B0604020202020204"/>
              </a:rPr>
              <a:t> </a:t>
            </a:r>
            <a:r>
              <a:rPr lang="en-US" b="1" dirty="0">
                <a:solidFill>
                  <a:srgbClr val="385755"/>
                </a:solidFill>
                <a:latin typeface="Arial" panose="020B0604020202020204"/>
                <a:ea typeface="Arial" panose="020B0604020202020204"/>
                <a:cs typeface="Arial" panose="020B0604020202020204"/>
                <a:sym typeface="Arial" panose="020B0604020202020204"/>
              </a:rPr>
              <a:t>Any restriction or lack (resulting from an impairment) of ability to perform an activity in the manner or within the range considered normal for a human being.</a:t>
            </a:r>
            <a:endParaRPr lang="en-US" sz="3600" b="1" dirty="0">
              <a:solidFill>
                <a:srgbClr val="385755"/>
              </a:solidFill>
              <a:latin typeface="Arial" panose="020B0604020202020204"/>
              <a:ea typeface="Arial" panose="020B0604020202020204"/>
              <a:cs typeface="Arial" panose="020B0604020202020204"/>
              <a:sym typeface="Arial" panose="020B0604020202020204"/>
            </a:endParaRPr>
          </a:p>
          <a:p>
            <a:pPr marL="320040" lvl="0" indent="-294640" algn="l" rtl="0">
              <a:lnSpc>
                <a:spcPct val="91000"/>
              </a:lnSpc>
              <a:spcBef>
                <a:spcPts val="930"/>
              </a:spcBef>
              <a:spcAft>
                <a:spcPts val="0"/>
              </a:spcAft>
              <a:buClr>
                <a:srgbClr val="464B56"/>
              </a:buClr>
              <a:buSzPts val="400"/>
              <a:buNone/>
            </a:pPr>
            <a:endParaRPr sz="400"/>
          </a:p>
        </p:txBody>
      </p:sp>
      <p:sp>
        <p:nvSpPr>
          <p:cNvPr id="410" name="Google Shape;410;p20"/>
          <p:cNvSpPr/>
          <p:nvPr/>
        </p:nvSpPr>
        <p:spPr>
          <a:xfrm>
            <a:off x="1100455" y="171450"/>
            <a:ext cx="7475123" cy="920750"/>
          </a:xfrm>
          <a:prstGeom prst="rect">
            <a:avLst/>
          </a:prstGeom>
          <a:noFill/>
          <a:ln>
            <a:noFill/>
          </a:ln>
        </p:spPr>
        <p:txBody>
          <a:bodyPr spcFirstLastPara="1" wrap="square" lIns="91425" tIns="45699" rIns="91425" bIns="45699" anchor="t" anchorCtr="0">
            <a:spAutoFit/>
          </a:bodyPr>
          <a:lstStyle/>
          <a:p>
            <a:pPr marL="0" marR="0" lvl="0" indent="0" algn="ctr" rtl="0">
              <a:spcBef>
                <a:spcPts val="0"/>
              </a:spcBef>
              <a:spcAft>
                <a:spcPts val="0"/>
              </a:spcAft>
              <a:buNone/>
            </a:pPr>
            <a:r>
              <a:rPr lang="en-US" sz="5400" b="1" cap="none">
                <a:ln/>
                <a:solidFill>
                  <a:schemeClr val="tx1"/>
                </a:solidFill>
                <a:effectLst>
                  <a:outerShdw blurRad="38100" dist="19050" dir="2700000" algn="tl" rotWithShape="0">
                    <a:schemeClr val="dk1">
                      <a:alpha val="40000"/>
                    </a:schemeClr>
                  </a:outerShdw>
                </a:effectLst>
                <a:latin typeface="Calibri" panose="020F0502020204030204"/>
                <a:ea typeface="Calibri" panose="020F0502020204030204"/>
                <a:cs typeface="Calibri" panose="020F0502020204030204"/>
                <a:sym typeface="Calibri" panose="020F0502020204030204"/>
              </a:rPr>
              <a:t>What is a Disability?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Shape 414"/>
        <p:cNvGrpSpPr/>
        <p:nvPr/>
      </p:nvGrpSpPr>
      <p:grpSpPr>
        <a:xfrm>
          <a:off x="0" y="0"/>
          <a:ext cx="0" cy="0"/>
          <a:chOff x="0" y="0"/>
          <a:chExt cx="0" cy="0"/>
        </a:xfrm>
      </p:grpSpPr>
      <p:sp>
        <p:nvSpPr>
          <p:cNvPr id="415" name="Google Shape;415;p21"/>
          <p:cNvSpPr txBox="1">
            <a:spLocks noGrp="1"/>
          </p:cNvSpPr>
          <p:nvPr>
            <p:ph type="title"/>
          </p:nvPr>
        </p:nvSpPr>
        <p:spPr>
          <a:xfrm>
            <a:off x="1328079" y="0"/>
            <a:ext cx="6577928" cy="1560716"/>
          </a:xfrm>
          <a:prstGeom prst="rect">
            <a:avLst/>
          </a:prstGeom>
          <a:noFill/>
          <a:ln>
            <a:noFill/>
          </a:ln>
        </p:spPr>
        <p:txBody>
          <a:bodyPr spcFirstLastPara="1" wrap="square" lIns="91425" tIns="45699" rIns="91425" bIns="45699" anchor="t" anchorCtr="0">
            <a:noAutofit/>
          </a:bodyPr>
          <a:lstStyle/>
          <a:p>
            <a:pPr marL="0" lvl="0" indent="0" algn="l" rtl="0">
              <a:lnSpc>
                <a:spcPct val="99000"/>
              </a:lnSpc>
              <a:spcBef>
                <a:spcPts val="0"/>
              </a:spcBef>
              <a:spcAft>
                <a:spcPts val="0"/>
              </a:spcAft>
              <a:buClr>
                <a:srgbClr val="464B56"/>
              </a:buClr>
              <a:buSzPts val="4400"/>
              <a:buFont typeface="Arial Rounded"/>
              <a:buNone/>
            </a:pPr>
            <a:r>
              <a:rPr lang="en-US" sz="8000" b="1" dirty="0">
                <a:latin typeface="Arial Rounded"/>
                <a:ea typeface="Arial Rounded"/>
                <a:cs typeface="Arial Rounded"/>
                <a:sym typeface="Arial Rounded"/>
              </a:rPr>
              <a:t>Models of Disability</a:t>
            </a:r>
            <a:endParaRPr sz="8000" b="1">
              <a:latin typeface="Arial Rounded"/>
              <a:ea typeface="Arial Rounded"/>
              <a:cs typeface="Arial Rounded"/>
              <a:sym typeface="Arial Rounded"/>
            </a:endParaRPr>
          </a:p>
        </p:txBody>
      </p:sp>
      <p:pic>
        <p:nvPicPr>
          <p:cNvPr id="5" name="Picture 4" descr="stickman_twitter_linkedin.gif"/>
          <p:cNvPicPr>
            <a:picLocks noChangeAspect="1"/>
          </p:cNvPicPr>
          <p:nvPr/>
        </p:nvPicPr>
        <p:blipFill>
          <a:blip r:embed="rId3"/>
          <a:stretch>
            <a:fillRect/>
          </a:stretch>
        </p:blipFill>
        <p:spPr>
          <a:xfrm>
            <a:off x="0" y="2545373"/>
            <a:ext cx="9144000" cy="477774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Theme6</Template>
  <TotalTime>306</TotalTime>
  <Words>2212</Words>
  <Application>Microsoft Office PowerPoint</Application>
  <PresentationFormat>On-screen Show (4:3)</PresentationFormat>
  <Paragraphs>211</Paragraphs>
  <Slides>48</Slides>
  <Notes>17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Theme6</vt:lpstr>
      <vt:lpstr>Towards inclusion of needs of Differently Abled Persons in Education and Research - Gender Concerns</vt:lpstr>
      <vt:lpstr>Silent Prayer</vt:lpstr>
      <vt:lpstr>Objective of this session </vt:lpstr>
      <vt:lpstr>Slide 4</vt:lpstr>
      <vt:lpstr>Slide 5</vt:lpstr>
      <vt:lpstr>Slide 6</vt:lpstr>
      <vt:lpstr>Impairment and Disability </vt:lpstr>
      <vt:lpstr>Slide 8</vt:lpstr>
      <vt:lpstr>Models of Disability</vt:lpstr>
      <vt:lpstr>Traditional Model</vt:lpstr>
      <vt:lpstr>Medical or Biological Model -- Post WW II</vt:lpstr>
      <vt:lpstr>Disability Models </vt:lpstr>
      <vt:lpstr>Human Rights Model</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NEP 2020</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differently abled bu</dc:creator>
  <cp:lastModifiedBy>differently abled bu</cp:lastModifiedBy>
  <cp:revision>4</cp:revision>
  <dcterms:created xsi:type="dcterms:W3CDTF">2021-10-27T09:36:35Z</dcterms:created>
  <dcterms:modified xsi:type="dcterms:W3CDTF">2021-10-28T09:28:39Z</dcterms:modified>
</cp:coreProperties>
</file>