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60" r:id="rId6"/>
    <p:sldMasterId id="214748366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Lst>
  <p:sldSz cy="6858000" cx="9144000"/>
  <p:notesSz cx="6858000" cy="9144000"/>
  <p:embeddedFontLst>
    <p:embeddedFont>
      <p:font typeface="Book Antiqua"/>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6" roundtripDataSignature="AMtx7mitlJhGJl8W4yxy7IHVOCs27na64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BookAntiqua-regular.fntdata"/><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font" Target="fonts/BookAntiqua-italic.fntdata"/><Relationship Id="rId63" Type="http://schemas.openxmlformats.org/officeDocument/2006/relationships/font" Target="fonts/BookAntiqua-bold.fntdata"/><Relationship Id="rId22" Type="http://schemas.openxmlformats.org/officeDocument/2006/relationships/slide" Target="slides/slide14.xml"/><Relationship Id="rId66" Type="http://customschemas.google.com/relationships/presentationmetadata" Target="metadata"/><Relationship Id="rId21" Type="http://schemas.openxmlformats.org/officeDocument/2006/relationships/slide" Target="slides/slide13.xml"/><Relationship Id="rId65" Type="http://schemas.openxmlformats.org/officeDocument/2006/relationships/font" Target="fonts/BookAntiqua-boldItalic.fntdata"/><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17" name="Google Shape;11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179" name="Google Shape;17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80" name="Google Shape;180;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8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201" name="Google Shape;201;p17:notes"/>
          <p:cNvSpPr/>
          <p:nvPr>
            <p:ph idx="2" type="sldImg"/>
          </p:nvPr>
        </p:nvSpPr>
        <p:spPr>
          <a:xfrm>
            <a:off x="1141412" y="685800"/>
            <a:ext cx="4573587" cy="3429000"/>
          </a:xfrm>
          <a:custGeom>
            <a:rect b="b" l="l" r="r" t="t"/>
            <a:pathLst>
              <a:path extrusionOk="0" h="120000" w="120000">
                <a:moveTo>
                  <a:pt x="0" y="0"/>
                </a:moveTo>
                <a:lnTo>
                  <a:pt x="120000" y="0"/>
                </a:lnTo>
                <a:lnTo>
                  <a:pt x="120000" y="120000"/>
                </a:lnTo>
                <a:lnTo>
                  <a:pt x="0" y="120000"/>
                </a:lnTo>
                <a:close/>
              </a:path>
            </a:pathLst>
          </a:custGeom>
          <a:solidFill>
            <a:srgbClr val="FFFFFF"/>
          </a:solidFill>
          <a:ln cap="flat" cmpd="sng" w="9525">
            <a:solidFill>
              <a:srgbClr val="000000"/>
            </a:solidFill>
            <a:prstDash val="solid"/>
            <a:miter lim="524288"/>
            <a:headEnd len="sm" w="sm" type="none"/>
            <a:tailEnd len="sm" w="sm" type="none"/>
          </a:ln>
        </p:spPr>
      </p:sp>
      <p:sp>
        <p:nvSpPr>
          <p:cNvPr id="202" name="Google Shape;202;p17:notes"/>
          <p:cNvSpPr txBox="1"/>
          <p:nvPr>
            <p:ph idx="1" type="body"/>
          </p:nvPr>
        </p:nvSpPr>
        <p:spPr>
          <a:xfrm>
            <a:off x="685800" y="4343400"/>
            <a:ext cx="5486400" cy="4114800"/>
          </a:xfrm>
          <a:prstGeom prst="rect">
            <a:avLst/>
          </a:prstGeom>
          <a:solidFill>
            <a:srgbClr val="FFFFFF"/>
          </a:solidFill>
          <a:ln cap="flat" cmpd="sng" w="9525">
            <a:solidFill>
              <a:srgbClr val="000000"/>
            </a:solidFill>
            <a:prstDash val="solid"/>
            <a:miter lim="524288"/>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All learning is through your senses.  Come back to senses.  Not all senses are equal.  Refer back to post-its.</a:t>
            </a:r>
            <a:endParaRPr/>
          </a:p>
          <a:p>
            <a:pPr indent="0" lvl="0" marL="0" rtl="0" algn="l">
              <a:lnSpc>
                <a:spcPct val="100000"/>
              </a:lnSpc>
              <a:spcBef>
                <a:spcPts val="0"/>
              </a:spcBef>
              <a:spcAft>
                <a:spcPts val="0"/>
              </a:spcAft>
              <a:buSzPts val="1800"/>
              <a:buNone/>
            </a:pPr>
            <a:r>
              <a:rPr lang="en-US"/>
              <a:t>Vision specialist in early intervention.  Deaf in terms of linguistic patterns.  SLPs talk about comparative language.  Vision specialists talk about schemes.  But all this is related.  All this is going from the known to the unknown.  How we learn, concept development, putting file cabinets in my head.  </a:t>
            </a:r>
            <a:endParaRPr/>
          </a:p>
          <a:p>
            <a:pPr indent="0" lvl="0" marL="0" rtl="0" algn="l">
              <a:lnSpc>
                <a:spcPct val="100000"/>
              </a:lnSpc>
              <a:spcBef>
                <a:spcPts val="0"/>
              </a:spcBef>
              <a:spcAft>
                <a:spcPts val="0"/>
              </a:spcAft>
              <a:buSzPts val="1800"/>
              <a:buNone/>
            </a:pPr>
            <a:r>
              <a:rPr lang="en-US"/>
              <a:t>Do the Spelling test.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214" name="Google Shape;214;p25:notes"/>
          <p:cNvSpPr/>
          <p:nvPr>
            <p:ph idx="2" type="sldImg"/>
          </p:nvPr>
        </p:nvSpPr>
        <p:spPr>
          <a:xfrm>
            <a:off x="1223962" y="225425"/>
            <a:ext cx="4410075" cy="330676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15" name="Google Shape;215;p25:notes"/>
          <p:cNvSpPr txBox="1"/>
          <p:nvPr>
            <p:ph idx="1" type="body"/>
          </p:nvPr>
        </p:nvSpPr>
        <p:spPr>
          <a:xfrm>
            <a:off x="374650" y="3833812"/>
            <a:ext cx="6134100" cy="462438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1800"/>
              <a:t>Providing access to the general curriculum and improving achievement for students with disabilities are primary goals of both IDEA and NCLB –</a:t>
            </a:r>
            <a:endParaRPr/>
          </a:p>
          <a:p>
            <a:pPr indent="0" lvl="0" marL="0" rtl="0" algn="l">
              <a:lnSpc>
                <a:spcPct val="100000"/>
              </a:lnSpc>
              <a:spcBef>
                <a:spcPts val="0"/>
              </a:spcBef>
              <a:spcAft>
                <a:spcPts val="0"/>
              </a:spcAft>
              <a:buSzPts val="1800"/>
              <a:buNone/>
            </a:pPr>
            <a:r>
              <a:rPr b="1" lang="en-US" sz="1800"/>
              <a:t> Many students with disabilities have reading and writing difficulties that make it difficult for them to achieve these goals.</a:t>
            </a:r>
            <a:endParaRPr/>
          </a:p>
          <a:p>
            <a:pPr indent="0" lvl="0" marL="0" rtl="0" algn="l">
              <a:lnSpc>
                <a:spcPct val="100000"/>
              </a:lnSpc>
              <a:spcBef>
                <a:spcPts val="0"/>
              </a:spcBef>
              <a:spcAft>
                <a:spcPts val="0"/>
              </a:spcAft>
              <a:buSzPts val="1800"/>
              <a:buNone/>
            </a:pPr>
            <a:r>
              <a:rPr b="1" lang="en-US" sz="1800"/>
              <a:t>Assistive Technology can be an effective tool in providing educational opportunities -</a:t>
            </a:r>
            <a:endParaRPr/>
          </a:p>
          <a:p>
            <a:pPr indent="0" lvl="0" marL="0" rtl="0" algn="l">
              <a:lnSpc>
                <a:spcPct val="100000"/>
              </a:lnSpc>
              <a:spcBef>
                <a:spcPts val="0"/>
              </a:spcBef>
              <a:spcAft>
                <a:spcPts val="0"/>
              </a:spcAft>
              <a:buSzPts val="1800"/>
              <a:buNone/>
            </a:pPr>
            <a:r>
              <a:rPr b="1" lang="en-US" sz="1800"/>
              <a:t>My purpose is to provide an overview of AT – give you enough information and resource materials so you can pursue more information-</a:t>
            </a:r>
            <a:endParaRPr/>
          </a:p>
          <a:p>
            <a:pPr indent="0" lvl="0" marL="0" rtl="0" algn="l">
              <a:lnSpc>
                <a:spcPct val="100000"/>
              </a:lnSpc>
              <a:spcBef>
                <a:spcPts val="0"/>
              </a:spcBef>
              <a:spcAft>
                <a:spcPts val="0"/>
              </a:spcAft>
              <a:buSzPts val="1800"/>
              <a:buNone/>
            </a:pPr>
            <a:r>
              <a:rPr b="1" lang="en-US" sz="1800"/>
              <a:t>Legal Basis for Assistive Technology and implications</a:t>
            </a:r>
            <a:endParaRPr/>
          </a:p>
          <a:p>
            <a:pPr indent="0" lvl="0" marL="0" rtl="0" algn="l">
              <a:lnSpc>
                <a:spcPct val="100000"/>
              </a:lnSpc>
              <a:spcBef>
                <a:spcPts val="0"/>
              </a:spcBef>
              <a:spcAft>
                <a:spcPts val="0"/>
              </a:spcAft>
              <a:buSzPts val="1800"/>
              <a:buNone/>
            </a:pPr>
            <a:r>
              <a:rPr b="1" lang="en-US" sz="1800"/>
              <a:t>What is looks like in the schools</a:t>
            </a:r>
            <a:endParaRPr/>
          </a:p>
          <a:p>
            <a:pPr indent="0" lvl="0" marL="0" rtl="0" algn="l">
              <a:lnSpc>
                <a:spcPct val="100000"/>
              </a:lnSpc>
              <a:spcBef>
                <a:spcPts val="0"/>
              </a:spcBef>
              <a:spcAft>
                <a:spcPts val="0"/>
              </a:spcAft>
              <a:buSzPts val="1800"/>
              <a:buNone/>
            </a:pPr>
            <a:r>
              <a:rPr b="1" lang="en-US" sz="1800"/>
              <a:t>	not just severe students – probably implementing in your classroom</a:t>
            </a:r>
            <a:endParaRPr/>
          </a:p>
          <a:p>
            <a:pPr indent="0" lvl="0" marL="0" rtl="0" algn="l">
              <a:lnSpc>
                <a:spcPct val="100000"/>
              </a:lnSpc>
              <a:spcBef>
                <a:spcPts val="0"/>
              </a:spcBef>
              <a:spcAft>
                <a:spcPts val="0"/>
              </a:spcAft>
              <a:buSzPts val="1800"/>
              <a:buNone/>
            </a:pPr>
            <a:r>
              <a:rPr b="1" lang="en-US" sz="1800"/>
              <a:t>And….Resources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222" name="Google Shape;22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23" name="Google Shape;22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en-US" sz="2000"/>
              <a:t>Assistive Tech – levels the playing field for students w/ disabilities – it redefines what is possible for children with disabilities – enabling them to be more….</a:t>
            </a:r>
            <a:endParaRPr/>
          </a:p>
          <a:p>
            <a:pPr indent="0" lvl="0" marL="0" rtl="0" algn="l">
              <a:lnSpc>
                <a:spcPct val="100000"/>
              </a:lnSpc>
              <a:spcBef>
                <a:spcPts val="0"/>
              </a:spcBef>
              <a:spcAft>
                <a:spcPts val="0"/>
              </a:spcAft>
              <a:buSzPts val="2000"/>
              <a:buNone/>
            </a:pPr>
            <a:r>
              <a:t/>
            </a:r>
            <a:endParaRPr b="1" sz="2000"/>
          </a:p>
          <a:p>
            <a:pPr indent="0" lvl="0" marL="0" rtl="0" algn="l">
              <a:lnSpc>
                <a:spcPct val="100000"/>
              </a:lnSpc>
              <a:spcBef>
                <a:spcPts val="0"/>
              </a:spcBef>
              <a:spcAft>
                <a:spcPts val="0"/>
              </a:spcAft>
              <a:buSzPts val="2000"/>
              <a:buNone/>
            </a:pPr>
            <a:r>
              <a:rPr b="1" lang="en-US" sz="2000"/>
              <a:t>The IEP is a powerful tool to assist educators, parents and students to develop effective ways of putting AT solutions into educational programs which meet student needs and promote an equitable environment – one in which accommodations are seen as regular, normal and expected. </a:t>
            </a:r>
            <a:endParaRPr/>
          </a:p>
          <a:p>
            <a:pPr indent="0" lvl="0" marL="0" rtl="0" algn="l">
              <a:lnSpc>
                <a:spcPct val="100000"/>
              </a:lnSpc>
              <a:spcBef>
                <a:spcPts val="0"/>
              </a:spcBef>
              <a:spcAft>
                <a:spcPts val="0"/>
              </a:spcAft>
              <a:buSzPts val="2000"/>
              <a:buNone/>
            </a:pPr>
            <a:r>
              <a:t/>
            </a:r>
            <a:endParaRPr b="1" sz="2000"/>
          </a:p>
          <a:p>
            <a:pPr indent="0" lvl="0" marL="0" rtl="0" algn="l">
              <a:lnSpc>
                <a:spcPct val="100000"/>
              </a:lnSpc>
              <a:spcBef>
                <a:spcPts val="0"/>
              </a:spcBef>
              <a:spcAft>
                <a:spcPts val="0"/>
              </a:spcAft>
              <a:buSzPts val="1400"/>
              <a:buNone/>
            </a:pPr>
            <a:r>
              <a:t/>
            </a:r>
            <a:endParaRPr b="1" sz="2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6" name="Google Shape;27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3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7: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08" name="Google Shape;30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9" name="Google Shape;30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t>Example:</a:t>
            </a:r>
            <a:r>
              <a:rPr lang="en-US"/>
              <a:t> </a:t>
            </a:r>
            <a:r>
              <a:rPr i="1" lang="en-US"/>
              <a:t>grab bars and a shower chair for bathing.</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8: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18" name="Google Shape;318;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19" name="Google Shape;319;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t>Example:</a:t>
            </a:r>
            <a:r>
              <a:rPr lang="en-US"/>
              <a:t> </a:t>
            </a:r>
            <a:r>
              <a:rPr i="1" lang="en-US"/>
              <a:t>Voice activated system for computer, allows an individual with limited use of hands to write articles without the need for a keyboard.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4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37" name="Google Shape;33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38" name="Google Shape;338;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t>Example:</a:t>
            </a:r>
            <a:r>
              <a:rPr lang="en-US"/>
              <a:t> </a:t>
            </a:r>
            <a:r>
              <a:rPr i="1" lang="en-US"/>
              <a:t>equipping a home with electronic controls for the doors, lights, television and radio to allow greater independent functioning in the home.</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2" name="Google Shape;13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1: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47" name="Google Shape;34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48" name="Google Shape;348;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t>Example:</a:t>
            </a:r>
            <a:r>
              <a:rPr lang="en-US"/>
              <a:t> </a:t>
            </a:r>
            <a:r>
              <a:rPr i="1" lang="en-US"/>
              <a:t>Equipping a wheelchair with straps to prevent injury to lower body, give greater upper body support and to secure while chair is in motion.</a:t>
            </a:r>
            <a:r>
              <a:rPr lang="en-US"/>
              <a:t>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55" name="Google Shape;35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56" name="Google Shape;356;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t>Example:</a:t>
            </a:r>
            <a:r>
              <a:rPr lang="en-US"/>
              <a:t> </a:t>
            </a:r>
            <a:r>
              <a:rPr i="1" lang="en-US"/>
              <a:t>upgrading from a manual wheelchair to a power wheel chair allowing for greater mobility and increased independence.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43: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65" name="Google Shape;365;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66" name="Google Shape;366;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t>Example:</a:t>
            </a:r>
            <a:r>
              <a:rPr i="1" lang="en-US"/>
              <a:t> using a leg prosthesis in order to walk.</a:t>
            </a:r>
            <a:r>
              <a:rPr lang="en-US"/>
              <a:t>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4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73" name="Google Shape;37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74" name="Google Shape;374;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a:t>Example:</a:t>
            </a:r>
            <a:r>
              <a:rPr lang="en-US"/>
              <a:t> </a:t>
            </a:r>
            <a:r>
              <a:rPr i="1" lang="en-US"/>
              <a:t>using stair glide installed in the home to have access to the first and second levels of the home for a person who has difficulty using stairs.</a:t>
            </a:r>
            <a:r>
              <a:rPr lang="en-US"/>
              <a:t>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45: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81" name="Google Shape;381;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82" name="Google Shape;382;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Examples include: </a:t>
            </a:r>
            <a:r>
              <a:rPr i="1" lang="en-US"/>
              <a:t>magnifiers, speech output devices, telephone amplifiers, text telephones, and tactile objects.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6: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390" name="Google Shape;390;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91" name="Google Shape;391;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b="1" lang="en-US" sz="2400"/>
              <a:t>There are a variety of tools that can help a student who struggles with the basic tasks of learning and studying.  Things like organizing time, organizing information, and retrieving information can be critical to a student’s success.  Here are several suggestions that can help the student who struggles with these problems.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8" name="Google Shape;408;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2: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434" name="Google Shape;434;p52:notes"/>
          <p:cNvSpPr/>
          <p:nvPr>
            <p:ph idx="2" type="sldImg"/>
          </p:nvPr>
        </p:nvSpPr>
        <p:spPr>
          <a:xfrm>
            <a:off x="1154112" y="682625"/>
            <a:ext cx="4551362" cy="34147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435" name="Google Shape;435;p52:notes"/>
          <p:cNvSpPr txBox="1"/>
          <p:nvPr>
            <p:ph idx="1" type="body"/>
          </p:nvPr>
        </p:nvSpPr>
        <p:spPr>
          <a:xfrm>
            <a:off x="914400" y="4327525"/>
            <a:ext cx="5029200" cy="40957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5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6" name="Google Shape;446;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4" name="Google Shape;464;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7" name="Google Shape;487;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7" name="Google Shape;497;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60: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
        <p:nvSpPr>
          <p:cNvPr id="502" name="Google Shape;502;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03" name="Google Shape;503;p6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1" name="Google Shape;511;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533" name="Google Shape;533;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4" name="Google Shape;534;p6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171" name="Google Shape;171;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en-US"/>
              <a:t>inclusive.tki.org.nz/guides/ universal-design-for-learning</a:t>
            </a:r>
            <a:endParaRPr/>
          </a:p>
          <a:p>
            <a:pPr indent="0" lvl="0" marL="0" rtl="0" algn="l">
              <a:lnSpc>
                <a:spcPct val="100000"/>
              </a:lnSpc>
              <a:spcBef>
                <a:spcPts val="0"/>
              </a:spcBef>
              <a:spcAft>
                <a:spcPts val="0"/>
              </a:spcAft>
              <a:buSzPts val="1400"/>
              <a:buNone/>
            </a:pPr>
            <a:r>
              <a:t/>
            </a:r>
            <a:endParaRPr/>
          </a:p>
        </p:txBody>
      </p:sp>
      <p:sp>
        <p:nvSpPr>
          <p:cNvPr id="172" name="Google Shape;172;p14:notes"/>
          <p:cNvSpPr txBox="1"/>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66"/>
          <p:cNvSpPr txBox="1"/>
          <p:nvPr>
            <p:ph type="ctrTitle"/>
          </p:nvPr>
        </p:nvSpPr>
        <p:spPr>
          <a:xfrm>
            <a:off x="4572000" y="1812783"/>
            <a:ext cx="3970330" cy="1628853"/>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lvl1pPr lvl="0" algn="r">
              <a:lnSpc>
                <a:spcPct val="100000"/>
              </a:lnSpc>
              <a:spcBef>
                <a:spcPts val="0"/>
              </a:spcBef>
              <a:spcAft>
                <a:spcPts val="0"/>
              </a:spcAft>
              <a:buSzPts val="1400"/>
              <a:buNone/>
              <a:defRPr sz="3600">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8" name="Google Shape;18;p66"/>
          <p:cNvSpPr txBox="1"/>
          <p:nvPr>
            <p:ph idx="1" type="subTitle"/>
          </p:nvPr>
        </p:nvSpPr>
        <p:spPr>
          <a:xfrm>
            <a:off x="2434130" y="4243427"/>
            <a:ext cx="6108200" cy="814427"/>
          </a:xfrm>
          <a:prstGeom prst="rect">
            <a:avLst/>
          </a:prstGeom>
          <a:noFill/>
          <a:ln>
            <a:noFill/>
          </a:ln>
        </p:spPr>
        <p:txBody>
          <a:bodyPr anchorCtr="0" anchor="t" bIns="45700" lIns="91425" spcFirstLastPara="1" rIns="91425" wrap="square" tIns="45700">
            <a:normAutofit/>
          </a:bodyPr>
          <a:lstStyle>
            <a:lvl1pPr lvl="0" algn="r">
              <a:lnSpc>
                <a:spcPct val="100000"/>
              </a:lnSpc>
              <a:spcBef>
                <a:spcPts val="560"/>
              </a:spcBef>
              <a:spcAft>
                <a:spcPts val="0"/>
              </a:spcAft>
              <a:buClr>
                <a:srgbClr val="632423"/>
              </a:buClr>
              <a:buSzPts val="2800"/>
              <a:buNone/>
              <a:defRPr b="0" i="0" sz="2800">
                <a:solidFill>
                  <a:srgbClr val="632423"/>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9" name="Google Shape;19;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0" name="Shape 80"/>
        <p:cNvGrpSpPr/>
        <p:nvPr/>
      </p:nvGrpSpPr>
      <p:grpSpPr>
        <a:xfrm>
          <a:off x="0" y="0"/>
          <a:ext cx="0" cy="0"/>
          <a:chOff x="0" y="0"/>
          <a:chExt cx="0" cy="0"/>
        </a:xfrm>
      </p:grpSpPr>
      <p:sp>
        <p:nvSpPr>
          <p:cNvPr id="81" name="Google Shape;81;p80"/>
          <p:cNvSpPr txBox="1"/>
          <p:nvPr>
            <p:ph type="title"/>
          </p:nvPr>
        </p:nvSpPr>
        <p:spPr>
          <a:xfrm>
            <a:off x="722313" y="4406901"/>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2" name="Google Shape;82;p8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83" name="Google Shape;83;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ontent" type="txAndObj">
  <p:cSld name="TEXT_AND_OBJECT">
    <p:spTree>
      <p:nvGrpSpPr>
        <p:cNvPr id="93" name="Shape 93"/>
        <p:cNvGrpSpPr/>
        <p:nvPr/>
      </p:nvGrpSpPr>
      <p:grpSpPr>
        <a:xfrm>
          <a:off x="0" y="0"/>
          <a:ext cx="0" cy="0"/>
          <a:chOff x="0" y="0"/>
          <a:chExt cx="0" cy="0"/>
        </a:xfrm>
      </p:grpSpPr>
      <p:sp>
        <p:nvSpPr>
          <p:cNvPr id="94" name="Google Shape;94;p72"/>
          <p:cNvSpPr txBox="1"/>
          <p:nvPr>
            <p:ph type="title"/>
          </p:nvPr>
        </p:nvSpPr>
        <p:spPr>
          <a:xfrm>
            <a:off x="574675" y="304803"/>
            <a:ext cx="8001000" cy="1216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95" name="Google Shape;95;p72"/>
          <p:cNvSpPr txBox="1"/>
          <p:nvPr>
            <p:ph idx="1" type="body"/>
          </p:nvPr>
        </p:nvSpPr>
        <p:spPr>
          <a:xfrm>
            <a:off x="566739" y="1752600"/>
            <a:ext cx="3924300" cy="4267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6" name="Google Shape;96;p72"/>
          <p:cNvSpPr txBox="1"/>
          <p:nvPr>
            <p:ph idx="2" type="body"/>
          </p:nvPr>
        </p:nvSpPr>
        <p:spPr>
          <a:xfrm>
            <a:off x="4643439" y="1752600"/>
            <a:ext cx="3924300" cy="4267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97" name="Google Shape;97;p72"/>
          <p:cNvSpPr txBox="1"/>
          <p:nvPr>
            <p:ph idx="10" type="dt"/>
          </p:nvPr>
        </p:nvSpPr>
        <p:spPr>
          <a:xfrm>
            <a:off x="609600" y="6245225"/>
            <a:ext cx="19812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72"/>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72"/>
          <p:cNvSpPr txBox="1"/>
          <p:nvPr>
            <p:ph idx="12" type="sldNum"/>
          </p:nvPr>
        </p:nvSpPr>
        <p:spPr>
          <a:xfrm>
            <a:off x="6553200" y="6245225"/>
            <a:ext cx="1981200" cy="476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2 Content" type="txAndTwoObj">
  <p:cSld name="TEXT_AND_TWO_OBJECTS">
    <p:spTree>
      <p:nvGrpSpPr>
        <p:cNvPr id="107" name="Shape 107"/>
        <p:cNvGrpSpPr/>
        <p:nvPr/>
      </p:nvGrpSpPr>
      <p:grpSpPr>
        <a:xfrm>
          <a:off x="0" y="0"/>
          <a:ext cx="0" cy="0"/>
          <a:chOff x="0" y="0"/>
          <a:chExt cx="0" cy="0"/>
        </a:xfrm>
      </p:grpSpPr>
      <p:sp>
        <p:nvSpPr>
          <p:cNvPr id="108" name="Google Shape;108;p74"/>
          <p:cNvSpPr txBox="1"/>
          <p:nvPr>
            <p:ph type="title"/>
          </p:nvPr>
        </p:nvSpPr>
        <p:spPr>
          <a:xfrm>
            <a:off x="574675" y="304803"/>
            <a:ext cx="8001000" cy="1216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09" name="Google Shape;109;p74"/>
          <p:cNvSpPr txBox="1"/>
          <p:nvPr>
            <p:ph idx="1" type="body"/>
          </p:nvPr>
        </p:nvSpPr>
        <p:spPr>
          <a:xfrm>
            <a:off x="566739" y="1752600"/>
            <a:ext cx="3924300" cy="42672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0" name="Google Shape;110;p74"/>
          <p:cNvSpPr txBox="1"/>
          <p:nvPr>
            <p:ph idx="2" type="body"/>
          </p:nvPr>
        </p:nvSpPr>
        <p:spPr>
          <a:xfrm>
            <a:off x="4643439" y="1752600"/>
            <a:ext cx="3924300" cy="2057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1" name="Google Shape;111;p74"/>
          <p:cNvSpPr txBox="1"/>
          <p:nvPr>
            <p:ph idx="3" type="body"/>
          </p:nvPr>
        </p:nvSpPr>
        <p:spPr>
          <a:xfrm>
            <a:off x="4643439" y="3962400"/>
            <a:ext cx="3924300" cy="2057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12" name="Google Shape;112;p74"/>
          <p:cNvSpPr txBox="1"/>
          <p:nvPr>
            <p:ph idx="10" type="dt"/>
          </p:nvPr>
        </p:nvSpPr>
        <p:spPr>
          <a:xfrm>
            <a:off x="609600" y="6245225"/>
            <a:ext cx="19812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74"/>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74"/>
          <p:cNvSpPr txBox="1"/>
          <p:nvPr>
            <p:ph idx="12" type="sldNum"/>
          </p:nvPr>
        </p:nvSpPr>
        <p:spPr>
          <a:xfrm>
            <a:off x="6553200" y="6245225"/>
            <a:ext cx="1981200" cy="47625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68"/>
          <p:cNvSpPr txBox="1"/>
          <p:nvPr>
            <p:ph type="title"/>
          </p:nvPr>
        </p:nvSpPr>
        <p:spPr>
          <a:xfrm>
            <a:off x="448965" y="374900"/>
            <a:ext cx="8246070" cy="814427"/>
          </a:xfrm>
          <a:prstGeom prst="rect">
            <a:avLst/>
          </a:prstGeom>
          <a:noFill/>
          <a:ln>
            <a:noFill/>
          </a:ln>
        </p:spPr>
        <p:txBody>
          <a:bodyPr anchorCtr="0" anchor="ctr" bIns="45700" lIns="91425" spcFirstLastPara="1" rIns="91425" wrap="square" tIns="45700">
            <a:normAutofit/>
          </a:bodyPr>
          <a:lstStyle>
            <a:lvl1pPr lvl="0" algn="r">
              <a:lnSpc>
                <a:spcPct val="100000"/>
              </a:lnSpc>
              <a:spcBef>
                <a:spcPts val="0"/>
              </a:spcBef>
              <a:spcAft>
                <a:spcPts val="0"/>
              </a:spcAft>
              <a:buSzPts val="1400"/>
              <a:buNone/>
              <a:defRPr sz="3600">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1" name="Google Shape;31;p68"/>
          <p:cNvSpPr txBox="1"/>
          <p:nvPr>
            <p:ph idx="1" type="body"/>
          </p:nvPr>
        </p:nvSpPr>
        <p:spPr>
          <a:xfrm>
            <a:off x="448966" y="1596541"/>
            <a:ext cx="8246070" cy="4682945"/>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632423"/>
              </a:buClr>
              <a:buSzPts val="2800"/>
              <a:buChar char="•"/>
              <a:defRPr sz="2800">
                <a:solidFill>
                  <a:srgbClr val="632423"/>
                </a:solidFill>
              </a:defRPr>
            </a:lvl1pPr>
            <a:lvl2pPr indent="-406400" lvl="1" marL="914400" algn="l">
              <a:lnSpc>
                <a:spcPct val="100000"/>
              </a:lnSpc>
              <a:spcBef>
                <a:spcPts val="560"/>
              </a:spcBef>
              <a:spcAft>
                <a:spcPts val="0"/>
              </a:spcAft>
              <a:buClr>
                <a:srgbClr val="632423"/>
              </a:buClr>
              <a:buSzPts val="2800"/>
              <a:buChar char="–"/>
              <a:defRPr>
                <a:solidFill>
                  <a:srgbClr val="632423"/>
                </a:solidFill>
              </a:defRPr>
            </a:lvl2pPr>
            <a:lvl3pPr indent="-381000" lvl="2" marL="1371600" algn="l">
              <a:lnSpc>
                <a:spcPct val="100000"/>
              </a:lnSpc>
              <a:spcBef>
                <a:spcPts val="480"/>
              </a:spcBef>
              <a:spcAft>
                <a:spcPts val="0"/>
              </a:spcAft>
              <a:buClr>
                <a:srgbClr val="632423"/>
              </a:buClr>
              <a:buSzPts val="2400"/>
              <a:buChar char="•"/>
              <a:defRPr>
                <a:solidFill>
                  <a:srgbClr val="632423"/>
                </a:solidFill>
              </a:defRPr>
            </a:lvl3pPr>
            <a:lvl4pPr indent="-355600" lvl="3" marL="1828800" algn="l">
              <a:lnSpc>
                <a:spcPct val="100000"/>
              </a:lnSpc>
              <a:spcBef>
                <a:spcPts val="400"/>
              </a:spcBef>
              <a:spcAft>
                <a:spcPts val="0"/>
              </a:spcAft>
              <a:buClr>
                <a:srgbClr val="632423"/>
              </a:buClr>
              <a:buSzPts val="2000"/>
              <a:buChar char="–"/>
              <a:defRPr>
                <a:solidFill>
                  <a:srgbClr val="632423"/>
                </a:solidFill>
              </a:defRPr>
            </a:lvl4pPr>
            <a:lvl5pPr indent="-355600" lvl="4" marL="2286000" algn="l">
              <a:lnSpc>
                <a:spcPct val="100000"/>
              </a:lnSpc>
              <a:spcBef>
                <a:spcPts val="400"/>
              </a:spcBef>
              <a:spcAft>
                <a:spcPts val="0"/>
              </a:spcAft>
              <a:buClr>
                <a:srgbClr val="632423"/>
              </a:buClr>
              <a:buSzPts val="2000"/>
              <a:buChar char="»"/>
              <a:defRPr>
                <a:solidFill>
                  <a:srgbClr val="632423"/>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2" name="Google Shape;32;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 name="Shape 35"/>
        <p:cNvGrpSpPr/>
        <p:nvPr/>
      </p:nvGrpSpPr>
      <p:grpSpPr>
        <a:xfrm>
          <a:off x="0" y="0"/>
          <a:ext cx="0" cy="0"/>
          <a:chOff x="0" y="0"/>
          <a:chExt cx="0" cy="0"/>
        </a:xfrm>
      </p:grpSpPr>
      <p:sp>
        <p:nvSpPr>
          <p:cNvPr id="36" name="Google Shape;36;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70"/>
          <p:cNvSpPr txBox="1"/>
          <p:nvPr>
            <p:ph type="title"/>
          </p:nvPr>
        </p:nvSpPr>
        <p:spPr>
          <a:xfrm>
            <a:off x="448965" y="578507"/>
            <a:ext cx="8246071" cy="814427"/>
          </a:xfrm>
          <a:prstGeom prst="rect">
            <a:avLst/>
          </a:prstGeom>
          <a:noFill/>
          <a:ln>
            <a:noFill/>
          </a:ln>
        </p:spPr>
        <p:txBody>
          <a:bodyPr anchorCtr="0" anchor="ctr" bIns="45700" lIns="91425" spcFirstLastPara="1" rIns="91425" wrap="square" tIns="45700">
            <a:normAutofit/>
          </a:bodyPr>
          <a:lstStyle>
            <a:lvl1pPr lvl="0" algn="r">
              <a:lnSpc>
                <a:spcPct val="100000"/>
              </a:lnSpc>
              <a:spcBef>
                <a:spcPts val="0"/>
              </a:spcBef>
              <a:spcAft>
                <a:spcPts val="0"/>
              </a:spcAft>
              <a:buSzPts val="1400"/>
              <a:buNone/>
              <a:defRPr sz="3600">
                <a:solidFill>
                  <a:schemeClr val="lt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 name="Google Shape;41;p70"/>
          <p:cNvSpPr txBox="1"/>
          <p:nvPr>
            <p:ph idx="1" type="body"/>
          </p:nvPr>
        </p:nvSpPr>
        <p:spPr>
          <a:xfrm>
            <a:off x="536879" y="2003753"/>
            <a:ext cx="4040188" cy="639763"/>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Clr>
                <a:srgbClr val="632423"/>
              </a:buClr>
              <a:buSzPts val="2400"/>
              <a:buNone/>
              <a:defRPr b="1" sz="2400">
                <a:solidFill>
                  <a:srgbClr val="632423"/>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2" name="Google Shape;42;p70"/>
          <p:cNvSpPr txBox="1"/>
          <p:nvPr>
            <p:ph idx="2" type="body"/>
          </p:nvPr>
        </p:nvSpPr>
        <p:spPr>
          <a:xfrm>
            <a:off x="536879" y="2579114"/>
            <a:ext cx="4040188" cy="2850495"/>
          </a:xfrm>
          <a:prstGeom prst="rect">
            <a:avLst/>
          </a:prstGeom>
          <a:noFill/>
          <a:ln>
            <a:noFill/>
          </a:ln>
        </p:spPr>
        <p:txBody>
          <a:bodyPr anchorCtr="0" anchor="t" bIns="45700" lIns="91425" spcFirstLastPara="1" rIns="91425" wrap="square" tIns="45700">
            <a:noAutofit/>
          </a:bodyPr>
          <a:lstStyle>
            <a:lvl1pPr indent="-381000" lvl="0" marL="457200" algn="ctr">
              <a:lnSpc>
                <a:spcPct val="100000"/>
              </a:lnSpc>
              <a:spcBef>
                <a:spcPts val="480"/>
              </a:spcBef>
              <a:spcAft>
                <a:spcPts val="0"/>
              </a:spcAft>
              <a:buClr>
                <a:srgbClr val="632423"/>
              </a:buClr>
              <a:buSzPts val="2400"/>
              <a:buChar char="•"/>
              <a:defRPr sz="2400">
                <a:solidFill>
                  <a:srgbClr val="632423"/>
                </a:solidFill>
              </a:defRPr>
            </a:lvl1pPr>
            <a:lvl2pPr indent="-355600" lvl="1" marL="914400" algn="ctr">
              <a:lnSpc>
                <a:spcPct val="100000"/>
              </a:lnSpc>
              <a:spcBef>
                <a:spcPts val="400"/>
              </a:spcBef>
              <a:spcAft>
                <a:spcPts val="0"/>
              </a:spcAft>
              <a:buClr>
                <a:srgbClr val="632423"/>
              </a:buClr>
              <a:buSzPts val="2000"/>
              <a:buChar char="–"/>
              <a:defRPr sz="2000">
                <a:solidFill>
                  <a:srgbClr val="632423"/>
                </a:solidFill>
              </a:defRPr>
            </a:lvl2pPr>
            <a:lvl3pPr indent="-342900" lvl="2" marL="1371600" algn="ctr">
              <a:lnSpc>
                <a:spcPct val="100000"/>
              </a:lnSpc>
              <a:spcBef>
                <a:spcPts val="360"/>
              </a:spcBef>
              <a:spcAft>
                <a:spcPts val="0"/>
              </a:spcAft>
              <a:buClr>
                <a:srgbClr val="632423"/>
              </a:buClr>
              <a:buSzPts val="1800"/>
              <a:buChar char="•"/>
              <a:defRPr sz="1800">
                <a:solidFill>
                  <a:srgbClr val="632423"/>
                </a:solidFill>
              </a:defRPr>
            </a:lvl3pPr>
            <a:lvl4pPr indent="-330200" lvl="3" marL="1828800" algn="ctr">
              <a:lnSpc>
                <a:spcPct val="100000"/>
              </a:lnSpc>
              <a:spcBef>
                <a:spcPts val="320"/>
              </a:spcBef>
              <a:spcAft>
                <a:spcPts val="0"/>
              </a:spcAft>
              <a:buClr>
                <a:srgbClr val="632423"/>
              </a:buClr>
              <a:buSzPts val="1600"/>
              <a:buChar char="–"/>
              <a:defRPr sz="1600">
                <a:solidFill>
                  <a:srgbClr val="632423"/>
                </a:solidFill>
              </a:defRPr>
            </a:lvl4pPr>
            <a:lvl5pPr indent="-330200" lvl="4" marL="2286000" algn="ctr">
              <a:lnSpc>
                <a:spcPct val="100000"/>
              </a:lnSpc>
              <a:spcBef>
                <a:spcPts val="320"/>
              </a:spcBef>
              <a:spcAft>
                <a:spcPts val="0"/>
              </a:spcAft>
              <a:buClr>
                <a:srgbClr val="632423"/>
              </a:buClr>
              <a:buSzPts val="1600"/>
              <a:buChar char="»"/>
              <a:defRPr sz="1600">
                <a:solidFill>
                  <a:srgbClr val="632423"/>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3" name="Google Shape;43;p70"/>
          <p:cNvSpPr txBox="1"/>
          <p:nvPr>
            <p:ph idx="3" type="body"/>
          </p:nvPr>
        </p:nvSpPr>
        <p:spPr>
          <a:xfrm>
            <a:off x="4572001" y="2003753"/>
            <a:ext cx="4041775" cy="639763"/>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Clr>
                <a:srgbClr val="632423"/>
              </a:buClr>
              <a:buSzPts val="2400"/>
              <a:buNone/>
              <a:defRPr b="1" sz="2400">
                <a:solidFill>
                  <a:srgbClr val="632423"/>
                </a:solidFill>
              </a:defRPr>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4" name="Google Shape;44;p70"/>
          <p:cNvSpPr txBox="1"/>
          <p:nvPr>
            <p:ph idx="4" type="body"/>
          </p:nvPr>
        </p:nvSpPr>
        <p:spPr>
          <a:xfrm>
            <a:off x="4572001" y="2579114"/>
            <a:ext cx="4041775" cy="2850495"/>
          </a:xfrm>
          <a:prstGeom prst="rect">
            <a:avLst/>
          </a:prstGeom>
          <a:noFill/>
          <a:ln>
            <a:noFill/>
          </a:ln>
        </p:spPr>
        <p:txBody>
          <a:bodyPr anchorCtr="0" anchor="t" bIns="45700" lIns="91425" spcFirstLastPara="1" rIns="91425" wrap="square" tIns="45700">
            <a:noAutofit/>
          </a:bodyPr>
          <a:lstStyle>
            <a:lvl1pPr indent="-381000" lvl="0" marL="457200" algn="ctr">
              <a:lnSpc>
                <a:spcPct val="100000"/>
              </a:lnSpc>
              <a:spcBef>
                <a:spcPts val="480"/>
              </a:spcBef>
              <a:spcAft>
                <a:spcPts val="0"/>
              </a:spcAft>
              <a:buClr>
                <a:srgbClr val="632423"/>
              </a:buClr>
              <a:buSzPts val="2400"/>
              <a:buChar char="•"/>
              <a:defRPr sz="2400">
                <a:solidFill>
                  <a:srgbClr val="632423"/>
                </a:solidFill>
              </a:defRPr>
            </a:lvl1pPr>
            <a:lvl2pPr indent="-355600" lvl="1" marL="914400" algn="ctr">
              <a:lnSpc>
                <a:spcPct val="100000"/>
              </a:lnSpc>
              <a:spcBef>
                <a:spcPts val="400"/>
              </a:spcBef>
              <a:spcAft>
                <a:spcPts val="0"/>
              </a:spcAft>
              <a:buClr>
                <a:srgbClr val="632423"/>
              </a:buClr>
              <a:buSzPts val="2000"/>
              <a:buChar char="–"/>
              <a:defRPr sz="2000">
                <a:solidFill>
                  <a:srgbClr val="632423"/>
                </a:solidFill>
              </a:defRPr>
            </a:lvl2pPr>
            <a:lvl3pPr indent="-342900" lvl="2" marL="1371600" algn="ctr">
              <a:lnSpc>
                <a:spcPct val="100000"/>
              </a:lnSpc>
              <a:spcBef>
                <a:spcPts val="360"/>
              </a:spcBef>
              <a:spcAft>
                <a:spcPts val="0"/>
              </a:spcAft>
              <a:buClr>
                <a:srgbClr val="632423"/>
              </a:buClr>
              <a:buSzPts val="1800"/>
              <a:buChar char="•"/>
              <a:defRPr sz="1800">
                <a:solidFill>
                  <a:srgbClr val="632423"/>
                </a:solidFill>
              </a:defRPr>
            </a:lvl3pPr>
            <a:lvl4pPr indent="-330200" lvl="3" marL="1828800" algn="ctr">
              <a:lnSpc>
                <a:spcPct val="100000"/>
              </a:lnSpc>
              <a:spcBef>
                <a:spcPts val="320"/>
              </a:spcBef>
              <a:spcAft>
                <a:spcPts val="0"/>
              </a:spcAft>
              <a:buClr>
                <a:srgbClr val="632423"/>
              </a:buClr>
              <a:buSzPts val="1600"/>
              <a:buChar char="–"/>
              <a:defRPr sz="1600">
                <a:solidFill>
                  <a:srgbClr val="632423"/>
                </a:solidFill>
              </a:defRPr>
            </a:lvl4pPr>
            <a:lvl5pPr indent="-330200" lvl="4" marL="2286000" algn="ctr">
              <a:lnSpc>
                <a:spcPct val="100000"/>
              </a:lnSpc>
              <a:spcBef>
                <a:spcPts val="320"/>
              </a:spcBef>
              <a:spcAft>
                <a:spcPts val="0"/>
              </a:spcAft>
              <a:buClr>
                <a:srgbClr val="632423"/>
              </a:buClr>
              <a:buSzPts val="1600"/>
              <a:buChar char="»"/>
              <a:defRPr sz="1600">
                <a:solidFill>
                  <a:srgbClr val="632423"/>
                </a:solidFill>
              </a:defRPr>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5" name="Google Shape;45;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7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 name="Google Shape;50;p75"/>
          <p:cNvSpPr txBox="1"/>
          <p:nvPr>
            <p:ph idx="1" type="body"/>
          </p:nvPr>
        </p:nvSpPr>
        <p:spPr>
          <a:xfrm>
            <a:off x="457200" y="1600201"/>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1" name="Google Shape;51;p75"/>
          <p:cNvSpPr txBox="1"/>
          <p:nvPr>
            <p:ph idx="2" type="body"/>
          </p:nvPr>
        </p:nvSpPr>
        <p:spPr>
          <a:xfrm>
            <a:off x="4648200" y="1600201"/>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52" name="Google Shape;52;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76"/>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7" name="Google Shape;57;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0" name="Shape 60"/>
        <p:cNvGrpSpPr/>
        <p:nvPr/>
      </p:nvGrpSpPr>
      <p:grpSpPr>
        <a:xfrm>
          <a:off x="0" y="0"/>
          <a:ext cx="0" cy="0"/>
          <a:chOff x="0" y="0"/>
          <a:chExt cx="0" cy="0"/>
        </a:xfrm>
      </p:grpSpPr>
      <p:sp>
        <p:nvSpPr>
          <p:cNvPr id="61" name="Google Shape;61;p7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2" name="Google Shape;62;p77"/>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3" name="Google Shape;63;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78"/>
          <p:cNvSpPr txBox="1"/>
          <p:nvPr>
            <p:ph type="title"/>
          </p:nvPr>
        </p:nvSpPr>
        <p:spPr>
          <a:xfrm>
            <a:off x="1792288" y="4800600"/>
            <a:ext cx="5486400" cy="566739"/>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8" name="Google Shape;68;p78"/>
          <p:cNvSpPr/>
          <p:nvPr>
            <p:ph idx="2" type="pic"/>
          </p:nvPr>
        </p:nvSpPr>
        <p:spPr>
          <a:xfrm>
            <a:off x="1792288" y="612775"/>
            <a:ext cx="5486400" cy="4114800"/>
          </a:xfrm>
          <a:prstGeom prst="rect">
            <a:avLst/>
          </a:prstGeom>
          <a:noFill/>
          <a:ln>
            <a:noFill/>
          </a:ln>
        </p:spPr>
      </p:sp>
      <p:sp>
        <p:nvSpPr>
          <p:cNvPr id="69" name="Google Shape;69;p78"/>
          <p:cNvSpPr txBox="1"/>
          <p:nvPr>
            <p:ph idx="1" type="body"/>
          </p:nvPr>
        </p:nvSpPr>
        <p:spPr>
          <a:xfrm>
            <a:off x="1792288" y="5367338"/>
            <a:ext cx="5486400" cy="8048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0" name="Google Shape;70;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3" name="Shape 73"/>
        <p:cNvGrpSpPr/>
        <p:nvPr/>
      </p:nvGrpSpPr>
      <p:grpSpPr>
        <a:xfrm>
          <a:off x="0" y="0"/>
          <a:ext cx="0" cy="0"/>
          <a:chOff x="0" y="0"/>
          <a:chExt cx="0" cy="0"/>
        </a:xfrm>
      </p:grpSpPr>
      <p:sp>
        <p:nvSpPr>
          <p:cNvPr id="74" name="Google Shape;74;p79"/>
          <p:cNvSpPr txBox="1"/>
          <p:nvPr>
            <p:ph type="title"/>
          </p:nvPr>
        </p:nvSpPr>
        <p:spPr>
          <a:xfrm>
            <a:off x="457202" y="273049"/>
            <a:ext cx="3008313" cy="1162051"/>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5" name="Google Shape;75;p79"/>
          <p:cNvSpPr txBox="1"/>
          <p:nvPr>
            <p:ph idx="1" type="body"/>
          </p:nvPr>
        </p:nvSpPr>
        <p:spPr>
          <a:xfrm>
            <a:off x="3575050" y="273052"/>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76" name="Google Shape;76;p79"/>
          <p:cNvSpPr txBox="1"/>
          <p:nvPr>
            <p:ph idx="2" type="body"/>
          </p:nvPr>
        </p:nvSpPr>
        <p:spPr>
          <a:xfrm>
            <a:off x="457202" y="1435102"/>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7" name="Google Shape;77;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6.jpg"/><Relationship Id="rId2" Type="http://schemas.openxmlformats.org/officeDocument/2006/relationships/slideLayout" Target="../slideLayouts/slideLayout1.xml"/><Relationship Id="rId3"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1.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65"/>
          <p:cNvSpPr txBox="1"/>
          <p:nvPr/>
        </p:nvSpPr>
        <p:spPr>
          <a:xfrm>
            <a:off x="-9525" y="6951662"/>
            <a:ext cx="838993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6A6A6"/>
              </a:buClr>
              <a:buSzPts val="1400"/>
              <a:buFont typeface="Calibri"/>
              <a:buNone/>
            </a:pPr>
            <a:r>
              <a:rPr b="0" i="0" lang="en-US" sz="1400" u="none" cap="none" strike="noStrike">
                <a:solidFill>
                  <a:srgbClr val="A6A6A6"/>
                </a:solidFill>
                <a:latin typeface="Calibri"/>
                <a:ea typeface="Calibri"/>
                <a:cs typeface="Calibri"/>
                <a:sym typeface="Calibri"/>
              </a:rPr>
              <a:t>This presentation uses a free template provided by FPPT.com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A6A6A6"/>
              </a:buClr>
              <a:buSzPts val="1400"/>
              <a:buFont typeface="Calibri"/>
              <a:buNone/>
            </a:pPr>
            <a:r>
              <a:rPr b="0" i="0" lang="en-US" sz="1400" u="none" cap="none" strike="noStrike">
                <a:solidFill>
                  <a:srgbClr val="A6A6A6"/>
                </a:solidFill>
                <a:latin typeface="Calibri"/>
                <a:ea typeface="Calibri"/>
                <a:cs typeface="Calibri"/>
                <a:sym typeface="Calibri"/>
              </a:rPr>
              <a:t>www.free-power-point-templates.com</a:t>
            </a:r>
            <a:endParaRPr b="0" i="0" sz="1400" u="none" cap="none" strike="noStrike">
              <a:solidFill>
                <a:srgbClr val="000000"/>
              </a:solidFill>
              <a:latin typeface="Arial"/>
              <a:ea typeface="Arial"/>
              <a:cs typeface="Arial"/>
              <a:sym typeface="Arial"/>
            </a:endParaRPr>
          </a:p>
        </p:txBody>
      </p:sp>
      <p:sp>
        <p:nvSpPr>
          <p:cNvPr id="11" name="Google Shape;11;p6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2" name="Google Shape;12;p65"/>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 name="Google Shape;13;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5" name="Google Shape;15;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 name="Shape 22"/>
        <p:cNvGrpSpPr/>
        <p:nvPr/>
      </p:nvGrpSpPr>
      <p:grpSpPr>
        <a:xfrm>
          <a:off x="0" y="0"/>
          <a:ext cx="0" cy="0"/>
          <a:chOff x="0" y="0"/>
          <a:chExt cx="0" cy="0"/>
        </a:xfrm>
      </p:grpSpPr>
      <p:sp>
        <p:nvSpPr>
          <p:cNvPr id="23" name="Google Shape;23;p6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24" name="Google Shape;24;p67"/>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5" name="Google Shape;25;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6" name="Google Shape;26;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7" name="Google Shape;27;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28" name="Google Shape;28;p67"/>
          <p:cNvSpPr txBox="1"/>
          <p:nvPr/>
        </p:nvSpPr>
        <p:spPr>
          <a:xfrm>
            <a:off x="-9525" y="6951662"/>
            <a:ext cx="838993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6A6A6"/>
              </a:buClr>
              <a:buSzPts val="1400"/>
              <a:buFont typeface="Calibri"/>
              <a:buNone/>
            </a:pPr>
            <a:r>
              <a:rPr b="0" i="0" lang="en-US" sz="1400" u="none" cap="none" strike="noStrike">
                <a:solidFill>
                  <a:srgbClr val="A6A6A6"/>
                </a:solidFill>
                <a:latin typeface="Calibri"/>
                <a:ea typeface="Calibri"/>
                <a:cs typeface="Calibri"/>
                <a:sym typeface="Calibri"/>
              </a:rPr>
              <a:t>This presentation uses a free template provided by FPPT.com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A6A6A6"/>
              </a:buClr>
              <a:buSzPts val="1400"/>
              <a:buFont typeface="Calibri"/>
              <a:buNone/>
            </a:pPr>
            <a:r>
              <a:rPr b="0" i="0" lang="en-US" sz="1400" u="none" cap="none" strike="noStrike">
                <a:solidFill>
                  <a:srgbClr val="A6A6A6"/>
                </a:solidFill>
                <a:latin typeface="Calibri"/>
                <a:ea typeface="Calibri"/>
                <a:cs typeface="Calibri"/>
                <a:sym typeface="Calibri"/>
              </a:rPr>
              <a:t>www.free-power-point-templates.com</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6" name="Shape 86"/>
        <p:cNvGrpSpPr/>
        <p:nvPr/>
      </p:nvGrpSpPr>
      <p:grpSpPr>
        <a:xfrm>
          <a:off x="0" y="0"/>
          <a:ext cx="0" cy="0"/>
          <a:chOff x="0" y="0"/>
          <a:chExt cx="0" cy="0"/>
        </a:xfrm>
      </p:grpSpPr>
      <p:sp>
        <p:nvSpPr>
          <p:cNvPr id="87" name="Google Shape;87;p71"/>
          <p:cNvSpPr txBox="1"/>
          <p:nvPr/>
        </p:nvSpPr>
        <p:spPr>
          <a:xfrm>
            <a:off x="-9525" y="6951662"/>
            <a:ext cx="838993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6A6A6"/>
              </a:buClr>
              <a:buSzPts val="1400"/>
              <a:buFont typeface="Calibri"/>
              <a:buNone/>
            </a:pPr>
            <a:r>
              <a:rPr b="0" i="0" lang="en-US" sz="1400" u="none" cap="none" strike="noStrike">
                <a:solidFill>
                  <a:srgbClr val="A6A6A6"/>
                </a:solidFill>
                <a:latin typeface="Calibri"/>
                <a:ea typeface="Calibri"/>
                <a:cs typeface="Calibri"/>
                <a:sym typeface="Calibri"/>
              </a:rPr>
              <a:t>This presentation uses a free template provided by FPPT.com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A6A6A6"/>
              </a:buClr>
              <a:buSzPts val="1400"/>
              <a:buFont typeface="Calibri"/>
              <a:buNone/>
            </a:pPr>
            <a:r>
              <a:rPr b="0" i="0" lang="en-US" sz="1400" u="none" cap="none" strike="noStrike">
                <a:solidFill>
                  <a:srgbClr val="A6A6A6"/>
                </a:solidFill>
                <a:latin typeface="Calibri"/>
                <a:ea typeface="Calibri"/>
                <a:cs typeface="Calibri"/>
                <a:sym typeface="Calibri"/>
              </a:rPr>
              <a:t>www.free-power-point-templates.com</a:t>
            </a:r>
            <a:endParaRPr b="0" i="0" sz="1400" u="none" cap="none" strike="noStrike">
              <a:solidFill>
                <a:srgbClr val="000000"/>
              </a:solidFill>
              <a:latin typeface="Arial"/>
              <a:ea typeface="Arial"/>
              <a:cs typeface="Arial"/>
              <a:sym typeface="Arial"/>
            </a:endParaRPr>
          </a:p>
        </p:txBody>
      </p:sp>
      <p:sp>
        <p:nvSpPr>
          <p:cNvPr id="88" name="Google Shape;88;p7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89" name="Google Shape;89;p7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Google Shape;90;p71"/>
          <p:cNvSpPr txBox="1"/>
          <p:nvPr>
            <p:ph idx="10" type="dt"/>
          </p:nvPr>
        </p:nvSpPr>
        <p:spPr>
          <a:xfrm>
            <a:off x="609600" y="6245225"/>
            <a:ext cx="1981200" cy="476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1" name="Google Shape;91;p71"/>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2" name="Google Shape;92;p71"/>
          <p:cNvSpPr txBox="1"/>
          <p:nvPr>
            <p:ph idx="12" type="sldNum"/>
          </p:nvPr>
        </p:nvSpPr>
        <p:spPr>
          <a:xfrm>
            <a:off x="6553200" y="6245225"/>
            <a:ext cx="1981200" cy="476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0" name="Shape 100"/>
        <p:cNvGrpSpPr/>
        <p:nvPr/>
      </p:nvGrpSpPr>
      <p:grpSpPr>
        <a:xfrm>
          <a:off x="0" y="0"/>
          <a:ext cx="0" cy="0"/>
          <a:chOff x="0" y="0"/>
          <a:chExt cx="0" cy="0"/>
        </a:xfrm>
      </p:grpSpPr>
      <p:sp>
        <p:nvSpPr>
          <p:cNvPr id="101" name="Google Shape;101;p73"/>
          <p:cNvSpPr txBox="1"/>
          <p:nvPr/>
        </p:nvSpPr>
        <p:spPr>
          <a:xfrm>
            <a:off x="-9525" y="6951662"/>
            <a:ext cx="8389937"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A6A6A6"/>
              </a:buClr>
              <a:buSzPts val="1400"/>
              <a:buFont typeface="Calibri"/>
              <a:buNone/>
            </a:pPr>
            <a:r>
              <a:rPr b="0" i="0" lang="en-US" sz="1400" u="none" cap="none" strike="noStrike">
                <a:solidFill>
                  <a:srgbClr val="A6A6A6"/>
                </a:solidFill>
                <a:latin typeface="Calibri"/>
                <a:ea typeface="Calibri"/>
                <a:cs typeface="Calibri"/>
                <a:sym typeface="Calibri"/>
              </a:rPr>
              <a:t>This presentation uses a free template provided by FPPT.com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A6A6A6"/>
              </a:buClr>
              <a:buSzPts val="1400"/>
              <a:buFont typeface="Calibri"/>
              <a:buNone/>
            </a:pPr>
            <a:r>
              <a:rPr b="0" i="0" lang="en-US" sz="1400" u="none" cap="none" strike="noStrike">
                <a:solidFill>
                  <a:srgbClr val="A6A6A6"/>
                </a:solidFill>
                <a:latin typeface="Calibri"/>
                <a:ea typeface="Calibri"/>
                <a:cs typeface="Calibri"/>
                <a:sym typeface="Calibri"/>
              </a:rPr>
              <a:t>www.free-power-point-templates.com</a:t>
            </a:r>
            <a:endParaRPr b="0" i="0" sz="1400" u="none" cap="none" strike="noStrike">
              <a:solidFill>
                <a:srgbClr val="000000"/>
              </a:solidFill>
              <a:latin typeface="Arial"/>
              <a:ea typeface="Arial"/>
              <a:cs typeface="Arial"/>
              <a:sym typeface="Arial"/>
            </a:endParaRPr>
          </a:p>
        </p:txBody>
      </p:sp>
      <p:sp>
        <p:nvSpPr>
          <p:cNvPr id="102" name="Google Shape;102;p73"/>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03" name="Google Shape;103;p73"/>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4" name="Google Shape;104;p73"/>
          <p:cNvSpPr txBox="1"/>
          <p:nvPr>
            <p:ph idx="10" type="dt"/>
          </p:nvPr>
        </p:nvSpPr>
        <p:spPr>
          <a:xfrm>
            <a:off x="609600" y="6245225"/>
            <a:ext cx="1981200" cy="476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5" name="Google Shape;105;p73"/>
          <p:cNvSpPr txBox="1"/>
          <p:nvPr>
            <p:ph idx="11" type="ftr"/>
          </p:nvPr>
        </p:nvSpPr>
        <p:spPr>
          <a:xfrm>
            <a:off x="3124200" y="6245225"/>
            <a:ext cx="2895600" cy="47625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6" name="Google Shape;106;p73"/>
          <p:cNvSpPr txBox="1"/>
          <p:nvPr>
            <p:ph idx="12" type="sldNum"/>
          </p:nvPr>
        </p:nvSpPr>
        <p:spPr>
          <a:xfrm>
            <a:off x="6553200" y="6245225"/>
            <a:ext cx="1981200" cy="47625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2.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jpg"/><Relationship Id="rId4" Type="http://schemas.openxmlformats.org/officeDocument/2006/relationships/image" Target="../media/image32.jpg"/><Relationship Id="rId5"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9.jpg"/><Relationship Id="rId4" Type="http://schemas.openxmlformats.org/officeDocument/2006/relationships/hyperlink" Target="http://www.activeforever.com/product_Sliding-Swivel-Seat-Transfer-Bench_980_T17,0001.htm" TargetMode="External"/><Relationship Id="rId5" Type="http://schemas.openxmlformats.org/officeDocument/2006/relationships/image" Target="../media/image9.jpg"/><Relationship Id="rId6" Type="http://schemas.openxmlformats.org/officeDocument/2006/relationships/hyperlink" Target="http://www.activeforever.com/product_Blue-Sock-Aid_740_T17,0009.htm" TargetMode="External"/><Relationship Id="rId7"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21.jpg"/><Relationship Id="rId5"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5.jpg"/><Relationship Id="rId4" Type="http://schemas.openxmlformats.org/officeDocument/2006/relationships/image" Target="../media/image41.png"/><Relationship Id="rId5" Type="http://schemas.openxmlformats.org/officeDocument/2006/relationships/image" Target="../media/image5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hyperlink" Target="http://wata.org/resource/e-control/tour/minirelax_pic.gif" TargetMode="External"/><Relationship Id="rId5" Type="http://schemas.openxmlformats.org/officeDocument/2006/relationships/image" Target="../media/image22.png"/><Relationship Id="rId6" Type="http://schemas.openxmlformats.org/officeDocument/2006/relationships/hyperlink" Target="http://wata.org/resource/e-control/tour/nemo.jpg" TargetMode="External"/><Relationship Id="rId7" Type="http://schemas.openxmlformats.org/officeDocument/2006/relationships/image" Target="../media/image5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4.png"/><Relationship Id="rId4" Type="http://schemas.openxmlformats.org/officeDocument/2006/relationships/image" Target="../media/image34.png"/><Relationship Id="rId5"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 Id="rId3" Type="http://schemas.openxmlformats.org/officeDocument/2006/relationships/image" Target="../media/image5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48.png"/><Relationship Id="rId4" Type="http://schemas.openxmlformats.org/officeDocument/2006/relationships/hyperlink" Target="http://www.harriscomm.com/catalog/product_info.php?products_id=17528&amp;osCsid=91159958f6139e183c7a27cedcd9cd1d" TargetMode="External"/><Relationship Id="rId5" Type="http://schemas.openxmlformats.org/officeDocument/2006/relationships/image" Target="../media/image3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8.jp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4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4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51.jpg"/><Relationship Id="rId4" Type="http://schemas.openxmlformats.org/officeDocument/2006/relationships/image" Target="../media/image45.jpg"/><Relationship Id="rId5" Type="http://schemas.openxmlformats.org/officeDocument/2006/relationships/image" Target="../media/image47.jpg"/><Relationship Id="rId6" Type="http://schemas.openxmlformats.org/officeDocument/2006/relationships/image" Target="../media/image57.png"/><Relationship Id="rId7" Type="http://schemas.openxmlformats.org/officeDocument/2006/relationships/image" Target="../media/image3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42.png"/><Relationship Id="rId4" Type="http://schemas.openxmlformats.org/officeDocument/2006/relationships/image" Target="../media/image40.png"/><Relationship Id="rId5" Type="http://schemas.openxmlformats.org/officeDocument/2006/relationships/image" Target="../media/image44.png"/><Relationship Id="rId6" Type="http://schemas.openxmlformats.org/officeDocument/2006/relationships/image" Target="../media/image5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www.techmatrix.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6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6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 Id="rId3" Type="http://schemas.openxmlformats.org/officeDocument/2006/relationships/image" Target="../media/image58.jpg"/><Relationship Id="rId4" Type="http://schemas.openxmlformats.org/officeDocument/2006/relationships/image" Target="../media/image61.jpg"/><Relationship Id="rId5" Type="http://schemas.openxmlformats.org/officeDocument/2006/relationships/image" Target="../media/image63.jpg"/><Relationship Id="rId6" Type="http://schemas.openxmlformats.org/officeDocument/2006/relationships/image" Target="../media/image6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74.jpg"/><Relationship Id="rId4" Type="http://schemas.openxmlformats.org/officeDocument/2006/relationships/image" Target="../media/image49.jpg"/><Relationship Id="rId5" Type="http://schemas.openxmlformats.org/officeDocument/2006/relationships/image" Target="../media/image62.jpg"/><Relationship Id="rId6" Type="http://schemas.openxmlformats.org/officeDocument/2006/relationships/image" Target="../media/image50.jpg"/><Relationship Id="rId7" Type="http://schemas.openxmlformats.org/officeDocument/2006/relationships/image" Target="../media/image5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55.png"/><Relationship Id="rId7" Type="http://schemas.openxmlformats.org/officeDocument/2006/relationships/image" Target="../media/image7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7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7.png"/><Relationship Id="rId4" Type="http://schemas.openxmlformats.org/officeDocument/2006/relationships/image" Target="../media/image7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mailto:acarey@access.k12.wv.us" TargetMode="External"/><Relationship Id="rId4" Type="http://schemas.openxmlformats.org/officeDocument/2006/relationships/hyperlink" Target="mailto:kknighto@access.k12.wv.us" TargetMode="External"/><Relationship Id="rId5" Type="http://schemas.openxmlformats.org/officeDocument/2006/relationships/hyperlink" Target="http://www.ced.wvu.edu/" TargetMode="External"/><Relationship Id="rId6" Type="http://schemas.openxmlformats.org/officeDocument/2006/relationships/hyperlink" Target="http://www.wvdrs.org/" TargetMode="External"/><Relationship Id="rId7" Type="http://schemas.openxmlformats.org/officeDocument/2006/relationships/image" Target="../media/image7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66.jpg"/><Relationship Id="rId4" Type="http://schemas.openxmlformats.org/officeDocument/2006/relationships/image" Target="../media/image78.jpg"/><Relationship Id="rId9" Type="http://schemas.openxmlformats.org/officeDocument/2006/relationships/image" Target="../media/image68.jpg"/><Relationship Id="rId5" Type="http://schemas.openxmlformats.org/officeDocument/2006/relationships/image" Target="../media/image73.jpg"/><Relationship Id="rId6" Type="http://schemas.openxmlformats.org/officeDocument/2006/relationships/image" Target="../media/image77.jpg"/><Relationship Id="rId7" Type="http://schemas.openxmlformats.org/officeDocument/2006/relationships/image" Target="../media/image76.jpg"/><Relationship Id="rId8" Type="http://schemas.openxmlformats.org/officeDocument/2006/relationships/image" Target="../media/image6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
          <p:cNvSpPr txBox="1"/>
          <p:nvPr>
            <p:ph type="ctrTitle"/>
          </p:nvPr>
        </p:nvSpPr>
        <p:spPr>
          <a:xfrm>
            <a:off x="2362200" y="1812925"/>
            <a:ext cx="6180137" cy="1628775"/>
          </a:xfrm>
          <a:prstGeom prst="rect">
            <a:avLst/>
          </a:prstGeom>
          <a:noFill/>
          <a:ln>
            <a:noFill/>
          </a:ln>
          <a:effectLst>
            <a:outerShdw blurRad="63500" dir="2700000" dist="38100">
              <a:srgbClr val="000000">
                <a:alpha val="39215"/>
              </a:srgbClr>
            </a:outerShdw>
          </a:effectLst>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Introduction to Assistive Technology</a:t>
            </a:r>
            <a:br>
              <a:rPr b="0" i="0" lang="en-US" sz="4400" u="none">
                <a:solidFill>
                  <a:schemeClr val="lt1"/>
                </a:solidFill>
                <a:latin typeface="Calibri"/>
                <a:ea typeface="Calibri"/>
                <a:cs typeface="Calibri"/>
                <a:sym typeface="Calibri"/>
              </a:rPr>
            </a:br>
            <a:endParaRPr/>
          </a:p>
        </p:txBody>
      </p:sp>
      <p:sp>
        <p:nvSpPr>
          <p:cNvPr id="121" name="Google Shape;121;p1"/>
          <p:cNvSpPr txBox="1"/>
          <p:nvPr>
            <p:ph idx="1" type="subTitle"/>
          </p:nvPr>
        </p:nvSpPr>
        <p:spPr>
          <a:xfrm>
            <a:off x="4876800" y="5181600"/>
            <a:ext cx="4267200" cy="814387"/>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632523"/>
              </a:buClr>
              <a:buSzPts val="1800"/>
              <a:buNone/>
            </a:pPr>
            <a:r>
              <a:rPr b="1" i="0" lang="en-US" sz="1800" u="none">
                <a:solidFill>
                  <a:srgbClr val="632523"/>
                </a:solidFill>
                <a:latin typeface="Calibri"/>
                <a:ea typeface="Calibri"/>
                <a:cs typeface="Calibri"/>
                <a:sym typeface="Calibri"/>
              </a:rPr>
              <a:t>Dr.M.Prabavathy</a:t>
            </a:r>
            <a:endParaRPr/>
          </a:p>
          <a:p>
            <a:pPr indent="0" lvl="0" marL="0" rtl="0" algn="r">
              <a:lnSpc>
                <a:spcPct val="100000"/>
              </a:lnSpc>
              <a:spcBef>
                <a:spcPts val="360"/>
              </a:spcBef>
              <a:spcAft>
                <a:spcPts val="0"/>
              </a:spcAft>
              <a:buClr>
                <a:srgbClr val="632523"/>
              </a:buClr>
              <a:buSzPts val="1800"/>
              <a:buNone/>
            </a:pPr>
            <a:r>
              <a:rPr b="1" i="0" lang="en-US" sz="1800" u="none">
                <a:solidFill>
                  <a:srgbClr val="632523"/>
                </a:solidFill>
                <a:latin typeface="Calibri"/>
                <a:ea typeface="Calibri"/>
                <a:cs typeface="Calibri"/>
                <a:sym typeface="Calibri"/>
              </a:rPr>
              <a:t>Asst Prof</a:t>
            </a:r>
            <a:endParaRPr/>
          </a:p>
          <a:p>
            <a:pPr indent="0" lvl="0" marL="0" rtl="0" algn="r">
              <a:lnSpc>
                <a:spcPct val="100000"/>
              </a:lnSpc>
              <a:spcBef>
                <a:spcPts val="360"/>
              </a:spcBef>
              <a:spcAft>
                <a:spcPts val="0"/>
              </a:spcAft>
              <a:buClr>
                <a:srgbClr val="632523"/>
              </a:buClr>
              <a:buSzPts val="1800"/>
              <a:buNone/>
            </a:pPr>
            <a:r>
              <a:rPr b="1" i="0" lang="en-US" sz="1800" u="none">
                <a:solidFill>
                  <a:srgbClr val="632523"/>
                </a:solidFill>
                <a:latin typeface="Calibri"/>
                <a:ea typeface="Calibri"/>
                <a:cs typeface="Calibri"/>
                <a:sym typeface="Calibri"/>
              </a:rPr>
              <a:t>Centre for Differently Abled Persons</a:t>
            </a:r>
            <a:endParaRPr/>
          </a:p>
          <a:p>
            <a:pPr indent="0" lvl="0" marL="0" rtl="0" algn="r">
              <a:lnSpc>
                <a:spcPct val="100000"/>
              </a:lnSpc>
              <a:spcBef>
                <a:spcPts val="360"/>
              </a:spcBef>
              <a:spcAft>
                <a:spcPts val="0"/>
              </a:spcAft>
              <a:buClr>
                <a:srgbClr val="632523"/>
              </a:buClr>
              <a:buSzPts val="1800"/>
              <a:buNone/>
            </a:pPr>
            <a:r>
              <a:rPr b="1" i="0" lang="en-US" sz="1800" u="none">
                <a:solidFill>
                  <a:srgbClr val="632523"/>
                </a:solidFill>
                <a:latin typeface="Calibri"/>
                <a:ea typeface="Calibri"/>
                <a:cs typeface="Calibri"/>
                <a:sym typeface="Calibri"/>
              </a:rPr>
              <a:t>Bharathidasan University</a:t>
            </a:r>
            <a:endParaRPr/>
          </a:p>
          <a:p>
            <a:pPr indent="0" lvl="0" marL="0" rtl="0" algn="r">
              <a:lnSpc>
                <a:spcPct val="100000"/>
              </a:lnSpc>
              <a:spcBef>
                <a:spcPts val="360"/>
              </a:spcBef>
              <a:spcAft>
                <a:spcPts val="0"/>
              </a:spcAft>
              <a:buClr>
                <a:srgbClr val="632523"/>
              </a:buClr>
              <a:buSzPts val="1800"/>
              <a:buNone/>
            </a:pPr>
            <a:r>
              <a:rPr b="1" i="0" lang="en-US" sz="1800" u="none">
                <a:solidFill>
                  <a:srgbClr val="632523"/>
                </a:solidFill>
                <a:latin typeface="Calibri"/>
                <a:ea typeface="Calibri"/>
                <a:cs typeface="Calibri"/>
                <a:sym typeface="Calibri"/>
              </a:rPr>
              <a:t>cdapraba@bdu.ac.in</a:t>
            </a:r>
            <a:endParaRPr/>
          </a:p>
        </p:txBody>
      </p:sp>
      <p:sp>
        <p:nvSpPr>
          <p:cNvPr id="122" name="Google Shape;122;p1"/>
          <p:cNvSpPr/>
          <p:nvPr/>
        </p:nvSpPr>
        <p:spPr>
          <a:xfrm rot="-5400000">
            <a:off x="-1097557" y="4755158"/>
            <a:ext cx="3115468" cy="615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800"/>
              <a:buFont typeface="Calibri"/>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nvSpPr>
        <p:spPr>
          <a:xfrm>
            <a:off x="609600" y="3733800"/>
            <a:ext cx="19050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99FF"/>
              </a:buClr>
              <a:buSzPts val="3600"/>
              <a:buFont typeface="Calibri"/>
              <a:buNone/>
            </a:pPr>
            <a:r>
              <a:rPr b="1" i="0" lang="en-US" sz="3600" u="none" cap="none" strike="noStrike">
                <a:solidFill>
                  <a:srgbClr val="0099FF"/>
                </a:solidFill>
                <a:latin typeface="Calibri"/>
                <a:ea typeface="Calibri"/>
                <a:cs typeface="Calibri"/>
                <a:sym typeface="Calibri"/>
              </a:rPr>
              <a:t>INPUT</a:t>
            </a:r>
            <a:endParaRPr b="0" i="0" sz="1400" u="none" cap="none" strike="noStrike">
              <a:solidFill>
                <a:srgbClr val="000000"/>
              </a:solidFill>
              <a:latin typeface="Arial"/>
              <a:ea typeface="Arial"/>
              <a:cs typeface="Arial"/>
              <a:sym typeface="Arial"/>
            </a:endParaRPr>
          </a:p>
        </p:txBody>
      </p:sp>
      <p:sp>
        <p:nvSpPr>
          <p:cNvPr id="183" name="Google Shape;183;p15"/>
          <p:cNvSpPr txBox="1"/>
          <p:nvPr/>
        </p:nvSpPr>
        <p:spPr>
          <a:xfrm>
            <a:off x="3276600" y="3733800"/>
            <a:ext cx="26670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6666"/>
              </a:buClr>
              <a:buSzPts val="3600"/>
              <a:buFont typeface="Calibri"/>
              <a:buNone/>
            </a:pPr>
            <a:r>
              <a:rPr b="1" i="0" lang="en-US" sz="3600" u="none" cap="none" strike="noStrike">
                <a:solidFill>
                  <a:srgbClr val="006666"/>
                </a:solidFill>
                <a:latin typeface="Calibri"/>
                <a:ea typeface="Calibri"/>
                <a:cs typeface="Calibri"/>
                <a:sym typeface="Calibri"/>
              </a:rPr>
              <a:t>PROCESS</a:t>
            </a:r>
            <a:endParaRPr b="0" i="0" sz="1400" u="none" cap="none" strike="noStrike">
              <a:solidFill>
                <a:srgbClr val="000000"/>
              </a:solidFill>
              <a:latin typeface="Arial"/>
              <a:ea typeface="Arial"/>
              <a:cs typeface="Arial"/>
              <a:sym typeface="Arial"/>
            </a:endParaRPr>
          </a:p>
        </p:txBody>
      </p:sp>
      <p:sp>
        <p:nvSpPr>
          <p:cNvPr id="184" name="Google Shape;184;p15"/>
          <p:cNvSpPr txBox="1"/>
          <p:nvPr/>
        </p:nvSpPr>
        <p:spPr>
          <a:xfrm>
            <a:off x="6629400" y="3657600"/>
            <a:ext cx="25146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600"/>
              <a:buFont typeface="Calibri"/>
              <a:buNone/>
            </a:pPr>
            <a:r>
              <a:rPr b="1" i="0" lang="en-US" sz="3600" u="none" cap="none" strike="noStrike">
                <a:solidFill>
                  <a:srgbClr val="FF3300"/>
                </a:solidFill>
                <a:latin typeface="Calibri"/>
                <a:ea typeface="Calibri"/>
                <a:cs typeface="Calibri"/>
                <a:sym typeface="Calibri"/>
              </a:rPr>
              <a:t>OUTPUT</a:t>
            </a:r>
            <a:endParaRPr b="0" i="0" sz="1400" u="none" cap="none" strike="noStrike">
              <a:solidFill>
                <a:srgbClr val="000000"/>
              </a:solidFill>
              <a:latin typeface="Arial"/>
              <a:ea typeface="Arial"/>
              <a:cs typeface="Arial"/>
              <a:sym typeface="Arial"/>
            </a:endParaRPr>
          </a:p>
        </p:txBody>
      </p:sp>
      <p:sp>
        <p:nvSpPr>
          <p:cNvPr id="185" name="Google Shape;185;p15"/>
          <p:cNvSpPr/>
          <p:nvPr/>
        </p:nvSpPr>
        <p:spPr>
          <a:xfrm>
            <a:off x="2209800" y="3810000"/>
            <a:ext cx="976312" cy="485775"/>
          </a:xfrm>
          <a:prstGeom prst="right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6" name="Google Shape;186;p15"/>
          <p:cNvSpPr/>
          <p:nvPr/>
        </p:nvSpPr>
        <p:spPr>
          <a:xfrm>
            <a:off x="5638800" y="3810000"/>
            <a:ext cx="976312" cy="485775"/>
          </a:xfrm>
          <a:prstGeom prst="rightArrow">
            <a:avLst>
              <a:gd fmla="val 50000" name="adj1"/>
              <a:gd fmla="val 50000" name="adj2"/>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7" name="Google Shape;187;p15"/>
          <p:cNvSpPr/>
          <p:nvPr/>
        </p:nvSpPr>
        <p:spPr>
          <a:xfrm rot="10800000">
            <a:off x="1371600" y="1752600"/>
            <a:ext cx="6324600" cy="1066800"/>
          </a:xfrm>
          <a:prstGeom prst="curvedUpArrow">
            <a:avLst>
              <a:gd fmla="val 14938" name="adj1"/>
              <a:gd fmla="val 19935" name="adj2"/>
              <a:gd fmla="val 25000" name="adj3"/>
            </a:avLst>
          </a:prstGeom>
          <a:solidFill>
            <a:srgbClr val="CC00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15"/>
          <p:cNvSpPr/>
          <p:nvPr/>
        </p:nvSpPr>
        <p:spPr>
          <a:xfrm>
            <a:off x="990600" y="3048000"/>
            <a:ext cx="3429000" cy="733425"/>
          </a:xfrm>
          <a:prstGeom prst="curvedDownArrow">
            <a:avLst>
              <a:gd fmla="val 25000" name="adj1"/>
              <a:gd fmla="val 50000" name="adj2"/>
              <a:gd fmla="val 25000" name="adj3"/>
            </a:avLst>
          </a:prstGeom>
          <a:solidFill>
            <a:srgbClr val="CC00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9" name="Google Shape;189;p15"/>
          <p:cNvSpPr txBox="1"/>
          <p:nvPr/>
        </p:nvSpPr>
        <p:spPr>
          <a:xfrm>
            <a:off x="685800" y="498475"/>
            <a:ext cx="8458200" cy="738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4200"/>
              <a:buFont typeface="Calibri"/>
              <a:buNone/>
            </a:pPr>
            <a:r>
              <a:rPr b="1" i="0" lang="en-US" sz="4200" u="none" cap="none" strike="noStrike">
                <a:solidFill>
                  <a:schemeClr val="dk1"/>
                </a:solidFill>
                <a:latin typeface="Calibri"/>
                <a:ea typeface="Calibri"/>
                <a:cs typeface="Calibri"/>
                <a:sym typeface="Calibri"/>
              </a:rPr>
              <a:t>How We Teach</a:t>
            </a:r>
            <a:endParaRPr b="0" i="0" sz="1400" u="none" cap="none" strike="noStrike">
              <a:solidFill>
                <a:srgbClr val="000000"/>
              </a:solidFill>
              <a:latin typeface="Arial"/>
              <a:ea typeface="Arial"/>
              <a:cs typeface="Arial"/>
              <a:sym typeface="Arial"/>
            </a:endParaRPr>
          </a:p>
        </p:txBody>
      </p:sp>
      <p:sp>
        <p:nvSpPr>
          <p:cNvPr id="190" name="Google Shape;190;p15"/>
          <p:cNvSpPr txBox="1"/>
          <p:nvPr/>
        </p:nvSpPr>
        <p:spPr>
          <a:xfrm>
            <a:off x="6553200" y="3276600"/>
            <a:ext cx="25908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Child behavior</a:t>
            </a:r>
            <a:endParaRPr b="0" i="0" sz="1400" u="none" cap="none" strike="noStrike">
              <a:solidFill>
                <a:srgbClr val="000000"/>
              </a:solidFill>
              <a:latin typeface="Arial"/>
              <a:ea typeface="Arial"/>
              <a:cs typeface="Arial"/>
              <a:sym typeface="Arial"/>
            </a:endParaRPr>
          </a:p>
        </p:txBody>
      </p:sp>
      <p:sp>
        <p:nvSpPr>
          <p:cNvPr id="191" name="Google Shape;191;p15"/>
          <p:cNvSpPr txBox="1"/>
          <p:nvPr/>
        </p:nvSpPr>
        <p:spPr>
          <a:xfrm>
            <a:off x="0" y="5288340"/>
            <a:ext cx="9144000" cy="1569660"/>
          </a:xfrm>
          <a:prstGeom prst="rect">
            <a:avLst/>
          </a:prstGeom>
          <a:gradFill>
            <a:gsLst>
              <a:gs pos="0">
                <a:srgbClr val="C86C1F"/>
              </a:gs>
              <a:gs pos="80000">
                <a:srgbClr val="FF8E29"/>
              </a:gs>
              <a:gs pos="100000">
                <a:srgbClr val="FF8D25"/>
              </a:gs>
            </a:gsLst>
            <a:lin ang="16200000" scaled="0"/>
          </a:gradFill>
          <a:ln>
            <a:noFill/>
          </a:ln>
          <a:effectLst>
            <a:outerShdw blurRad="40000" rotWithShape="0" dir="5400000" dist="23000">
              <a:srgbClr val="000000">
                <a:alpha val="34509"/>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3200"/>
              <a:buFont typeface="Calibri"/>
              <a:buNone/>
            </a:pPr>
            <a:r>
              <a:rPr b="0" i="0" lang="en-US" sz="3200" u="none" cap="none" strike="noStrike">
                <a:solidFill>
                  <a:schemeClr val="lt1"/>
                </a:solidFill>
                <a:latin typeface="Calibri"/>
                <a:ea typeface="Calibri"/>
                <a:cs typeface="Calibri"/>
                <a:sym typeface="Calibri"/>
              </a:rPr>
              <a:t>What if the child does not have easy access to the input (sensory) or access to the output (communication/motor)?</a:t>
            </a:r>
            <a:endParaRPr b="0" i="0" sz="1400" u="none" cap="none" strike="noStrike">
              <a:solidFill>
                <a:srgbClr val="000000"/>
              </a:solidFill>
              <a:latin typeface="Arial"/>
              <a:ea typeface="Arial"/>
              <a:cs typeface="Arial"/>
              <a:sym typeface="Arial"/>
            </a:endParaRPr>
          </a:p>
        </p:txBody>
      </p:sp>
      <p:sp>
        <p:nvSpPr>
          <p:cNvPr id="192" name="Google Shape;192;p15"/>
          <p:cNvSpPr/>
          <p:nvPr/>
        </p:nvSpPr>
        <p:spPr>
          <a:xfrm>
            <a:off x="4800600" y="4419600"/>
            <a:ext cx="3352800" cy="733425"/>
          </a:xfrm>
          <a:prstGeom prst="curvedUpArrow">
            <a:avLst>
              <a:gd fmla="val 25000" name="adj1"/>
              <a:gd fmla="val 50000" name="adj2"/>
              <a:gd fmla="val 25000" name="adj3"/>
            </a:avLst>
          </a:prstGeom>
          <a:solidFill>
            <a:srgbClr val="CC0099"/>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6"/>
          <p:cNvSpPr txBox="1"/>
          <p:nvPr>
            <p:ph type="title"/>
          </p:nvPr>
        </p:nvSpPr>
        <p:spPr>
          <a:xfrm>
            <a:off x="1066800" y="274637"/>
            <a:ext cx="76200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lt1"/>
              </a:buClr>
              <a:buSzPts val="3600"/>
              <a:buFont typeface="Calibri"/>
              <a:buNone/>
            </a:pPr>
            <a:r>
              <a:rPr b="1" i="0" lang="en-US" sz="3600" u="none">
                <a:solidFill>
                  <a:schemeClr val="lt1"/>
                </a:solidFill>
                <a:latin typeface="Calibri"/>
                <a:ea typeface="Calibri"/>
                <a:cs typeface="Calibri"/>
                <a:sym typeface="Calibri"/>
              </a:rPr>
              <a:t>Input</a:t>
            </a:r>
            <a:endParaRPr/>
          </a:p>
        </p:txBody>
      </p:sp>
      <p:sp>
        <p:nvSpPr>
          <p:cNvPr id="198" name="Google Shape;198;p16"/>
          <p:cNvSpPr txBox="1"/>
          <p:nvPr>
            <p:ph idx="1" type="body"/>
          </p:nvPr>
        </p:nvSpPr>
        <p:spPr>
          <a:xfrm>
            <a:off x="685800" y="1752600"/>
            <a:ext cx="8001000" cy="4572000"/>
          </a:xfrm>
          <a:prstGeom prst="rect">
            <a:avLst/>
          </a:prstGeom>
          <a:noFill/>
          <a:ln>
            <a:noFill/>
          </a:ln>
        </p:spPr>
        <p:txBody>
          <a:bodyPr anchorCtr="0" anchor="t" bIns="45700" lIns="91425" spcFirstLastPara="1" rIns="91425" wrap="square" tIns="45700">
            <a:normAutofit/>
          </a:bodyPr>
          <a:lstStyle/>
          <a:p>
            <a:pPr indent="-342900" lvl="0" marL="342900" marR="0" rtl="0" algn="ctr">
              <a:lnSpc>
                <a:spcPct val="100000"/>
              </a:lnSpc>
              <a:spcBef>
                <a:spcPts val="0"/>
              </a:spcBef>
              <a:spcAft>
                <a:spcPts val="0"/>
              </a:spcAft>
              <a:buClr>
                <a:srgbClr val="632523"/>
              </a:buClr>
              <a:buSzPts val="3200"/>
              <a:buFont typeface="Arial"/>
              <a:buChar char="•"/>
            </a:pPr>
            <a:r>
              <a:rPr b="0" i="0" lang="en-US" sz="3200" u="none">
                <a:solidFill>
                  <a:srgbClr val="632523"/>
                </a:solidFill>
                <a:latin typeface="Comic Sans MS"/>
                <a:ea typeface="Comic Sans MS"/>
                <a:cs typeface="Comic Sans MS"/>
                <a:sym typeface="Comic Sans MS"/>
              </a:rPr>
              <a:t>80% of learning is through your vision</a:t>
            </a:r>
            <a:endParaRPr/>
          </a:p>
          <a:p>
            <a:pPr indent="-342900" lvl="0" marL="342900" marR="0" rtl="0" algn="ctr">
              <a:lnSpc>
                <a:spcPct val="100000"/>
              </a:lnSpc>
              <a:spcBef>
                <a:spcPts val="640"/>
              </a:spcBef>
              <a:spcAft>
                <a:spcPts val="0"/>
              </a:spcAft>
              <a:buClr>
                <a:srgbClr val="632523"/>
              </a:buClr>
              <a:buSzPts val="3200"/>
              <a:buFont typeface="Arial"/>
              <a:buChar char="•"/>
            </a:pPr>
            <a:r>
              <a:rPr b="0" i="0" lang="en-US" sz="3200" u="none">
                <a:solidFill>
                  <a:srgbClr val="632523"/>
                </a:solidFill>
                <a:latin typeface="Comic Sans MS"/>
                <a:ea typeface="Comic Sans MS"/>
                <a:cs typeface="Comic Sans MS"/>
                <a:sym typeface="Comic Sans MS"/>
              </a:rPr>
              <a:t>Vision and hearing are your distance senses</a:t>
            </a:r>
            <a:endParaRPr/>
          </a:p>
          <a:p>
            <a:pPr indent="-342900" lvl="0" marL="342900" marR="0" rtl="0" algn="ctr">
              <a:lnSpc>
                <a:spcPct val="100000"/>
              </a:lnSpc>
              <a:spcBef>
                <a:spcPts val="640"/>
              </a:spcBef>
              <a:spcAft>
                <a:spcPts val="0"/>
              </a:spcAft>
              <a:buClr>
                <a:srgbClr val="632523"/>
              </a:buClr>
              <a:buSzPts val="3200"/>
              <a:buFont typeface="Arial"/>
              <a:buChar char="•"/>
            </a:pPr>
            <a:r>
              <a:rPr b="0" i="0" lang="en-US" sz="3200" u="none">
                <a:solidFill>
                  <a:srgbClr val="632523"/>
                </a:solidFill>
                <a:latin typeface="Comic Sans MS"/>
                <a:ea typeface="Comic Sans MS"/>
                <a:cs typeface="Comic Sans MS"/>
                <a:sym typeface="Comic Sans MS"/>
              </a:rPr>
              <a:t>95% of all learning is through your distance senses</a:t>
            </a:r>
            <a:endParaRPr/>
          </a:p>
          <a:p>
            <a:pPr indent="-342900" lvl="0" marL="342900" marR="0" rtl="0" algn="ctr">
              <a:lnSpc>
                <a:spcPct val="100000"/>
              </a:lnSpc>
              <a:spcBef>
                <a:spcPts val="640"/>
              </a:spcBef>
              <a:spcAft>
                <a:spcPts val="0"/>
              </a:spcAft>
              <a:buClr>
                <a:srgbClr val="604A7B"/>
              </a:buClr>
              <a:buSzPts val="3200"/>
              <a:buFont typeface="Arial"/>
              <a:buChar char="•"/>
            </a:pPr>
            <a:r>
              <a:rPr b="0" i="0" lang="en-US" sz="3200" u="none">
                <a:solidFill>
                  <a:srgbClr val="604A7B"/>
                </a:solidFill>
                <a:latin typeface="Comic Sans MS"/>
                <a:ea typeface="Comic Sans MS"/>
                <a:cs typeface="Comic Sans MS"/>
                <a:sym typeface="Comic Sans MS"/>
              </a:rPr>
              <a:t>90% of learning is incidental </a:t>
            </a:r>
            <a:endParaRPr/>
          </a:p>
          <a:p>
            <a:pPr indent="-342900" lvl="0" marL="342900" marR="0" rtl="0" algn="ctr">
              <a:lnSpc>
                <a:spcPct val="100000"/>
              </a:lnSpc>
              <a:spcBef>
                <a:spcPts val="640"/>
              </a:spcBef>
              <a:spcAft>
                <a:spcPts val="0"/>
              </a:spcAft>
              <a:buClr>
                <a:srgbClr val="632523"/>
              </a:buClr>
              <a:buSzPts val="3200"/>
              <a:buFont typeface="Arial"/>
              <a:buChar char="•"/>
            </a:pPr>
            <a:r>
              <a:rPr b="0" i="0" lang="en-US" sz="3200" u="none">
                <a:solidFill>
                  <a:srgbClr val="632523"/>
                </a:solidFill>
                <a:latin typeface="Comic Sans MS"/>
                <a:ea typeface="Comic Sans MS"/>
                <a:cs typeface="Comic Sans MS"/>
                <a:sym typeface="Comic Sans MS"/>
              </a:rPr>
              <a:t>Learning </a:t>
            </a:r>
            <a:r>
              <a:rPr b="1" i="0" lang="en-US" sz="3200" u="none">
                <a:solidFill>
                  <a:schemeClr val="lt2"/>
                </a:solidFill>
                <a:latin typeface="Comic Sans MS"/>
                <a:ea typeface="Comic Sans MS"/>
                <a:cs typeface="Comic Sans MS"/>
                <a:sym typeface="Comic Sans MS"/>
              </a:rPr>
              <a:t>progresses</a:t>
            </a:r>
            <a:r>
              <a:rPr b="0" i="0" lang="en-US" sz="3200" u="none">
                <a:solidFill>
                  <a:srgbClr val="632523"/>
                </a:solidFill>
                <a:latin typeface="Comic Sans MS"/>
                <a:ea typeface="Comic Sans MS"/>
                <a:cs typeface="Comic Sans MS"/>
                <a:sym typeface="Comic Sans MS"/>
              </a:rPr>
              <a:t> from the known to the unknown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17"/>
          <p:cNvSpPr txBox="1"/>
          <p:nvPr>
            <p:ph type="ctrTitle"/>
          </p:nvPr>
        </p:nvSpPr>
        <p:spPr>
          <a:xfrm>
            <a:off x="1828800" y="838200"/>
            <a:ext cx="6629400" cy="1143000"/>
          </a:xfrm>
          <a:prstGeom prst="rect">
            <a:avLst/>
          </a:prstGeom>
          <a:noFill/>
          <a:ln>
            <a:noFill/>
          </a:ln>
          <a:effectLst>
            <a:outerShdw blurRad="63500" dir="2700000" dist="38100">
              <a:srgbClr val="000000">
                <a:alpha val="39215"/>
              </a:srgbClr>
            </a:outerShdw>
          </a:effectLst>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lt1"/>
              </a:buClr>
              <a:buSzPts val="4000"/>
              <a:buFont typeface="Comic Sans MS"/>
              <a:buNone/>
            </a:pPr>
            <a:r>
              <a:rPr b="0" i="0" lang="en-US" sz="4000" u="none">
                <a:solidFill>
                  <a:schemeClr val="lt1"/>
                </a:solidFill>
                <a:latin typeface="Comic Sans MS"/>
                <a:ea typeface="Comic Sans MS"/>
                <a:cs typeface="Comic Sans MS"/>
                <a:sym typeface="Comic Sans MS"/>
              </a:rPr>
              <a:t>The disability is </a:t>
            </a:r>
            <a:r>
              <a:rPr b="0" i="0" lang="en-US" sz="4000" u="none">
                <a:solidFill>
                  <a:srgbClr val="0066FF"/>
                </a:solidFill>
                <a:latin typeface="Comic Sans MS"/>
                <a:ea typeface="Comic Sans MS"/>
                <a:cs typeface="Comic Sans MS"/>
                <a:sym typeface="Comic Sans MS"/>
              </a:rPr>
              <a:t>not</a:t>
            </a:r>
            <a:r>
              <a:rPr b="0" i="0" lang="en-US" sz="4000" u="none">
                <a:solidFill>
                  <a:schemeClr val="lt1"/>
                </a:solidFill>
                <a:latin typeface="Comic Sans MS"/>
                <a:ea typeface="Comic Sans MS"/>
                <a:cs typeface="Comic Sans MS"/>
                <a:sym typeface="Comic Sans MS"/>
              </a:rPr>
              <a:t> the Sensory Impairment</a:t>
            </a:r>
            <a:endParaRPr/>
          </a:p>
        </p:txBody>
      </p:sp>
      <p:sp>
        <p:nvSpPr>
          <p:cNvPr id="205" name="Google Shape;205;p17"/>
          <p:cNvSpPr txBox="1"/>
          <p:nvPr>
            <p:ph idx="1" type="subTitle"/>
          </p:nvPr>
        </p:nvSpPr>
        <p:spPr>
          <a:xfrm>
            <a:off x="1143000" y="3581400"/>
            <a:ext cx="7467600" cy="19050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rgbClr val="632423"/>
              </a:buClr>
              <a:buSzPts val="3700"/>
              <a:buNone/>
            </a:pPr>
            <a:r>
              <a:t/>
            </a:r>
            <a:endParaRPr b="0" i="0" sz="3700" u="none">
              <a:solidFill>
                <a:srgbClr val="632523"/>
              </a:solidFill>
              <a:latin typeface="Calibri"/>
              <a:ea typeface="Calibri"/>
              <a:cs typeface="Calibri"/>
              <a:sym typeface="Calibri"/>
            </a:endParaRPr>
          </a:p>
          <a:p>
            <a:pPr indent="0" lvl="0" marL="0" rtl="0" algn="r">
              <a:lnSpc>
                <a:spcPct val="90000"/>
              </a:lnSpc>
              <a:spcBef>
                <a:spcPts val="740"/>
              </a:spcBef>
              <a:spcAft>
                <a:spcPts val="0"/>
              </a:spcAft>
              <a:buClr>
                <a:srgbClr val="632523"/>
              </a:buClr>
              <a:buSzPts val="3700"/>
              <a:buNone/>
            </a:pPr>
            <a:r>
              <a:rPr b="0" i="0" lang="en-US" sz="3700" u="none">
                <a:solidFill>
                  <a:srgbClr val="632523"/>
                </a:solidFill>
                <a:latin typeface="Comic Sans MS"/>
                <a:ea typeface="Comic Sans MS"/>
                <a:cs typeface="Comic Sans MS"/>
                <a:sym typeface="Comic Sans MS"/>
              </a:rPr>
              <a:t>The disability is in </a:t>
            </a:r>
            <a:endParaRPr/>
          </a:p>
          <a:p>
            <a:pPr indent="0" lvl="0" marL="0" rtl="0" algn="r">
              <a:lnSpc>
                <a:spcPct val="90000"/>
              </a:lnSpc>
              <a:spcBef>
                <a:spcPts val="740"/>
              </a:spcBef>
              <a:spcAft>
                <a:spcPts val="0"/>
              </a:spcAft>
              <a:buClr>
                <a:srgbClr val="CC0099"/>
              </a:buClr>
              <a:buSzPts val="3700"/>
              <a:buNone/>
            </a:pPr>
            <a:r>
              <a:rPr b="0" i="0" lang="en-US" sz="3700" u="none">
                <a:solidFill>
                  <a:srgbClr val="CC0099"/>
                </a:solidFill>
                <a:latin typeface="Comic Sans MS"/>
                <a:ea typeface="Comic Sans MS"/>
                <a:cs typeface="Comic Sans MS"/>
                <a:sym typeface="Comic Sans MS"/>
              </a:rPr>
              <a:t>INFORMATION GATHERING</a:t>
            </a:r>
            <a:endParaRPr/>
          </a:p>
        </p:txBody>
      </p:sp>
      <p:pic>
        <p:nvPicPr>
          <p:cNvPr descr="pe07264_" id="206" name="Google Shape;206;p17"/>
          <p:cNvPicPr preferRelativeResize="0"/>
          <p:nvPr/>
        </p:nvPicPr>
        <p:blipFill rotWithShape="1">
          <a:blip r:embed="rId3">
            <a:alphaModFix/>
          </a:blip>
          <a:srcRect b="0" l="0" r="0" t="0"/>
          <a:stretch/>
        </p:blipFill>
        <p:spPr>
          <a:xfrm>
            <a:off x="838200" y="2133600"/>
            <a:ext cx="2901950" cy="23320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210" name="Shape 210"/>
        <p:cNvGrpSpPr/>
        <p:nvPr/>
      </p:nvGrpSpPr>
      <p:grpSpPr>
        <a:xfrm>
          <a:off x="0" y="0"/>
          <a:ext cx="0" cy="0"/>
          <a:chOff x="0" y="0"/>
          <a:chExt cx="0" cy="0"/>
        </a:xfrm>
      </p:grpSpPr>
      <p:sp>
        <p:nvSpPr>
          <p:cNvPr id="211" name="Google Shape;211;p24"/>
          <p:cNvSpPr txBox="1"/>
          <p:nvPr/>
        </p:nvSpPr>
        <p:spPr>
          <a:xfrm>
            <a:off x="381000" y="1447800"/>
            <a:ext cx="8763000" cy="4524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600"/>
              <a:buFont typeface="Calibri"/>
              <a:buNone/>
            </a:pPr>
            <a:r>
              <a:rPr b="0" i="0" lang="en-US" sz="3600" u="none" cap="none" strike="noStrike">
                <a:solidFill>
                  <a:srgbClr val="FF0000"/>
                </a:solidFill>
                <a:latin typeface="Calibri"/>
                <a:ea typeface="Calibri"/>
                <a:cs typeface="Calibri"/>
                <a:sym typeface="Calibri"/>
              </a:rPr>
              <a:t>“The use of assistive technology to support the needs of special education students has been a revelation and has begun a small revolution in student achievement, so that many students are now able to access, develop and display what they know in ways that have never been possible for them before.”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ph type="title"/>
          </p:nvPr>
        </p:nvSpPr>
        <p:spPr>
          <a:xfrm>
            <a:off x="381000" y="304800"/>
            <a:ext cx="8763000" cy="1066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Calibri"/>
              <a:buNone/>
            </a:pPr>
            <a:br>
              <a:rPr b="0" i="0" lang="en-US" sz="3600" u="none">
                <a:solidFill>
                  <a:schemeClr val="lt1"/>
                </a:solidFill>
                <a:latin typeface="Calibri"/>
                <a:ea typeface="Calibri"/>
                <a:cs typeface="Calibri"/>
                <a:sym typeface="Calibri"/>
              </a:rPr>
            </a:br>
            <a:r>
              <a:rPr b="1" i="0" lang="en-US" sz="3600" u="none">
                <a:solidFill>
                  <a:schemeClr val="lt1"/>
                </a:solidFill>
                <a:latin typeface="Calibri"/>
                <a:ea typeface="Calibri"/>
                <a:cs typeface="Calibri"/>
                <a:sym typeface="Calibri"/>
              </a:rPr>
              <a:t>Assistive Technology in the Schools</a:t>
            </a:r>
            <a:br>
              <a:rPr b="1" i="0" lang="en-US" sz="3600" u="none">
                <a:solidFill>
                  <a:schemeClr val="lt1"/>
                </a:solidFill>
                <a:latin typeface="Calibri"/>
                <a:ea typeface="Calibri"/>
                <a:cs typeface="Calibri"/>
                <a:sym typeface="Calibri"/>
              </a:rPr>
            </a:br>
            <a:endParaRPr/>
          </a:p>
        </p:txBody>
      </p:sp>
      <p:sp>
        <p:nvSpPr>
          <p:cNvPr id="218" name="Google Shape;218;p25"/>
          <p:cNvSpPr txBox="1"/>
          <p:nvPr>
            <p:ph idx="1" type="body"/>
          </p:nvPr>
        </p:nvSpPr>
        <p:spPr>
          <a:xfrm>
            <a:off x="685800" y="1371600"/>
            <a:ext cx="7772400" cy="4724400"/>
          </a:xfrm>
          <a:prstGeom prst="rect">
            <a:avLst/>
          </a:prstGeom>
          <a:noFill/>
          <a:ln>
            <a:noFill/>
          </a:ln>
        </p:spPr>
        <p:txBody>
          <a:bodyPr anchorCtr="0" anchor="t" bIns="45700" lIns="91425" spcFirstLastPara="1" rIns="91425" wrap="square" tIns="45700">
            <a:noAutofit/>
          </a:bodyPr>
          <a:lstStyle/>
          <a:p>
            <a:pPr indent="-190500" lvl="0" marL="342900" marR="0" rtl="0" algn="l">
              <a:lnSpc>
                <a:spcPct val="90000"/>
              </a:lnSpc>
              <a:spcBef>
                <a:spcPts val="0"/>
              </a:spcBef>
              <a:spcAft>
                <a:spcPts val="0"/>
              </a:spcAft>
              <a:buClr>
                <a:schemeClr val="dk1"/>
              </a:buClr>
              <a:buSzPts val="2400"/>
              <a:buFont typeface="Arial"/>
              <a:buNone/>
            </a:pPr>
            <a:r>
              <a:t/>
            </a:r>
            <a:endParaRPr b="1" i="0" sz="2400" u="none">
              <a:solidFill>
                <a:schemeClr val="dk2"/>
              </a:solidFill>
              <a:latin typeface="Calibri"/>
              <a:ea typeface="Calibri"/>
              <a:cs typeface="Calibri"/>
              <a:sym typeface="Calibri"/>
            </a:endParaRPr>
          </a:p>
          <a:p>
            <a:pPr indent="-342900" lvl="0" marL="342900" marR="0" rtl="0" algn="l">
              <a:lnSpc>
                <a:spcPct val="90000"/>
              </a:lnSpc>
              <a:spcBef>
                <a:spcPts val="560"/>
              </a:spcBef>
              <a:spcAft>
                <a:spcPts val="0"/>
              </a:spcAft>
              <a:buClr>
                <a:schemeClr val="dk2"/>
              </a:buClr>
              <a:buSzPts val="2800"/>
              <a:buFont typeface="Arial"/>
              <a:buChar char="•"/>
            </a:pPr>
            <a:r>
              <a:rPr b="1" i="0" lang="en-US" sz="2800" u="none">
                <a:solidFill>
                  <a:schemeClr val="dk2"/>
                </a:solidFill>
                <a:latin typeface="Calibri"/>
                <a:ea typeface="Calibri"/>
                <a:cs typeface="Calibri"/>
                <a:sym typeface="Calibri"/>
              </a:rPr>
              <a:t>Legal Aspects of Assistive Technology</a:t>
            </a:r>
            <a:endParaRPr/>
          </a:p>
          <a:p>
            <a:pPr indent="-285750" lvl="1" marL="742950" marR="0" rtl="0" algn="l">
              <a:lnSpc>
                <a:spcPct val="90000"/>
              </a:lnSpc>
              <a:spcBef>
                <a:spcPts val="480"/>
              </a:spcBef>
              <a:spcAft>
                <a:spcPts val="0"/>
              </a:spcAft>
              <a:buClr>
                <a:schemeClr val="dk2"/>
              </a:buClr>
              <a:buSzPts val="2400"/>
              <a:buFont typeface="Arial"/>
              <a:buChar char="–"/>
            </a:pPr>
            <a:r>
              <a:rPr b="1" i="0" lang="en-US" sz="2400" u="none" cap="none" strike="noStrike">
                <a:solidFill>
                  <a:schemeClr val="dk2"/>
                </a:solidFill>
                <a:latin typeface="Calibri"/>
                <a:ea typeface="Calibri"/>
                <a:cs typeface="Calibri"/>
                <a:sym typeface="Calibri"/>
              </a:rPr>
              <a:t>Legislation</a:t>
            </a:r>
            <a:endParaRPr/>
          </a:p>
          <a:p>
            <a:pPr indent="-285750" lvl="1" marL="742950" marR="0" rtl="0" algn="l">
              <a:lnSpc>
                <a:spcPct val="90000"/>
              </a:lnSpc>
              <a:spcBef>
                <a:spcPts val="480"/>
              </a:spcBef>
              <a:spcAft>
                <a:spcPts val="0"/>
              </a:spcAft>
              <a:buClr>
                <a:schemeClr val="dk2"/>
              </a:buClr>
              <a:buSzPts val="2400"/>
              <a:buFont typeface="Arial"/>
              <a:buChar char="–"/>
            </a:pPr>
            <a:r>
              <a:rPr b="1" i="0" lang="en-US" sz="2400" u="none" cap="none" strike="noStrike">
                <a:solidFill>
                  <a:schemeClr val="dk2"/>
                </a:solidFill>
                <a:latin typeface="Calibri"/>
                <a:ea typeface="Calibri"/>
                <a:cs typeface="Calibri"/>
                <a:sym typeface="Calibri"/>
              </a:rPr>
              <a:t>Implications for schools</a:t>
            </a:r>
            <a:endParaRPr/>
          </a:p>
          <a:p>
            <a:pPr indent="-342900" lvl="0" marL="342900" marR="0" rtl="0" algn="l">
              <a:lnSpc>
                <a:spcPct val="90000"/>
              </a:lnSpc>
              <a:spcBef>
                <a:spcPts val="480"/>
              </a:spcBef>
              <a:spcAft>
                <a:spcPts val="0"/>
              </a:spcAft>
              <a:buClr>
                <a:schemeClr val="dk1"/>
              </a:buClr>
              <a:buSzPts val="2400"/>
              <a:buFont typeface="Arial"/>
              <a:buNone/>
            </a:pPr>
            <a:r>
              <a:t/>
            </a:r>
            <a:endParaRPr b="1" i="0" sz="2400" u="none">
              <a:solidFill>
                <a:schemeClr val="dk2"/>
              </a:solidFill>
              <a:latin typeface="Calibri"/>
              <a:ea typeface="Calibri"/>
              <a:cs typeface="Calibri"/>
              <a:sym typeface="Calibri"/>
            </a:endParaRPr>
          </a:p>
          <a:p>
            <a:pPr indent="-342900" lvl="0" marL="342900" marR="0" rtl="0" algn="l">
              <a:lnSpc>
                <a:spcPct val="90000"/>
              </a:lnSpc>
              <a:spcBef>
                <a:spcPts val="560"/>
              </a:spcBef>
              <a:spcAft>
                <a:spcPts val="0"/>
              </a:spcAft>
              <a:buClr>
                <a:schemeClr val="dk2"/>
              </a:buClr>
              <a:buSzPts val="2800"/>
              <a:buFont typeface="Arial"/>
              <a:buChar char="•"/>
            </a:pPr>
            <a:r>
              <a:rPr b="1" i="0" lang="en-US" sz="2800" u="none">
                <a:solidFill>
                  <a:schemeClr val="dk2"/>
                </a:solidFill>
                <a:latin typeface="Calibri"/>
                <a:ea typeface="Calibri"/>
                <a:cs typeface="Calibri"/>
                <a:sym typeface="Calibri"/>
              </a:rPr>
              <a:t>Implementation in the Schools</a:t>
            </a:r>
            <a:endParaRPr/>
          </a:p>
          <a:p>
            <a:pPr indent="-285750" lvl="1" marL="742950" marR="0" rtl="0" algn="l">
              <a:lnSpc>
                <a:spcPct val="90000"/>
              </a:lnSpc>
              <a:spcBef>
                <a:spcPts val="480"/>
              </a:spcBef>
              <a:spcAft>
                <a:spcPts val="0"/>
              </a:spcAft>
              <a:buClr>
                <a:schemeClr val="dk2"/>
              </a:buClr>
              <a:buSzPts val="2400"/>
              <a:buFont typeface="Arial"/>
              <a:buChar char="–"/>
            </a:pPr>
            <a:r>
              <a:rPr b="1" i="0" lang="en-US" sz="2400" u="none" cap="none" strike="noStrike">
                <a:solidFill>
                  <a:schemeClr val="dk2"/>
                </a:solidFill>
                <a:latin typeface="Calibri"/>
                <a:ea typeface="Calibri"/>
                <a:cs typeface="Calibri"/>
                <a:sym typeface="Calibri"/>
              </a:rPr>
              <a:t>Overview of assistive technology devices/services</a:t>
            </a:r>
            <a:endParaRPr/>
          </a:p>
          <a:p>
            <a:pPr indent="-285750" lvl="1" marL="742950" marR="0" rtl="0" algn="l">
              <a:lnSpc>
                <a:spcPct val="90000"/>
              </a:lnSpc>
              <a:spcBef>
                <a:spcPts val="480"/>
              </a:spcBef>
              <a:spcAft>
                <a:spcPts val="0"/>
              </a:spcAft>
              <a:buClr>
                <a:schemeClr val="dk2"/>
              </a:buClr>
              <a:buSzPts val="2400"/>
              <a:buFont typeface="Arial"/>
              <a:buChar char="–"/>
            </a:pPr>
            <a:r>
              <a:rPr b="1" i="0" lang="en-US" sz="2400" u="none" cap="none" strike="noStrike">
                <a:solidFill>
                  <a:schemeClr val="dk2"/>
                </a:solidFill>
                <a:latin typeface="Calibri"/>
                <a:ea typeface="Calibri"/>
                <a:cs typeface="Calibri"/>
                <a:sym typeface="Calibri"/>
              </a:rPr>
              <a:t>Educational interventions</a:t>
            </a:r>
            <a:endParaRPr/>
          </a:p>
          <a:p>
            <a:pPr indent="-107950" lvl="1" marL="742950" marR="0" rtl="0" algn="l">
              <a:lnSpc>
                <a:spcPct val="90000"/>
              </a:lnSpc>
              <a:spcBef>
                <a:spcPts val="560"/>
              </a:spcBef>
              <a:spcAft>
                <a:spcPts val="0"/>
              </a:spcAft>
              <a:buClr>
                <a:schemeClr val="dk1"/>
              </a:buClr>
              <a:buSzPts val="2800"/>
              <a:buFont typeface="Arial"/>
              <a:buNone/>
            </a:pPr>
            <a:r>
              <a:t/>
            </a:r>
            <a:endParaRPr b="1" i="0" sz="2800" u="none" cap="none" strike="noStrike">
              <a:solidFill>
                <a:schemeClr val="dk2"/>
              </a:solidFill>
              <a:latin typeface="Calibri"/>
              <a:ea typeface="Calibri"/>
              <a:cs typeface="Calibri"/>
              <a:sym typeface="Calibri"/>
            </a:endParaRPr>
          </a:p>
          <a:p>
            <a:pPr indent="-342900" lvl="0" marL="342900" marR="0" rtl="0" algn="l">
              <a:lnSpc>
                <a:spcPct val="90000"/>
              </a:lnSpc>
              <a:spcBef>
                <a:spcPts val="560"/>
              </a:spcBef>
              <a:spcAft>
                <a:spcPts val="0"/>
              </a:spcAft>
              <a:buClr>
                <a:schemeClr val="dk2"/>
              </a:buClr>
              <a:buSzPts val="2800"/>
              <a:buFont typeface="Arial"/>
              <a:buChar char="•"/>
            </a:pPr>
            <a:r>
              <a:rPr b="1" i="0" lang="en-US" sz="2800" u="none">
                <a:solidFill>
                  <a:schemeClr val="dk2"/>
                </a:solidFill>
                <a:latin typeface="Calibri"/>
                <a:ea typeface="Calibri"/>
                <a:cs typeface="Calibri"/>
                <a:sym typeface="Calibri"/>
              </a:rPr>
              <a:t>Resources </a:t>
            </a:r>
            <a:endParaRPr/>
          </a:p>
        </p:txBody>
      </p:sp>
      <p:pic>
        <p:nvPicPr>
          <p:cNvPr descr="C:\Documents and Settings\kknighton\Local Settings\Temporary Internet Files\Content.IE5\QV6FYDER\MPj04394420000[1].jpg" id="219" name="Google Shape;219;p25"/>
          <p:cNvPicPr preferRelativeResize="0"/>
          <p:nvPr/>
        </p:nvPicPr>
        <p:blipFill rotWithShape="1">
          <a:blip r:embed="rId3">
            <a:alphaModFix/>
          </a:blip>
          <a:srcRect b="0" l="0" r="0" t="0"/>
          <a:stretch/>
        </p:blipFill>
        <p:spPr>
          <a:xfrm>
            <a:off x="6629400" y="3200400"/>
            <a:ext cx="2209800" cy="32766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685800" y="381000"/>
            <a:ext cx="777240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Role of Assistive Technology</a:t>
            </a:r>
            <a:r>
              <a:rPr b="1" i="0" lang="en-US" sz="3600" u="none">
                <a:solidFill>
                  <a:schemeClr val="lt1"/>
                </a:solidFill>
                <a:latin typeface="Calibri"/>
                <a:ea typeface="Calibri"/>
                <a:cs typeface="Calibri"/>
                <a:sym typeface="Calibri"/>
              </a:rPr>
              <a:t> </a:t>
            </a:r>
            <a:endParaRPr/>
          </a:p>
        </p:txBody>
      </p:sp>
      <p:sp>
        <p:nvSpPr>
          <p:cNvPr id="226" name="Google Shape;226;p26"/>
          <p:cNvSpPr txBox="1"/>
          <p:nvPr>
            <p:ph idx="1" type="body"/>
          </p:nvPr>
        </p:nvSpPr>
        <p:spPr>
          <a:xfrm>
            <a:off x="609600" y="1752600"/>
            <a:ext cx="8229600" cy="5105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Tremendous potential to promote equity for students with disabilities……</a:t>
            </a:r>
            <a:endParaRPr/>
          </a:p>
          <a:p>
            <a:pPr indent="-285750" lvl="1" marL="742950" marR="0" rtl="0" algn="l">
              <a:lnSpc>
                <a:spcPct val="90000"/>
              </a:lnSpc>
              <a:spcBef>
                <a:spcPts val="480"/>
              </a:spcBef>
              <a:spcAft>
                <a:spcPts val="0"/>
              </a:spcAft>
              <a:buClr>
                <a:schemeClr val="dk2"/>
              </a:buClr>
              <a:buSzPts val="2400"/>
              <a:buFont typeface="Arial"/>
              <a:buChar char="–"/>
            </a:pPr>
            <a:r>
              <a:rPr b="1" i="0" lang="en-US" sz="2400" u="none" cap="none" strike="noStrike">
                <a:solidFill>
                  <a:schemeClr val="dk2"/>
                </a:solidFill>
                <a:latin typeface="Calibri"/>
                <a:ea typeface="Calibri"/>
                <a:cs typeface="Calibri"/>
                <a:sym typeface="Calibri"/>
              </a:rPr>
              <a:t> independent</a:t>
            </a:r>
            <a:endParaRPr/>
          </a:p>
          <a:p>
            <a:pPr indent="-285750" lvl="1" marL="742950" marR="0" rtl="0" algn="l">
              <a:lnSpc>
                <a:spcPct val="90000"/>
              </a:lnSpc>
              <a:spcBef>
                <a:spcPts val="480"/>
              </a:spcBef>
              <a:spcAft>
                <a:spcPts val="0"/>
              </a:spcAft>
              <a:buClr>
                <a:schemeClr val="dk2"/>
              </a:buClr>
              <a:buSzPts val="2400"/>
              <a:buFont typeface="Arial"/>
              <a:buChar char="–"/>
            </a:pPr>
            <a:r>
              <a:rPr b="1" i="0" lang="en-US" sz="2400" u="none" cap="none" strike="noStrike">
                <a:solidFill>
                  <a:schemeClr val="dk2"/>
                </a:solidFill>
                <a:latin typeface="Calibri"/>
                <a:ea typeface="Calibri"/>
                <a:cs typeface="Calibri"/>
                <a:sym typeface="Calibri"/>
              </a:rPr>
              <a:t> self-confident</a:t>
            </a:r>
            <a:endParaRPr/>
          </a:p>
          <a:p>
            <a:pPr indent="-285750" lvl="1" marL="742950" marR="0" rtl="0" algn="l">
              <a:lnSpc>
                <a:spcPct val="90000"/>
              </a:lnSpc>
              <a:spcBef>
                <a:spcPts val="480"/>
              </a:spcBef>
              <a:spcAft>
                <a:spcPts val="0"/>
              </a:spcAft>
              <a:buClr>
                <a:schemeClr val="dk2"/>
              </a:buClr>
              <a:buSzPts val="2400"/>
              <a:buFont typeface="Arial"/>
              <a:buChar char="–"/>
            </a:pPr>
            <a:r>
              <a:rPr b="1" i="0" lang="en-US" sz="2400" u="none" cap="none" strike="noStrike">
                <a:solidFill>
                  <a:schemeClr val="dk2"/>
                </a:solidFill>
                <a:latin typeface="Calibri"/>
                <a:ea typeface="Calibri"/>
                <a:cs typeface="Calibri"/>
                <a:sym typeface="Calibri"/>
              </a:rPr>
              <a:t> productive</a:t>
            </a:r>
            <a:endParaRPr/>
          </a:p>
          <a:p>
            <a:pPr indent="-285750" lvl="1" marL="742950" marR="0" rtl="0" algn="l">
              <a:lnSpc>
                <a:spcPct val="90000"/>
              </a:lnSpc>
              <a:spcBef>
                <a:spcPts val="480"/>
              </a:spcBef>
              <a:spcAft>
                <a:spcPts val="0"/>
              </a:spcAft>
              <a:buClr>
                <a:schemeClr val="dk2"/>
              </a:buClr>
              <a:buSzPts val="2400"/>
              <a:buFont typeface="Arial"/>
              <a:buChar char="–"/>
            </a:pPr>
            <a:r>
              <a:rPr b="1" i="0" lang="en-US" sz="2400" u="none" cap="none" strike="noStrike">
                <a:solidFill>
                  <a:schemeClr val="dk2"/>
                </a:solidFill>
                <a:latin typeface="Calibri"/>
                <a:ea typeface="Calibri"/>
                <a:cs typeface="Calibri"/>
                <a:sym typeface="Calibri"/>
              </a:rPr>
              <a:t> integrated into school and society.</a:t>
            </a:r>
            <a:endParaRPr/>
          </a:p>
          <a:p>
            <a:pPr indent="-190500" lvl="0" marL="342900" marR="0" rtl="0" algn="l">
              <a:lnSpc>
                <a:spcPct val="90000"/>
              </a:lnSpc>
              <a:spcBef>
                <a:spcPts val="480"/>
              </a:spcBef>
              <a:spcAft>
                <a:spcPts val="0"/>
              </a:spcAft>
              <a:buClr>
                <a:schemeClr val="dk1"/>
              </a:buClr>
              <a:buSzPts val="2400"/>
              <a:buFont typeface="Arial"/>
              <a:buNone/>
            </a:pPr>
            <a:r>
              <a:t/>
            </a:r>
            <a:endParaRPr b="1" i="0" sz="2400" u="none">
              <a:solidFill>
                <a:schemeClr val="dk2"/>
              </a:solidFill>
              <a:latin typeface="Calibri"/>
              <a:ea typeface="Calibri"/>
              <a:cs typeface="Calibri"/>
              <a:sym typeface="Calibri"/>
            </a:endParaRPr>
          </a:p>
          <a:p>
            <a:pPr indent="-342900" lvl="0" marL="342900" marR="0" rtl="0" algn="l">
              <a:lnSpc>
                <a:spcPct val="9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Technology is for ALL children – for students with disabilities, it may need to be more personalized.</a:t>
            </a:r>
            <a:endParaRPr/>
          </a:p>
          <a:p>
            <a:pPr indent="-190500" lvl="0" marL="342900" marR="0" rtl="0" algn="l">
              <a:lnSpc>
                <a:spcPct val="100000"/>
              </a:lnSpc>
              <a:spcBef>
                <a:spcPts val="480"/>
              </a:spcBef>
              <a:spcAft>
                <a:spcPts val="0"/>
              </a:spcAft>
              <a:buClr>
                <a:schemeClr val="dk1"/>
              </a:buClr>
              <a:buSzPts val="2400"/>
              <a:buFont typeface="Arial"/>
              <a:buNone/>
            </a:pPr>
            <a:r>
              <a:t/>
            </a:r>
            <a:endParaRPr b="1" i="0" sz="2400" u="none">
              <a:solidFill>
                <a:schemeClr val="dk2"/>
              </a:solidFill>
              <a:latin typeface="Calibri"/>
              <a:ea typeface="Calibri"/>
              <a:cs typeface="Calibri"/>
              <a:sym typeface="Calibri"/>
            </a:endParaRPr>
          </a:p>
        </p:txBody>
      </p:sp>
      <p:pic>
        <p:nvPicPr>
          <p:cNvPr descr="C:\Documents and Settings\kknighton\Local Settings\Temporary Internet Files\Content.IE5\WTC9MBW5\MPj04393360000[1].jpg" id="227" name="Google Shape;227;p26"/>
          <p:cNvPicPr preferRelativeResize="0"/>
          <p:nvPr/>
        </p:nvPicPr>
        <p:blipFill rotWithShape="1">
          <a:blip r:embed="rId3">
            <a:alphaModFix/>
          </a:blip>
          <a:srcRect b="0" l="0" r="0" t="0"/>
          <a:stretch/>
        </p:blipFill>
        <p:spPr>
          <a:xfrm>
            <a:off x="7010400" y="2286000"/>
            <a:ext cx="1600200" cy="1524000"/>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7"/>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i="0" lang="en-US" sz="3400" u="none">
                <a:solidFill>
                  <a:schemeClr val="dk1"/>
                </a:solidFill>
                <a:latin typeface="Calibri"/>
                <a:ea typeface="Calibri"/>
                <a:cs typeface="Calibri"/>
                <a:sym typeface="Calibri"/>
              </a:rPr>
              <a:t>The Assistive Technology Continuum</a:t>
            </a:r>
            <a:endParaRPr/>
          </a:p>
        </p:txBody>
      </p:sp>
      <p:sp>
        <p:nvSpPr>
          <p:cNvPr id="233" name="Google Shape;233;p27"/>
          <p:cNvSpPr txBox="1"/>
          <p:nvPr>
            <p:ph idx="1" type="body"/>
          </p:nvPr>
        </p:nvSpPr>
        <p:spPr>
          <a:xfrm>
            <a:off x="1066800" y="1752600"/>
            <a:ext cx="51054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No-tech</a:t>
            </a:r>
            <a:endParaRPr/>
          </a:p>
          <a:p>
            <a:pPr indent="-139700" lvl="0" marL="342900" rtl="0" algn="l">
              <a:lnSpc>
                <a:spcPct val="100000"/>
              </a:lnSpc>
              <a:spcBef>
                <a:spcPts val="640"/>
              </a:spcBef>
              <a:spcAft>
                <a:spcPts val="0"/>
              </a:spcAft>
              <a:buClr>
                <a:schemeClr val="dk1"/>
              </a:buClr>
              <a:buSzPts val="3200"/>
              <a:buFont typeface="Arial"/>
              <a:buNone/>
            </a:pPr>
            <a:r>
              <a:t/>
            </a:r>
            <a:endParaRPr b="1" i="0" sz="3200" u="none">
              <a:solidFill>
                <a:schemeClr val="dk1"/>
              </a:solidFill>
              <a:latin typeface="Calibri"/>
              <a:ea typeface="Calibri"/>
              <a:cs typeface="Calibri"/>
              <a:sym typeface="Calibri"/>
            </a:endParaRPr>
          </a:p>
          <a:p>
            <a:pPr indent="-342900" lvl="0" marL="34290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Low-tech</a:t>
            </a:r>
            <a:endParaRPr/>
          </a:p>
          <a:p>
            <a:pPr indent="-139700" lvl="0" marL="342900" rtl="0" algn="l">
              <a:lnSpc>
                <a:spcPct val="100000"/>
              </a:lnSpc>
              <a:spcBef>
                <a:spcPts val="640"/>
              </a:spcBef>
              <a:spcAft>
                <a:spcPts val="0"/>
              </a:spcAft>
              <a:buClr>
                <a:schemeClr val="dk1"/>
              </a:buClr>
              <a:buSzPts val="3200"/>
              <a:buFont typeface="Arial"/>
              <a:buNone/>
            </a:pPr>
            <a:r>
              <a:t/>
            </a:r>
            <a:endParaRPr b="1" i="0" sz="3200" u="none">
              <a:solidFill>
                <a:schemeClr val="dk1"/>
              </a:solidFill>
              <a:latin typeface="Calibri"/>
              <a:ea typeface="Calibri"/>
              <a:cs typeface="Calibri"/>
              <a:sym typeface="Calibri"/>
            </a:endParaRPr>
          </a:p>
          <a:p>
            <a:pPr indent="-342900" lvl="0" marL="34290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Medium-tech</a:t>
            </a:r>
            <a:endParaRPr/>
          </a:p>
          <a:p>
            <a:pPr indent="-139700" lvl="0" marL="342900" rtl="0" algn="l">
              <a:lnSpc>
                <a:spcPct val="100000"/>
              </a:lnSpc>
              <a:spcBef>
                <a:spcPts val="640"/>
              </a:spcBef>
              <a:spcAft>
                <a:spcPts val="0"/>
              </a:spcAft>
              <a:buClr>
                <a:schemeClr val="dk1"/>
              </a:buClr>
              <a:buSzPts val="3200"/>
              <a:buFont typeface="Arial"/>
              <a:buNone/>
            </a:pPr>
            <a:r>
              <a:t/>
            </a:r>
            <a:endParaRPr b="1" i="0" sz="3200" u="none">
              <a:solidFill>
                <a:schemeClr val="dk1"/>
              </a:solidFill>
              <a:latin typeface="Calibri"/>
              <a:ea typeface="Calibri"/>
              <a:cs typeface="Calibri"/>
              <a:sym typeface="Calibri"/>
            </a:endParaRPr>
          </a:p>
          <a:p>
            <a:pPr indent="-342900" lvl="0" marL="34290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Hi-tech</a:t>
            </a:r>
            <a:endParaRPr/>
          </a:p>
        </p:txBody>
      </p:sp>
      <p:pic>
        <p:nvPicPr>
          <p:cNvPr descr="Click To Download" id="234" name="Google Shape;234;p27"/>
          <p:cNvPicPr preferRelativeResize="0"/>
          <p:nvPr>
            <p:ph idx="1" type="body"/>
          </p:nvPr>
        </p:nvPicPr>
        <p:blipFill rotWithShape="1">
          <a:blip r:embed="rId3">
            <a:alphaModFix/>
          </a:blip>
          <a:srcRect b="0" l="0" r="0" t="0"/>
          <a:stretch/>
        </p:blipFill>
        <p:spPr>
          <a:xfrm>
            <a:off x="4495800" y="1676400"/>
            <a:ext cx="3200400" cy="4191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8"/>
          <p:cNvSpPr txBox="1"/>
          <p:nvPr>
            <p:ph type="title"/>
          </p:nvPr>
        </p:nvSpPr>
        <p:spPr>
          <a:xfrm>
            <a:off x="-304800" y="304800"/>
            <a:ext cx="88804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i="0" lang="en-US" sz="3400" u="none">
                <a:solidFill>
                  <a:schemeClr val="dk1"/>
                </a:solidFill>
                <a:latin typeface="Calibri"/>
                <a:ea typeface="Calibri"/>
                <a:cs typeface="Calibri"/>
                <a:sym typeface="Calibri"/>
              </a:rPr>
              <a:t>       No-Tech Assistive Technology</a:t>
            </a:r>
            <a:endParaRPr/>
          </a:p>
        </p:txBody>
      </p:sp>
      <p:sp>
        <p:nvSpPr>
          <p:cNvPr id="240" name="Google Shape;240;p28"/>
          <p:cNvSpPr txBox="1"/>
          <p:nvPr>
            <p:ph idx="1" type="body"/>
          </p:nvPr>
        </p:nvSpPr>
        <p:spPr>
          <a:xfrm>
            <a:off x="685800" y="1828800"/>
            <a:ext cx="8001000" cy="4876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No-tech solutions make use of procedures, services and existing conditions in the environment that do not involve the use of devices or equipment. </a:t>
            </a:r>
            <a:endParaRPr/>
          </a:p>
          <a:p>
            <a:pPr indent="-139700" lvl="0" marL="342900" rtl="0" algn="l">
              <a:lnSpc>
                <a:spcPct val="100000"/>
              </a:lnSpc>
              <a:spcBef>
                <a:spcPts val="640"/>
              </a:spcBef>
              <a:spcAft>
                <a:spcPts val="0"/>
              </a:spcAft>
              <a:buClr>
                <a:schemeClr val="dk1"/>
              </a:buClr>
              <a:buSzPts val="3200"/>
              <a:buFont typeface="Arial"/>
              <a:buNone/>
            </a:pPr>
            <a:r>
              <a:t/>
            </a:r>
            <a:endParaRPr b="1" i="0" sz="3200" u="none">
              <a:solidFill>
                <a:schemeClr val="dk1"/>
              </a:solidFill>
              <a:latin typeface="Calibri"/>
              <a:ea typeface="Calibri"/>
              <a:cs typeface="Calibri"/>
              <a:sym typeface="Calibri"/>
            </a:endParaRPr>
          </a:p>
          <a:p>
            <a:pPr indent="-342900" lvl="0" marL="34290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These might include services such as physical therapy, occupational therapy or the services of other specialists. </a:t>
            </a:r>
            <a:endParaRPr/>
          </a:p>
          <a:p>
            <a:pPr indent="-139700" lvl="0" marL="342900" rtl="0" algn="l">
              <a:lnSpc>
                <a:spcPct val="100000"/>
              </a:lnSpc>
              <a:spcBef>
                <a:spcPts val="640"/>
              </a:spcBef>
              <a:spcAft>
                <a:spcPts val="0"/>
              </a:spcAft>
              <a:buClr>
                <a:schemeClr val="dk1"/>
              </a:buClr>
              <a:buSzPts val="3200"/>
              <a:buNone/>
            </a:pPr>
            <a:r>
              <a:t/>
            </a:r>
            <a:endParaRPr b="1" i="0" sz="3200" u="none">
              <a:solidFill>
                <a:schemeClr val="dk1"/>
              </a:solidFill>
              <a:latin typeface="Calibri"/>
              <a:ea typeface="Calibri"/>
              <a:cs typeface="Calibri"/>
              <a:sym typeface="Calibri"/>
            </a:endParaRPr>
          </a:p>
        </p:txBody>
      </p:sp>
      <p:pic>
        <p:nvPicPr>
          <p:cNvPr descr="C:\Documents and Settings\kknighton\Local Settings\Temporary Internet Files\Content.IE5\45270DYN\MPj04394820000[1].jpg" id="241" name="Google Shape;241;p28"/>
          <p:cNvPicPr preferRelativeResize="0"/>
          <p:nvPr/>
        </p:nvPicPr>
        <p:blipFill rotWithShape="1">
          <a:blip r:embed="rId3">
            <a:alphaModFix/>
          </a:blip>
          <a:srcRect b="0" l="0" r="0" t="0"/>
          <a:stretch/>
        </p:blipFill>
        <p:spPr>
          <a:xfrm>
            <a:off x="6934200" y="5105400"/>
            <a:ext cx="1295400" cy="1600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i="0" lang="en-US" sz="3400" u="none">
                <a:solidFill>
                  <a:schemeClr val="dk1"/>
                </a:solidFill>
                <a:latin typeface="Calibri"/>
                <a:ea typeface="Calibri"/>
                <a:cs typeface="Calibri"/>
                <a:sym typeface="Calibri"/>
              </a:rPr>
              <a:t>Low Tech Assistive Technology</a:t>
            </a:r>
            <a:endParaRPr/>
          </a:p>
        </p:txBody>
      </p:sp>
      <p:sp>
        <p:nvSpPr>
          <p:cNvPr id="247" name="Google Shape;247;p29"/>
          <p:cNvSpPr txBox="1"/>
          <p:nvPr>
            <p:ph idx="1" type="body"/>
          </p:nvPr>
        </p:nvSpPr>
        <p:spPr>
          <a:xfrm>
            <a:off x="3657600" y="2057400"/>
            <a:ext cx="5224462" cy="4038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Low-tech items are less sophisticated and can include devices such as adapted spoon handles, non-tipping drinking cups and Velcro fasteners</a:t>
            </a:r>
            <a:r>
              <a:rPr b="0" i="0" lang="en-US" sz="3200" u="none">
                <a:solidFill>
                  <a:schemeClr val="dk1"/>
                </a:solidFill>
                <a:latin typeface="Calibri"/>
                <a:ea typeface="Calibri"/>
                <a:cs typeface="Calibri"/>
                <a:sym typeface="Calibri"/>
              </a:rPr>
              <a:t>. </a:t>
            </a:r>
            <a:endParaRPr/>
          </a:p>
        </p:txBody>
      </p:sp>
      <p:pic>
        <p:nvPicPr>
          <p:cNvPr descr="spoon and fork with foam handles" id="248" name="Google Shape;248;p29"/>
          <p:cNvPicPr preferRelativeResize="0"/>
          <p:nvPr/>
        </p:nvPicPr>
        <p:blipFill rotWithShape="1">
          <a:blip r:embed="rId3">
            <a:alphaModFix/>
          </a:blip>
          <a:srcRect b="0" l="0" r="0" t="0"/>
          <a:stretch/>
        </p:blipFill>
        <p:spPr>
          <a:xfrm>
            <a:off x="914400" y="1828800"/>
            <a:ext cx="1676400" cy="1828800"/>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pic>
        <p:nvPicPr>
          <p:cNvPr descr="sippy cup" id="249" name="Google Shape;249;p29"/>
          <p:cNvPicPr preferRelativeResize="0"/>
          <p:nvPr>
            <p:ph idx="4294967295" type="body"/>
          </p:nvPr>
        </p:nvPicPr>
        <p:blipFill rotWithShape="1">
          <a:blip r:embed="rId4">
            <a:alphaModFix/>
          </a:blip>
          <a:srcRect b="0" l="0" r="0" t="0"/>
          <a:stretch/>
        </p:blipFill>
        <p:spPr>
          <a:xfrm>
            <a:off x="1905000" y="4038600"/>
            <a:ext cx="1600200" cy="1752600"/>
          </a:xfrm>
          <a:prstGeom prst="rect">
            <a:avLst/>
          </a:prstGeom>
          <a:noFill/>
          <a:ln cap="sq" cmpd="sng" w="190500">
            <a:solidFill>
              <a:srgbClr val="C8C6BD"/>
            </a:solidFill>
            <a:prstDash val="solid"/>
            <a:round/>
            <a:headEnd len="sm" w="sm" type="none"/>
            <a:tailEnd len="sm" w="sm" type="none"/>
          </a:ln>
          <a:effectLst>
            <a:outerShdw blurRad="254000" rotWithShape="0" algn="bl">
              <a:srgbClr val="000000">
                <a:alpha val="42352"/>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3C47D"/>
        </a:solidFill>
      </p:bgPr>
    </p:bg>
    <p:spTree>
      <p:nvGrpSpPr>
        <p:cNvPr id="253" name="Shape 253"/>
        <p:cNvGrpSpPr/>
        <p:nvPr/>
      </p:nvGrpSpPr>
      <p:grpSpPr>
        <a:xfrm>
          <a:off x="0" y="0"/>
          <a:ext cx="0" cy="0"/>
          <a:chOff x="0" y="0"/>
          <a:chExt cx="0" cy="0"/>
        </a:xfrm>
      </p:grpSpPr>
      <p:sp>
        <p:nvSpPr>
          <p:cNvPr id="254" name="Google Shape;254;p30"/>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i="0" lang="en-US" sz="3400" u="none">
                <a:solidFill>
                  <a:schemeClr val="dk1"/>
                </a:solidFill>
                <a:latin typeface="Calibri"/>
                <a:ea typeface="Calibri"/>
                <a:cs typeface="Calibri"/>
                <a:sym typeface="Calibri"/>
              </a:rPr>
              <a:t>Medium Tech Assistive Technology</a:t>
            </a:r>
            <a:endParaRPr/>
          </a:p>
        </p:txBody>
      </p:sp>
      <p:sp>
        <p:nvSpPr>
          <p:cNvPr id="255" name="Google Shape;255;p30"/>
          <p:cNvSpPr txBox="1"/>
          <p:nvPr>
            <p:ph idx="1" type="body"/>
          </p:nvPr>
        </p:nvSpPr>
        <p:spPr>
          <a:xfrm>
            <a:off x="566737" y="1752600"/>
            <a:ext cx="39243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Medium-tech devices are relatively complicated mechanical devices, such as wheelchair</a:t>
            </a:r>
            <a:r>
              <a:rPr b="0" i="0" lang="en-US" sz="3200" u="none">
                <a:solidFill>
                  <a:schemeClr val="dk1"/>
                </a:solidFill>
                <a:latin typeface="Calibri"/>
                <a:ea typeface="Calibri"/>
                <a:cs typeface="Calibri"/>
                <a:sym typeface="Calibri"/>
              </a:rPr>
              <a:t>s. </a:t>
            </a:r>
            <a:endParaRPr/>
          </a:p>
        </p:txBody>
      </p:sp>
      <p:pic>
        <p:nvPicPr>
          <p:cNvPr descr="4294" id="256" name="Google Shape;256;p30"/>
          <p:cNvPicPr preferRelativeResize="0"/>
          <p:nvPr/>
        </p:nvPicPr>
        <p:blipFill rotWithShape="1">
          <a:blip r:embed="rId3">
            <a:alphaModFix/>
          </a:blip>
          <a:srcRect b="0" l="0" r="0" t="0"/>
          <a:stretch/>
        </p:blipFill>
        <p:spPr>
          <a:xfrm>
            <a:off x="4419600" y="2286000"/>
            <a:ext cx="1752600" cy="19050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moldedrimmedwheelchairtray70602" id="257" name="Google Shape;257;p30"/>
          <p:cNvPicPr preferRelativeResize="0"/>
          <p:nvPr>
            <p:ph idx="4294967295" type="body"/>
          </p:nvPr>
        </p:nvPicPr>
        <p:blipFill rotWithShape="1">
          <a:blip r:embed="rId4">
            <a:alphaModFix/>
          </a:blip>
          <a:srcRect b="0" l="0" r="0" t="0"/>
          <a:stretch/>
        </p:blipFill>
        <p:spPr>
          <a:xfrm>
            <a:off x="4038600" y="4572000"/>
            <a:ext cx="2540000" cy="12573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pic>
        <p:nvPicPr>
          <p:cNvPr descr="hand pedal trike" id="258" name="Google Shape;258;p30"/>
          <p:cNvPicPr preferRelativeResize="0"/>
          <p:nvPr>
            <p:ph idx="4294967295" type="body"/>
          </p:nvPr>
        </p:nvPicPr>
        <p:blipFill rotWithShape="1">
          <a:blip r:embed="rId5">
            <a:alphaModFix/>
          </a:blip>
          <a:srcRect b="0" l="0" r="0" t="0"/>
          <a:stretch/>
        </p:blipFill>
        <p:spPr>
          <a:xfrm>
            <a:off x="6096000" y="2133600"/>
            <a:ext cx="2209800" cy="20574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200"/>
              <a:buFont typeface="Calibri"/>
              <a:buNone/>
            </a:pPr>
            <a:r>
              <a:rPr b="0" i="0" lang="en-US" sz="1200" u="none" cap="none" strike="noStrike">
                <a:solidFill>
                  <a:srgbClr val="898989"/>
                </a:solidFill>
                <a:latin typeface="Calibri"/>
                <a:ea typeface="Calibri"/>
                <a:cs typeface="Calibri"/>
                <a:sym typeface="Calibri"/>
              </a:rPr>
              <a:t>www.fctd.info</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685800" y="1676400"/>
            <a:ext cx="7391400" cy="464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0" i="0" lang="en-US" sz="2400" u="none" cap="none" strike="noStrike">
                <a:solidFill>
                  <a:schemeClr val="dk1"/>
                </a:solidFill>
                <a:latin typeface="Calibri"/>
                <a:ea typeface="Calibri"/>
                <a:cs typeface="Calibri"/>
                <a:sym typeface="Calibri"/>
              </a:rPr>
              <a:t>“</a:t>
            </a:r>
            <a:r>
              <a:rPr b="0" i="0" lang="en-US" sz="2800" u="none" cap="none" strike="noStrike">
                <a:solidFill>
                  <a:schemeClr val="dk1"/>
                </a:solidFill>
                <a:latin typeface="Calibri"/>
                <a:ea typeface="Calibri"/>
                <a:cs typeface="Calibri"/>
                <a:sym typeface="Calibri"/>
              </a:rPr>
              <a:t>Technology has great potential in providing access for all learners.  Through  the use of a variety of assistive technologies, students with disabilities can have the ability to access the general curriculum.  When assistive technology is appropriately integrated into the regular classroom, students are provided with multiple means to complete their 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Janet Jendron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University of South Carolina Assistive Technology Project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“The Power of Assistive Technology”</a:t>
            </a:r>
            <a:endParaRPr b="0" i="0" sz="1400" u="none" cap="none" strike="noStrike">
              <a:solidFill>
                <a:srgbClr val="000000"/>
              </a:solidFill>
              <a:latin typeface="Arial"/>
              <a:ea typeface="Arial"/>
              <a:cs typeface="Arial"/>
              <a:sym typeface="Arial"/>
            </a:endParaRPr>
          </a:p>
        </p:txBody>
      </p:sp>
      <p:sp>
        <p:nvSpPr>
          <p:cNvPr id="129" name="Google Shape;129;p3"/>
          <p:cNvSpPr txBox="1"/>
          <p:nvPr>
            <p:ph type="title"/>
          </p:nvPr>
        </p:nvSpPr>
        <p:spPr>
          <a:xfrm>
            <a:off x="685800" y="304800"/>
            <a:ext cx="7620000" cy="9144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lt1"/>
              </a:buClr>
              <a:buSzPts val="4000"/>
              <a:buFont typeface="Calibri"/>
              <a:buNone/>
            </a:pPr>
            <a:r>
              <a:rPr b="0" i="0" lang="en-US" sz="4000" u="none">
                <a:solidFill>
                  <a:schemeClr val="lt1"/>
                </a:solidFill>
                <a:latin typeface="Calibri"/>
                <a:ea typeface="Calibri"/>
                <a:cs typeface="Calibri"/>
                <a:sym typeface="Calibri"/>
              </a:rPr>
              <a:t>The Power of Assistive Technology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1"/>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i="0" lang="en-US" sz="3400" u="none">
                <a:solidFill>
                  <a:schemeClr val="dk1"/>
                </a:solidFill>
                <a:latin typeface="Calibri"/>
                <a:ea typeface="Calibri"/>
                <a:cs typeface="Calibri"/>
                <a:sym typeface="Calibri"/>
              </a:rPr>
              <a:t>High Tech Assistive Technology</a:t>
            </a:r>
            <a:endParaRPr/>
          </a:p>
        </p:txBody>
      </p:sp>
      <p:sp>
        <p:nvSpPr>
          <p:cNvPr id="264" name="Google Shape;264;p31"/>
          <p:cNvSpPr txBox="1"/>
          <p:nvPr>
            <p:ph idx="1" type="body"/>
          </p:nvPr>
        </p:nvSpPr>
        <p:spPr>
          <a:xfrm>
            <a:off x="685800" y="1981200"/>
            <a:ext cx="7848600" cy="1447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High-tech devices incorporate sophisticated electronics or computers. </a:t>
            </a:r>
            <a:endParaRPr/>
          </a:p>
        </p:txBody>
      </p:sp>
      <p:pic>
        <p:nvPicPr>
          <p:cNvPr descr="voca_sml" id="265" name="Google Shape;265;p31"/>
          <p:cNvPicPr preferRelativeResize="0"/>
          <p:nvPr/>
        </p:nvPicPr>
        <p:blipFill rotWithShape="1">
          <a:blip r:embed="rId3">
            <a:alphaModFix/>
          </a:blip>
          <a:srcRect b="0" l="0" r="0" t="0"/>
          <a:stretch/>
        </p:blipFill>
        <p:spPr>
          <a:xfrm>
            <a:off x="609600" y="4038600"/>
            <a:ext cx="2590800" cy="184785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Intellikeys-Kerri" id="266" name="Google Shape;266;p31"/>
          <p:cNvPicPr preferRelativeResize="0"/>
          <p:nvPr/>
        </p:nvPicPr>
        <p:blipFill rotWithShape="1">
          <a:blip r:embed="rId4">
            <a:alphaModFix/>
          </a:blip>
          <a:srcRect b="0" l="0" r="0" t="0"/>
          <a:stretch/>
        </p:blipFill>
        <p:spPr>
          <a:xfrm>
            <a:off x="6096001" y="4038600"/>
            <a:ext cx="2381251" cy="17907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Intellikeys USB" id="267" name="Google Shape;267;p31"/>
          <p:cNvPicPr preferRelativeResize="0"/>
          <p:nvPr>
            <p:ph idx="4294967295" type="body"/>
          </p:nvPr>
        </p:nvPicPr>
        <p:blipFill rotWithShape="1">
          <a:blip r:embed="rId5">
            <a:alphaModFix/>
          </a:blip>
          <a:srcRect b="0" l="0" r="0" t="0"/>
          <a:stretch/>
        </p:blipFill>
        <p:spPr>
          <a:xfrm>
            <a:off x="3276600" y="4343400"/>
            <a:ext cx="2362200" cy="13716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2"/>
          <p:cNvSpPr txBox="1"/>
          <p:nvPr>
            <p:ph idx="4294967295" type="body"/>
          </p:nvPr>
        </p:nvSpPr>
        <p:spPr>
          <a:xfrm>
            <a:off x="0" y="1371600"/>
            <a:ext cx="9144000" cy="54864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8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Augmentative and alternative communication devices</a:t>
            </a:r>
            <a:endParaRPr/>
          </a:p>
          <a:p>
            <a:pPr indent="-285750" lvl="1" marL="742950" marR="0" rtl="0" algn="l">
              <a:lnSpc>
                <a:spcPct val="80000"/>
              </a:lnSpc>
              <a:spcBef>
                <a:spcPts val="300"/>
              </a:spcBef>
              <a:spcAft>
                <a:spcPts val="0"/>
              </a:spcAft>
              <a:buClr>
                <a:schemeClr val="dk1"/>
              </a:buClr>
              <a:buSzPts val="1500"/>
              <a:buFont typeface="Arial"/>
              <a:buChar char="–"/>
            </a:pPr>
            <a:r>
              <a:rPr b="0" i="0" lang="en-US" sz="1500" u="none" cap="none" strike="noStrike">
                <a:solidFill>
                  <a:schemeClr val="dk1"/>
                </a:solidFill>
                <a:latin typeface="Calibri"/>
                <a:ea typeface="Calibri"/>
                <a:cs typeface="Calibri"/>
                <a:sym typeface="Calibri"/>
              </a:rPr>
              <a:t>hearing aid and/or assistive listening device, text to speech, picture to speech</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Electric wheelchair</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Alerting device</a:t>
            </a:r>
            <a:endParaRPr/>
          </a:p>
          <a:p>
            <a:pPr indent="-285750" lvl="1" marL="742950" marR="0" rtl="0" algn="l">
              <a:lnSpc>
                <a:spcPct val="80000"/>
              </a:lnSpc>
              <a:spcBef>
                <a:spcPts val="300"/>
              </a:spcBef>
              <a:spcAft>
                <a:spcPts val="0"/>
              </a:spcAft>
              <a:buClr>
                <a:schemeClr val="dk1"/>
              </a:buClr>
              <a:buSzPts val="1500"/>
              <a:buFont typeface="Arial"/>
              <a:buChar char="–"/>
            </a:pPr>
            <a:r>
              <a:rPr b="0" i="0" lang="en-US" sz="1500" u="none" cap="none" strike="noStrike">
                <a:solidFill>
                  <a:schemeClr val="dk1"/>
                </a:solidFill>
                <a:latin typeface="Calibri"/>
                <a:ea typeface="Calibri"/>
                <a:cs typeface="Calibri"/>
                <a:sym typeface="Calibri"/>
              </a:rPr>
              <a:t>environmental awareness for people who are deaf/heard of hearing, i.e. alert to file alarm, telephone, doorbell</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Mouse alternatives</a:t>
            </a:r>
            <a:endParaRPr/>
          </a:p>
          <a:p>
            <a:pPr indent="-285750" lvl="1" marL="742950" marR="0" rtl="0" algn="l">
              <a:lnSpc>
                <a:spcPct val="80000"/>
              </a:lnSpc>
              <a:spcBef>
                <a:spcPts val="300"/>
              </a:spcBef>
              <a:spcAft>
                <a:spcPts val="0"/>
              </a:spcAft>
              <a:buClr>
                <a:schemeClr val="dk1"/>
              </a:buClr>
              <a:buSzPts val="1500"/>
              <a:buFont typeface="Arial"/>
              <a:buChar char="–"/>
            </a:pPr>
            <a:r>
              <a:rPr b="0" i="0" lang="en-US" sz="1500" u="none" cap="none" strike="noStrike">
                <a:solidFill>
                  <a:schemeClr val="dk1"/>
                </a:solidFill>
                <a:latin typeface="Calibri"/>
                <a:ea typeface="Calibri"/>
                <a:cs typeface="Calibri"/>
                <a:sym typeface="Calibri"/>
              </a:rPr>
              <a:t>track ball, touch pad, head mouse</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Keyboard alternatives</a:t>
            </a:r>
            <a:endParaRPr/>
          </a:p>
          <a:p>
            <a:pPr indent="-285750" lvl="1" marL="742950" marR="0" rtl="0" algn="l">
              <a:lnSpc>
                <a:spcPct val="80000"/>
              </a:lnSpc>
              <a:spcBef>
                <a:spcPts val="300"/>
              </a:spcBef>
              <a:spcAft>
                <a:spcPts val="0"/>
              </a:spcAft>
              <a:buClr>
                <a:schemeClr val="dk1"/>
              </a:buClr>
              <a:buSzPts val="1500"/>
              <a:buFont typeface="Arial"/>
              <a:buChar char="–"/>
            </a:pPr>
            <a:r>
              <a:rPr b="0" i="0" lang="en-US" sz="1500" u="none" cap="none" strike="noStrike">
                <a:solidFill>
                  <a:schemeClr val="dk1"/>
                </a:solidFill>
                <a:latin typeface="Calibri"/>
                <a:ea typeface="Calibri"/>
                <a:cs typeface="Calibri"/>
                <a:sym typeface="Calibri"/>
              </a:rPr>
              <a:t>alternative ways of keyboarding, i.e. on-screen keyboard, touch screen</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Screen readers</a:t>
            </a:r>
            <a:endParaRPr/>
          </a:p>
          <a:p>
            <a:pPr indent="-285750" lvl="1" marL="742950" marR="0" rtl="0" algn="l">
              <a:lnSpc>
                <a:spcPct val="80000"/>
              </a:lnSpc>
              <a:spcBef>
                <a:spcPts val="300"/>
              </a:spcBef>
              <a:spcAft>
                <a:spcPts val="0"/>
              </a:spcAft>
              <a:buClr>
                <a:schemeClr val="dk1"/>
              </a:buClr>
              <a:buSzPts val="1500"/>
              <a:buFont typeface="Arial"/>
              <a:buChar char="–"/>
            </a:pPr>
            <a:r>
              <a:rPr b="0" i="0" lang="en-US" sz="1500" u="none" cap="none" strike="noStrike">
                <a:solidFill>
                  <a:schemeClr val="dk1"/>
                </a:solidFill>
                <a:latin typeface="Calibri"/>
                <a:ea typeface="Calibri"/>
                <a:cs typeface="Calibri"/>
                <a:sym typeface="Calibri"/>
              </a:rPr>
              <a:t>accessing screen via voice or touch, i.e. JAWS, Window-Eyes, TelleBraille N’ Speak</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Screen magnifiers</a:t>
            </a:r>
            <a:endParaRPr/>
          </a:p>
          <a:p>
            <a:pPr indent="-285750" lvl="1" marL="742950" marR="0" rtl="0" algn="l">
              <a:lnSpc>
                <a:spcPct val="80000"/>
              </a:lnSpc>
              <a:spcBef>
                <a:spcPts val="300"/>
              </a:spcBef>
              <a:spcAft>
                <a:spcPts val="0"/>
              </a:spcAft>
              <a:buClr>
                <a:schemeClr val="dk1"/>
              </a:buClr>
              <a:buSzPts val="1500"/>
              <a:buFont typeface="Arial"/>
              <a:buChar char="–"/>
            </a:pPr>
            <a:r>
              <a:rPr b="0" i="0" lang="en-US" sz="1500" u="none" cap="none" strike="noStrike">
                <a:solidFill>
                  <a:schemeClr val="dk1"/>
                </a:solidFill>
                <a:latin typeface="Calibri"/>
                <a:ea typeface="Calibri"/>
                <a:cs typeface="Calibri"/>
                <a:sym typeface="Calibri"/>
              </a:rPr>
              <a:t>magnify and manipulate look of the screen, i.e. built-in computer screen readers, ZoomText</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Text to speech: Ureader; Read &amp; Write; Built in on Mac OS; Kurzweil</a:t>
            </a:r>
            <a:endParaRPr/>
          </a:p>
          <a:p>
            <a:pPr indent="-285750" lvl="1" marL="742950" marR="0" rtl="0" algn="l">
              <a:lnSpc>
                <a:spcPct val="80000"/>
              </a:lnSpc>
              <a:spcBef>
                <a:spcPts val="300"/>
              </a:spcBef>
              <a:spcAft>
                <a:spcPts val="0"/>
              </a:spcAft>
              <a:buClr>
                <a:schemeClr val="dk1"/>
              </a:buClr>
              <a:buSzPts val="1500"/>
              <a:buFont typeface="Arial"/>
              <a:buChar char="–"/>
            </a:pPr>
            <a:r>
              <a:rPr b="0" i="0" lang="en-US" sz="1500" u="none" cap="none" strike="noStrike">
                <a:solidFill>
                  <a:schemeClr val="dk1"/>
                </a:solidFill>
                <a:latin typeface="Calibri"/>
                <a:ea typeface="Calibri"/>
                <a:cs typeface="Calibri"/>
                <a:sym typeface="Calibri"/>
              </a:rPr>
              <a:t>write or choose picture and device “speaks”, i.e. Ureader, built-in (MAC), Kurzweil</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Voice recognition: Dragon Naturally Speaking; iListen (Mac)</a:t>
            </a:r>
            <a:endParaRPr/>
          </a:p>
          <a:p>
            <a:pPr indent="-285750" lvl="1" marL="742950" marR="0" rtl="0" algn="l">
              <a:lnSpc>
                <a:spcPct val="80000"/>
              </a:lnSpc>
              <a:spcBef>
                <a:spcPts val="300"/>
              </a:spcBef>
              <a:spcAft>
                <a:spcPts val="0"/>
              </a:spcAft>
              <a:buClr>
                <a:schemeClr val="dk1"/>
              </a:buClr>
              <a:buSzPts val="1500"/>
              <a:buFont typeface="Arial"/>
              <a:buChar char="–"/>
            </a:pPr>
            <a:r>
              <a:rPr b="0" i="0" lang="en-US" sz="1500" u="none" cap="none" strike="noStrike">
                <a:solidFill>
                  <a:schemeClr val="dk1"/>
                </a:solidFill>
                <a:latin typeface="Calibri"/>
                <a:ea typeface="Calibri"/>
                <a:cs typeface="Calibri"/>
                <a:sym typeface="Calibri"/>
              </a:rPr>
              <a:t>speak instead of writing or using mouse—Dragon Naturally Speaking, iListen (MAC)</a:t>
            </a:r>
            <a:endParaRPr/>
          </a:p>
          <a:p>
            <a:pPr indent="-342900" lvl="0" marL="342900" marR="0" rtl="0" algn="l">
              <a:lnSpc>
                <a:spcPct val="80000"/>
              </a:lnSpc>
              <a:spcBef>
                <a:spcPts val="36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Word prediction programs: Co-Writer; SoothSayer; Telepathic 2000</a:t>
            </a:r>
            <a:endParaRPr/>
          </a:p>
          <a:p>
            <a:pPr indent="-285750" lvl="1" marL="742950" marR="0" rtl="0" algn="l">
              <a:lnSpc>
                <a:spcPct val="80000"/>
              </a:lnSpc>
              <a:spcBef>
                <a:spcPts val="300"/>
              </a:spcBef>
              <a:spcAft>
                <a:spcPts val="0"/>
              </a:spcAft>
              <a:buClr>
                <a:schemeClr val="dk1"/>
              </a:buClr>
              <a:buSzPts val="1500"/>
              <a:buFont typeface="Arial"/>
              <a:buChar char="–"/>
            </a:pPr>
            <a:r>
              <a:rPr b="0" i="0" lang="en-US" sz="1500" u="none" cap="none" strike="noStrike">
                <a:solidFill>
                  <a:schemeClr val="dk1"/>
                </a:solidFill>
                <a:latin typeface="Calibri"/>
                <a:ea typeface="Calibri"/>
                <a:cs typeface="Calibri"/>
                <a:sym typeface="Calibri"/>
              </a:rPr>
              <a:t>speak instead of writing or using mouse—Dragon Naturally Speaking, iListen (MAC)</a:t>
            </a:r>
            <a:endParaRPr/>
          </a:p>
          <a:p>
            <a:pPr indent="-247650" lvl="0" marL="342900" marR="0" rtl="0" algn="l">
              <a:lnSpc>
                <a:spcPct val="100000"/>
              </a:lnSpc>
              <a:spcBef>
                <a:spcPts val="300"/>
              </a:spcBef>
              <a:spcAft>
                <a:spcPts val="0"/>
              </a:spcAft>
              <a:buClr>
                <a:schemeClr val="dk1"/>
              </a:buClr>
              <a:buSzPts val="1500"/>
              <a:buFont typeface="Arial"/>
              <a:buNone/>
            </a:pPr>
            <a:r>
              <a:t/>
            </a:r>
            <a:endParaRPr b="0" i="0" sz="1500" u="none" cap="none" strike="noStrike">
              <a:solidFill>
                <a:schemeClr val="dk1"/>
              </a:solidFill>
              <a:latin typeface="Calibri"/>
              <a:ea typeface="Calibri"/>
              <a:cs typeface="Calibri"/>
              <a:sym typeface="Calibri"/>
            </a:endParaRPr>
          </a:p>
        </p:txBody>
      </p:sp>
      <p:sp>
        <p:nvSpPr>
          <p:cNvPr id="273" name="Google Shape;273;p32"/>
          <p:cNvSpPr txBox="1"/>
          <p:nvPr/>
        </p:nvSpPr>
        <p:spPr>
          <a:xfrm>
            <a:off x="0" y="0"/>
            <a:ext cx="9144000" cy="157003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3200"/>
              <a:buFont typeface="Arial"/>
              <a:buChar char="•"/>
            </a:pPr>
            <a:r>
              <a:rPr b="1" i="0" lang="en-US" sz="3200" u="none" cap="none" strike="noStrike">
                <a:solidFill>
                  <a:srgbClr val="000000"/>
                </a:solidFill>
                <a:latin typeface="Calibri"/>
                <a:ea typeface="Calibri"/>
                <a:cs typeface="Calibri"/>
                <a:sym typeface="Calibri"/>
              </a:rPr>
              <a:t>Teaching All Students, Reaching All Learners, including Students with Disabilities as Diverse Learners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3"/>
          <p:cNvSpPr txBox="1"/>
          <p:nvPr>
            <p:ph idx="4294967295" type="title"/>
          </p:nvPr>
        </p:nvSpPr>
        <p:spPr>
          <a:xfrm>
            <a:off x="1143000" y="304800"/>
            <a:ext cx="8001000" cy="1216025"/>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4000"/>
              <a:buFont typeface="Calibri"/>
              <a:buNone/>
            </a:pPr>
            <a:r>
              <a:rPr b="1" i="1" lang="en-US" sz="4000" u="none" cap="none" strike="noStrike">
                <a:solidFill>
                  <a:schemeClr val="dk1"/>
                </a:solidFill>
                <a:latin typeface="Calibri"/>
                <a:ea typeface="Calibri"/>
                <a:cs typeface="Calibri"/>
                <a:sym typeface="Calibri"/>
              </a:rPr>
              <a:t>Types of High-Tech Universal Assistive Technology</a:t>
            </a:r>
            <a:br>
              <a:rPr b="1" i="1" lang="en-US" sz="4000" u="none" cap="none" strike="noStrike">
                <a:solidFill>
                  <a:schemeClr val="dk1"/>
                </a:solidFill>
                <a:latin typeface="Calibri"/>
                <a:ea typeface="Calibri"/>
                <a:cs typeface="Calibri"/>
                <a:sym typeface="Calibri"/>
              </a:rPr>
            </a:br>
            <a:endParaRPr/>
          </a:p>
        </p:txBody>
      </p:sp>
      <p:sp>
        <p:nvSpPr>
          <p:cNvPr id="280" name="Google Shape;280;p33"/>
          <p:cNvSpPr txBox="1"/>
          <p:nvPr>
            <p:ph idx="4294967295" type="body"/>
          </p:nvPr>
        </p:nvSpPr>
        <p:spPr>
          <a:xfrm>
            <a:off x="228600" y="1371600"/>
            <a:ext cx="8534400" cy="4267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FF0000"/>
              </a:buClr>
              <a:buSzPts val="2200"/>
              <a:buFont typeface="Arial"/>
              <a:buChar char="•"/>
            </a:pPr>
            <a:r>
              <a:rPr b="0" i="0" lang="en-US" sz="2200" u="none">
                <a:solidFill>
                  <a:srgbClr val="FF0000"/>
                </a:solidFill>
                <a:latin typeface="Narkisim"/>
                <a:ea typeface="Narkisim"/>
                <a:cs typeface="Narkisim"/>
                <a:sym typeface="Narkisim"/>
              </a:rPr>
              <a:t>Variations in keyboard design</a:t>
            </a:r>
            <a:endParaRPr/>
          </a:p>
          <a:p>
            <a:pPr indent="-285750" lvl="1" marL="742950" marR="0" rtl="0" algn="l">
              <a:lnSpc>
                <a:spcPct val="100000"/>
              </a:lnSpc>
              <a:spcBef>
                <a:spcPts val="440"/>
              </a:spcBef>
              <a:spcAft>
                <a:spcPts val="0"/>
              </a:spcAft>
              <a:buClr>
                <a:srgbClr val="FF0000"/>
              </a:buClr>
              <a:buSzPts val="2200"/>
              <a:buFont typeface="Arial"/>
              <a:buChar char="–"/>
            </a:pPr>
            <a:r>
              <a:rPr b="0" i="0" lang="en-US" sz="2200" u="none" cap="none" strike="noStrike">
                <a:solidFill>
                  <a:srgbClr val="FF0000"/>
                </a:solidFill>
                <a:latin typeface="Narkisim"/>
                <a:ea typeface="Narkisim"/>
                <a:cs typeface="Narkisim"/>
                <a:sym typeface="Narkisim"/>
              </a:rPr>
              <a:t>ergonomic, natural, adjustable, etc.</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a:solidFill>
                  <a:srgbClr val="FF0000"/>
                </a:solidFill>
                <a:latin typeface="Narkisim"/>
                <a:ea typeface="Narkisim"/>
                <a:cs typeface="Narkisim"/>
                <a:sym typeface="Narkisim"/>
              </a:rPr>
              <a:t>MP3 player/CD player/Tape Player</a:t>
            </a:r>
            <a:endParaRPr/>
          </a:p>
          <a:p>
            <a:pPr indent="-285750" lvl="1" marL="742950" marR="0" rtl="0" algn="l">
              <a:lnSpc>
                <a:spcPct val="100000"/>
              </a:lnSpc>
              <a:spcBef>
                <a:spcPts val="440"/>
              </a:spcBef>
              <a:spcAft>
                <a:spcPts val="0"/>
              </a:spcAft>
              <a:buClr>
                <a:srgbClr val="FF0000"/>
              </a:buClr>
              <a:buSzPts val="2200"/>
              <a:buFont typeface="Arial"/>
              <a:buChar char="–"/>
            </a:pPr>
            <a:r>
              <a:rPr b="0" i="0" lang="en-US" sz="2200" u="none" cap="none" strike="noStrike">
                <a:solidFill>
                  <a:srgbClr val="FF0000"/>
                </a:solidFill>
                <a:latin typeface="Narkisim"/>
                <a:ea typeface="Narkisim"/>
                <a:cs typeface="Narkisim"/>
                <a:sym typeface="Narkisim"/>
              </a:rPr>
              <a:t>audio players to listen to textbooks and lectures</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a:solidFill>
                  <a:srgbClr val="FF0000"/>
                </a:solidFill>
                <a:latin typeface="Narkisim"/>
                <a:ea typeface="Narkisim"/>
                <a:cs typeface="Narkisim"/>
                <a:sym typeface="Narkisim"/>
              </a:rPr>
              <a:t>Optical character recognition/Scanner</a:t>
            </a:r>
            <a:endParaRPr/>
          </a:p>
          <a:p>
            <a:pPr indent="-285750" lvl="1" marL="742950" marR="0" rtl="0" algn="l">
              <a:lnSpc>
                <a:spcPct val="100000"/>
              </a:lnSpc>
              <a:spcBef>
                <a:spcPts val="440"/>
              </a:spcBef>
              <a:spcAft>
                <a:spcPts val="0"/>
              </a:spcAft>
              <a:buClr>
                <a:srgbClr val="FF0000"/>
              </a:buClr>
              <a:buSzPts val="2200"/>
              <a:buFont typeface="Arial"/>
              <a:buChar char="–"/>
            </a:pPr>
            <a:r>
              <a:rPr b="0" i="0" lang="en-US" sz="2200" u="none" cap="none" strike="noStrike">
                <a:solidFill>
                  <a:srgbClr val="FF0000"/>
                </a:solidFill>
                <a:latin typeface="Narkisim"/>
                <a:ea typeface="Narkisim"/>
                <a:cs typeface="Narkisim"/>
                <a:sym typeface="Narkisim"/>
              </a:rPr>
              <a:t>scan books and notes onto PC (also used by individuals, libraries and government to store information)</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a:solidFill>
                  <a:srgbClr val="FF0000"/>
                </a:solidFill>
                <a:latin typeface="Narkisim"/>
                <a:ea typeface="Narkisim"/>
                <a:cs typeface="Narkisim"/>
                <a:sym typeface="Narkisim"/>
              </a:rPr>
              <a:t>Tape Recorder/Digital Recorder</a:t>
            </a:r>
            <a:endParaRPr/>
          </a:p>
          <a:p>
            <a:pPr indent="-285750" lvl="1" marL="742950" marR="0" rtl="0" algn="l">
              <a:lnSpc>
                <a:spcPct val="100000"/>
              </a:lnSpc>
              <a:spcBef>
                <a:spcPts val="440"/>
              </a:spcBef>
              <a:spcAft>
                <a:spcPts val="0"/>
              </a:spcAft>
              <a:buClr>
                <a:srgbClr val="FF0000"/>
              </a:buClr>
              <a:buSzPts val="2200"/>
              <a:buFont typeface="Arial"/>
              <a:buChar char="–"/>
            </a:pPr>
            <a:r>
              <a:rPr b="0" i="0" lang="en-US" sz="2200" u="none" cap="none" strike="noStrike">
                <a:solidFill>
                  <a:srgbClr val="FF0000"/>
                </a:solidFill>
                <a:latin typeface="Narkisim"/>
                <a:ea typeface="Narkisim"/>
                <a:cs typeface="Narkisim"/>
                <a:sym typeface="Narkisim"/>
              </a:rPr>
              <a:t>record lectures, books</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a:solidFill>
                  <a:srgbClr val="FF0000"/>
                </a:solidFill>
                <a:latin typeface="Narkisim"/>
                <a:ea typeface="Narkisim"/>
                <a:cs typeface="Narkisim"/>
                <a:sym typeface="Narkisim"/>
              </a:rPr>
              <a:t>Word Processor</a:t>
            </a:r>
            <a:endParaRPr/>
          </a:p>
          <a:p>
            <a:pPr indent="-285750" lvl="1" marL="742950" marR="0" rtl="0" algn="l">
              <a:lnSpc>
                <a:spcPct val="100000"/>
              </a:lnSpc>
              <a:spcBef>
                <a:spcPts val="440"/>
              </a:spcBef>
              <a:spcAft>
                <a:spcPts val="0"/>
              </a:spcAft>
              <a:buClr>
                <a:srgbClr val="FF0000"/>
              </a:buClr>
              <a:buSzPts val="2200"/>
              <a:buFont typeface="Arial"/>
              <a:buChar char="–"/>
            </a:pPr>
            <a:r>
              <a:rPr b="0" i="0" lang="en-US" sz="2200" u="none" cap="none" strike="noStrike">
                <a:solidFill>
                  <a:srgbClr val="FF0000"/>
                </a:solidFill>
                <a:latin typeface="Narkisim"/>
                <a:ea typeface="Narkisim"/>
                <a:cs typeface="Narkisim"/>
                <a:sym typeface="Narkisim"/>
              </a:rPr>
              <a:t>access to print, writing, communication</a:t>
            </a:r>
            <a:endParaRPr/>
          </a:p>
          <a:p>
            <a:pPr indent="-342900" lvl="0" marL="342900" marR="0" rtl="0" algn="l">
              <a:lnSpc>
                <a:spcPct val="100000"/>
              </a:lnSpc>
              <a:spcBef>
                <a:spcPts val="440"/>
              </a:spcBef>
              <a:spcAft>
                <a:spcPts val="0"/>
              </a:spcAft>
              <a:buClr>
                <a:srgbClr val="FF0000"/>
              </a:buClr>
              <a:buSzPts val="2200"/>
              <a:buFont typeface="Arial"/>
              <a:buChar char="•"/>
            </a:pPr>
            <a:r>
              <a:rPr b="0" i="0" lang="en-US" sz="2200" u="none">
                <a:solidFill>
                  <a:srgbClr val="FF0000"/>
                </a:solidFill>
                <a:latin typeface="Narkisim"/>
                <a:ea typeface="Narkisim"/>
                <a:cs typeface="Narkisim"/>
                <a:sym typeface="Narkisim"/>
              </a:rPr>
              <a:t>Text Messaging</a:t>
            </a:r>
            <a:endParaRPr/>
          </a:p>
          <a:p>
            <a:pPr indent="-342900" lvl="0" marL="342900" marR="0" rtl="0" algn="l">
              <a:lnSpc>
                <a:spcPct val="100000"/>
              </a:lnSpc>
              <a:spcBef>
                <a:spcPts val="640"/>
              </a:spcBef>
              <a:spcAft>
                <a:spcPts val="0"/>
              </a:spcAft>
              <a:buClr>
                <a:schemeClr val="dk1"/>
              </a:buClr>
              <a:buSzPts val="3200"/>
              <a:buFont typeface="Arial"/>
              <a:buChar char="•"/>
            </a:pPr>
            <a:br>
              <a:rPr b="0" i="0" lang="en-US" sz="3200" u="none">
                <a:solidFill>
                  <a:schemeClr val="dk1"/>
                </a:solidFill>
                <a:latin typeface="Calibri"/>
                <a:ea typeface="Calibri"/>
                <a:cs typeface="Calibri"/>
                <a:sym typeface="Calibri"/>
              </a:rPr>
            </a:b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4"/>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i="0" lang="en-US" sz="3600" u="none">
                <a:solidFill>
                  <a:schemeClr val="dk1"/>
                </a:solidFill>
                <a:latin typeface="Calibri"/>
                <a:ea typeface="Calibri"/>
                <a:cs typeface="Calibri"/>
                <a:sym typeface="Calibri"/>
              </a:rPr>
              <a:t>Categories of Assistive Technology</a:t>
            </a:r>
            <a:endParaRPr/>
          </a:p>
        </p:txBody>
      </p:sp>
      <p:sp>
        <p:nvSpPr>
          <p:cNvPr id="286" name="Google Shape;286;p34"/>
          <p:cNvSpPr txBox="1"/>
          <p:nvPr>
            <p:ph idx="1" type="body"/>
          </p:nvPr>
        </p:nvSpPr>
        <p:spPr>
          <a:xfrm>
            <a:off x="566737" y="1752600"/>
            <a:ext cx="5605462"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There are many types of assistive technology to aid individuals in all aspects of life. </a:t>
            </a:r>
            <a:endParaRPr/>
          </a:p>
          <a:p>
            <a:pPr indent="-139700" lvl="0" marL="342900" rtl="0" algn="l">
              <a:lnSpc>
                <a:spcPct val="100000"/>
              </a:lnSpc>
              <a:spcBef>
                <a:spcPts val="640"/>
              </a:spcBef>
              <a:spcAft>
                <a:spcPts val="0"/>
              </a:spcAft>
              <a:buClr>
                <a:schemeClr val="dk1"/>
              </a:buClr>
              <a:buSzPts val="3200"/>
              <a:buFont typeface="Arial"/>
              <a:buNone/>
            </a:pPr>
            <a:r>
              <a:t/>
            </a:r>
            <a:endParaRPr b="1" i="0" sz="3200" u="none">
              <a:solidFill>
                <a:schemeClr val="dk1"/>
              </a:solidFill>
              <a:latin typeface="Calibri"/>
              <a:ea typeface="Calibri"/>
              <a:cs typeface="Calibri"/>
              <a:sym typeface="Calibri"/>
            </a:endParaRPr>
          </a:p>
          <a:p>
            <a:pPr indent="-139700" lvl="0" marL="342900" rtl="0" algn="l">
              <a:lnSpc>
                <a:spcPct val="100000"/>
              </a:lnSpc>
              <a:spcBef>
                <a:spcPts val="640"/>
              </a:spcBef>
              <a:spcAft>
                <a:spcPts val="0"/>
              </a:spcAft>
              <a:buClr>
                <a:schemeClr val="dk1"/>
              </a:buClr>
              <a:buSzPts val="3200"/>
              <a:buNone/>
            </a:pPr>
            <a:r>
              <a:t/>
            </a:r>
            <a:endParaRPr b="1" i="0" sz="3200" u="none">
              <a:solidFill>
                <a:schemeClr val="dk1"/>
              </a:solidFill>
              <a:latin typeface="Calibri"/>
              <a:ea typeface="Calibri"/>
              <a:cs typeface="Calibri"/>
              <a:sym typeface="Calibri"/>
            </a:endParaRPr>
          </a:p>
        </p:txBody>
      </p:sp>
      <p:pic>
        <p:nvPicPr>
          <p:cNvPr descr="C:\Documents and Settings\kknighton\Local Settings\Temporary Internet Files\Content.IE5\U7UJ2XM3\MCj04360270000[1].wmf" id="287" name="Google Shape;287;p34"/>
          <p:cNvPicPr preferRelativeResize="0"/>
          <p:nvPr/>
        </p:nvPicPr>
        <p:blipFill rotWithShape="1">
          <a:blip r:embed="rId3">
            <a:alphaModFix/>
          </a:blip>
          <a:srcRect b="0" l="0" r="0" t="0"/>
          <a:stretch/>
        </p:blipFill>
        <p:spPr>
          <a:xfrm>
            <a:off x="5715000" y="3124200"/>
            <a:ext cx="2066925" cy="2209800"/>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5"/>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sz="4400">
              <a:solidFill>
                <a:schemeClr val="dk1"/>
              </a:solidFill>
              <a:latin typeface="Calibri"/>
              <a:ea typeface="Calibri"/>
              <a:cs typeface="Calibri"/>
              <a:sym typeface="Calibri"/>
            </a:endParaRPr>
          </a:p>
        </p:txBody>
      </p:sp>
      <p:sp>
        <p:nvSpPr>
          <p:cNvPr id="293" name="Google Shape;293;p35"/>
          <p:cNvSpPr txBox="1"/>
          <p:nvPr>
            <p:ph idx="1" type="body"/>
          </p:nvPr>
        </p:nvSpPr>
        <p:spPr>
          <a:xfrm>
            <a:off x="566737" y="1752600"/>
            <a:ext cx="3924300" cy="4267200"/>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sz="3200">
              <a:solidFill>
                <a:schemeClr val="dk1"/>
              </a:solidFill>
              <a:latin typeface="Calibri"/>
              <a:ea typeface="Calibri"/>
              <a:cs typeface="Calibri"/>
              <a:sym typeface="Calibri"/>
            </a:endParaRPr>
          </a:p>
        </p:txBody>
      </p:sp>
      <p:sp>
        <p:nvSpPr>
          <p:cNvPr id="294" name="Google Shape;294;p35"/>
          <p:cNvSpPr txBox="1"/>
          <p:nvPr>
            <p:ph idx="1" type="body"/>
          </p:nvPr>
        </p:nvSpPr>
        <p:spPr>
          <a:xfrm>
            <a:off x="4643437" y="1752600"/>
            <a:ext cx="3924300" cy="20574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295" name="Google Shape;295;p35"/>
          <p:cNvSpPr txBox="1"/>
          <p:nvPr>
            <p:ph idx="2" type="body"/>
          </p:nvPr>
        </p:nvSpPr>
        <p:spPr>
          <a:xfrm>
            <a:off x="4643437" y="3962400"/>
            <a:ext cx="3924300" cy="20574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pic>
        <p:nvPicPr>
          <p:cNvPr id="296" name="Google Shape;296;p35"/>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36"/>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t/>
            </a:r>
            <a:endParaRPr sz="4400">
              <a:solidFill>
                <a:schemeClr val="dk1"/>
              </a:solidFill>
              <a:latin typeface="Calibri"/>
              <a:ea typeface="Calibri"/>
              <a:cs typeface="Calibri"/>
              <a:sym typeface="Calibri"/>
            </a:endParaRPr>
          </a:p>
        </p:txBody>
      </p:sp>
      <p:sp>
        <p:nvSpPr>
          <p:cNvPr id="302" name="Google Shape;302;p36"/>
          <p:cNvSpPr txBox="1"/>
          <p:nvPr>
            <p:ph idx="1" type="body"/>
          </p:nvPr>
        </p:nvSpPr>
        <p:spPr>
          <a:xfrm>
            <a:off x="566737" y="1752600"/>
            <a:ext cx="3924300" cy="4267200"/>
          </a:xfrm>
          <a:prstGeom prst="rect">
            <a:avLst/>
          </a:prstGeom>
          <a:noFill/>
          <a:ln>
            <a:noFill/>
          </a:ln>
        </p:spPr>
        <p:txBody>
          <a:bodyPr anchorCtr="0" anchor="t"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sz="3200">
              <a:solidFill>
                <a:schemeClr val="dk1"/>
              </a:solidFill>
              <a:latin typeface="Calibri"/>
              <a:ea typeface="Calibri"/>
              <a:cs typeface="Calibri"/>
              <a:sym typeface="Calibri"/>
            </a:endParaRPr>
          </a:p>
        </p:txBody>
      </p:sp>
      <p:sp>
        <p:nvSpPr>
          <p:cNvPr id="303" name="Google Shape;303;p36"/>
          <p:cNvSpPr txBox="1"/>
          <p:nvPr>
            <p:ph idx="1" type="body"/>
          </p:nvPr>
        </p:nvSpPr>
        <p:spPr>
          <a:xfrm>
            <a:off x="4643437" y="1752600"/>
            <a:ext cx="3924300" cy="20574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sp>
        <p:nvSpPr>
          <p:cNvPr id="304" name="Google Shape;304;p36"/>
          <p:cNvSpPr txBox="1"/>
          <p:nvPr>
            <p:ph idx="2" type="body"/>
          </p:nvPr>
        </p:nvSpPr>
        <p:spPr>
          <a:xfrm>
            <a:off x="4643437" y="3962400"/>
            <a:ext cx="3924300" cy="2057400"/>
          </a:xfrm>
          <a:prstGeom prst="rect">
            <a:avLst/>
          </a:prstGeom>
          <a:noFill/>
          <a:ln>
            <a:noFill/>
          </a:ln>
        </p:spPr>
        <p:txBody>
          <a:bodyPr anchorCtr="0" anchor="t" bIns="45700" lIns="91425" spcFirstLastPara="1" rIns="91425" wrap="square" tIns="45700">
            <a:noAutofit/>
          </a:bodyPr>
          <a:lstStyle/>
          <a:p>
            <a:pPr indent="-139700" lvl="0" marL="342900" marR="0" rtl="0" algn="l">
              <a:lnSpc>
                <a:spcPct val="100000"/>
              </a:lnSpc>
              <a:spcBef>
                <a:spcPts val="0"/>
              </a:spcBef>
              <a:spcAft>
                <a:spcPts val="0"/>
              </a:spcAft>
              <a:buClr>
                <a:schemeClr val="dk1"/>
              </a:buClr>
              <a:buSzPts val="3200"/>
              <a:buFont typeface="Arial"/>
              <a:buNone/>
            </a:pPr>
            <a:r>
              <a:t/>
            </a:r>
            <a:endParaRPr sz="3200">
              <a:solidFill>
                <a:schemeClr val="dk1"/>
              </a:solidFill>
              <a:latin typeface="Calibri"/>
              <a:ea typeface="Calibri"/>
              <a:cs typeface="Calibri"/>
              <a:sym typeface="Calibri"/>
            </a:endParaRPr>
          </a:p>
        </p:txBody>
      </p:sp>
      <p:pic>
        <p:nvPicPr>
          <p:cNvPr id="305" name="Google Shape;305;p36"/>
          <p:cNvPicPr preferRelativeResize="0"/>
          <p:nvPr/>
        </p:nvPicPr>
        <p:blipFill rotWithShape="1">
          <a:blip r:embed="rId3">
            <a:alphaModFix/>
          </a:blip>
          <a:srcRect b="0" l="0" r="0" t="0"/>
          <a:stretch/>
        </p:blipFill>
        <p:spPr>
          <a:xfrm>
            <a:off x="-30162" y="0"/>
            <a:ext cx="9174162"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7"/>
          <p:cNvSpPr txBox="1"/>
          <p:nvPr>
            <p:ph type="title"/>
          </p:nvPr>
        </p:nvSpPr>
        <p:spPr>
          <a:xfrm>
            <a:off x="1981200" y="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Daily living</a:t>
            </a:r>
            <a:endParaRPr/>
          </a:p>
        </p:txBody>
      </p:sp>
      <p:sp>
        <p:nvSpPr>
          <p:cNvPr id="312" name="Google Shape;312;p37"/>
          <p:cNvSpPr txBox="1"/>
          <p:nvPr>
            <p:ph idx="1" type="body"/>
          </p:nvPr>
        </p:nvSpPr>
        <p:spPr>
          <a:xfrm>
            <a:off x="2133600" y="1828800"/>
            <a:ext cx="39243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Daily Living aids are for use in activities such as eating, bathing, cooking, dressing, toileting, and home maintenance. </a:t>
            </a:r>
            <a:endParaRPr/>
          </a:p>
        </p:txBody>
      </p:sp>
      <p:pic>
        <p:nvPicPr>
          <p:cNvPr descr="scoop bowl" id="313" name="Google Shape;313;p37"/>
          <p:cNvPicPr preferRelativeResize="0"/>
          <p:nvPr>
            <p:ph idx="4294967295" type="body"/>
          </p:nvPr>
        </p:nvPicPr>
        <p:blipFill rotWithShape="1">
          <a:blip r:embed="rId3">
            <a:alphaModFix/>
          </a:blip>
          <a:srcRect b="0" l="0" r="0" t="0"/>
          <a:stretch/>
        </p:blipFill>
        <p:spPr>
          <a:xfrm>
            <a:off x="6248400" y="4114800"/>
            <a:ext cx="2057400" cy="16002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pic>
        <p:nvPicPr>
          <p:cNvPr descr="Sliding Swivel Seat Transfer Bench from ActiveForever.com" id="314" name="Google Shape;314;p37">
            <a:hlinkClick r:id="rId4"/>
          </p:cNvPr>
          <p:cNvPicPr preferRelativeResize="0"/>
          <p:nvPr/>
        </p:nvPicPr>
        <p:blipFill rotWithShape="1">
          <a:blip r:embed="rId5">
            <a:alphaModFix/>
          </a:blip>
          <a:srcRect b="0" l="0" r="0" t="0"/>
          <a:stretch/>
        </p:blipFill>
        <p:spPr>
          <a:xfrm>
            <a:off x="6477000" y="2133600"/>
            <a:ext cx="1752600" cy="14478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Sock Aid from ActiveForever.com" id="315" name="Google Shape;315;p37">
            <a:hlinkClick r:id="rId6"/>
          </p:cNvPr>
          <p:cNvPicPr preferRelativeResize="0"/>
          <p:nvPr>
            <p:ph idx="4294967295" type="body"/>
          </p:nvPr>
        </p:nvPicPr>
        <p:blipFill rotWithShape="1">
          <a:blip r:embed="rId7">
            <a:alphaModFix/>
          </a:blip>
          <a:srcRect b="0" l="0" r="0" t="0"/>
          <a:stretch/>
        </p:blipFill>
        <p:spPr>
          <a:xfrm>
            <a:off x="228600" y="2057400"/>
            <a:ext cx="1752600" cy="18288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8"/>
          <p:cNvSpPr txBox="1"/>
          <p:nvPr>
            <p:ph type="title"/>
          </p:nvPr>
        </p:nvSpPr>
        <p:spPr>
          <a:xfrm>
            <a:off x="1295400" y="304800"/>
            <a:ext cx="72802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Computer technologies</a:t>
            </a:r>
            <a:endParaRPr/>
          </a:p>
        </p:txBody>
      </p:sp>
      <p:sp>
        <p:nvSpPr>
          <p:cNvPr id="322" name="Google Shape;322;p38"/>
          <p:cNvSpPr txBox="1"/>
          <p:nvPr>
            <p:ph idx="1" type="body"/>
          </p:nvPr>
        </p:nvSpPr>
        <p:spPr>
          <a:xfrm>
            <a:off x="4343400" y="1447800"/>
            <a:ext cx="39243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Computer technologies are input and out- put devices that enable persons with disabilities to use a computer. </a:t>
            </a:r>
            <a:endParaRPr/>
          </a:p>
          <a:p>
            <a:pPr indent="-139700" lvl="0" marL="342900" rtl="0" algn="l">
              <a:lnSpc>
                <a:spcPct val="100000"/>
              </a:lnSpc>
              <a:spcBef>
                <a:spcPts val="640"/>
              </a:spcBef>
              <a:spcAft>
                <a:spcPts val="0"/>
              </a:spcAft>
              <a:buClr>
                <a:schemeClr val="dk1"/>
              </a:buClr>
              <a:buSzPts val="3200"/>
              <a:buNone/>
            </a:pPr>
            <a:r>
              <a:t/>
            </a:r>
            <a:endParaRPr b="1" i="0" sz="3200" u="none">
              <a:solidFill>
                <a:schemeClr val="dk1"/>
              </a:solidFill>
              <a:latin typeface="Calibri"/>
              <a:ea typeface="Calibri"/>
              <a:cs typeface="Calibri"/>
              <a:sym typeface="Calibri"/>
            </a:endParaRPr>
          </a:p>
        </p:txBody>
      </p:sp>
      <p:pic>
        <p:nvPicPr>
          <p:cNvPr descr="altkey_sml" id="323" name="Google Shape;323;p38"/>
          <p:cNvPicPr preferRelativeResize="0"/>
          <p:nvPr>
            <p:ph idx="4294967295" type="body"/>
          </p:nvPr>
        </p:nvPicPr>
        <p:blipFill rotWithShape="1">
          <a:blip r:embed="rId3">
            <a:alphaModFix/>
          </a:blip>
          <a:srcRect b="0" l="0" r="0" t="0"/>
          <a:stretch/>
        </p:blipFill>
        <p:spPr>
          <a:xfrm>
            <a:off x="6400800" y="5029200"/>
            <a:ext cx="2590800" cy="1617663"/>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392"/>
              </a:srgbClr>
            </a:outerShdw>
          </a:effectLst>
        </p:spPr>
      </p:pic>
      <p:pic>
        <p:nvPicPr>
          <p:cNvPr descr="hpim0845" id="324" name="Google Shape;324;p38"/>
          <p:cNvPicPr preferRelativeResize="0"/>
          <p:nvPr/>
        </p:nvPicPr>
        <p:blipFill rotWithShape="1">
          <a:blip r:embed="rId4">
            <a:alphaModFix/>
          </a:blip>
          <a:srcRect b="0" l="0" r="0" t="0"/>
          <a:stretch/>
        </p:blipFill>
        <p:spPr>
          <a:xfrm>
            <a:off x="609600" y="1676400"/>
            <a:ext cx="3733800" cy="2590800"/>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pic>
        <p:nvPicPr>
          <p:cNvPr descr="Big Red switch " id="325" name="Google Shape;325;p38"/>
          <p:cNvPicPr preferRelativeResize="0"/>
          <p:nvPr/>
        </p:nvPicPr>
        <p:blipFill rotWithShape="1">
          <a:blip r:embed="rId5">
            <a:alphaModFix/>
          </a:blip>
          <a:srcRect b="0" l="0" r="0" t="0"/>
          <a:stretch/>
        </p:blipFill>
        <p:spPr>
          <a:xfrm>
            <a:off x="381000" y="4876800"/>
            <a:ext cx="1524000" cy="1371600"/>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392"/>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9"/>
          <p:cNvSpPr txBox="1"/>
          <p:nvPr>
            <p:ph type="title"/>
          </p:nvPr>
        </p:nvSpPr>
        <p:spPr>
          <a:xfrm>
            <a:off x="1676400" y="304800"/>
            <a:ext cx="68992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400"/>
              <a:buFont typeface="Calibri"/>
              <a:buNone/>
            </a:pPr>
            <a:r>
              <a:rPr b="1" i="0" lang="en-US" sz="3400" u="none">
                <a:solidFill>
                  <a:schemeClr val="lt1"/>
                </a:solidFill>
                <a:latin typeface="Calibri"/>
                <a:ea typeface="Calibri"/>
                <a:cs typeface="Calibri"/>
                <a:sym typeface="Calibri"/>
              </a:rPr>
              <a:t>Augmentative Communication</a:t>
            </a:r>
            <a:endParaRPr/>
          </a:p>
        </p:txBody>
      </p:sp>
      <p:sp>
        <p:nvSpPr>
          <p:cNvPr id="331" name="Google Shape;331;p39"/>
          <p:cNvSpPr txBox="1"/>
          <p:nvPr>
            <p:ph idx="1" type="body"/>
          </p:nvPr>
        </p:nvSpPr>
        <p:spPr>
          <a:xfrm>
            <a:off x="566737" y="1752600"/>
            <a:ext cx="4081462"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Augmentative Communication devices provide a means for communication for persons with limited speech. </a:t>
            </a:r>
            <a:endParaRPr/>
          </a:p>
        </p:txBody>
      </p:sp>
      <p:pic>
        <p:nvPicPr>
          <p:cNvPr descr="voca_sml" id="332" name="Google Shape;332;p39"/>
          <p:cNvPicPr preferRelativeResize="0"/>
          <p:nvPr>
            <p:ph idx="4294967295" type="body"/>
          </p:nvPr>
        </p:nvPicPr>
        <p:blipFill rotWithShape="1">
          <a:blip r:embed="rId3">
            <a:alphaModFix/>
          </a:blip>
          <a:srcRect b="0" l="0" r="0" t="0"/>
          <a:stretch/>
        </p:blipFill>
        <p:spPr>
          <a:xfrm>
            <a:off x="4800603" y="1752602"/>
            <a:ext cx="2162175" cy="1541463"/>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pic>
        <p:nvPicPr>
          <p:cNvPr descr="adam-1" id="333" name="Google Shape;333;p39"/>
          <p:cNvPicPr preferRelativeResize="0"/>
          <p:nvPr/>
        </p:nvPicPr>
        <p:blipFill rotWithShape="1">
          <a:blip r:embed="rId4">
            <a:alphaModFix/>
          </a:blip>
          <a:srcRect b="0" l="0" r="0" t="0"/>
          <a:stretch/>
        </p:blipFill>
        <p:spPr>
          <a:xfrm>
            <a:off x="6248400" y="2971802"/>
            <a:ext cx="2590800" cy="17430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Dynavox 3100" id="334" name="Google Shape;334;p39"/>
          <p:cNvPicPr preferRelativeResize="0"/>
          <p:nvPr/>
        </p:nvPicPr>
        <p:blipFill rotWithShape="1">
          <a:blip r:embed="rId5">
            <a:alphaModFix/>
          </a:blip>
          <a:srcRect b="0" l="0" r="0" t="0"/>
          <a:stretch/>
        </p:blipFill>
        <p:spPr>
          <a:xfrm>
            <a:off x="4572000" y="4419602"/>
            <a:ext cx="1752600" cy="1400175"/>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0"/>
          <p:cNvSpPr txBox="1"/>
          <p:nvPr>
            <p:ph type="title"/>
          </p:nvPr>
        </p:nvSpPr>
        <p:spPr>
          <a:xfrm>
            <a:off x="1066800" y="304800"/>
            <a:ext cx="7508875"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Environment Control Units</a:t>
            </a:r>
            <a:endParaRPr/>
          </a:p>
        </p:txBody>
      </p:sp>
      <p:sp>
        <p:nvSpPr>
          <p:cNvPr id="341" name="Google Shape;341;p40"/>
          <p:cNvSpPr txBox="1"/>
          <p:nvPr>
            <p:ph idx="1" type="body"/>
          </p:nvPr>
        </p:nvSpPr>
        <p:spPr>
          <a:xfrm>
            <a:off x="566737" y="1752600"/>
            <a:ext cx="39243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ECU’s (electronic systems) enable someone with limited mobility or fine motor skills to control devices in the home or other surroundings. </a:t>
            </a:r>
            <a:endParaRPr/>
          </a:p>
        </p:txBody>
      </p:sp>
      <p:pic>
        <p:nvPicPr>
          <p:cNvPr descr="ultra4L_pic" id="342" name="Google Shape;342;p40"/>
          <p:cNvPicPr preferRelativeResize="0"/>
          <p:nvPr>
            <p:ph idx="4294967295" type="body"/>
          </p:nvPr>
        </p:nvPicPr>
        <p:blipFill rotWithShape="1">
          <a:blip r:embed="rId3">
            <a:alphaModFix/>
          </a:blip>
          <a:srcRect b="0" l="0" r="0" t="0"/>
          <a:stretch/>
        </p:blipFill>
        <p:spPr>
          <a:xfrm>
            <a:off x="4495801" y="3581400"/>
            <a:ext cx="2609851" cy="20193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pic>
        <p:nvPicPr>
          <p:cNvPr descr="[image of infrared remote control with switch activation]" id="343" name="Google Shape;343;p40">
            <a:hlinkClick r:id="rId4"/>
          </p:cNvPr>
          <p:cNvPicPr preferRelativeResize="0"/>
          <p:nvPr/>
        </p:nvPicPr>
        <p:blipFill rotWithShape="1">
          <a:blip r:embed="rId5">
            <a:alphaModFix/>
          </a:blip>
          <a:srcRect b="0" l="0" r="0" t="0"/>
          <a:stretch/>
        </p:blipFill>
        <p:spPr>
          <a:xfrm>
            <a:off x="5029200" y="1981200"/>
            <a:ext cx="1447800" cy="12954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image of portable electronic unit]" id="344" name="Google Shape;344;p40">
            <a:hlinkClick r:id="rId6"/>
          </p:cNvPr>
          <p:cNvPicPr preferRelativeResize="0"/>
          <p:nvPr>
            <p:ph idx="4294967295" type="body"/>
          </p:nvPr>
        </p:nvPicPr>
        <p:blipFill rotWithShape="1">
          <a:blip r:embed="rId7">
            <a:alphaModFix/>
          </a:blip>
          <a:srcRect b="0" l="0" r="0" t="0"/>
          <a:stretch/>
        </p:blipFill>
        <p:spPr>
          <a:xfrm>
            <a:off x="6934200" y="2362200"/>
            <a:ext cx="1447800" cy="12954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685800" y="304800"/>
            <a:ext cx="7620000" cy="9144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What is Assistive Technology?</a:t>
            </a:r>
            <a:endParaRPr/>
          </a:p>
        </p:txBody>
      </p:sp>
      <p:sp>
        <p:nvSpPr>
          <p:cNvPr id="135" name="Google Shape;135;p4"/>
          <p:cNvSpPr txBox="1"/>
          <p:nvPr>
            <p:ph idx="1" type="body"/>
          </p:nvPr>
        </p:nvSpPr>
        <p:spPr>
          <a:xfrm>
            <a:off x="533400" y="1676400"/>
            <a:ext cx="7924800" cy="39624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632523"/>
              </a:buClr>
              <a:buSzPts val="2800"/>
              <a:buFont typeface="Arial"/>
              <a:buNone/>
            </a:pPr>
            <a:r>
              <a:rPr b="0" i="0" lang="en-US" sz="2800" u="none" cap="none" strike="noStrike">
                <a:solidFill>
                  <a:srgbClr val="632523"/>
                </a:solidFill>
                <a:latin typeface="Calibri"/>
                <a:ea typeface="Calibri"/>
                <a:cs typeface="Calibri"/>
                <a:sym typeface="Calibri"/>
              </a:rPr>
              <a:t>AT is “any item, piece of equipment, or product system, whether acquired commercially off the shelf, modified or customized, that is used to increase, maintain, or improve the functional capabilities of a child with a disability”</a:t>
            </a:r>
            <a:endParaRPr/>
          </a:p>
          <a:p>
            <a:pPr indent="0" lvl="0" marL="0" marR="0" rtl="0" algn="l">
              <a:lnSpc>
                <a:spcPct val="90000"/>
              </a:lnSpc>
              <a:spcBef>
                <a:spcPts val="320"/>
              </a:spcBef>
              <a:spcAft>
                <a:spcPts val="0"/>
              </a:spcAft>
              <a:buClr>
                <a:srgbClr val="632523"/>
              </a:buClr>
              <a:buSzPts val="1600"/>
              <a:buFont typeface="Arial"/>
              <a:buNone/>
            </a:pPr>
            <a:r>
              <a:rPr b="0" i="0" lang="en-US" sz="1600" u="none" cap="none" strike="noStrike">
                <a:solidFill>
                  <a:srgbClr val="632523"/>
                </a:solidFill>
                <a:latin typeface="Calibri"/>
                <a:ea typeface="Calibri"/>
                <a:cs typeface="Calibri"/>
                <a:sym typeface="Calibri"/>
              </a:rPr>
              <a:t>					- 20 USC 1401(1)</a:t>
            </a:r>
            <a:endParaRPr/>
          </a:p>
          <a:p>
            <a:pPr indent="0" lvl="0" marL="0" marR="0" rtl="0" algn="l">
              <a:lnSpc>
                <a:spcPct val="90000"/>
              </a:lnSpc>
              <a:spcBef>
                <a:spcPts val="320"/>
              </a:spcBef>
              <a:spcAft>
                <a:spcPts val="0"/>
              </a:spcAft>
              <a:buClr>
                <a:schemeClr val="dk1"/>
              </a:buClr>
              <a:buSzPts val="1600"/>
              <a:buFont typeface="Arial"/>
              <a:buNone/>
            </a:pPr>
            <a:r>
              <a:t/>
            </a:r>
            <a:endParaRPr b="0" i="0" sz="1600" u="none" cap="none" strike="noStrike">
              <a:solidFill>
                <a:srgbClr val="632523"/>
              </a:solidFill>
              <a:latin typeface="Calibri"/>
              <a:ea typeface="Calibri"/>
              <a:cs typeface="Calibri"/>
              <a:sym typeface="Calibri"/>
            </a:endParaRPr>
          </a:p>
          <a:p>
            <a:pPr indent="0" lvl="0" marL="0" marR="0" rtl="0" algn="l">
              <a:lnSpc>
                <a:spcPct val="90000"/>
              </a:lnSpc>
              <a:spcBef>
                <a:spcPts val="160"/>
              </a:spcBef>
              <a:spcAft>
                <a:spcPts val="0"/>
              </a:spcAft>
              <a:buClr>
                <a:schemeClr val="dk1"/>
              </a:buClr>
              <a:buSzPts val="800"/>
              <a:buFont typeface="Arial"/>
              <a:buNone/>
            </a:pPr>
            <a:r>
              <a:t/>
            </a:r>
            <a:endParaRPr b="0" i="0" sz="800" u="none" cap="none" strike="noStrike">
              <a:solidFill>
                <a:srgbClr val="632523"/>
              </a:solidFill>
              <a:latin typeface="Calibri"/>
              <a:ea typeface="Calibri"/>
              <a:cs typeface="Calibri"/>
              <a:sym typeface="Calibri"/>
            </a:endParaRPr>
          </a:p>
          <a:p>
            <a:pPr indent="0" lvl="0" marL="0" marR="0" rtl="0" algn="l">
              <a:lnSpc>
                <a:spcPct val="90000"/>
              </a:lnSpc>
              <a:spcBef>
                <a:spcPts val="560"/>
              </a:spcBef>
              <a:spcAft>
                <a:spcPts val="0"/>
              </a:spcAft>
              <a:buClr>
                <a:srgbClr val="632523"/>
              </a:buClr>
              <a:buSzPts val="2800"/>
              <a:buFont typeface="Arial"/>
              <a:buNone/>
            </a:pPr>
            <a:r>
              <a:rPr b="0" i="0" lang="en-US" sz="2800" u="none" cap="none" strike="noStrike">
                <a:solidFill>
                  <a:srgbClr val="632523"/>
                </a:solidFill>
                <a:latin typeface="Calibri"/>
                <a:ea typeface="Calibri"/>
                <a:cs typeface="Calibri"/>
                <a:sym typeface="Calibri"/>
              </a:rPr>
              <a:t>AT can be anything from a simple device, such as a magnifying glass, to a complex device, such as a computerized communication system.</a:t>
            </a:r>
            <a:endParaRPr/>
          </a:p>
        </p:txBody>
      </p:sp>
      <p:sp>
        <p:nvSpPr>
          <p:cNvPr id="136" name="Google Shape;136;p4"/>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200"/>
              <a:buFont typeface="Calibri"/>
              <a:buNone/>
            </a:pPr>
            <a:r>
              <a:rPr b="0" i="0" lang="en-US" sz="1200" u="none" cap="none" strike="noStrike">
                <a:solidFill>
                  <a:srgbClr val="898989"/>
                </a:solidFill>
                <a:latin typeface="Calibri"/>
                <a:ea typeface="Calibri"/>
                <a:cs typeface="Calibri"/>
                <a:sym typeface="Calibri"/>
              </a:rPr>
              <a:t>www.fctd.info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1"/>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i="0" lang="en-US" sz="4400" u="none">
                <a:solidFill>
                  <a:schemeClr val="dk1"/>
                </a:solidFill>
                <a:latin typeface="Calibri"/>
                <a:ea typeface="Calibri"/>
                <a:cs typeface="Calibri"/>
                <a:sym typeface="Calibri"/>
              </a:rPr>
              <a:t>Seating and positioning</a:t>
            </a:r>
            <a:endParaRPr/>
          </a:p>
        </p:txBody>
      </p:sp>
      <p:sp>
        <p:nvSpPr>
          <p:cNvPr id="351" name="Google Shape;351;p41"/>
          <p:cNvSpPr txBox="1"/>
          <p:nvPr>
            <p:ph idx="1" type="body"/>
          </p:nvPr>
        </p:nvSpPr>
        <p:spPr>
          <a:xfrm>
            <a:off x="3233737" y="1752600"/>
            <a:ext cx="5224462"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600"/>
              <a:buFont typeface="Arial"/>
              <a:buChar char="•"/>
            </a:pPr>
            <a:r>
              <a:rPr b="1" i="0" lang="en-US" sz="2600" u="none">
                <a:solidFill>
                  <a:schemeClr val="dk1"/>
                </a:solidFill>
                <a:latin typeface="Calibri"/>
                <a:ea typeface="Calibri"/>
                <a:cs typeface="Calibri"/>
                <a:sym typeface="Calibri"/>
              </a:rPr>
              <a:t>Seating and positioning accommodations to a wheelchair or other seating system to provide greater body stability, trunk /head support and an upright posture, and the reduction pressure on the skin surface (cushions, contour seats, lumbar supports)</a:t>
            </a:r>
            <a:r>
              <a:rPr b="0" i="0" lang="en-US" sz="2600" u="none">
                <a:solidFill>
                  <a:schemeClr val="dk1"/>
                </a:solidFill>
                <a:latin typeface="Calibri"/>
                <a:ea typeface="Calibri"/>
                <a:cs typeface="Calibri"/>
                <a:sym typeface="Calibri"/>
              </a:rPr>
              <a:t>. </a:t>
            </a:r>
            <a:endParaRPr/>
          </a:p>
        </p:txBody>
      </p:sp>
      <p:pic>
        <p:nvPicPr>
          <p:cNvPr descr="Click To Download" id="352" name="Google Shape;352;p41"/>
          <p:cNvPicPr preferRelativeResize="0"/>
          <p:nvPr>
            <p:ph idx="4294967295" type="body"/>
          </p:nvPr>
        </p:nvPicPr>
        <p:blipFill rotWithShape="1">
          <a:blip r:embed="rId3">
            <a:alphaModFix/>
          </a:blip>
          <a:srcRect b="0" l="0" r="0" t="0"/>
          <a:stretch/>
        </p:blipFill>
        <p:spPr>
          <a:xfrm>
            <a:off x="762000" y="2438400"/>
            <a:ext cx="2209800" cy="2209800"/>
          </a:xfrm>
          <a:prstGeom prst="rect">
            <a:avLst/>
          </a:prstGeom>
          <a:noFill/>
          <a:ln cap="sq" cmpd="sng" w="190500">
            <a:solidFill>
              <a:srgbClr val="C8C6BD"/>
            </a:solidFill>
            <a:prstDash val="solid"/>
            <a:round/>
            <a:headEnd len="sm" w="sm" type="none"/>
            <a:tailEnd len="sm" w="sm" type="none"/>
          </a:ln>
          <a:effectLst>
            <a:outerShdw blurRad="254000" rotWithShape="0" algn="bl">
              <a:srgbClr val="000000">
                <a:alpha val="42352"/>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2"/>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i="0" lang="en-US" sz="4400" u="none">
                <a:solidFill>
                  <a:schemeClr val="dk1"/>
                </a:solidFill>
                <a:latin typeface="Calibri"/>
                <a:ea typeface="Calibri"/>
                <a:cs typeface="Calibri"/>
                <a:sym typeface="Calibri"/>
              </a:rPr>
              <a:t>Mobility Aids</a:t>
            </a:r>
            <a:endParaRPr/>
          </a:p>
        </p:txBody>
      </p:sp>
      <p:sp>
        <p:nvSpPr>
          <p:cNvPr id="359" name="Google Shape;359;p42"/>
          <p:cNvSpPr txBox="1"/>
          <p:nvPr>
            <p:ph idx="1" type="body"/>
          </p:nvPr>
        </p:nvSpPr>
        <p:spPr>
          <a:xfrm>
            <a:off x="566737" y="1752600"/>
            <a:ext cx="8120062" cy="1981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600"/>
              <a:buFont typeface="Arial"/>
              <a:buChar char="•"/>
            </a:pPr>
            <a:r>
              <a:rPr b="1" i="0" lang="en-US" sz="2600" u="none">
                <a:solidFill>
                  <a:schemeClr val="dk1"/>
                </a:solidFill>
                <a:latin typeface="Calibri"/>
                <a:ea typeface="Calibri"/>
                <a:cs typeface="Calibri"/>
                <a:sym typeface="Calibri"/>
              </a:rPr>
              <a:t>Manual and electric wheelchairs, mobile bases for custom chairs, walkers, three wheel scooters and other utility vehicles used for increasing personal mobility. </a:t>
            </a:r>
            <a:endParaRPr/>
          </a:p>
        </p:txBody>
      </p:sp>
      <p:pic>
        <p:nvPicPr>
          <p:cNvPr descr="young boy using crutches to walk" id="360" name="Google Shape;360;p42"/>
          <p:cNvPicPr preferRelativeResize="0"/>
          <p:nvPr>
            <p:ph idx="4294967295" type="body"/>
          </p:nvPr>
        </p:nvPicPr>
        <p:blipFill rotWithShape="1">
          <a:blip r:embed="rId3">
            <a:alphaModFix/>
          </a:blip>
          <a:srcRect b="0" l="0" r="0" t="0"/>
          <a:stretch/>
        </p:blipFill>
        <p:spPr>
          <a:xfrm>
            <a:off x="3352800" y="3657600"/>
            <a:ext cx="2362200" cy="23622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pic>
        <p:nvPicPr>
          <p:cNvPr descr="cool ride" id="361" name="Google Shape;361;p42"/>
          <p:cNvPicPr preferRelativeResize="0"/>
          <p:nvPr>
            <p:ph idx="4294967295" type="body"/>
          </p:nvPr>
        </p:nvPicPr>
        <p:blipFill rotWithShape="1">
          <a:blip r:embed="rId4">
            <a:alphaModFix/>
          </a:blip>
          <a:srcRect b="0" l="0" r="0" t="0"/>
          <a:stretch/>
        </p:blipFill>
        <p:spPr>
          <a:xfrm>
            <a:off x="609600" y="3733800"/>
            <a:ext cx="2286000" cy="2286000"/>
          </a:xfrm>
          <a:prstGeom prst="rect">
            <a:avLst/>
          </a:prstGeom>
          <a:solidFill>
            <a:srgbClr val="ECECEC"/>
          </a:solidFill>
          <a:ln cap="sq" cmpd="sng" w="88900">
            <a:solidFill>
              <a:srgbClr val="FFFFFF"/>
            </a:solidFill>
            <a:prstDash val="solid"/>
            <a:round/>
            <a:headEnd len="sm" w="sm" type="none"/>
            <a:tailEnd len="sm" w="sm" type="none"/>
          </a:ln>
          <a:effectLst>
            <a:outerShdw blurRad="55000" rotWithShape="0" algn="tl" dir="5400000" dist="18000">
              <a:srgbClr val="000000">
                <a:alpha val="40000"/>
              </a:srgbClr>
            </a:outerShdw>
          </a:effectLst>
        </p:spPr>
      </p:pic>
      <p:pic>
        <p:nvPicPr>
          <p:cNvPr descr="wheelachair user hunting" id="362" name="Google Shape;362;p42"/>
          <p:cNvPicPr preferRelativeResize="0"/>
          <p:nvPr/>
        </p:nvPicPr>
        <p:blipFill rotWithShape="1">
          <a:blip r:embed="rId5">
            <a:alphaModFix/>
          </a:blip>
          <a:srcRect b="0" l="0" r="0" t="0"/>
          <a:stretch/>
        </p:blipFill>
        <p:spPr>
          <a:xfrm>
            <a:off x="6248400" y="3733800"/>
            <a:ext cx="2286000" cy="22860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3"/>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i="0" lang="en-US" sz="4400" u="none">
                <a:solidFill>
                  <a:schemeClr val="dk1"/>
                </a:solidFill>
                <a:latin typeface="Calibri"/>
                <a:ea typeface="Calibri"/>
                <a:cs typeface="Calibri"/>
                <a:sym typeface="Calibri"/>
              </a:rPr>
              <a:t>Prosthetics and orthotics</a:t>
            </a:r>
            <a:r>
              <a:rPr b="0" i="0" lang="en-US" sz="4400" u="none">
                <a:solidFill>
                  <a:schemeClr val="dk1"/>
                </a:solidFill>
                <a:latin typeface="Calibri"/>
                <a:ea typeface="Calibri"/>
                <a:cs typeface="Calibri"/>
                <a:sym typeface="Calibri"/>
              </a:rPr>
              <a:t> </a:t>
            </a:r>
            <a:endParaRPr/>
          </a:p>
        </p:txBody>
      </p:sp>
      <p:sp>
        <p:nvSpPr>
          <p:cNvPr id="369" name="Google Shape;369;p43"/>
          <p:cNvSpPr txBox="1"/>
          <p:nvPr>
            <p:ph idx="1" type="body"/>
          </p:nvPr>
        </p:nvSpPr>
        <p:spPr>
          <a:xfrm>
            <a:off x="566737" y="1752600"/>
            <a:ext cx="39243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600"/>
              <a:buFont typeface="Arial"/>
              <a:buChar char="•"/>
            </a:pPr>
            <a:r>
              <a:rPr b="1" i="0" lang="en-US" sz="2600" u="none">
                <a:solidFill>
                  <a:schemeClr val="dk1"/>
                </a:solidFill>
                <a:latin typeface="Calibri"/>
                <a:ea typeface="Calibri"/>
                <a:cs typeface="Calibri"/>
                <a:sym typeface="Calibri"/>
              </a:rPr>
              <a:t>Replacements, substitutions or augmentation of missing or malfunctioning body parts with artificial limbs or other orthotic aids (splints, braces, etc.) </a:t>
            </a:r>
            <a:endParaRPr/>
          </a:p>
        </p:txBody>
      </p:sp>
      <p:pic>
        <p:nvPicPr>
          <p:cNvPr descr="MCj02047020000[1]" id="370" name="Google Shape;370;p43"/>
          <p:cNvPicPr preferRelativeResize="0"/>
          <p:nvPr>
            <p:ph idx="1" type="body"/>
          </p:nvPr>
        </p:nvPicPr>
        <p:blipFill rotWithShape="1">
          <a:blip r:embed="rId3">
            <a:alphaModFix/>
          </a:blip>
          <a:srcRect b="0" l="0" r="0" t="0"/>
          <a:stretch/>
        </p:blipFill>
        <p:spPr>
          <a:xfrm>
            <a:off x="5711825" y="1752600"/>
            <a:ext cx="1785937" cy="4267200"/>
          </a:xfrm>
          <a:prstGeom prst="rect">
            <a:avLst/>
          </a:prstGeom>
          <a:noFill/>
          <a:ln>
            <a:noFill/>
          </a:ln>
          <a:effectLst>
            <a:outerShdw blurRad="63500" dir="2700000" dist="139700">
              <a:srgbClr val="333333">
                <a:alpha val="64313"/>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4"/>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400"/>
              <a:buFont typeface="Calibri"/>
              <a:buNone/>
            </a:pPr>
            <a:r>
              <a:rPr b="1" i="0" lang="en-US" sz="3400" u="none">
                <a:solidFill>
                  <a:schemeClr val="dk1"/>
                </a:solidFill>
                <a:latin typeface="Calibri"/>
                <a:ea typeface="Calibri"/>
                <a:cs typeface="Calibri"/>
                <a:sym typeface="Calibri"/>
              </a:rPr>
              <a:t>Home, school and worksite modifications</a:t>
            </a:r>
            <a:endParaRPr/>
          </a:p>
        </p:txBody>
      </p:sp>
      <p:sp>
        <p:nvSpPr>
          <p:cNvPr id="377" name="Google Shape;377;p44"/>
          <p:cNvSpPr txBox="1"/>
          <p:nvPr>
            <p:ph idx="1" type="body"/>
          </p:nvPr>
        </p:nvSpPr>
        <p:spPr>
          <a:xfrm>
            <a:off x="2819400" y="1752600"/>
            <a:ext cx="55626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600"/>
              <a:buFont typeface="Arial"/>
              <a:buChar char="•"/>
            </a:pPr>
            <a:r>
              <a:rPr b="1" i="0" lang="en-US" sz="2600" u="none">
                <a:solidFill>
                  <a:schemeClr val="dk1"/>
                </a:solidFill>
                <a:latin typeface="Calibri"/>
                <a:ea typeface="Calibri"/>
                <a:cs typeface="Calibri"/>
                <a:sym typeface="Calibri"/>
              </a:rPr>
              <a:t>Home and workplace modifications are structural adaptations, fabrications in the home, worksite or other areas (ramps, lifts, bathroom changes) that remove or reduce physical barriers for an individual with a disability. </a:t>
            </a:r>
            <a:endParaRPr/>
          </a:p>
        </p:txBody>
      </p:sp>
      <p:pic>
        <p:nvPicPr>
          <p:cNvPr descr="Click To Download" id="378" name="Google Shape;378;p44"/>
          <p:cNvPicPr preferRelativeResize="0"/>
          <p:nvPr>
            <p:ph idx="4294967295" type="body"/>
          </p:nvPr>
        </p:nvPicPr>
        <p:blipFill rotWithShape="1">
          <a:blip r:embed="rId3">
            <a:alphaModFix/>
          </a:blip>
          <a:srcRect b="0" l="0" r="0" t="0"/>
          <a:stretch/>
        </p:blipFill>
        <p:spPr>
          <a:xfrm>
            <a:off x="685800" y="2643189"/>
            <a:ext cx="2005013" cy="2005012"/>
          </a:xfrm>
          <a:prstGeom prst="rect">
            <a:avLst/>
          </a:prstGeom>
          <a:noFill/>
          <a:ln cap="sq" cmpd="sng" w="190500">
            <a:solidFill>
              <a:srgbClr val="C8C6BD"/>
            </a:solidFill>
            <a:prstDash val="solid"/>
            <a:round/>
            <a:headEnd len="sm" w="sm" type="none"/>
            <a:tailEnd len="sm" w="sm" type="none"/>
          </a:ln>
          <a:effectLst>
            <a:outerShdw blurRad="254000" rotWithShape="0" algn="bl">
              <a:srgbClr val="000000">
                <a:alpha val="42352"/>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5"/>
          <p:cNvSpPr txBox="1"/>
          <p:nvPr>
            <p:ph type="title"/>
          </p:nvPr>
        </p:nvSpPr>
        <p:spPr>
          <a:xfrm>
            <a:off x="574675" y="304800"/>
            <a:ext cx="8001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b="1" i="0" lang="en-US" sz="4400" u="none">
                <a:solidFill>
                  <a:schemeClr val="dk1"/>
                </a:solidFill>
                <a:latin typeface="Calibri"/>
                <a:ea typeface="Calibri"/>
                <a:cs typeface="Calibri"/>
                <a:sym typeface="Calibri"/>
              </a:rPr>
              <a:t>Sensory aids</a:t>
            </a:r>
            <a:endParaRPr/>
          </a:p>
        </p:txBody>
      </p:sp>
      <p:sp>
        <p:nvSpPr>
          <p:cNvPr id="385" name="Google Shape;385;p45"/>
          <p:cNvSpPr txBox="1"/>
          <p:nvPr>
            <p:ph idx="1" type="body"/>
          </p:nvPr>
        </p:nvSpPr>
        <p:spPr>
          <a:xfrm>
            <a:off x="3048000" y="2514600"/>
            <a:ext cx="3924300" cy="2971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600"/>
              <a:buFont typeface="Arial"/>
              <a:buChar char="•"/>
            </a:pPr>
            <a:r>
              <a:rPr b="1" i="0" lang="en-US" sz="2600" u="none">
                <a:solidFill>
                  <a:schemeClr val="dk1"/>
                </a:solidFill>
                <a:latin typeface="Calibri"/>
                <a:ea typeface="Calibri"/>
                <a:cs typeface="Calibri"/>
                <a:sym typeface="Calibri"/>
              </a:rPr>
              <a:t>Sensory assistive technologies enable an individual with hearing, sight, or other sensory impairments.</a:t>
            </a:r>
            <a:endParaRPr/>
          </a:p>
          <a:p>
            <a:pPr indent="-177800" lvl="0" marL="342900" rtl="0" algn="l">
              <a:lnSpc>
                <a:spcPct val="100000"/>
              </a:lnSpc>
              <a:spcBef>
                <a:spcPts val="520"/>
              </a:spcBef>
              <a:spcAft>
                <a:spcPts val="0"/>
              </a:spcAft>
              <a:buClr>
                <a:schemeClr val="dk1"/>
              </a:buClr>
              <a:buSzPts val="2600"/>
              <a:buNone/>
            </a:pPr>
            <a:r>
              <a:t/>
            </a:r>
            <a:endParaRPr b="1" i="0" sz="2600" u="none">
              <a:solidFill>
                <a:schemeClr val="dk1"/>
              </a:solidFill>
              <a:latin typeface="Calibri"/>
              <a:ea typeface="Calibri"/>
              <a:cs typeface="Calibri"/>
              <a:sym typeface="Calibri"/>
            </a:endParaRPr>
          </a:p>
        </p:txBody>
      </p:sp>
      <p:pic>
        <p:nvPicPr>
          <p:cNvPr descr="cctv_sml" id="386" name="Google Shape;386;p45"/>
          <p:cNvPicPr preferRelativeResize="0"/>
          <p:nvPr>
            <p:ph idx="4294967295" type="body"/>
          </p:nvPr>
        </p:nvPicPr>
        <p:blipFill rotWithShape="1">
          <a:blip r:embed="rId3">
            <a:alphaModFix/>
          </a:blip>
          <a:srcRect b="0" l="0" r="0" t="0"/>
          <a:stretch/>
        </p:blipFill>
        <p:spPr>
          <a:xfrm>
            <a:off x="609600" y="1981200"/>
            <a:ext cx="2209800" cy="1951038"/>
          </a:xfrm>
          <a:prstGeom prst="rect">
            <a:avLst/>
          </a:prstGeom>
          <a:noFill/>
          <a:ln cap="sq" cmpd="sng" w="190500">
            <a:solidFill>
              <a:srgbClr val="C8C6BD"/>
            </a:solidFill>
            <a:prstDash val="solid"/>
            <a:round/>
            <a:headEnd len="sm" w="sm" type="none"/>
            <a:tailEnd len="sm" w="sm" type="none"/>
          </a:ln>
          <a:effectLst>
            <a:outerShdw blurRad="254000" rotWithShape="0" algn="bl">
              <a:srgbClr val="000000">
                <a:alpha val="42352"/>
              </a:srgbClr>
            </a:outerShdw>
          </a:effectLst>
        </p:spPr>
      </p:pic>
      <p:pic>
        <p:nvPicPr>
          <p:cNvPr descr="Sonic Boom SBT425ss" id="387" name="Google Shape;387;p45">
            <a:hlinkClick r:id="rId4"/>
          </p:cNvPr>
          <p:cNvPicPr preferRelativeResize="0"/>
          <p:nvPr>
            <p:ph idx="4294967295" type="body"/>
          </p:nvPr>
        </p:nvPicPr>
        <p:blipFill rotWithShape="1">
          <a:blip r:embed="rId5">
            <a:alphaModFix/>
          </a:blip>
          <a:srcRect b="0" l="0" r="0" t="0"/>
          <a:stretch/>
        </p:blipFill>
        <p:spPr>
          <a:xfrm>
            <a:off x="6553200" y="4114800"/>
            <a:ext cx="2057400" cy="2057400"/>
          </a:xfrm>
          <a:prstGeom prst="rect">
            <a:avLst/>
          </a:prstGeom>
          <a:noFill/>
          <a:ln cap="sq" cmpd="sng" w="190500">
            <a:solidFill>
              <a:srgbClr val="C8C6BD"/>
            </a:solidFill>
            <a:prstDash val="solid"/>
            <a:round/>
            <a:headEnd len="sm" w="sm" type="none"/>
            <a:tailEnd len="sm" w="sm" type="none"/>
          </a:ln>
          <a:effectLst>
            <a:outerShdw blurRad="254000" rotWithShape="0" algn="bl">
              <a:srgbClr val="000000">
                <a:alpha val="42352"/>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6"/>
          <p:cNvSpPr txBox="1"/>
          <p:nvPr>
            <p:ph type="title"/>
          </p:nvPr>
        </p:nvSpPr>
        <p:spPr>
          <a:xfrm>
            <a:off x="304800" y="152400"/>
            <a:ext cx="8305800" cy="1447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200"/>
              <a:buFont typeface="Calibri"/>
              <a:buNone/>
            </a:pPr>
            <a:r>
              <a:rPr b="1" i="0" lang="en-US" sz="3200" u="none">
                <a:solidFill>
                  <a:schemeClr val="lt1"/>
                </a:solidFill>
                <a:latin typeface="Calibri"/>
                <a:ea typeface="Calibri"/>
                <a:cs typeface="Calibri"/>
                <a:sym typeface="Calibri"/>
              </a:rPr>
              <a:t>Assistive Technology Tools</a:t>
            </a:r>
            <a:br>
              <a:rPr b="1" i="0" lang="en-US" sz="3200" u="none">
                <a:solidFill>
                  <a:schemeClr val="lt1"/>
                </a:solidFill>
                <a:latin typeface="Calibri"/>
                <a:ea typeface="Calibri"/>
                <a:cs typeface="Calibri"/>
                <a:sym typeface="Calibri"/>
              </a:rPr>
            </a:br>
            <a:r>
              <a:rPr b="1" i="0" lang="en-US" sz="3200" u="none">
                <a:solidFill>
                  <a:schemeClr val="lt1"/>
                </a:solidFill>
                <a:latin typeface="Calibri"/>
                <a:ea typeface="Calibri"/>
                <a:cs typeface="Calibri"/>
                <a:sym typeface="Calibri"/>
              </a:rPr>
              <a:t> Learning and Studying</a:t>
            </a:r>
            <a:endParaRPr/>
          </a:p>
        </p:txBody>
      </p:sp>
      <p:sp>
        <p:nvSpPr>
          <p:cNvPr id="394" name="Google Shape;394;p46"/>
          <p:cNvSpPr txBox="1"/>
          <p:nvPr>
            <p:ph idx="1" type="body"/>
          </p:nvPr>
        </p:nvSpPr>
        <p:spPr>
          <a:xfrm>
            <a:off x="914400" y="1752600"/>
            <a:ext cx="7772400" cy="43783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Print or Picture Schedule</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Highlighting Text</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Recording Material</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Voice Output Reminders</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NCR Paper</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Low Tech Aids to Identify Materials</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Electronic Organizers</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Palm Computers</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Software</a:t>
            </a:r>
            <a:endParaRPr/>
          </a:p>
        </p:txBody>
      </p:sp>
      <p:pic>
        <p:nvPicPr>
          <p:cNvPr descr="C:\Documents and Settings\kknighton\Local Settings\Temporary Internet Files\Content.IE5\U7UJ2XM3\MPj04089870000[1].jpg" id="395" name="Google Shape;395;p46"/>
          <p:cNvPicPr preferRelativeResize="0"/>
          <p:nvPr/>
        </p:nvPicPr>
        <p:blipFill rotWithShape="1">
          <a:blip r:embed="rId3">
            <a:alphaModFix/>
          </a:blip>
          <a:srcRect b="0" l="0" r="0" t="0"/>
          <a:stretch/>
        </p:blipFill>
        <p:spPr>
          <a:xfrm>
            <a:off x="5791200" y="1752600"/>
            <a:ext cx="2743200" cy="1600200"/>
          </a:xfrm>
          <a:prstGeom prst="rect">
            <a:avLst/>
          </a:prstGeom>
          <a:noFill/>
          <a:ln>
            <a:noFill/>
          </a:ln>
        </p:spPr>
      </p:pic>
      <p:pic>
        <p:nvPicPr>
          <p:cNvPr descr="C:\Documents and Settings\kknighton\Local Settings\Temporary Internet Files\Content.IE5\2XCJM1U5\MCj04360250000[1].wmf" id="396" name="Google Shape;396;p46"/>
          <p:cNvPicPr preferRelativeResize="0"/>
          <p:nvPr/>
        </p:nvPicPr>
        <p:blipFill rotWithShape="1">
          <a:blip r:embed="rId4">
            <a:alphaModFix/>
          </a:blip>
          <a:srcRect b="0" l="0" r="0" t="0"/>
          <a:stretch/>
        </p:blipFill>
        <p:spPr>
          <a:xfrm>
            <a:off x="5943600" y="4953000"/>
            <a:ext cx="1981200" cy="1584325"/>
          </a:xfrm>
          <a:prstGeom prst="rect">
            <a:avLst/>
          </a:prstGeom>
          <a:noFill/>
          <a:ln cap="sq" cmpd="sng" w="38100">
            <a:solidFill>
              <a:srgbClr val="000000"/>
            </a:solidFill>
            <a:prstDash val="solid"/>
            <a:miter lim="800000"/>
            <a:headEnd len="sm" w="sm" type="none"/>
            <a:tailEnd len="sm" w="sm" type="none"/>
          </a:ln>
          <a:effectLst>
            <a:outerShdw blurRad="63500" dir="2700000" dist="38100">
              <a:srgbClr val="000000">
                <a:alpha val="42352"/>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7"/>
          <p:cNvSpPr txBox="1"/>
          <p:nvPr>
            <p:ph type="title"/>
          </p:nvPr>
        </p:nvSpPr>
        <p:spPr>
          <a:xfrm>
            <a:off x="533400" y="304800"/>
            <a:ext cx="8763000" cy="12160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1" i="0" lang="en-US" sz="3600" u="none">
                <a:solidFill>
                  <a:schemeClr val="dk1"/>
                </a:solidFill>
                <a:latin typeface="Calibri"/>
                <a:ea typeface="Calibri"/>
                <a:cs typeface="Calibri"/>
                <a:sym typeface="Calibri"/>
              </a:rPr>
              <a:t>Universal Design for Instruction (UDI)</a:t>
            </a:r>
            <a:endParaRPr/>
          </a:p>
        </p:txBody>
      </p:sp>
      <p:sp>
        <p:nvSpPr>
          <p:cNvPr id="402" name="Google Shape;402;p47"/>
          <p:cNvSpPr txBox="1"/>
          <p:nvPr>
            <p:ph idx="1" type="body"/>
          </p:nvPr>
        </p:nvSpPr>
        <p:spPr>
          <a:xfrm>
            <a:off x="566737" y="1752600"/>
            <a:ext cx="3924300" cy="42672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Universal Design</a:t>
            </a:r>
            <a:endParaRPr/>
          </a:p>
          <a:p>
            <a:pPr indent="-285750" lvl="1" marL="742950" rtl="0" algn="l">
              <a:lnSpc>
                <a:spcPct val="100000"/>
              </a:lnSpc>
              <a:spcBef>
                <a:spcPts val="440"/>
              </a:spcBef>
              <a:spcAft>
                <a:spcPts val="0"/>
              </a:spcAft>
              <a:buClr>
                <a:schemeClr val="dk1"/>
              </a:buClr>
              <a:buSzPts val="2200"/>
              <a:buFont typeface="Arial"/>
              <a:buChar char="–"/>
            </a:pPr>
            <a:r>
              <a:rPr b="1" i="0" lang="en-US" sz="2200" u="none">
                <a:solidFill>
                  <a:schemeClr val="dk1"/>
                </a:solidFill>
                <a:latin typeface="Calibri"/>
                <a:ea typeface="Calibri"/>
                <a:cs typeface="Calibri"/>
                <a:sym typeface="Calibri"/>
              </a:rPr>
              <a:t>Design products  &amp; environments to meet a wide range of needs </a:t>
            </a:r>
            <a:endParaRPr/>
          </a:p>
          <a:p>
            <a:pPr indent="-285750" lvl="1" marL="742950" rtl="0" algn="l">
              <a:lnSpc>
                <a:spcPct val="100000"/>
              </a:lnSpc>
              <a:spcBef>
                <a:spcPts val="440"/>
              </a:spcBef>
              <a:spcAft>
                <a:spcPts val="0"/>
              </a:spcAft>
              <a:buClr>
                <a:schemeClr val="dk1"/>
              </a:buClr>
              <a:buSzPts val="2200"/>
              <a:buFont typeface="Arial"/>
              <a:buChar char="–"/>
            </a:pPr>
            <a:r>
              <a:rPr b="1" i="0" lang="en-US" sz="2200" u="none">
                <a:solidFill>
                  <a:schemeClr val="dk1"/>
                </a:solidFill>
                <a:latin typeface="Calibri"/>
                <a:ea typeface="Calibri"/>
                <a:cs typeface="Calibri"/>
                <a:sym typeface="Calibri"/>
              </a:rPr>
              <a:t>Ex:  ramps, curbs, automatic doors</a:t>
            </a:r>
            <a:endParaRPr/>
          </a:p>
          <a:p>
            <a:pPr indent="-285750" lvl="1" marL="742950" rtl="0" algn="l">
              <a:lnSpc>
                <a:spcPct val="100000"/>
              </a:lnSpc>
              <a:spcBef>
                <a:spcPts val="560"/>
              </a:spcBef>
              <a:spcAft>
                <a:spcPts val="0"/>
              </a:spcAft>
              <a:buClr>
                <a:schemeClr val="dk1"/>
              </a:buClr>
              <a:buSzPts val="2200"/>
              <a:buFont typeface="Arial"/>
              <a:buChar char="–"/>
            </a:pPr>
            <a:r>
              <a:rPr b="1" i="0" lang="en-US" sz="2200" u="none">
                <a:solidFill>
                  <a:schemeClr val="dk1"/>
                </a:solidFill>
                <a:latin typeface="Calibri"/>
                <a:ea typeface="Calibri"/>
                <a:cs typeface="Calibri"/>
                <a:sym typeface="Calibri"/>
              </a:rPr>
              <a:t>Architectural  concept</a:t>
            </a:r>
            <a:r>
              <a:rPr b="1" i="0" lang="en-US" sz="2800" u="none">
                <a:solidFill>
                  <a:schemeClr val="dk1"/>
                </a:solidFill>
                <a:latin typeface="Calibri"/>
                <a:ea typeface="Calibri"/>
                <a:cs typeface="Calibri"/>
                <a:sym typeface="Calibri"/>
              </a:rPr>
              <a:t> </a:t>
            </a:r>
            <a:endParaRPr/>
          </a:p>
        </p:txBody>
      </p:sp>
      <p:sp>
        <p:nvSpPr>
          <p:cNvPr id="403" name="Google Shape;403;p47"/>
          <p:cNvSpPr txBox="1"/>
          <p:nvPr>
            <p:ph idx="1" type="body"/>
          </p:nvPr>
        </p:nvSpPr>
        <p:spPr>
          <a:xfrm>
            <a:off x="4643437" y="1752600"/>
            <a:ext cx="3924300" cy="2057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Universal Design for Learning (UDL)</a:t>
            </a:r>
            <a:endParaRPr/>
          </a:p>
          <a:p>
            <a:pPr indent="-285750" lvl="1" marL="742950" marR="0" rtl="0" algn="l">
              <a:lnSpc>
                <a:spcPct val="100000"/>
              </a:lnSpc>
              <a:spcBef>
                <a:spcPts val="440"/>
              </a:spcBef>
              <a:spcAft>
                <a:spcPts val="0"/>
              </a:spcAft>
              <a:buClr>
                <a:schemeClr val="dk1"/>
              </a:buClr>
              <a:buSzPts val="2200"/>
              <a:buFont typeface="Arial"/>
              <a:buChar char="–"/>
            </a:pPr>
            <a:r>
              <a:rPr b="1" i="0" lang="en-US" sz="2200" u="none" cap="none" strike="noStrike">
                <a:solidFill>
                  <a:schemeClr val="dk1"/>
                </a:solidFill>
                <a:latin typeface="Calibri"/>
                <a:ea typeface="Calibri"/>
                <a:cs typeface="Calibri"/>
                <a:sym typeface="Calibri"/>
              </a:rPr>
              <a:t> Make learning goals achievable by wide range of individuals</a:t>
            </a:r>
            <a:endParaRPr/>
          </a:p>
        </p:txBody>
      </p:sp>
      <p:sp>
        <p:nvSpPr>
          <p:cNvPr id="404" name="Google Shape;404;p47"/>
          <p:cNvSpPr txBox="1"/>
          <p:nvPr>
            <p:ph idx="2" type="body"/>
          </p:nvPr>
        </p:nvSpPr>
        <p:spPr>
          <a:xfrm>
            <a:off x="4643437" y="3962400"/>
            <a:ext cx="4348162" cy="20574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1" i="0" lang="en-US" sz="2400" u="none">
                <a:solidFill>
                  <a:schemeClr val="dk1"/>
                </a:solidFill>
                <a:latin typeface="Calibri"/>
                <a:ea typeface="Calibri"/>
                <a:cs typeface="Calibri"/>
                <a:sym typeface="Calibri"/>
              </a:rPr>
              <a:t>Built into instructional design/operating systems of educational materials </a:t>
            </a:r>
            <a:endParaRPr/>
          </a:p>
          <a:p>
            <a:pPr indent="-285750" lvl="1" marL="742950" marR="0" rtl="0" algn="l">
              <a:lnSpc>
                <a:spcPct val="100000"/>
              </a:lnSpc>
              <a:spcBef>
                <a:spcPts val="440"/>
              </a:spcBef>
              <a:spcAft>
                <a:spcPts val="0"/>
              </a:spcAft>
              <a:buClr>
                <a:schemeClr val="dk1"/>
              </a:buClr>
              <a:buSzPts val="2200"/>
              <a:buFont typeface="Arial"/>
              <a:buChar char="–"/>
            </a:pPr>
            <a:r>
              <a:rPr b="1" i="1" lang="en-US" sz="2200" u="none" cap="none" strike="noStrike">
                <a:solidFill>
                  <a:schemeClr val="dk1"/>
                </a:solidFill>
                <a:latin typeface="Calibri"/>
                <a:ea typeface="Calibri"/>
                <a:cs typeface="Calibri"/>
                <a:sym typeface="Calibri"/>
              </a:rPr>
              <a:t>Not added on after the fact</a:t>
            </a:r>
            <a:endParaRPr/>
          </a:p>
        </p:txBody>
      </p:sp>
      <p:pic>
        <p:nvPicPr>
          <p:cNvPr descr="C:\Documents and Settings\kknighton\Local Settings\Temporary Internet Files\Content.IE5\NAK7RDG1\MCj04112580000[1].wmf" id="405" name="Google Shape;405;p47"/>
          <p:cNvPicPr preferRelativeResize="0"/>
          <p:nvPr/>
        </p:nvPicPr>
        <p:blipFill rotWithShape="1">
          <a:blip r:embed="rId3">
            <a:alphaModFix/>
          </a:blip>
          <a:srcRect b="0" l="0" r="0" t="0"/>
          <a:stretch/>
        </p:blipFill>
        <p:spPr>
          <a:xfrm>
            <a:off x="1219200" y="4953000"/>
            <a:ext cx="1905000" cy="1524000"/>
          </a:xfrm>
          <a:prstGeom prst="rect">
            <a:avLst/>
          </a:prstGeom>
          <a:noFill/>
          <a:ln>
            <a:noFill/>
          </a:ln>
          <a:effectLst>
            <a:outerShdw blurRad="63500" dir="2700000" dist="139700">
              <a:srgbClr val="333333">
                <a:alpha val="64313"/>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8"/>
          <p:cNvSpPr txBox="1"/>
          <p:nvPr>
            <p:ph type="title"/>
          </p:nvPr>
        </p:nvSpPr>
        <p:spPr>
          <a:xfrm>
            <a:off x="449262" y="374650"/>
            <a:ext cx="8245475" cy="81438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In education:</a:t>
            </a:r>
            <a:endParaRPr/>
          </a:p>
        </p:txBody>
      </p:sp>
      <p:sp>
        <p:nvSpPr>
          <p:cNvPr id="411" name="Google Shape;411;p48"/>
          <p:cNvSpPr txBox="1"/>
          <p:nvPr>
            <p:ph idx="1" type="body"/>
          </p:nvPr>
        </p:nvSpPr>
        <p:spPr>
          <a:xfrm>
            <a:off x="449262" y="1597025"/>
            <a:ext cx="8245475" cy="468312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632523"/>
              </a:buClr>
              <a:buSzPts val="2800"/>
              <a:buFont typeface="Arial"/>
              <a:buChar char="•"/>
            </a:pPr>
            <a:r>
              <a:rPr b="0" i="0" lang="en-US" sz="2800" u="none">
                <a:solidFill>
                  <a:srgbClr val="632523"/>
                </a:solidFill>
                <a:latin typeface="Calibri"/>
                <a:ea typeface="Calibri"/>
                <a:cs typeface="Calibri"/>
                <a:sym typeface="Calibri"/>
              </a:rPr>
              <a:t>Universal Design means planning ahead in regard to instruction, curriculum, materials, classroom layout, etc. so that children can have seamless or near seamless access.</a:t>
            </a:r>
            <a:endParaRPr/>
          </a:p>
          <a:p>
            <a:pPr indent="-165100" lvl="0" marL="342900" rtl="0" algn="l">
              <a:lnSpc>
                <a:spcPct val="100000"/>
              </a:lnSpc>
              <a:spcBef>
                <a:spcPts val="560"/>
              </a:spcBef>
              <a:spcAft>
                <a:spcPts val="0"/>
              </a:spcAft>
              <a:buClr>
                <a:srgbClr val="632423"/>
              </a:buClr>
              <a:buSzPts val="2800"/>
              <a:buFont typeface="Arial"/>
              <a:buNone/>
            </a:pPr>
            <a:r>
              <a:t/>
            </a:r>
            <a:endParaRPr b="0" i="0" sz="2800" u="none">
              <a:solidFill>
                <a:srgbClr val="632523"/>
              </a:solidFill>
              <a:latin typeface="Calibri"/>
              <a:ea typeface="Calibri"/>
              <a:cs typeface="Calibri"/>
              <a:sym typeface="Calibri"/>
            </a:endParaRPr>
          </a:p>
          <a:p>
            <a:pPr indent="-342900" lvl="0" marL="342900" rtl="0" algn="l">
              <a:lnSpc>
                <a:spcPct val="100000"/>
              </a:lnSpc>
              <a:spcBef>
                <a:spcPts val="560"/>
              </a:spcBef>
              <a:spcAft>
                <a:spcPts val="0"/>
              </a:spcAft>
              <a:buClr>
                <a:srgbClr val="632523"/>
              </a:buClr>
              <a:buSzPts val="2800"/>
              <a:buFont typeface="Arial"/>
              <a:buChar char="•"/>
            </a:pPr>
            <a:r>
              <a:rPr b="0" i="0" lang="en-US" sz="2800" u="none">
                <a:solidFill>
                  <a:srgbClr val="632523"/>
                </a:solidFill>
                <a:latin typeface="Calibri"/>
                <a:ea typeface="Calibri"/>
                <a:cs typeface="Calibri"/>
                <a:sym typeface="Calibri"/>
              </a:rPr>
              <a:t>Technology is a big part of making Universal Design a reality.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49"/>
          <p:cNvSpPr txBox="1"/>
          <p:nvPr/>
        </p:nvSpPr>
        <p:spPr>
          <a:xfrm>
            <a:off x="228600" y="1447800"/>
            <a:ext cx="8915400" cy="17541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600"/>
              <a:buFont typeface="Calibri"/>
              <a:buNone/>
            </a:pPr>
            <a:r>
              <a:rPr b="0" i="0" lang="en-US" sz="3600" u="none" cap="none" strike="noStrike">
                <a:solidFill>
                  <a:schemeClr val="dk1"/>
                </a:solidFill>
                <a:latin typeface="Calibri"/>
                <a:ea typeface="Calibri"/>
                <a:cs typeface="Calibri"/>
                <a:sym typeface="Calibri"/>
              </a:rPr>
              <a:t>Today, we all accept  that technology has become a major driving force contributing to the success and quality of life for everyone.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50"/>
          <p:cNvSpPr txBox="1"/>
          <p:nvPr/>
        </p:nvSpPr>
        <p:spPr>
          <a:xfrm>
            <a:off x="0" y="0"/>
            <a:ext cx="9144000" cy="457200"/>
          </a:xfrm>
          <a:prstGeom prst="rect">
            <a:avLst/>
          </a:prstGeom>
          <a:solidFill>
            <a:srgbClr val="FFFFFF"/>
          </a:solid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666666"/>
              </a:buClr>
              <a:buSzPts val="1200"/>
              <a:buFont typeface="Source Sans Pro"/>
              <a:buNone/>
            </a:pPr>
            <a:r>
              <a:rPr b="1" i="0" lang="en-US" sz="1200" u="none" cap="none" strike="noStrike">
                <a:solidFill>
                  <a:srgbClr val="666666"/>
                </a:solidFill>
                <a:latin typeface="Source Sans Pro"/>
                <a:ea typeface="Source Sans Pro"/>
                <a:cs typeface="Source Sans Pro"/>
                <a:sym typeface="Source Sans Pro"/>
              </a:rPr>
              <a:t>Low-tech Assistive Technology  </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666666"/>
              </a:buClr>
              <a:buSzPts val="1200"/>
              <a:buFont typeface="Source Sans Pro"/>
              <a:buChar char="•"/>
            </a:pPr>
            <a:r>
              <a:rPr b="0" i="0" lang="en-US" sz="1200" u="none" cap="none" strike="noStrike">
                <a:solidFill>
                  <a:srgbClr val="666666"/>
                </a:solidFill>
                <a:latin typeface="Source Sans Pro"/>
                <a:ea typeface="Source Sans Pro"/>
                <a:cs typeface="Source Sans Pro"/>
                <a:sym typeface="Source Sans Pro"/>
              </a:rPr>
              <a:t>Pencil grips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666666"/>
              </a:buClr>
              <a:buSzPts val="1200"/>
              <a:buFont typeface="Source Sans Pro"/>
              <a:buChar char="•"/>
            </a:pPr>
            <a:r>
              <a:rPr b="0" i="0" lang="en-US" sz="1200" u="none" cap="none" strike="noStrike">
                <a:solidFill>
                  <a:srgbClr val="666666"/>
                </a:solidFill>
                <a:latin typeface="Source Sans Pro"/>
                <a:ea typeface="Source Sans Pro"/>
                <a:cs typeface="Source Sans Pro"/>
                <a:sym typeface="Source Sans Pro"/>
              </a:rPr>
              <a:t>Planners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666666"/>
              </a:buClr>
              <a:buSzPts val="1200"/>
              <a:buFont typeface="Source Sans Pro"/>
              <a:buChar char="•"/>
            </a:pPr>
            <a:r>
              <a:rPr b="0" i="0" lang="en-US" sz="1200" u="none" cap="none" strike="noStrike">
                <a:solidFill>
                  <a:srgbClr val="666666"/>
                </a:solidFill>
                <a:latin typeface="Source Sans Pro"/>
                <a:ea typeface="Source Sans Pro"/>
                <a:cs typeface="Source Sans Pro"/>
                <a:sym typeface="Source Sans Pro"/>
              </a:rPr>
              <a:t>Audiobooks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666666"/>
              </a:buClr>
              <a:buSzPts val="1200"/>
              <a:buFont typeface="Source Sans Pro"/>
              <a:buChar char="•"/>
            </a:pPr>
            <a:r>
              <a:rPr b="0" i="0" lang="en-US" sz="1200" u="none" cap="none" strike="noStrike">
                <a:solidFill>
                  <a:srgbClr val="666666"/>
                </a:solidFill>
                <a:latin typeface="Source Sans Pro"/>
                <a:ea typeface="Source Sans Pro"/>
                <a:cs typeface="Source Sans Pro"/>
                <a:sym typeface="Source Sans Pro"/>
              </a:rPr>
              <a:t>Digital clocks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666666"/>
              </a:buClr>
              <a:buSzPts val="1200"/>
              <a:buFont typeface="Source Sans Pro"/>
              <a:buChar char="•"/>
            </a:pPr>
            <a:r>
              <a:rPr b="0" i="0" lang="en-US" sz="1200" u="none" cap="none" strike="noStrike">
                <a:solidFill>
                  <a:srgbClr val="666666"/>
                </a:solidFill>
                <a:latin typeface="Source Sans Pro"/>
                <a:ea typeface="Source Sans Pro"/>
                <a:cs typeface="Source Sans Pro"/>
                <a:sym typeface="Source Sans Pro"/>
              </a:rPr>
              <a:t>Calculators</a:t>
            </a:r>
            <a:endParaRPr b="0" i="0" sz="1200" u="none" cap="none" strike="noStrike">
              <a:solidFill>
                <a:srgbClr val="666666"/>
              </a:solidFill>
              <a:latin typeface="Source Sans Pro"/>
              <a:ea typeface="Source Sans Pro"/>
              <a:cs typeface="Source Sans Pro"/>
              <a:sym typeface="Source Sans Pr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666666"/>
              </a:solidFill>
              <a:latin typeface="Source Sans Pro"/>
              <a:ea typeface="Source Sans Pro"/>
              <a:cs typeface="Source Sans Pro"/>
              <a:sym typeface="Source Sans Pro"/>
            </a:endParaRPr>
          </a:p>
        </p:txBody>
      </p:sp>
      <p:sp>
        <p:nvSpPr>
          <p:cNvPr descr="9 graphics representing different technologies" id="422" name="Google Shape;422;p50"/>
          <p:cNvSpPr txBox="1"/>
          <p:nvPr/>
        </p:nvSpPr>
        <p:spPr>
          <a:xfrm>
            <a:off x="2414587" y="-2833687"/>
            <a:ext cx="4762500" cy="476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3" name="Google Shape;423;p50"/>
          <p:cNvSpPr txBox="1"/>
          <p:nvPr/>
        </p:nvSpPr>
        <p:spPr>
          <a:xfrm>
            <a:off x="0" y="196850"/>
            <a:ext cx="9144000" cy="6432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1" i="0" lang="en-US" sz="1800" u="none" cap="none" strike="noStrike">
                <a:solidFill>
                  <a:schemeClr val="dk1"/>
                </a:solidFill>
                <a:latin typeface="Calibri"/>
                <a:ea typeface="Calibri"/>
                <a:cs typeface="Calibri"/>
                <a:sym typeface="Calibri"/>
              </a:rPr>
              <a:t>Mid to Hi-tech Assistive Technology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Digital recorders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Digital books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Graphing calculators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Electronic math worksheets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Portable or adapted keyboards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Mobile technology (e.g., tablets, iPods, iPads, smartphones, MP3 players, etc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Reading systems that utilize a computer, scanner, and software to “read” scanned book pages out loud (e.g., Kurzweil)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Speech recognition software that allows a computer to operate by speaking to it (e.g., Siri)</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Speech recognition systems that turn oral language into written text (e.g., Dragon)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Software that predicts and edits words for students who struggle with spelling (e.g., WordQ)</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“Talking” calculators that assist students with math challenges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Mind mapping/outlining software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0000"/>
              </a:buClr>
              <a:buSzPts val="2000"/>
              <a:buFont typeface="Book Antiqua"/>
              <a:buNone/>
            </a:pPr>
            <a:r>
              <a:rPr b="1" i="0" lang="en-US" sz="2000" u="none" cap="none" strike="noStrike">
                <a:solidFill>
                  <a:srgbClr val="FF0000"/>
                </a:solidFill>
                <a:latin typeface="Book Antiqua"/>
                <a:ea typeface="Book Antiqua"/>
                <a:cs typeface="Book Antiqua"/>
                <a:sym typeface="Book Antiqua"/>
              </a:rPr>
              <a:t>Global Positioning System (GPS)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7"/>
          <p:cNvSpPr txBox="1"/>
          <p:nvPr>
            <p:ph type="title"/>
          </p:nvPr>
        </p:nvSpPr>
        <p:spPr>
          <a:xfrm>
            <a:off x="449262" y="374650"/>
            <a:ext cx="8245475" cy="81438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400"/>
              <a:buNone/>
            </a:pPr>
            <a:r>
              <a:t/>
            </a:r>
            <a:endParaRPr sz="3600">
              <a:solidFill>
                <a:schemeClr val="lt1"/>
              </a:solidFill>
            </a:endParaRPr>
          </a:p>
        </p:txBody>
      </p:sp>
      <p:sp>
        <p:nvSpPr>
          <p:cNvPr id="142" name="Google Shape;142;p7"/>
          <p:cNvSpPr txBox="1"/>
          <p:nvPr>
            <p:ph idx="1" type="body"/>
          </p:nvPr>
        </p:nvSpPr>
        <p:spPr>
          <a:xfrm>
            <a:off x="449262" y="1597025"/>
            <a:ext cx="8245475" cy="4683125"/>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rgbClr val="632523"/>
              </a:buClr>
              <a:buSzPts val="2800"/>
              <a:buFont typeface="Arial"/>
              <a:buChar char="•"/>
            </a:pPr>
            <a:r>
              <a:rPr b="0" i="0" lang="en-US" sz="2800" u="none">
                <a:solidFill>
                  <a:srgbClr val="632523"/>
                </a:solidFill>
                <a:latin typeface="Calibri"/>
                <a:ea typeface="Calibri"/>
                <a:cs typeface="Calibri"/>
                <a:sym typeface="Calibri"/>
              </a:rPr>
              <a:t>Assistive technology has also been defined as “devices and software designed specifically for those with learning or physical disabilities” and “powerful tools that support physically challenged students with equal opportunities to more fully participate in the teachinglearning process ” (Cobb, 2012, p. 47).</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1"/>
          <p:cNvSpPr txBox="1"/>
          <p:nvPr>
            <p:ph type="title"/>
          </p:nvPr>
        </p:nvSpPr>
        <p:spPr>
          <a:xfrm>
            <a:off x="609600" y="152400"/>
            <a:ext cx="51054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600"/>
              <a:buFont typeface="Calibri"/>
              <a:buNone/>
            </a:pPr>
            <a:r>
              <a:rPr b="0" i="0" lang="en-US" sz="3600" u="none">
                <a:solidFill>
                  <a:schemeClr val="dk1"/>
                </a:solidFill>
                <a:latin typeface="Calibri"/>
                <a:ea typeface="Calibri"/>
                <a:cs typeface="Calibri"/>
                <a:sym typeface="Calibri"/>
              </a:rPr>
              <a:t>AT  in the Service Learning Classroom</a:t>
            </a:r>
            <a:endParaRPr/>
          </a:p>
        </p:txBody>
      </p:sp>
      <p:sp>
        <p:nvSpPr>
          <p:cNvPr id="429" name="Google Shape;429;p51"/>
          <p:cNvSpPr txBox="1"/>
          <p:nvPr>
            <p:ph idx="1" type="body"/>
          </p:nvPr>
        </p:nvSpPr>
        <p:spPr>
          <a:xfrm>
            <a:off x="609600" y="1447800"/>
            <a:ext cx="3810000" cy="4495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100"/>
              <a:buNone/>
            </a:pPr>
            <a:r>
              <a:rPr b="1" i="0" lang="en-US" sz="2100" u="none">
                <a:solidFill>
                  <a:schemeClr val="dk1"/>
                </a:solidFill>
                <a:latin typeface="Calibri"/>
                <a:ea typeface="Calibri"/>
                <a:cs typeface="Calibri"/>
                <a:sym typeface="Calibri"/>
              </a:rPr>
              <a:t>Low-Tech</a:t>
            </a:r>
            <a:endParaRPr/>
          </a:p>
          <a:p>
            <a:pPr indent="-342900" lvl="0" marL="342900" rtl="0" algn="l">
              <a:lnSpc>
                <a:spcPct val="9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Hard copies of notes provided by the instructor or other student </a:t>
            </a:r>
            <a:endParaRPr/>
          </a:p>
          <a:p>
            <a:pPr indent="-342900" lvl="0" marL="342900" rtl="0" algn="l">
              <a:lnSpc>
                <a:spcPct val="9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Outlines, double spaced, with key words provided by the teacher or note taker </a:t>
            </a:r>
            <a:endParaRPr/>
          </a:p>
          <a:p>
            <a:pPr indent="-342900" lvl="0" marL="342900" rtl="0" algn="l">
              <a:lnSpc>
                <a:spcPct val="9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Printed materials double-spaced and with larger print</a:t>
            </a:r>
            <a:endParaRPr/>
          </a:p>
          <a:p>
            <a:pPr indent="-342900" lvl="0" marL="342900" rtl="0" algn="l">
              <a:lnSpc>
                <a:spcPct val="9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tape recorders</a:t>
            </a:r>
            <a:endParaRPr/>
          </a:p>
          <a:p>
            <a:pPr indent="-342900" lvl="0" marL="342900" rtl="0" algn="l">
              <a:lnSpc>
                <a:spcPct val="9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Calculators with voice synthesizer</a:t>
            </a:r>
            <a:endParaRPr/>
          </a:p>
          <a:p>
            <a:pPr indent="-342900" lvl="0" marL="342900" rtl="0" algn="l">
              <a:lnSpc>
                <a:spcPct val="9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Books on tape</a:t>
            </a:r>
            <a:endParaRPr/>
          </a:p>
        </p:txBody>
      </p:sp>
      <p:sp>
        <p:nvSpPr>
          <p:cNvPr id="430" name="Google Shape;430;p51"/>
          <p:cNvSpPr txBox="1"/>
          <p:nvPr>
            <p:ph idx="1" type="body"/>
          </p:nvPr>
        </p:nvSpPr>
        <p:spPr>
          <a:xfrm>
            <a:off x="4648200" y="1941512"/>
            <a:ext cx="3997325" cy="377348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None/>
            </a:pPr>
            <a:r>
              <a:rPr b="1" i="0" lang="en-US" sz="2000" u="none">
                <a:solidFill>
                  <a:schemeClr val="dk1"/>
                </a:solidFill>
                <a:latin typeface="Calibri"/>
                <a:ea typeface="Calibri"/>
                <a:cs typeface="Calibri"/>
                <a:sym typeface="Calibri"/>
              </a:rPr>
              <a:t>High-Tech</a:t>
            </a:r>
            <a:endParaRPr/>
          </a:p>
          <a:p>
            <a:pPr indent="-342900" lvl="0" marL="34290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Lap top computer for note taking </a:t>
            </a:r>
            <a:endParaRPr/>
          </a:p>
          <a:p>
            <a:pPr indent="-342900" lvl="0" marL="34290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Electronic spelling masters or dictionary with voice output </a:t>
            </a:r>
            <a:endParaRPr/>
          </a:p>
          <a:p>
            <a:pPr indent="-342900" lvl="0" marL="34290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Word prediction software</a:t>
            </a:r>
            <a:endParaRPr/>
          </a:p>
          <a:p>
            <a:pPr indent="-342900" lvl="0" marL="34290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Outline software</a:t>
            </a:r>
            <a:endParaRPr/>
          </a:p>
          <a:p>
            <a:pPr indent="-342900" lvl="0" marL="34290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Reading and scanning software</a:t>
            </a:r>
            <a:endParaRPr/>
          </a:p>
          <a:p>
            <a:pPr indent="-342900" lvl="0" marL="342900" rtl="0" algn="l">
              <a:lnSpc>
                <a:spcPct val="90000"/>
              </a:lnSpc>
              <a:spcBef>
                <a:spcPts val="40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Voice recognition software</a:t>
            </a:r>
            <a:endParaRPr/>
          </a:p>
        </p:txBody>
      </p:sp>
      <p:pic>
        <p:nvPicPr>
          <p:cNvPr descr="JHerb%2520Classroom" id="431" name="Google Shape;431;p51"/>
          <p:cNvPicPr preferRelativeResize="0"/>
          <p:nvPr/>
        </p:nvPicPr>
        <p:blipFill rotWithShape="1">
          <a:blip r:embed="rId3">
            <a:alphaModFix/>
          </a:blip>
          <a:srcRect b="0" l="0" r="0" t="0"/>
          <a:stretch/>
        </p:blipFill>
        <p:spPr>
          <a:xfrm>
            <a:off x="6400800" y="304800"/>
            <a:ext cx="1711325" cy="1752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2"/>
          <p:cNvSpPr txBox="1"/>
          <p:nvPr>
            <p:ph type="title"/>
          </p:nvPr>
        </p:nvSpPr>
        <p:spPr>
          <a:xfrm>
            <a:off x="609600" y="609600"/>
            <a:ext cx="8077200" cy="557212"/>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AT  in the Service Learning Classroom</a:t>
            </a:r>
            <a:endParaRPr/>
          </a:p>
        </p:txBody>
      </p:sp>
      <p:pic>
        <p:nvPicPr>
          <p:cNvPr descr="images" id="438" name="Google Shape;438;p52"/>
          <p:cNvPicPr preferRelativeResize="0"/>
          <p:nvPr/>
        </p:nvPicPr>
        <p:blipFill rotWithShape="1">
          <a:blip r:embed="rId3">
            <a:alphaModFix/>
          </a:blip>
          <a:srcRect b="0" l="0" r="0" t="0"/>
          <a:stretch/>
        </p:blipFill>
        <p:spPr>
          <a:xfrm>
            <a:off x="762000" y="1447800"/>
            <a:ext cx="2133600" cy="1497012"/>
          </a:xfrm>
          <a:prstGeom prst="rect">
            <a:avLst/>
          </a:prstGeom>
          <a:noFill/>
          <a:ln>
            <a:noFill/>
          </a:ln>
        </p:spPr>
      </p:pic>
      <p:pic>
        <p:nvPicPr>
          <p:cNvPr descr="readingpen_2_2" id="439" name="Google Shape;439;p52"/>
          <p:cNvPicPr preferRelativeResize="0"/>
          <p:nvPr/>
        </p:nvPicPr>
        <p:blipFill rotWithShape="1">
          <a:blip r:embed="rId4">
            <a:alphaModFix/>
          </a:blip>
          <a:srcRect b="0" l="0" r="0" t="0"/>
          <a:stretch/>
        </p:blipFill>
        <p:spPr>
          <a:xfrm>
            <a:off x="6172200" y="3352800"/>
            <a:ext cx="2514600" cy="1860550"/>
          </a:xfrm>
          <a:prstGeom prst="rect">
            <a:avLst/>
          </a:prstGeom>
          <a:noFill/>
          <a:ln>
            <a:noFill/>
          </a:ln>
        </p:spPr>
      </p:pic>
      <p:pic>
        <p:nvPicPr>
          <p:cNvPr descr="web_AlphaSmartNeo-350" id="440" name="Google Shape;440;p52"/>
          <p:cNvPicPr preferRelativeResize="0"/>
          <p:nvPr/>
        </p:nvPicPr>
        <p:blipFill rotWithShape="1">
          <a:blip r:embed="rId5">
            <a:alphaModFix/>
          </a:blip>
          <a:srcRect b="0" l="0" r="0" t="0"/>
          <a:stretch/>
        </p:blipFill>
        <p:spPr>
          <a:xfrm>
            <a:off x="6019800" y="1295400"/>
            <a:ext cx="2328862" cy="1847850"/>
          </a:xfrm>
          <a:prstGeom prst="rect">
            <a:avLst/>
          </a:prstGeom>
          <a:noFill/>
          <a:ln>
            <a:noFill/>
          </a:ln>
        </p:spPr>
      </p:pic>
      <p:pic>
        <p:nvPicPr>
          <p:cNvPr descr="kur3" id="441" name="Google Shape;441;p52"/>
          <p:cNvPicPr preferRelativeResize="0"/>
          <p:nvPr/>
        </p:nvPicPr>
        <p:blipFill rotWithShape="1">
          <a:blip r:embed="rId6">
            <a:alphaModFix/>
          </a:blip>
          <a:srcRect b="0" l="0" r="0" t="0"/>
          <a:stretch/>
        </p:blipFill>
        <p:spPr>
          <a:xfrm>
            <a:off x="457200" y="3352800"/>
            <a:ext cx="2667000" cy="2168525"/>
          </a:xfrm>
          <a:prstGeom prst="rect">
            <a:avLst/>
          </a:prstGeom>
          <a:noFill/>
          <a:ln>
            <a:noFill/>
          </a:ln>
        </p:spPr>
      </p:pic>
      <p:sp>
        <p:nvSpPr>
          <p:cNvPr id="442" name="Google Shape;442;p52"/>
          <p:cNvSpPr txBox="1"/>
          <p:nvPr/>
        </p:nvSpPr>
        <p:spPr>
          <a:xfrm>
            <a:off x="381000" y="5638800"/>
            <a:ext cx="3352800" cy="3365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Calibri"/>
              <a:buNone/>
            </a:pPr>
            <a:r>
              <a:rPr b="0" i="0" lang="en-US" sz="1600" u="none" cap="none" strike="noStrike">
                <a:solidFill>
                  <a:schemeClr val="dk1"/>
                </a:solidFill>
                <a:latin typeface="Calibri"/>
                <a:ea typeface="Calibri"/>
                <a:cs typeface="Calibri"/>
                <a:sym typeface="Calibri"/>
              </a:rPr>
              <a:t>Reading and Scanning Software</a:t>
            </a:r>
            <a:endParaRPr b="0" i="0" sz="1400" u="none" cap="none" strike="noStrike">
              <a:solidFill>
                <a:srgbClr val="000000"/>
              </a:solidFill>
              <a:latin typeface="Arial"/>
              <a:ea typeface="Arial"/>
              <a:cs typeface="Arial"/>
              <a:sym typeface="Arial"/>
            </a:endParaRPr>
          </a:p>
        </p:txBody>
      </p:sp>
      <p:pic>
        <p:nvPicPr>
          <p:cNvPr descr="kindlehand" id="443" name="Google Shape;443;p52"/>
          <p:cNvPicPr preferRelativeResize="0"/>
          <p:nvPr/>
        </p:nvPicPr>
        <p:blipFill rotWithShape="1">
          <a:blip r:embed="rId7">
            <a:alphaModFix/>
          </a:blip>
          <a:srcRect b="0" l="0" r="0" t="0"/>
          <a:stretch/>
        </p:blipFill>
        <p:spPr>
          <a:xfrm>
            <a:off x="3209925" y="1905000"/>
            <a:ext cx="2886075" cy="33242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3"/>
          <p:cNvSpPr txBox="1"/>
          <p:nvPr>
            <p:ph type="title"/>
          </p:nvPr>
        </p:nvSpPr>
        <p:spPr>
          <a:xfrm>
            <a:off x="457200" y="381000"/>
            <a:ext cx="57912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Calibri"/>
              <a:buNone/>
            </a:pPr>
            <a:r>
              <a:rPr b="0" i="0" lang="en-US" sz="2800" u="none">
                <a:solidFill>
                  <a:schemeClr val="dk1"/>
                </a:solidFill>
                <a:latin typeface="Calibri"/>
                <a:ea typeface="Calibri"/>
                <a:cs typeface="Calibri"/>
                <a:sym typeface="Calibri"/>
              </a:rPr>
              <a:t>AT  in the Service Learning Classroom</a:t>
            </a:r>
            <a:endParaRPr/>
          </a:p>
        </p:txBody>
      </p:sp>
      <p:pic>
        <p:nvPicPr>
          <p:cNvPr descr="Dragon Naturally Speaking Preferred Version 8" id="449" name="Google Shape;449;p53"/>
          <p:cNvPicPr preferRelativeResize="0"/>
          <p:nvPr/>
        </p:nvPicPr>
        <p:blipFill rotWithShape="1">
          <a:blip r:embed="rId3">
            <a:alphaModFix/>
          </a:blip>
          <a:srcRect b="0" l="0" r="0" t="0"/>
          <a:stretch/>
        </p:blipFill>
        <p:spPr>
          <a:xfrm>
            <a:off x="457200" y="1600200"/>
            <a:ext cx="2667000" cy="2667000"/>
          </a:xfrm>
          <a:prstGeom prst="rect">
            <a:avLst/>
          </a:prstGeom>
          <a:noFill/>
          <a:ln>
            <a:noFill/>
          </a:ln>
        </p:spPr>
      </p:pic>
      <p:sp>
        <p:nvSpPr>
          <p:cNvPr id="450" name="Google Shape;450;p53"/>
          <p:cNvSpPr txBox="1"/>
          <p:nvPr/>
        </p:nvSpPr>
        <p:spPr>
          <a:xfrm>
            <a:off x="3124200" y="2286000"/>
            <a:ext cx="2438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Voice Recognition </a:t>
            </a:r>
            <a:endParaRPr b="0" i="0" sz="1400" u="none" cap="none" strike="noStrike">
              <a:solidFill>
                <a:srgbClr val="000000"/>
              </a:solidFill>
              <a:latin typeface="Arial"/>
              <a:ea typeface="Arial"/>
              <a:cs typeface="Arial"/>
              <a:sym typeface="Arial"/>
            </a:endParaRPr>
          </a:p>
        </p:txBody>
      </p:sp>
      <p:pic>
        <p:nvPicPr>
          <p:cNvPr descr="image015-7" id="451" name="Google Shape;451;p53"/>
          <p:cNvPicPr preferRelativeResize="0"/>
          <p:nvPr/>
        </p:nvPicPr>
        <p:blipFill rotWithShape="1">
          <a:blip r:embed="rId4">
            <a:alphaModFix/>
          </a:blip>
          <a:srcRect b="0" l="0" r="0" t="0"/>
          <a:stretch/>
        </p:blipFill>
        <p:spPr>
          <a:xfrm>
            <a:off x="5410200" y="2438400"/>
            <a:ext cx="3048000" cy="2368550"/>
          </a:xfrm>
          <a:prstGeom prst="rect">
            <a:avLst/>
          </a:prstGeom>
          <a:noFill/>
          <a:ln>
            <a:noFill/>
          </a:ln>
        </p:spPr>
      </p:pic>
      <p:sp>
        <p:nvSpPr>
          <p:cNvPr id="452" name="Google Shape;452;p53"/>
          <p:cNvSpPr txBox="1"/>
          <p:nvPr/>
        </p:nvSpPr>
        <p:spPr>
          <a:xfrm>
            <a:off x="5486400" y="4876800"/>
            <a:ext cx="2971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Word Prediction Software</a:t>
            </a:r>
            <a:endParaRPr b="0" i="0" sz="1400" u="none" cap="none" strike="noStrike">
              <a:solidFill>
                <a:srgbClr val="000000"/>
              </a:solidFill>
              <a:latin typeface="Arial"/>
              <a:ea typeface="Arial"/>
              <a:cs typeface="Arial"/>
              <a:sym typeface="Arial"/>
            </a:endParaRPr>
          </a:p>
        </p:txBody>
      </p:sp>
      <p:pic>
        <p:nvPicPr>
          <p:cNvPr descr="Image of Inspiration Box" id="453" name="Google Shape;453;p53"/>
          <p:cNvPicPr preferRelativeResize="0"/>
          <p:nvPr/>
        </p:nvPicPr>
        <p:blipFill rotWithShape="1">
          <a:blip r:embed="rId5">
            <a:alphaModFix/>
          </a:blip>
          <a:srcRect b="0" l="0" r="0" t="0"/>
          <a:stretch/>
        </p:blipFill>
        <p:spPr>
          <a:xfrm>
            <a:off x="2895600" y="3352800"/>
            <a:ext cx="2228850" cy="2533650"/>
          </a:xfrm>
          <a:prstGeom prst="rect">
            <a:avLst/>
          </a:prstGeom>
          <a:noFill/>
          <a:ln>
            <a:noFill/>
          </a:ln>
        </p:spPr>
      </p:pic>
      <p:sp>
        <p:nvSpPr>
          <p:cNvPr id="454" name="Google Shape;454;p53"/>
          <p:cNvSpPr txBox="1"/>
          <p:nvPr/>
        </p:nvSpPr>
        <p:spPr>
          <a:xfrm>
            <a:off x="381000" y="4876800"/>
            <a:ext cx="2743200" cy="7318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Writing Tool: outline and organize ideas</a:t>
            </a:r>
            <a:r>
              <a:rPr b="0" i="0" lang="en-US"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pic>
        <p:nvPicPr>
          <p:cNvPr descr="12603" id="455" name="Google Shape;455;p53"/>
          <p:cNvPicPr preferRelativeResize="0"/>
          <p:nvPr/>
        </p:nvPicPr>
        <p:blipFill rotWithShape="1">
          <a:blip r:embed="rId6">
            <a:alphaModFix/>
          </a:blip>
          <a:srcRect b="0" l="0" r="0" t="0"/>
          <a:stretch/>
        </p:blipFill>
        <p:spPr>
          <a:xfrm>
            <a:off x="6324600" y="457200"/>
            <a:ext cx="2133600" cy="157321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4"/>
          <p:cNvSpPr txBox="1"/>
          <p:nvPr>
            <p:ph type="title"/>
          </p:nvPr>
        </p:nvSpPr>
        <p:spPr>
          <a:xfrm>
            <a:off x="449262" y="374650"/>
            <a:ext cx="8245475" cy="81438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lt1"/>
              </a:buClr>
              <a:buSzPts val="3600"/>
              <a:buFont typeface="Calibri"/>
              <a:buNone/>
            </a:pPr>
            <a:r>
              <a:rPr b="0" i="0" lang="en-US" sz="3600" u="none">
                <a:solidFill>
                  <a:schemeClr val="lt1"/>
                </a:solidFill>
                <a:latin typeface="Calibri"/>
                <a:ea typeface="Calibri"/>
                <a:cs typeface="Calibri"/>
                <a:sym typeface="Calibri"/>
              </a:rPr>
              <a:t>AT  in the Classroom: What about MATH?</a:t>
            </a:r>
            <a:endParaRPr/>
          </a:p>
        </p:txBody>
      </p:sp>
      <p:sp>
        <p:nvSpPr>
          <p:cNvPr id="461" name="Google Shape;461;p54"/>
          <p:cNvSpPr txBox="1"/>
          <p:nvPr>
            <p:ph idx="1" type="body"/>
          </p:nvPr>
        </p:nvSpPr>
        <p:spPr>
          <a:xfrm>
            <a:off x="449262" y="1597025"/>
            <a:ext cx="8245475" cy="4683125"/>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632523"/>
              </a:buClr>
              <a:buSzPts val="2800"/>
              <a:buNone/>
            </a:pPr>
            <a:r>
              <a:rPr b="0" i="0" lang="en-US" sz="2800" u="none">
                <a:solidFill>
                  <a:srgbClr val="632523"/>
                </a:solidFill>
                <a:latin typeface="Calibri"/>
                <a:ea typeface="Calibri"/>
                <a:cs typeface="Calibri"/>
                <a:sym typeface="Calibri"/>
              </a:rPr>
              <a:t>	Tech Matrix: developed by Center for Implementing Technology in Education and National Center for Technology Innovation at </a:t>
            </a:r>
            <a:r>
              <a:rPr b="0" i="0" lang="en-US" sz="2800" u="sng">
                <a:solidFill>
                  <a:srgbClr val="632523"/>
                </a:solidFill>
                <a:hlinkClick r:id="rId3">
                  <a:extLst>
                    <a:ext uri="{A12FA001-AC4F-418D-AE19-62706E023703}">
                      <ahyp:hlinkClr val="tx"/>
                    </a:ext>
                  </a:extLst>
                </a:hlinkClick>
              </a:rPr>
              <a:t>http://www.techmatrix.org/</a:t>
            </a:r>
            <a:r>
              <a:rPr b="0" i="0" lang="en-US" sz="2800" u="none">
                <a:solidFill>
                  <a:srgbClr val="632523"/>
                </a:solidFill>
                <a:latin typeface="Calibri"/>
                <a:ea typeface="Calibri"/>
                <a:cs typeface="Calibri"/>
                <a:sym typeface="Calibri"/>
              </a:rPr>
              <a:t> .</a:t>
            </a:r>
            <a:endParaRPr/>
          </a:p>
          <a:p>
            <a:pPr indent="-342900" lvl="0" marL="342900" rtl="0" algn="l">
              <a:lnSpc>
                <a:spcPct val="100000"/>
              </a:lnSpc>
              <a:spcBef>
                <a:spcPts val="0"/>
              </a:spcBef>
              <a:spcAft>
                <a:spcPts val="0"/>
              </a:spcAft>
              <a:buClr>
                <a:srgbClr val="632523"/>
              </a:buClr>
              <a:buSzPts val="2800"/>
              <a:buNone/>
            </a:pPr>
            <a:r>
              <a:rPr b="0" i="0" lang="en-US" sz="2800" u="none">
                <a:solidFill>
                  <a:srgbClr val="632523"/>
                </a:solidFill>
                <a:latin typeface="Calibri"/>
                <a:ea typeface="Calibri"/>
                <a:cs typeface="Calibri"/>
                <a:sym typeface="Calibri"/>
              </a:rPr>
              <a:t>	</a:t>
            </a:r>
            <a:endParaRPr/>
          </a:p>
          <a:p>
            <a:pPr indent="-342900" lvl="0" marL="342900" rtl="0" algn="l">
              <a:lnSpc>
                <a:spcPct val="100000"/>
              </a:lnSpc>
              <a:spcBef>
                <a:spcPts val="0"/>
              </a:spcBef>
              <a:spcAft>
                <a:spcPts val="0"/>
              </a:spcAft>
              <a:buClr>
                <a:srgbClr val="632523"/>
              </a:buClr>
              <a:buSzPts val="2800"/>
              <a:buNone/>
            </a:pPr>
            <a:r>
              <a:rPr b="0" i="0" lang="en-US" sz="2800" u="none">
                <a:solidFill>
                  <a:srgbClr val="632523"/>
                </a:solidFill>
                <a:latin typeface="Calibri"/>
                <a:ea typeface="Calibri"/>
                <a:cs typeface="Calibri"/>
                <a:sym typeface="Calibri"/>
              </a:rPr>
              <a:t>	Can select subject and types of supports needed.</a:t>
            </a:r>
            <a:endParaRPr/>
          </a:p>
          <a:p>
            <a:pPr indent="-342900" lvl="0" marL="342900" rtl="0" algn="l">
              <a:lnSpc>
                <a:spcPct val="100000"/>
              </a:lnSpc>
              <a:spcBef>
                <a:spcPts val="0"/>
              </a:spcBef>
              <a:spcAft>
                <a:spcPts val="0"/>
              </a:spcAft>
              <a:buClr>
                <a:srgbClr val="632423"/>
              </a:buClr>
              <a:buSzPts val="2800"/>
              <a:buNone/>
            </a:pPr>
            <a:r>
              <a:t/>
            </a:r>
            <a:endParaRPr b="0" i="0" sz="2800" u="none">
              <a:solidFill>
                <a:srgbClr val="632523"/>
              </a:solidFill>
              <a:latin typeface="Calibri"/>
              <a:ea typeface="Calibri"/>
              <a:cs typeface="Calibri"/>
              <a:sym typeface="Calibri"/>
            </a:endParaRPr>
          </a:p>
          <a:p>
            <a:pPr indent="-165100" lvl="0" marL="342900" rtl="0" algn="l">
              <a:lnSpc>
                <a:spcPct val="100000"/>
              </a:lnSpc>
              <a:spcBef>
                <a:spcPts val="560"/>
              </a:spcBef>
              <a:spcAft>
                <a:spcPts val="0"/>
              </a:spcAft>
              <a:buClr>
                <a:srgbClr val="632423"/>
              </a:buClr>
              <a:buSzPts val="2800"/>
              <a:buNone/>
            </a:pPr>
            <a:r>
              <a:t/>
            </a:r>
            <a:endParaRPr b="0" i="0" sz="2800" u="none">
              <a:solidFill>
                <a:srgbClr val="632523"/>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55"/>
          <p:cNvSpPr txBox="1"/>
          <p:nvPr>
            <p:ph type="title"/>
          </p:nvPr>
        </p:nvSpPr>
        <p:spPr>
          <a:xfrm>
            <a:off x="533400" y="457200"/>
            <a:ext cx="8153400" cy="7461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AT  in the Classroom: What about MATH?</a:t>
            </a:r>
            <a:r>
              <a:rPr b="1" i="0" lang="en-US" sz="4100" u="none">
                <a:solidFill>
                  <a:schemeClr val="dk1"/>
                </a:solidFill>
                <a:latin typeface="Verdana"/>
                <a:ea typeface="Verdana"/>
                <a:cs typeface="Verdana"/>
                <a:sym typeface="Verdana"/>
              </a:rPr>
              <a:t> </a:t>
            </a:r>
            <a:endParaRPr/>
          </a:p>
        </p:txBody>
      </p:sp>
      <p:pic>
        <p:nvPicPr>
          <p:cNvPr id="467" name="Google Shape;467;p55"/>
          <p:cNvPicPr preferRelativeResize="0"/>
          <p:nvPr/>
        </p:nvPicPr>
        <p:blipFill rotWithShape="1">
          <a:blip r:embed="rId3">
            <a:alphaModFix/>
          </a:blip>
          <a:srcRect b="0" l="0" r="0" t="0"/>
          <a:stretch/>
        </p:blipFill>
        <p:spPr>
          <a:xfrm>
            <a:off x="0" y="0"/>
            <a:ext cx="9220200" cy="69151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56"/>
          <p:cNvSpPr txBox="1"/>
          <p:nvPr>
            <p:ph type="title"/>
          </p:nvPr>
        </p:nvSpPr>
        <p:spPr>
          <a:xfrm>
            <a:off x="533400" y="381000"/>
            <a:ext cx="5562600" cy="838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AT  in the Service Environment</a:t>
            </a:r>
            <a:r>
              <a:rPr b="0" i="0" lang="en-US" sz="4600" u="none">
                <a:solidFill>
                  <a:schemeClr val="dk1"/>
                </a:solidFill>
                <a:latin typeface="Calibri"/>
                <a:ea typeface="Calibri"/>
                <a:cs typeface="Calibri"/>
                <a:sym typeface="Calibri"/>
              </a:rPr>
              <a:t> </a:t>
            </a:r>
            <a:r>
              <a:rPr b="0" i="0" lang="en-US" sz="4000" u="none">
                <a:solidFill>
                  <a:schemeClr val="dk1"/>
                </a:solidFill>
                <a:latin typeface="Calibri"/>
                <a:ea typeface="Calibri"/>
                <a:cs typeface="Calibri"/>
                <a:sym typeface="Calibri"/>
              </a:rPr>
              <a:t> </a:t>
            </a:r>
            <a:endParaRPr/>
          </a:p>
        </p:txBody>
      </p:sp>
      <p:sp>
        <p:nvSpPr>
          <p:cNvPr id="473" name="Google Shape;473;p56"/>
          <p:cNvSpPr txBox="1"/>
          <p:nvPr>
            <p:ph idx="1" type="body"/>
          </p:nvPr>
        </p:nvSpPr>
        <p:spPr>
          <a:xfrm>
            <a:off x="533400" y="1524000"/>
            <a:ext cx="38100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100"/>
              <a:buNone/>
            </a:pPr>
            <a:r>
              <a:rPr b="1" i="0" lang="en-US" sz="2100" u="none">
                <a:solidFill>
                  <a:schemeClr val="dk1"/>
                </a:solidFill>
                <a:latin typeface="Calibri"/>
                <a:ea typeface="Calibri"/>
                <a:cs typeface="Calibri"/>
                <a:sym typeface="Calibri"/>
              </a:rPr>
              <a:t>Low-Tech</a:t>
            </a:r>
            <a:endParaRPr/>
          </a:p>
          <a:p>
            <a:pPr indent="-342900" lvl="0" marL="342900" rtl="0" algn="l">
              <a:lnSpc>
                <a:spcPct val="10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To-do lists</a:t>
            </a:r>
            <a:endParaRPr/>
          </a:p>
          <a:p>
            <a:pPr indent="-342900" lvl="0" marL="342900" rtl="0" algn="l">
              <a:lnSpc>
                <a:spcPct val="10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Date planner (electronic or paper and pencil) and electronic reminders</a:t>
            </a:r>
            <a:endParaRPr/>
          </a:p>
          <a:p>
            <a:pPr indent="-342900" lvl="0" marL="342900" rtl="0" algn="l">
              <a:lnSpc>
                <a:spcPct val="10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Color post-it notes</a:t>
            </a:r>
            <a:endParaRPr/>
          </a:p>
          <a:p>
            <a:pPr indent="-342900" lvl="0" marL="342900" rtl="0" algn="l">
              <a:lnSpc>
                <a:spcPct val="10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Quiet space</a:t>
            </a:r>
            <a:endParaRPr/>
          </a:p>
          <a:p>
            <a:pPr indent="-342900" lvl="0" marL="342900" rtl="0" algn="l">
              <a:lnSpc>
                <a:spcPct val="10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Telephone with headset</a:t>
            </a:r>
            <a:endParaRPr/>
          </a:p>
          <a:p>
            <a:pPr indent="-342900" lvl="0" marL="342900" rtl="0" algn="l">
              <a:lnSpc>
                <a:spcPct val="10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Organized filing system</a:t>
            </a:r>
            <a:endParaRPr/>
          </a:p>
          <a:p>
            <a:pPr indent="-342900" lvl="0" marL="342900" rtl="0" algn="l">
              <a:lnSpc>
                <a:spcPct val="100000"/>
              </a:lnSpc>
              <a:spcBef>
                <a:spcPts val="420"/>
              </a:spcBef>
              <a:spcAft>
                <a:spcPts val="0"/>
              </a:spcAft>
              <a:buClr>
                <a:schemeClr val="dk1"/>
              </a:buClr>
              <a:buSzPts val="2100"/>
              <a:buFont typeface="Arial"/>
              <a:buChar char="•"/>
            </a:pPr>
            <a:r>
              <a:rPr b="0" i="0" lang="en-US" sz="2100" u="none">
                <a:solidFill>
                  <a:schemeClr val="dk1"/>
                </a:solidFill>
                <a:latin typeface="Calibri"/>
                <a:ea typeface="Calibri"/>
                <a:cs typeface="Calibri"/>
                <a:sym typeface="Calibri"/>
              </a:rPr>
              <a:t>Clip board </a:t>
            </a:r>
            <a:endParaRPr/>
          </a:p>
        </p:txBody>
      </p:sp>
      <p:sp>
        <p:nvSpPr>
          <p:cNvPr id="474" name="Google Shape;474;p56"/>
          <p:cNvSpPr txBox="1"/>
          <p:nvPr>
            <p:ph idx="1" type="body"/>
          </p:nvPr>
        </p:nvSpPr>
        <p:spPr>
          <a:xfrm>
            <a:off x="4572000" y="2133600"/>
            <a:ext cx="3997325" cy="3589337"/>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1900"/>
              <a:buNone/>
            </a:pPr>
            <a:r>
              <a:rPr b="1" i="0" lang="en-US" sz="1900" u="none">
                <a:solidFill>
                  <a:schemeClr val="dk1"/>
                </a:solidFill>
                <a:latin typeface="Calibri"/>
                <a:ea typeface="Calibri"/>
                <a:cs typeface="Calibri"/>
                <a:sym typeface="Calibri"/>
              </a:rPr>
              <a:t>High-Tech</a:t>
            </a:r>
            <a:endParaRPr/>
          </a:p>
          <a:p>
            <a:pPr indent="-342900" lvl="0" marL="342900" rtl="0" algn="l">
              <a:lnSpc>
                <a:spcPct val="100000"/>
              </a:lnSpc>
              <a:spcBef>
                <a:spcPts val="380"/>
              </a:spcBef>
              <a:spcAft>
                <a:spcPts val="0"/>
              </a:spcAft>
              <a:buClr>
                <a:schemeClr val="dk1"/>
              </a:buClr>
              <a:buSzPts val="1900"/>
              <a:buFont typeface="Arial"/>
              <a:buChar char="•"/>
            </a:pPr>
            <a:r>
              <a:rPr b="0" i="0" lang="en-US" sz="1900" u="none">
                <a:solidFill>
                  <a:schemeClr val="dk1"/>
                </a:solidFill>
                <a:latin typeface="Calibri"/>
                <a:ea typeface="Calibri"/>
                <a:cs typeface="Calibri"/>
                <a:sym typeface="Calibri"/>
              </a:rPr>
              <a:t>Alternative keyboards and mice</a:t>
            </a:r>
            <a:endParaRPr/>
          </a:p>
          <a:p>
            <a:pPr indent="-342900" lvl="0" marL="342900" rtl="0" algn="l">
              <a:lnSpc>
                <a:spcPct val="100000"/>
              </a:lnSpc>
              <a:spcBef>
                <a:spcPts val="380"/>
              </a:spcBef>
              <a:spcAft>
                <a:spcPts val="0"/>
              </a:spcAft>
              <a:buClr>
                <a:schemeClr val="dk1"/>
              </a:buClr>
              <a:buSzPts val="1900"/>
              <a:buFont typeface="Arial"/>
              <a:buChar char="•"/>
            </a:pPr>
            <a:r>
              <a:rPr b="0" i="0" lang="en-US" sz="1900" u="none">
                <a:solidFill>
                  <a:schemeClr val="dk1"/>
                </a:solidFill>
                <a:latin typeface="Calibri"/>
                <a:ea typeface="Calibri"/>
                <a:cs typeface="Calibri"/>
                <a:sym typeface="Calibri"/>
              </a:rPr>
              <a:t>Digital recorder</a:t>
            </a:r>
            <a:endParaRPr/>
          </a:p>
          <a:p>
            <a:pPr indent="-342900" lvl="0" marL="342900" rtl="0" algn="l">
              <a:lnSpc>
                <a:spcPct val="100000"/>
              </a:lnSpc>
              <a:spcBef>
                <a:spcPts val="380"/>
              </a:spcBef>
              <a:spcAft>
                <a:spcPts val="0"/>
              </a:spcAft>
              <a:buClr>
                <a:schemeClr val="dk1"/>
              </a:buClr>
              <a:buSzPts val="1900"/>
              <a:buFont typeface="Arial"/>
              <a:buChar char="•"/>
            </a:pPr>
            <a:r>
              <a:rPr b="0" i="0" lang="en-US" sz="1900" u="none">
                <a:solidFill>
                  <a:schemeClr val="dk1"/>
                </a:solidFill>
                <a:latin typeface="Calibri"/>
                <a:ea typeface="Calibri"/>
                <a:cs typeface="Calibri"/>
                <a:sym typeface="Calibri"/>
              </a:rPr>
              <a:t>Ergonomic desk, height adjustable tables</a:t>
            </a:r>
            <a:endParaRPr/>
          </a:p>
          <a:p>
            <a:pPr indent="-342900" lvl="0" marL="342900" rtl="0" algn="l">
              <a:lnSpc>
                <a:spcPct val="100000"/>
              </a:lnSpc>
              <a:spcBef>
                <a:spcPts val="380"/>
              </a:spcBef>
              <a:spcAft>
                <a:spcPts val="0"/>
              </a:spcAft>
              <a:buClr>
                <a:schemeClr val="dk1"/>
              </a:buClr>
              <a:buSzPts val="1900"/>
              <a:buFont typeface="Arial"/>
              <a:buChar char="•"/>
            </a:pPr>
            <a:r>
              <a:rPr b="0" i="0" lang="en-US" sz="1900" u="none">
                <a:solidFill>
                  <a:schemeClr val="dk1"/>
                </a:solidFill>
                <a:latin typeface="Calibri"/>
                <a:ea typeface="Calibri"/>
                <a:cs typeface="Calibri"/>
                <a:sym typeface="Calibri"/>
              </a:rPr>
              <a:t>Service-site modifications</a:t>
            </a:r>
            <a:endParaRPr/>
          </a:p>
          <a:p>
            <a:pPr indent="-342900" lvl="0" marL="342900" rtl="0" algn="l">
              <a:lnSpc>
                <a:spcPct val="100000"/>
              </a:lnSpc>
              <a:spcBef>
                <a:spcPts val="380"/>
              </a:spcBef>
              <a:spcAft>
                <a:spcPts val="0"/>
              </a:spcAft>
              <a:buClr>
                <a:schemeClr val="dk1"/>
              </a:buClr>
              <a:buSzPts val="1900"/>
              <a:buFont typeface="Arial"/>
              <a:buChar char="•"/>
            </a:pPr>
            <a:r>
              <a:rPr b="0" i="0" lang="en-US" sz="1900" u="none">
                <a:solidFill>
                  <a:schemeClr val="dk1"/>
                </a:solidFill>
                <a:latin typeface="Calibri"/>
                <a:ea typeface="Calibri"/>
                <a:cs typeface="Calibri"/>
                <a:sym typeface="Calibri"/>
              </a:rPr>
              <a:t>Reading and scanning software</a:t>
            </a:r>
            <a:endParaRPr/>
          </a:p>
          <a:p>
            <a:pPr indent="-342900" lvl="0" marL="342900" rtl="0" algn="l">
              <a:lnSpc>
                <a:spcPct val="100000"/>
              </a:lnSpc>
              <a:spcBef>
                <a:spcPts val="380"/>
              </a:spcBef>
              <a:spcAft>
                <a:spcPts val="0"/>
              </a:spcAft>
              <a:buClr>
                <a:schemeClr val="dk1"/>
              </a:buClr>
              <a:buSzPts val="1900"/>
              <a:buFont typeface="Arial"/>
              <a:buChar char="•"/>
            </a:pPr>
            <a:r>
              <a:rPr b="0" i="0" lang="en-US" sz="1900" u="none">
                <a:solidFill>
                  <a:schemeClr val="dk1"/>
                </a:solidFill>
                <a:latin typeface="Calibri"/>
                <a:ea typeface="Calibri"/>
                <a:cs typeface="Calibri"/>
                <a:sym typeface="Calibri"/>
              </a:rPr>
              <a:t>Voice recognition software</a:t>
            </a:r>
            <a:endParaRPr/>
          </a:p>
        </p:txBody>
      </p:sp>
      <p:pic>
        <p:nvPicPr>
          <p:cNvPr descr="23_19_136_8_07" id="475" name="Google Shape;475;p56"/>
          <p:cNvPicPr preferRelativeResize="0"/>
          <p:nvPr/>
        </p:nvPicPr>
        <p:blipFill rotWithShape="1">
          <a:blip r:embed="rId3">
            <a:alphaModFix/>
          </a:blip>
          <a:srcRect b="0" l="0" r="0" t="0"/>
          <a:stretch/>
        </p:blipFill>
        <p:spPr>
          <a:xfrm>
            <a:off x="6096000" y="457200"/>
            <a:ext cx="2476500" cy="164306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7"/>
          <p:cNvSpPr txBox="1"/>
          <p:nvPr>
            <p:ph type="title"/>
          </p:nvPr>
        </p:nvSpPr>
        <p:spPr>
          <a:xfrm>
            <a:off x="609600" y="381000"/>
            <a:ext cx="79248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600"/>
              <a:buFont typeface="Calibri"/>
              <a:buNone/>
            </a:pPr>
            <a:r>
              <a:rPr b="0" i="0" lang="en-US" sz="4600" u="none">
                <a:solidFill>
                  <a:schemeClr val="dk1"/>
                </a:solidFill>
                <a:latin typeface="Calibri"/>
                <a:ea typeface="Calibri"/>
                <a:cs typeface="Calibri"/>
                <a:sym typeface="Calibri"/>
              </a:rPr>
              <a:t>AT  in the Service Environments </a:t>
            </a:r>
            <a:endParaRPr/>
          </a:p>
        </p:txBody>
      </p:sp>
      <p:pic>
        <p:nvPicPr>
          <p:cNvPr descr="OutlookEnvoy-w300-8356" id="481" name="Google Shape;481;p57"/>
          <p:cNvPicPr preferRelativeResize="0"/>
          <p:nvPr/>
        </p:nvPicPr>
        <p:blipFill rotWithShape="1">
          <a:blip r:embed="rId3">
            <a:alphaModFix/>
          </a:blip>
          <a:srcRect b="0" l="0" r="0" t="0"/>
          <a:stretch/>
        </p:blipFill>
        <p:spPr>
          <a:xfrm>
            <a:off x="609600" y="1447800"/>
            <a:ext cx="2819400" cy="2217737"/>
          </a:xfrm>
          <a:prstGeom prst="rect">
            <a:avLst/>
          </a:prstGeom>
          <a:noFill/>
          <a:ln>
            <a:noFill/>
          </a:ln>
        </p:spPr>
      </p:pic>
      <p:pic>
        <p:nvPicPr>
          <p:cNvPr descr="Affordable Giant Button Phone with Headset and Speaker Phone" id="482" name="Google Shape;482;p57"/>
          <p:cNvPicPr preferRelativeResize="0"/>
          <p:nvPr/>
        </p:nvPicPr>
        <p:blipFill rotWithShape="1">
          <a:blip r:embed="rId4">
            <a:alphaModFix/>
          </a:blip>
          <a:srcRect b="0" l="0" r="0" t="0"/>
          <a:stretch/>
        </p:blipFill>
        <p:spPr>
          <a:xfrm>
            <a:off x="685800" y="3733800"/>
            <a:ext cx="2286000" cy="2095500"/>
          </a:xfrm>
          <a:prstGeom prst="rect">
            <a:avLst/>
          </a:prstGeom>
          <a:noFill/>
          <a:ln>
            <a:noFill/>
          </a:ln>
        </p:spPr>
      </p:pic>
      <p:pic>
        <p:nvPicPr>
          <p:cNvPr descr="925" id="483" name="Google Shape;483;p57"/>
          <p:cNvPicPr preferRelativeResize="0"/>
          <p:nvPr/>
        </p:nvPicPr>
        <p:blipFill rotWithShape="1">
          <a:blip r:embed="rId5">
            <a:alphaModFix/>
          </a:blip>
          <a:srcRect b="0" l="0" r="0" t="0"/>
          <a:stretch/>
        </p:blipFill>
        <p:spPr>
          <a:xfrm>
            <a:off x="3810000" y="3886200"/>
            <a:ext cx="2819400" cy="1960562"/>
          </a:xfrm>
          <a:prstGeom prst="rect">
            <a:avLst/>
          </a:prstGeom>
          <a:noFill/>
          <a:ln>
            <a:noFill/>
          </a:ln>
        </p:spPr>
      </p:pic>
      <p:pic>
        <p:nvPicPr>
          <p:cNvPr descr="olympus_vn960" id="484" name="Google Shape;484;p57"/>
          <p:cNvPicPr preferRelativeResize="0"/>
          <p:nvPr/>
        </p:nvPicPr>
        <p:blipFill rotWithShape="1">
          <a:blip r:embed="rId6">
            <a:alphaModFix/>
          </a:blip>
          <a:srcRect b="0" l="0" r="0" t="0"/>
          <a:stretch/>
        </p:blipFill>
        <p:spPr>
          <a:xfrm>
            <a:off x="5943600" y="1524000"/>
            <a:ext cx="2667000" cy="2667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58"/>
          <p:cNvSpPr txBox="1"/>
          <p:nvPr>
            <p:ph type="title"/>
          </p:nvPr>
        </p:nvSpPr>
        <p:spPr>
          <a:xfrm>
            <a:off x="601662" y="596900"/>
            <a:ext cx="8085137" cy="584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500"/>
              <a:buFont typeface="Calibri"/>
              <a:buNone/>
            </a:pPr>
            <a:r>
              <a:rPr b="0" i="0" lang="en-US" sz="4500" u="none">
                <a:solidFill>
                  <a:schemeClr val="dk1"/>
                </a:solidFill>
                <a:latin typeface="Calibri"/>
                <a:ea typeface="Calibri"/>
                <a:cs typeface="Calibri"/>
                <a:sym typeface="Calibri"/>
              </a:rPr>
              <a:t>AT  in the Service Environments</a:t>
            </a:r>
            <a:endParaRPr/>
          </a:p>
        </p:txBody>
      </p:sp>
      <p:pic>
        <p:nvPicPr>
          <p:cNvPr descr="minikeyboard1" id="490" name="Google Shape;490;p58"/>
          <p:cNvPicPr preferRelativeResize="0"/>
          <p:nvPr/>
        </p:nvPicPr>
        <p:blipFill rotWithShape="1">
          <a:blip r:embed="rId3">
            <a:alphaModFix/>
          </a:blip>
          <a:srcRect b="0" l="0" r="0" t="0"/>
          <a:stretch/>
        </p:blipFill>
        <p:spPr>
          <a:xfrm>
            <a:off x="4724400" y="1371600"/>
            <a:ext cx="2438400" cy="1854200"/>
          </a:xfrm>
          <a:prstGeom prst="rect">
            <a:avLst/>
          </a:prstGeom>
          <a:noFill/>
          <a:ln>
            <a:noFill/>
          </a:ln>
        </p:spPr>
      </p:pic>
      <p:pic>
        <p:nvPicPr>
          <p:cNvPr descr="Big Keys Plus and Big Keys LX" id="491" name="Google Shape;491;p58"/>
          <p:cNvPicPr preferRelativeResize="0"/>
          <p:nvPr/>
        </p:nvPicPr>
        <p:blipFill rotWithShape="1">
          <a:blip r:embed="rId4">
            <a:alphaModFix/>
          </a:blip>
          <a:srcRect b="0" l="0" r="0" t="0"/>
          <a:stretch/>
        </p:blipFill>
        <p:spPr>
          <a:xfrm>
            <a:off x="838200" y="3276600"/>
            <a:ext cx="2667000" cy="2457450"/>
          </a:xfrm>
          <a:prstGeom prst="rect">
            <a:avLst/>
          </a:prstGeom>
          <a:noFill/>
          <a:ln>
            <a:noFill/>
          </a:ln>
        </p:spPr>
      </p:pic>
      <p:pic>
        <p:nvPicPr>
          <p:cNvPr descr="IntelliKeys Keyboard" id="492" name="Google Shape;492;p58"/>
          <p:cNvPicPr preferRelativeResize="0"/>
          <p:nvPr/>
        </p:nvPicPr>
        <p:blipFill rotWithShape="1">
          <a:blip r:embed="rId5">
            <a:alphaModFix/>
          </a:blip>
          <a:srcRect b="0" l="0" r="0" t="0"/>
          <a:stretch/>
        </p:blipFill>
        <p:spPr>
          <a:xfrm>
            <a:off x="6096000" y="3962400"/>
            <a:ext cx="2590800" cy="1814512"/>
          </a:xfrm>
          <a:prstGeom prst="rect">
            <a:avLst/>
          </a:prstGeom>
          <a:noFill/>
          <a:ln>
            <a:noFill/>
          </a:ln>
        </p:spPr>
      </p:pic>
      <p:pic>
        <p:nvPicPr>
          <p:cNvPr descr="20061017_023128" id="493" name="Google Shape;493;p58"/>
          <p:cNvPicPr preferRelativeResize="0"/>
          <p:nvPr/>
        </p:nvPicPr>
        <p:blipFill rotWithShape="1">
          <a:blip r:embed="rId6">
            <a:alphaModFix/>
          </a:blip>
          <a:srcRect b="0" l="0" r="0" t="0"/>
          <a:stretch/>
        </p:blipFill>
        <p:spPr>
          <a:xfrm>
            <a:off x="762000" y="1371600"/>
            <a:ext cx="2362200" cy="1733550"/>
          </a:xfrm>
          <a:prstGeom prst="rect">
            <a:avLst/>
          </a:prstGeom>
          <a:noFill/>
          <a:ln>
            <a:noFill/>
          </a:ln>
        </p:spPr>
      </p:pic>
      <p:pic>
        <p:nvPicPr>
          <p:cNvPr descr="Natural_Point_TrackIR_4Pro%5B1%5D_html_6bc5e5d6" id="494" name="Google Shape;494;p58"/>
          <p:cNvPicPr preferRelativeResize="0"/>
          <p:nvPr/>
        </p:nvPicPr>
        <p:blipFill rotWithShape="1">
          <a:blip r:embed="rId7">
            <a:alphaModFix/>
          </a:blip>
          <a:srcRect b="0" l="0" r="0" t="0"/>
          <a:stretch/>
        </p:blipFill>
        <p:spPr>
          <a:xfrm>
            <a:off x="4038600" y="3657600"/>
            <a:ext cx="2103437" cy="25717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59"/>
          <p:cNvSpPr txBox="1"/>
          <p:nvPr/>
        </p:nvSpPr>
        <p:spPr>
          <a:xfrm>
            <a:off x="2286000" y="2136775"/>
            <a:ext cx="4572000" cy="25844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When students with disabilties are effectively able to use AT, they may experience many benefits, including: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improved academic </a:t>
            </a:r>
            <a:r>
              <a:rPr b="1" i="0" lang="en-US" sz="1800" u="none" cap="none" strike="noStrike">
                <a:solidFill>
                  <a:schemeClr val="dk1"/>
                </a:solidFill>
                <a:latin typeface="Calibri"/>
                <a:ea typeface="Calibri"/>
                <a:cs typeface="Calibri"/>
                <a:sym typeface="Calibri"/>
              </a:rPr>
              <a:t>achievement</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a more positive overall school experience,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greater </a:t>
            </a:r>
            <a:r>
              <a:rPr b="1" i="0" lang="en-US" sz="1800" u="none" cap="none" strike="noStrike">
                <a:solidFill>
                  <a:schemeClr val="dk1"/>
                </a:solidFill>
                <a:latin typeface="Calibri"/>
                <a:ea typeface="Calibri"/>
                <a:cs typeface="Calibri"/>
                <a:sym typeface="Calibri"/>
              </a:rPr>
              <a:t>enthusiasm</a:t>
            </a:r>
            <a:r>
              <a:rPr b="0" i="0" lang="en-US" sz="1800" u="none" cap="none" strike="noStrike">
                <a:solidFill>
                  <a:schemeClr val="dk1"/>
                </a:solidFill>
                <a:latin typeface="Calibri"/>
                <a:ea typeface="Calibri"/>
                <a:cs typeface="Calibri"/>
                <a:sym typeface="Calibri"/>
              </a:rPr>
              <a:t> for school,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enhanced </a:t>
            </a:r>
            <a:r>
              <a:rPr b="1" i="0" lang="en-US" sz="1800" u="none" cap="none" strike="noStrike">
                <a:solidFill>
                  <a:schemeClr val="dk1"/>
                </a:solidFill>
                <a:latin typeface="Calibri"/>
                <a:ea typeface="Calibri"/>
                <a:cs typeface="Calibri"/>
                <a:sym typeface="Calibri"/>
              </a:rPr>
              <a:t>self-esteem</a:t>
            </a:r>
            <a:r>
              <a:rPr b="0" i="0" lang="en-US" sz="18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enhanced </a:t>
            </a:r>
            <a:r>
              <a:rPr b="1" i="0" lang="en-US" sz="1800" u="none" cap="none" strike="noStrike">
                <a:solidFill>
                  <a:schemeClr val="dk1"/>
                </a:solidFill>
                <a:latin typeface="Calibri"/>
                <a:ea typeface="Calibri"/>
                <a:cs typeface="Calibri"/>
                <a:sym typeface="Calibri"/>
              </a:rPr>
              <a:t>self-efficacy</a:t>
            </a:r>
            <a:r>
              <a:rPr b="0" i="0" lang="en-US" sz="1800" u="none" cap="none" strike="noStrike">
                <a:solidFill>
                  <a:schemeClr val="dk1"/>
                </a:solidFill>
                <a:latin typeface="Calibri"/>
                <a:ea typeface="Calibri"/>
                <a:cs typeface="Calibri"/>
                <a:sym typeface="Calibri"/>
              </a:rPr>
              <a:t>, 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increased time spent on academic tasks.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0"/>
          <p:cNvSpPr txBox="1"/>
          <p:nvPr>
            <p:ph type="title"/>
          </p:nvPr>
        </p:nvSpPr>
        <p:spPr>
          <a:xfrm>
            <a:off x="1219200" y="152400"/>
            <a:ext cx="7162800" cy="1143000"/>
          </a:xfrm>
          <a:prstGeom prst="rect">
            <a:avLst/>
          </a:prstGeom>
          <a:noFill/>
          <a:ln cap="flat" cmpd="sng" w="9525">
            <a:solidFill>
              <a:srgbClr val="FF0000"/>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Technology Tips</a:t>
            </a:r>
            <a:endParaRPr/>
          </a:p>
        </p:txBody>
      </p:sp>
      <p:sp>
        <p:nvSpPr>
          <p:cNvPr id="506" name="Google Shape;506;p60"/>
          <p:cNvSpPr txBox="1"/>
          <p:nvPr>
            <p:ph idx="1" type="body"/>
          </p:nvPr>
        </p:nvSpPr>
        <p:spPr>
          <a:xfrm>
            <a:off x="685800" y="1752600"/>
            <a:ext cx="7315200" cy="46482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Consider low-tech solutions first.</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Build a network of individuals knowledgeable about equipment and low-tech strategies.</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Access local, regional and national resources.</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Consider adaptable equipment when purchasing new technology and other educational products.</a:t>
            </a:r>
            <a:endParaRPr/>
          </a:p>
          <a:p>
            <a:pPr indent="-342900" lvl="0" marL="342900" marR="0" rtl="0" algn="l">
              <a:lnSpc>
                <a:spcPct val="100000"/>
              </a:lnSpc>
              <a:spcBef>
                <a:spcPts val="48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Systems should be portable.</a:t>
            </a:r>
            <a:endParaRPr/>
          </a:p>
          <a:p>
            <a:pPr indent="-342900" lvl="0" marL="342900" marR="0" rtl="0" algn="l">
              <a:lnSpc>
                <a:spcPct val="100000"/>
              </a:lnSpc>
              <a:spcBef>
                <a:spcPts val="560"/>
              </a:spcBef>
              <a:spcAft>
                <a:spcPts val="0"/>
              </a:spcAft>
              <a:buClr>
                <a:schemeClr val="dk2"/>
              </a:buClr>
              <a:buSzPts val="2800"/>
              <a:buFont typeface="Arial"/>
              <a:buChar char="•"/>
            </a:pPr>
            <a:r>
              <a:rPr b="1" i="0" lang="en-US" sz="2800" u="none">
                <a:solidFill>
                  <a:schemeClr val="dk2"/>
                </a:solidFill>
                <a:latin typeface="Calibri"/>
                <a:ea typeface="Calibri"/>
                <a:cs typeface="Calibri"/>
                <a:sym typeface="Calibri"/>
              </a:rPr>
              <a:t>BE CREATIVE</a:t>
            </a:r>
            <a:r>
              <a:rPr b="1" i="0" lang="en-US" sz="2400" u="none">
                <a:solidFill>
                  <a:schemeClr val="dk2"/>
                </a:solidFill>
                <a:latin typeface="Calibri"/>
                <a:ea typeface="Calibri"/>
                <a:cs typeface="Calibri"/>
                <a:sym typeface="Calibri"/>
              </a:rPr>
              <a:t>!</a:t>
            </a:r>
            <a:endParaRPr/>
          </a:p>
        </p:txBody>
      </p:sp>
      <p:graphicFrame>
        <p:nvGraphicFramePr>
          <p:cNvPr id="507" name="Google Shape;507;p60"/>
          <p:cNvGraphicFramePr/>
          <p:nvPr/>
        </p:nvGraphicFramePr>
        <p:xfrm>
          <a:off x="838200" y="304800"/>
          <a:ext cx="1219200" cy="762000"/>
        </p:xfrm>
        <a:graphic>
          <a:graphicData uri="http://schemas.openxmlformats.org/presentationml/2006/ole">
            <mc:AlternateContent>
              <mc:Choice Requires="v">
                <p:oleObj r:id="rId4" imgH="762000" imgW="1219200" progId="MS_ClipArt_Gallery.2" spid="_x0000_s1">
                  <p:embed/>
                </p:oleObj>
              </mc:Choice>
              <mc:Fallback>
                <p:oleObj r:id="rId5" imgH="762000" imgW="1219200" progId="MS_ClipArt_Gallery.2">
                  <p:embed/>
                  <p:pic>
                    <p:nvPicPr>
                      <p:cNvPr id="507" name="Google Shape;507;p60"/>
                      <p:cNvPicPr preferRelativeResize="0"/>
                      <p:nvPr/>
                    </p:nvPicPr>
                    <p:blipFill rotWithShape="1">
                      <a:blip r:embed="rId6">
                        <a:alphaModFix/>
                      </a:blip>
                      <a:srcRect b="0" l="0" r="0" t="0"/>
                      <a:stretch/>
                    </p:blipFill>
                    <p:spPr>
                      <a:xfrm>
                        <a:off x="838200" y="304800"/>
                        <a:ext cx="1219200" cy="762000"/>
                      </a:xfrm>
                      <a:prstGeom prst="rect">
                        <a:avLst/>
                      </a:prstGeom>
                      <a:noFill/>
                      <a:ln cap="flat" cmpd="sng" w="9525">
                        <a:solidFill>
                          <a:schemeClr val="lt1"/>
                        </a:solidFill>
                        <a:prstDash val="solid"/>
                        <a:miter lim="800000"/>
                        <a:headEnd len="sm" w="sm" type="none"/>
                        <a:tailEnd len="sm" w="sm" type="none"/>
                      </a:ln>
                    </p:spPr>
                  </p:pic>
                </p:oleObj>
              </mc:Fallback>
            </mc:AlternateContent>
          </a:graphicData>
        </a:graphic>
      </p:graphicFrame>
      <p:pic>
        <p:nvPicPr>
          <p:cNvPr descr="c:\Program Files\Microsoft Office\Clipart\corpbas\j0078706.wmf" id="508" name="Google Shape;508;p60"/>
          <p:cNvPicPr preferRelativeResize="0"/>
          <p:nvPr/>
        </p:nvPicPr>
        <p:blipFill rotWithShape="1">
          <a:blip r:embed="rId7">
            <a:alphaModFix/>
          </a:blip>
          <a:srcRect b="0" l="0" r="0" t="0"/>
          <a:stretch/>
        </p:blipFill>
        <p:spPr>
          <a:xfrm>
            <a:off x="6629400" y="4419600"/>
            <a:ext cx="1905000" cy="137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505"/>
                                        </p:tgtEl>
                                        <p:attrNameLst>
                                          <p:attrName>style.visibility</p:attrName>
                                        </p:attrNameLst>
                                      </p:cBhvr>
                                      <p:to>
                                        <p:strVal val="visible"/>
                                      </p:to>
                                    </p:set>
                                    <p:anim calcmode="lin" valueType="num">
                                      <p:cBhvr additive="base">
                                        <p:cTn dur="500"/>
                                        <p:tgtEl>
                                          <p:spTgt spid="5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0" st="0"/>
                                            </p:txEl>
                                          </p:spTgt>
                                        </p:tgtEl>
                                        <p:attrNameLst>
                                          <p:attrName>style.visibility</p:attrName>
                                        </p:attrNameLst>
                                      </p:cBhvr>
                                      <p:to>
                                        <p:strVal val="visible"/>
                                      </p:to>
                                    </p:set>
                                    <p:animEffect filter="fade" transition="in">
                                      <p:cBhvr>
                                        <p:cTn dur="500"/>
                                        <p:tgtEl>
                                          <p:spTgt spid="5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1" st="1"/>
                                            </p:txEl>
                                          </p:spTgt>
                                        </p:tgtEl>
                                        <p:attrNameLst>
                                          <p:attrName>style.visibility</p:attrName>
                                        </p:attrNameLst>
                                      </p:cBhvr>
                                      <p:to>
                                        <p:strVal val="visible"/>
                                      </p:to>
                                    </p:set>
                                    <p:animEffect filter="fade" transition="in">
                                      <p:cBhvr>
                                        <p:cTn dur="500"/>
                                        <p:tgtEl>
                                          <p:spTgt spid="5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2" st="2"/>
                                            </p:txEl>
                                          </p:spTgt>
                                        </p:tgtEl>
                                        <p:attrNameLst>
                                          <p:attrName>style.visibility</p:attrName>
                                        </p:attrNameLst>
                                      </p:cBhvr>
                                      <p:to>
                                        <p:strVal val="visible"/>
                                      </p:to>
                                    </p:set>
                                    <p:animEffect filter="fade" transition="in">
                                      <p:cBhvr>
                                        <p:cTn dur="500"/>
                                        <p:tgtEl>
                                          <p:spTgt spid="50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3" st="3"/>
                                            </p:txEl>
                                          </p:spTgt>
                                        </p:tgtEl>
                                        <p:attrNameLst>
                                          <p:attrName>style.visibility</p:attrName>
                                        </p:attrNameLst>
                                      </p:cBhvr>
                                      <p:to>
                                        <p:strVal val="visible"/>
                                      </p:to>
                                    </p:set>
                                    <p:animEffect filter="fade" transition="in">
                                      <p:cBhvr>
                                        <p:cTn dur="500"/>
                                        <p:tgtEl>
                                          <p:spTgt spid="50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4" st="4"/>
                                            </p:txEl>
                                          </p:spTgt>
                                        </p:tgtEl>
                                        <p:attrNameLst>
                                          <p:attrName>style.visibility</p:attrName>
                                        </p:attrNameLst>
                                      </p:cBhvr>
                                      <p:to>
                                        <p:strVal val="visible"/>
                                      </p:to>
                                    </p:set>
                                    <p:animEffect filter="fade" transition="in">
                                      <p:cBhvr>
                                        <p:cTn dur="500"/>
                                        <p:tgtEl>
                                          <p:spTgt spid="5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xEl>
                                              <p:pRg end="5" st="5"/>
                                            </p:txEl>
                                          </p:spTgt>
                                        </p:tgtEl>
                                        <p:attrNameLst>
                                          <p:attrName>style.visibility</p:attrName>
                                        </p:attrNameLst>
                                      </p:cBhvr>
                                      <p:to>
                                        <p:strVal val="visible"/>
                                      </p:to>
                                    </p:set>
                                    <p:animEffect filter="fade" transition="in">
                                      <p:cBhvr>
                                        <p:cTn dur="500"/>
                                        <p:tgtEl>
                                          <p:spTgt spid="50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5"/>
          <p:cNvSpPr txBox="1"/>
          <p:nvPr>
            <p:ph type="title"/>
          </p:nvPr>
        </p:nvSpPr>
        <p:spPr>
          <a:xfrm>
            <a:off x="1066800" y="76200"/>
            <a:ext cx="6870700" cy="12954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FFFF"/>
              </a:buClr>
              <a:buSzPts val="3600"/>
              <a:buFont typeface="Calibri"/>
              <a:buNone/>
            </a:pPr>
            <a:r>
              <a:rPr b="0" i="0" lang="en-US" sz="3600" u="none">
                <a:solidFill>
                  <a:srgbClr val="FFFFFF"/>
                </a:solidFill>
                <a:latin typeface="Calibri"/>
                <a:ea typeface="Calibri"/>
                <a:cs typeface="Calibri"/>
                <a:sym typeface="Calibri"/>
              </a:rPr>
              <a:t>AT Fosters Inclusion</a:t>
            </a:r>
            <a:endParaRPr/>
          </a:p>
        </p:txBody>
      </p:sp>
      <p:sp>
        <p:nvSpPr>
          <p:cNvPr id="148" name="Google Shape;148;p5"/>
          <p:cNvSpPr txBox="1"/>
          <p:nvPr>
            <p:ph idx="1" type="body"/>
          </p:nvPr>
        </p:nvSpPr>
        <p:spPr>
          <a:xfrm>
            <a:off x="685800" y="1676400"/>
            <a:ext cx="7696200" cy="4191000"/>
          </a:xfrm>
          <a:prstGeom prst="rect">
            <a:avLst/>
          </a:prstGeom>
          <a:noFill/>
          <a:ln>
            <a:noFill/>
          </a:ln>
        </p:spPr>
        <p:txBody>
          <a:bodyPr anchorCtr="0" anchor="t" bIns="45700" lIns="91425" spcFirstLastPara="1" rIns="91425" wrap="square" tIns="45700">
            <a:normAutofit/>
          </a:bodyPr>
          <a:lstStyle/>
          <a:p>
            <a:pPr indent="0" lvl="0" marL="0" marR="0" rtl="0" algn="l">
              <a:lnSpc>
                <a:spcPct val="70000"/>
              </a:lnSpc>
              <a:spcBef>
                <a:spcPts val="0"/>
              </a:spcBef>
              <a:spcAft>
                <a:spcPts val="0"/>
              </a:spcAft>
              <a:buClr>
                <a:srgbClr val="632523"/>
              </a:buClr>
              <a:buSzPts val="2800"/>
              <a:buFont typeface="Arial"/>
              <a:buChar char="•"/>
            </a:pPr>
            <a:r>
              <a:rPr b="0" i="0" lang="en-US" sz="2800" u="sng" cap="none" strike="noStrike">
                <a:solidFill>
                  <a:srgbClr val="632523"/>
                </a:solidFill>
                <a:latin typeface="Calibri"/>
                <a:ea typeface="Calibri"/>
                <a:cs typeface="Calibri"/>
                <a:sym typeface="Calibri"/>
              </a:rPr>
              <a:t> Inclusion</a:t>
            </a:r>
            <a:r>
              <a:rPr b="0" i="0" lang="en-US" sz="2800" u="none" cap="none" strike="noStrike">
                <a:solidFill>
                  <a:srgbClr val="632523"/>
                </a:solidFill>
                <a:latin typeface="Calibri"/>
                <a:ea typeface="Calibri"/>
                <a:cs typeface="Calibri"/>
                <a:sym typeface="Calibri"/>
              </a:rPr>
              <a:t>: The practice of educating all or most children in the same classroom, including children with physical, mental, and developmental disabilities. (Association for Supervision and Curriculum Development)</a:t>
            </a:r>
            <a:endParaRPr/>
          </a:p>
          <a:p>
            <a:pPr indent="0" lvl="0" marL="0" marR="0" rtl="0" algn="l">
              <a:lnSpc>
                <a:spcPct val="70000"/>
              </a:lnSpc>
              <a:spcBef>
                <a:spcPts val="560"/>
              </a:spcBef>
              <a:spcAft>
                <a:spcPts val="0"/>
              </a:spcAft>
              <a:buClr>
                <a:schemeClr val="dk1"/>
              </a:buClr>
              <a:buSzPts val="2800"/>
              <a:buFont typeface="Arial"/>
              <a:buNone/>
            </a:pPr>
            <a:r>
              <a:t/>
            </a:r>
            <a:endParaRPr b="0" i="0" sz="2800" u="none" cap="none" strike="noStrike">
              <a:solidFill>
                <a:srgbClr val="632523"/>
              </a:solidFill>
              <a:latin typeface="Calibri"/>
              <a:ea typeface="Calibri"/>
              <a:cs typeface="Calibri"/>
              <a:sym typeface="Calibri"/>
            </a:endParaRPr>
          </a:p>
          <a:p>
            <a:pPr indent="0" lvl="0" marL="0" marR="0" rtl="0" algn="l">
              <a:lnSpc>
                <a:spcPct val="70000"/>
              </a:lnSpc>
              <a:spcBef>
                <a:spcPts val="560"/>
              </a:spcBef>
              <a:spcAft>
                <a:spcPts val="0"/>
              </a:spcAft>
              <a:buClr>
                <a:srgbClr val="632523"/>
              </a:buClr>
              <a:buSzPts val="2800"/>
              <a:buFont typeface="Arial"/>
              <a:buChar char="•"/>
            </a:pPr>
            <a:r>
              <a:rPr b="0" i="0" lang="en-US" sz="2800" u="none" cap="none" strike="noStrike">
                <a:solidFill>
                  <a:srgbClr val="632523"/>
                </a:solidFill>
                <a:latin typeface="Calibri"/>
                <a:ea typeface="Calibri"/>
                <a:cs typeface="Calibri"/>
                <a:sym typeface="Calibri"/>
              </a:rPr>
              <a:t> AT helps students who have disabilities learn the material in a way that they can understand it</a:t>
            </a:r>
            <a:endParaRPr/>
          </a:p>
          <a:p>
            <a:pPr indent="0" lvl="0" marL="0" marR="0" rtl="0" algn="l">
              <a:lnSpc>
                <a:spcPct val="70000"/>
              </a:lnSpc>
              <a:spcBef>
                <a:spcPts val="560"/>
              </a:spcBef>
              <a:spcAft>
                <a:spcPts val="0"/>
              </a:spcAft>
              <a:buClr>
                <a:schemeClr val="dk1"/>
              </a:buClr>
              <a:buSzPts val="2800"/>
              <a:buFont typeface="Arial"/>
              <a:buNone/>
            </a:pPr>
            <a:r>
              <a:t/>
            </a:r>
            <a:endParaRPr b="0" i="0" sz="2800" u="none" cap="none" strike="noStrike">
              <a:solidFill>
                <a:srgbClr val="632523"/>
              </a:solidFill>
              <a:latin typeface="Calibri"/>
              <a:ea typeface="Calibri"/>
              <a:cs typeface="Calibri"/>
              <a:sym typeface="Calibri"/>
            </a:endParaRPr>
          </a:p>
          <a:p>
            <a:pPr indent="0" lvl="0" marL="0" marR="0" rtl="0" algn="l">
              <a:lnSpc>
                <a:spcPct val="70000"/>
              </a:lnSpc>
              <a:spcBef>
                <a:spcPts val="560"/>
              </a:spcBef>
              <a:spcAft>
                <a:spcPts val="0"/>
              </a:spcAft>
              <a:buClr>
                <a:srgbClr val="632523"/>
              </a:buClr>
              <a:buSzPts val="2800"/>
              <a:buFont typeface="Arial"/>
              <a:buChar char="•"/>
            </a:pPr>
            <a:r>
              <a:rPr b="0" i="0" lang="en-US" sz="2800" u="none" cap="none" strike="noStrike">
                <a:solidFill>
                  <a:srgbClr val="632523"/>
                </a:solidFill>
                <a:latin typeface="Calibri"/>
                <a:ea typeface="Calibri"/>
                <a:cs typeface="Calibri"/>
                <a:sym typeface="Calibri"/>
              </a:rPr>
              <a:t> AT helps eliminate barriers students may face that prevent them from being at the same level as their classmates</a:t>
            </a:r>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rgbClr val="632523"/>
              </a:solidFill>
              <a:latin typeface="Calibri"/>
              <a:ea typeface="Calibri"/>
              <a:cs typeface="Calibri"/>
              <a:sym typeface="Calibri"/>
            </a:endParaRPr>
          </a:p>
        </p:txBody>
      </p:sp>
      <p:sp>
        <p:nvSpPr>
          <p:cNvPr id="149" name="Google Shape;149;p5"/>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200"/>
              <a:buFont typeface="Calibri"/>
              <a:buNone/>
            </a:pPr>
            <a:r>
              <a:rPr b="0" i="0" lang="en-US" sz="1200" u="none" cap="none" strike="noStrike">
                <a:solidFill>
                  <a:srgbClr val="898989"/>
                </a:solidFill>
                <a:latin typeface="Calibri"/>
                <a:ea typeface="Calibri"/>
                <a:cs typeface="Calibri"/>
                <a:sym typeface="Calibri"/>
              </a:rPr>
              <a:t>www.fctd.info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1"/>
          <p:cNvSpPr txBox="1"/>
          <p:nvPr>
            <p:ph type="title"/>
          </p:nvPr>
        </p:nvSpPr>
        <p:spPr>
          <a:xfrm>
            <a:off x="449262" y="374650"/>
            <a:ext cx="8245475" cy="814387"/>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lt1"/>
              </a:buClr>
              <a:buSzPts val="3600"/>
              <a:buFont typeface="Calibri"/>
              <a:buNone/>
            </a:pPr>
            <a:r>
              <a:rPr b="1" i="0" lang="en-US" sz="3600" u="none">
                <a:solidFill>
                  <a:schemeClr val="lt1"/>
                </a:solidFill>
                <a:latin typeface="Calibri"/>
                <a:ea typeface="Calibri"/>
                <a:cs typeface="Calibri"/>
                <a:sym typeface="Calibri"/>
              </a:rPr>
              <a:t>   TIS Technology Tips </a:t>
            </a:r>
            <a:endParaRPr/>
          </a:p>
        </p:txBody>
      </p:sp>
      <p:sp>
        <p:nvSpPr>
          <p:cNvPr id="514" name="Google Shape;514;p61"/>
          <p:cNvSpPr txBox="1"/>
          <p:nvPr>
            <p:ph idx="1" type="body"/>
          </p:nvPr>
        </p:nvSpPr>
        <p:spPr>
          <a:xfrm>
            <a:off x="685800" y="1752600"/>
            <a:ext cx="8001000" cy="49530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rgbClr val="632523"/>
              </a:buClr>
              <a:buSzPts val="2400"/>
              <a:buFont typeface="Arial"/>
              <a:buChar char="•"/>
            </a:pPr>
            <a:r>
              <a:rPr b="1" i="0" lang="en-US" sz="2400" u="none">
                <a:solidFill>
                  <a:srgbClr val="632523"/>
                </a:solidFill>
                <a:latin typeface="Calibri"/>
                <a:ea typeface="Calibri"/>
                <a:cs typeface="Calibri"/>
                <a:sym typeface="Calibri"/>
              </a:rPr>
              <a:t>See Equipment Tips Handout</a:t>
            </a:r>
            <a:endParaRPr/>
          </a:p>
          <a:p>
            <a:pPr indent="-342900" lvl="0" marL="342900" marR="0" rtl="0" algn="l">
              <a:lnSpc>
                <a:spcPct val="100000"/>
              </a:lnSpc>
              <a:spcBef>
                <a:spcPts val="480"/>
              </a:spcBef>
              <a:spcAft>
                <a:spcPts val="0"/>
              </a:spcAft>
              <a:buClr>
                <a:srgbClr val="632523"/>
              </a:buClr>
              <a:buSzPts val="2400"/>
              <a:buFont typeface="Arial"/>
              <a:buChar char="•"/>
            </a:pPr>
            <a:r>
              <a:rPr b="1" i="0" lang="en-US" sz="2400" u="none">
                <a:solidFill>
                  <a:srgbClr val="632523"/>
                </a:solidFill>
                <a:latin typeface="Calibri"/>
                <a:ea typeface="Calibri"/>
                <a:cs typeface="Calibri"/>
                <a:sym typeface="Calibri"/>
              </a:rPr>
              <a:t>Provide print or tactile copy of screens </a:t>
            </a:r>
            <a:endParaRPr/>
          </a:p>
          <a:p>
            <a:pPr indent="-342900" lvl="0" marL="342900" marR="0" rtl="0" algn="l">
              <a:lnSpc>
                <a:spcPct val="100000"/>
              </a:lnSpc>
              <a:spcBef>
                <a:spcPts val="480"/>
              </a:spcBef>
              <a:spcAft>
                <a:spcPts val="0"/>
              </a:spcAft>
              <a:buClr>
                <a:srgbClr val="632523"/>
              </a:buClr>
              <a:buSzPts val="2400"/>
              <a:buFont typeface="Arial"/>
              <a:buChar char="•"/>
            </a:pPr>
            <a:r>
              <a:rPr b="1" i="0" lang="en-US" sz="2400" u="none">
                <a:solidFill>
                  <a:srgbClr val="632523"/>
                </a:solidFill>
                <a:latin typeface="Calibri"/>
                <a:ea typeface="Calibri"/>
                <a:cs typeface="Calibri"/>
                <a:sym typeface="Calibri"/>
              </a:rPr>
              <a:t>Verbal descriptions</a:t>
            </a:r>
            <a:endParaRPr/>
          </a:p>
          <a:p>
            <a:pPr indent="-342900" lvl="0" marL="342900" marR="0" rtl="0" algn="l">
              <a:lnSpc>
                <a:spcPct val="100000"/>
              </a:lnSpc>
              <a:spcBef>
                <a:spcPts val="480"/>
              </a:spcBef>
              <a:spcAft>
                <a:spcPts val="0"/>
              </a:spcAft>
              <a:buClr>
                <a:srgbClr val="632523"/>
              </a:buClr>
              <a:buSzPts val="2400"/>
              <a:buFont typeface="Arial"/>
              <a:buChar char="•"/>
            </a:pPr>
            <a:r>
              <a:rPr b="1" i="0" lang="en-US" sz="2400" u="none">
                <a:solidFill>
                  <a:srgbClr val="632523"/>
                </a:solidFill>
                <a:latin typeface="Calibri"/>
                <a:ea typeface="Calibri"/>
                <a:cs typeface="Calibri"/>
                <a:sym typeface="Calibri"/>
              </a:rPr>
              <a:t>Be cognizant of background noise</a:t>
            </a:r>
            <a:endParaRPr/>
          </a:p>
          <a:p>
            <a:pPr indent="-342900" lvl="0" marL="342900" marR="0" rtl="0" algn="l">
              <a:lnSpc>
                <a:spcPct val="100000"/>
              </a:lnSpc>
              <a:spcBef>
                <a:spcPts val="480"/>
              </a:spcBef>
              <a:spcAft>
                <a:spcPts val="0"/>
              </a:spcAft>
              <a:buClr>
                <a:srgbClr val="632523"/>
              </a:buClr>
              <a:buSzPts val="2400"/>
              <a:buFont typeface="Arial"/>
              <a:buChar char="•"/>
            </a:pPr>
            <a:r>
              <a:rPr b="1" i="0" lang="en-US" sz="2400" u="none">
                <a:solidFill>
                  <a:srgbClr val="632523"/>
                </a:solidFill>
                <a:latin typeface="Calibri"/>
                <a:ea typeface="Calibri"/>
                <a:cs typeface="Calibri"/>
                <a:sym typeface="Calibri"/>
              </a:rPr>
              <a:t>Lighting enough to see…watch for glare</a:t>
            </a:r>
            <a:endParaRPr/>
          </a:p>
          <a:p>
            <a:pPr indent="-342900" lvl="0" marL="342900" marR="0" rtl="0" algn="l">
              <a:lnSpc>
                <a:spcPct val="100000"/>
              </a:lnSpc>
              <a:spcBef>
                <a:spcPts val="480"/>
              </a:spcBef>
              <a:spcAft>
                <a:spcPts val="0"/>
              </a:spcAft>
              <a:buClr>
                <a:srgbClr val="632523"/>
              </a:buClr>
              <a:buSzPts val="2400"/>
              <a:buFont typeface="Arial"/>
              <a:buChar char="•"/>
            </a:pPr>
            <a:r>
              <a:rPr b="1" i="0" lang="en-US" sz="2400" u="none">
                <a:solidFill>
                  <a:srgbClr val="632523"/>
                </a:solidFill>
                <a:latin typeface="Calibri"/>
                <a:ea typeface="Calibri"/>
                <a:cs typeface="Calibri"/>
                <a:sym typeface="Calibri"/>
              </a:rPr>
              <a:t>Choose font, size, color for strong contrast</a:t>
            </a:r>
            <a:endParaRPr/>
          </a:p>
          <a:p>
            <a:pPr indent="-342900" lvl="0" marL="342900" marR="0" rtl="0" algn="l">
              <a:lnSpc>
                <a:spcPct val="100000"/>
              </a:lnSpc>
              <a:spcBef>
                <a:spcPts val="480"/>
              </a:spcBef>
              <a:spcAft>
                <a:spcPts val="0"/>
              </a:spcAft>
              <a:buClr>
                <a:srgbClr val="632523"/>
              </a:buClr>
              <a:buSzPts val="2400"/>
              <a:buFont typeface="Arial"/>
              <a:buChar char="•"/>
            </a:pPr>
            <a:r>
              <a:rPr b="1" i="0" lang="en-US" sz="2400" u="none">
                <a:solidFill>
                  <a:srgbClr val="632523"/>
                </a:solidFill>
                <a:latin typeface="Calibri"/>
                <a:ea typeface="Calibri"/>
                <a:cs typeface="Calibri"/>
                <a:sym typeface="Calibri"/>
              </a:rPr>
              <a:t>Paler highlighters</a:t>
            </a:r>
            <a:endParaRPr/>
          </a:p>
          <a:p>
            <a:pPr indent="-342900" lvl="0" marL="342900" marR="0" rtl="0" algn="l">
              <a:lnSpc>
                <a:spcPct val="100000"/>
              </a:lnSpc>
              <a:spcBef>
                <a:spcPts val="480"/>
              </a:spcBef>
              <a:spcAft>
                <a:spcPts val="0"/>
              </a:spcAft>
              <a:buClr>
                <a:srgbClr val="632523"/>
              </a:buClr>
              <a:buSzPts val="2400"/>
              <a:buFont typeface="Arial"/>
              <a:buChar char="•"/>
            </a:pPr>
            <a:r>
              <a:rPr b="1" i="0" lang="en-US" sz="2400" u="none">
                <a:solidFill>
                  <a:srgbClr val="632523"/>
                </a:solidFill>
                <a:latin typeface="Calibri"/>
                <a:ea typeface="Calibri"/>
                <a:cs typeface="Calibri"/>
                <a:sym typeface="Calibri"/>
              </a:rPr>
              <a:t>Uncluttered screens</a:t>
            </a:r>
            <a:endParaRPr/>
          </a:p>
          <a:p>
            <a:pPr indent="-342900" lvl="0" marL="342900" marR="0" rtl="0" algn="l">
              <a:lnSpc>
                <a:spcPct val="100000"/>
              </a:lnSpc>
              <a:spcBef>
                <a:spcPts val="480"/>
              </a:spcBef>
              <a:spcAft>
                <a:spcPts val="0"/>
              </a:spcAft>
              <a:buClr>
                <a:srgbClr val="632523"/>
              </a:buClr>
              <a:buSzPts val="2400"/>
              <a:buFont typeface="Arial"/>
              <a:buChar char="•"/>
            </a:pPr>
            <a:r>
              <a:rPr b="1" i="0" lang="en-US" sz="2400" u="none">
                <a:solidFill>
                  <a:srgbClr val="632523"/>
                </a:solidFill>
                <a:latin typeface="Calibri"/>
                <a:ea typeface="Calibri"/>
                <a:cs typeface="Calibri"/>
                <a:sym typeface="Calibri"/>
              </a:rPr>
              <a:t>Described and Caption Media Program: http://www.dcmp.org/</a:t>
            </a:r>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rgbClr val="632523"/>
              </a:solidFill>
              <a:latin typeface="Calibri"/>
              <a:ea typeface="Calibri"/>
              <a:cs typeface="Calibri"/>
              <a:sym typeface="Calibri"/>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rgbClr val="632523"/>
              </a:solidFill>
              <a:latin typeface="Calibri"/>
              <a:ea typeface="Calibri"/>
              <a:cs typeface="Calibri"/>
              <a:sym typeface="Calibri"/>
            </a:endParaRPr>
          </a:p>
        </p:txBody>
      </p:sp>
      <p:pic>
        <p:nvPicPr>
          <p:cNvPr descr="C:\Documents and Settings\kknighton\Local Settings\Temporary Internet Files\Content.IE5\SJPVIUBT\MPj04387530000[1].jpg" id="515" name="Google Shape;515;p61"/>
          <p:cNvPicPr preferRelativeResize="0"/>
          <p:nvPr/>
        </p:nvPicPr>
        <p:blipFill rotWithShape="1">
          <a:blip r:embed="rId3">
            <a:alphaModFix/>
          </a:blip>
          <a:srcRect b="0" l="0" r="0" t="0"/>
          <a:stretch/>
        </p:blipFill>
        <p:spPr>
          <a:xfrm>
            <a:off x="7315200" y="381000"/>
            <a:ext cx="1447800" cy="1524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2"/>
          <p:cNvSpPr txBox="1"/>
          <p:nvPr>
            <p:ph type="title"/>
          </p:nvPr>
        </p:nvSpPr>
        <p:spPr>
          <a:xfrm>
            <a:off x="3581400" y="277812"/>
            <a:ext cx="5105400" cy="1143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lt1"/>
              </a:buClr>
              <a:buSzPts val="3600"/>
              <a:buFont typeface="Calibri"/>
              <a:buNone/>
            </a:pPr>
            <a:r>
              <a:rPr b="1" i="0" lang="en-US" sz="3600" u="none">
                <a:solidFill>
                  <a:schemeClr val="lt1"/>
                </a:solidFill>
                <a:latin typeface="Calibri"/>
                <a:ea typeface="Calibri"/>
                <a:cs typeface="Calibri"/>
                <a:sym typeface="Calibri"/>
              </a:rPr>
              <a:t>Resources</a:t>
            </a:r>
            <a:endParaRPr/>
          </a:p>
        </p:txBody>
      </p:sp>
      <p:sp>
        <p:nvSpPr>
          <p:cNvPr id="521" name="Google Shape;521;p62"/>
          <p:cNvSpPr txBox="1"/>
          <p:nvPr>
            <p:ph idx="1" type="body"/>
          </p:nvPr>
        </p:nvSpPr>
        <p:spPr>
          <a:xfrm>
            <a:off x="609600" y="1600200"/>
            <a:ext cx="8077200" cy="4530725"/>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2"/>
              </a:buClr>
              <a:buSzPts val="2400"/>
              <a:buFont typeface="Arial"/>
              <a:buChar char="•"/>
            </a:pPr>
            <a:r>
              <a:rPr b="1" i="0" lang="en-US" sz="2400" u="none">
                <a:solidFill>
                  <a:schemeClr val="dk2"/>
                </a:solidFill>
                <a:latin typeface="Calibri"/>
                <a:ea typeface="Calibri"/>
                <a:cs typeface="Calibri"/>
                <a:sym typeface="Calibri"/>
              </a:rPr>
              <a:t>Article:   </a:t>
            </a:r>
            <a:r>
              <a:rPr b="1" i="1" lang="en-US" sz="2400" u="none">
                <a:solidFill>
                  <a:schemeClr val="dk2"/>
                </a:solidFill>
                <a:latin typeface="Calibri"/>
                <a:ea typeface="Calibri"/>
                <a:cs typeface="Calibri"/>
                <a:sym typeface="Calibri"/>
              </a:rPr>
              <a:t>Using Flexible Technology to Meet the Needs of Diverse Learners:  What Teachers Can Do</a:t>
            </a:r>
            <a:endParaRPr/>
          </a:p>
          <a:p>
            <a:pPr indent="-342900" lvl="0" marL="342900" marR="0" rtl="0" algn="l">
              <a:lnSpc>
                <a:spcPct val="90000"/>
              </a:lnSpc>
              <a:spcBef>
                <a:spcPts val="480"/>
              </a:spcBef>
              <a:spcAft>
                <a:spcPts val="0"/>
              </a:spcAft>
              <a:buClr>
                <a:schemeClr val="dk2"/>
              </a:buClr>
              <a:buSzPts val="2400"/>
              <a:buFont typeface="Arial"/>
              <a:buChar char="•"/>
            </a:pPr>
            <a:r>
              <a:rPr b="1" i="1" lang="en-US" sz="2400" u="none">
                <a:solidFill>
                  <a:schemeClr val="dk2"/>
                </a:solidFill>
                <a:latin typeface="Calibri"/>
                <a:ea typeface="Calibri"/>
                <a:cs typeface="Calibri"/>
                <a:sym typeface="Calibri"/>
              </a:rPr>
              <a:t>Pathways to Learning for Students with Cognitive Challenges</a:t>
            </a:r>
            <a:endParaRPr/>
          </a:p>
          <a:p>
            <a:pPr indent="-342900" lvl="0" marL="342900" marR="0" rtl="0" algn="l">
              <a:lnSpc>
                <a:spcPct val="90000"/>
              </a:lnSpc>
              <a:spcBef>
                <a:spcPts val="480"/>
              </a:spcBef>
              <a:spcAft>
                <a:spcPts val="0"/>
              </a:spcAft>
              <a:buClr>
                <a:schemeClr val="dk2"/>
              </a:buClr>
              <a:buSzPts val="2400"/>
              <a:buFont typeface="Arial"/>
              <a:buChar char="•"/>
            </a:pPr>
            <a:r>
              <a:rPr b="1" i="1" lang="en-US" sz="2400" u="none">
                <a:solidFill>
                  <a:schemeClr val="dk2"/>
                </a:solidFill>
                <a:latin typeface="Calibri"/>
                <a:ea typeface="Calibri"/>
                <a:cs typeface="Calibri"/>
                <a:sym typeface="Calibri"/>
              </a:rPr>
              <a:t>AT 101:  Assistive Technology Glossary</a:t>
            </a:r>
            <a:endParaRPr/>
          </a:p>
          <a:p>
            <a:pPr indent="-342900" lvl="0" marL="342900" marR="0" rtl="0" algn="l">
              <a:lnSpc>
                <a:spcPct val="90000"/>
              </a:lnSpc>
              <a:spcBef>
                <a:spcPts val="480"/>
              </a:spcBef>
              <a:spcAft>
                <a:spcPts val="0"/>
              </a:spcAft>
              <a:buClr>
                <a:schemeClr val="dk2"/>
              </a:buClr>
              <a:buSzPts val="2400"/>
              <a:buFont typeface="Arial"/>
              <a:buChar char="•"/>
            </a:pPr>
            <a:r>
              <a:rPr b="1" i="1" lang="en-US" sz="2400" u="none">
                <a:solidFill>
                  <a:schemeClr val="dk2"/>
                </a:solidFill>
                <a:latin typeface="Calibri"/>
                <a:ea typeface="Calibri"/>
                <a:cs typeface="Calibri"/>
                <a:sym typeface="Calibri"/>
              </a:rPr>
              <a:t>Universal Design for Instruction</a:t>
            </a:r>
            <a:endParaRPr/>
          </a:p>
          <a:p>
            <a:pPr indent="-342900" lvl="0" marL="342900" marR="0" rtl="0" algn="l">
              <a:lnSpc>
                <a:spcPct val="90000"/>
              </a:lnSpc>
              <a:spcBef>
                <a:spcPts val="480"/>
              </a:spcBef>
              <a:spcAft>
                <a:spcPts val="0"/>
              </a:spcAft>
              <a:buClr>
                <a:schemeClr val="dk2"/>
              </a:buClr>
              <a:buSzPts val="2400"/>
              <a:buFont typeface="Arial"/>
              <a:buChar char="•"/>
            </a:pPr>
            <a:r>
              <a:rPr b="1" i="1" lang="en-US" sz="2400" u="none">
                <a:solidFill>
                  <a:schemeClr val="dk2"/>
                </a:solidFill>
                <a:latin typeface="Calibri"/>
                <a:ea typeface="Calibri"/>
                <a:cs typeface="Calibri"/>
                <a:sym typeface="Calibri"/>
              </a:rPr>
              <a:t>Web Resources for Assistive Technology in the Classroom</a:t>
            </a:r>
            <a:endParaRPr/>
          </a:p>
          <a:p>
            <a:pPr indent="-342900" lvl="0" marL="342900" marR="0" rtl="0" algn="l">
              <a:lnSpc>
                <a:spcPct val="90000"/>
              </a:lnSpc>
              <a:spcBef>
                <a:spcPts val="480"/>
              </a:spcBef>
              <a:spcAft>
                <a:spcPts val="0"/>
              </a:spcAft>
              <a:buClr>
                <a:schemeClr val="dk2"/>
              </a:buClr>
              <a:buSzPts val="2400"/>
              <a:buFont typeface="Arial"/>
              <a:buChar char="•"/>
            </a:pPr>
            <a:r>
              <a:rPr b="1" i="1" lang="en-US" sz="2400" u="none">
                <a:solidFill>
                  <a:schemeClr val="dk2"/>
                </a:solidFill>
                <a:latin typeface="Calibri"/>
                <a:ea typeface="Calibri"/>
                <a:cs typeface="Calibri"/>
                <a:sym typeface="Calibri"/>
              </a:rPr>
              <a:t>Assistive Technology Funding in the Schools</a:t>
            </a:r>
            <a:endParaRPr/>
          </a:p>
          <a:p>
            <a:pPr indent="-342900" lvl="0" marL="342900" marR="0" rtl="0" algn="l">
              <a:lnSpc>
                <a:spcPct val="90000"/>
              </a:lnSpc>
              <a:spcBef>
                <a:spcPts val="480"/>
              </a:spcBef>
              <a:spcAft>
                <a:spcPts val="0"/>
              </a:spcAft>
              <a:buClr>
                <a:schemeClr val="dk2"/>
              </a:buClr>
              <a:buSzPts val="2400"/>
              <a:buFont typeface="Arial"/>
              <a:buChar char="•"/>
            </a:pPr>
            <a:r>
              <a:rPr b="1" i="1" lang="en-US" sz="2400" u="none">
                <a:solidFill>
                  <a:schemeClr val="dk2"/>
                </a:solidFill>
                <a:latin typeface="Calibri"/>
                <a:ea typeface="Calibri"/>
                <a:cs typeface="Calibri"/>
                <a:sym typeface="Calibri"/>
              </a:rPr>
              <a:t>TIS TECHNOLOGY TIPS</a:t>
            </a:r>
            <a:endParaRPr/>
          </a:p>
          <a:p>
            <a:pPr indent="-342900" lvl="0" marL="342900" marR="0" rtl="0" algn="l">
              <a:lnSpc>
                <a:spcPct val="90000"/>
              </a:lnSpc>
              <a:spcBef>
                <a:spcPts val="480"/>
              </a:spcBef>
              <a:spcAft>
                <a:spcPts val="0"/>
              </a:spcAft>
              <a:buClr>
                <a:schemeClr val="dk2"/>
              </a:buClr>
              <a:buSzPts val="2400"/>
              <a:buFont typeface="Arial"/>
              <a:buChar char="•"/>
            </a:pPr>
            <a:r>
              <a:rPr b="1" i="1" lang="en-US" sz="2400" u="none">
                <a:solidFill>
                  <a:schemeClr val="dk2"/>
                </a:solidFill>
                <a:latin typeface="Calibri"/>
                <a:ea typeface="Calibri"/>
                <a:cs typeface="Calibri"/>
                <a:sym typeface="Calibri"/>
              </a:rPr>
              <a:t>WVATS Mini-grants</a:t>
            </a:r>
            <a:endParaRPr/>
          </a:p>
          <a:p>
            <a:pPr indent="-190500" lvl="0" marL="342900" marR="0" rtl="0" algn="l">
              <a:lnSpc>
                <a:spcPct val="90000"/>
              </a:lnSpc>
              <a:spcBef>
                <a:spcPts val="480"/>
              </a:spcBef>
              <a:spcAft>
                <a:spcPts val="0"/>
              </a:spcAft>
              <a:buClr>
                <a:schemeClr val="dk1"/>
              </a:buClr>
              <a:buSzPts val="2400"/>
              <a:buFont typeface="Arial"/>
              <a:buNone/>
            </a:pPr>
            <a:r>
              <a:t/>
            </a:r>
            <a:endParaRPr b="1" i="1" sz="2400" u="none">
              <a:solidFill>
                <a:schemeClr val="dk2"/>
              </a:solidFill>
              <a:latin typeface="Calibri"/>
              <a:ea typeface="Calibri"/>
              <a:cs typeface="Calibri"/>
              <a:sym typeface="Calibri"/>
            </a:endParaRPr>
          </a:p>
          <a:p>
            <a:pPr indent="-342900" lvl="0" marL="342900" marR="0" rtl="0" algn="r">
              <a:lnSpc>
                <a:spcPct val="90000"/>
              </a:lnSpc>
              <a:spcBef>
                <a:spcPts val="560"/>
              </a:spcBef>
              <a:spcAft>
                <a:spcPts val="0"/>
              </a:spcAft>
              <a:buClr>
                <a:schemeClr val="dk1"/>
              </a:buClr>
              <a:buSzPts val="2800"/>
              <a:buFont typeface="Arial"/>
              <a:buNone/>
            </a:pPr>
            <a:r>
              <a:t/>
            </a:r>
            <a:endParaRPr b="1" i="1" sz="2800" u="none">
              <a:solidFill>
                <a:schemeClr val="dk2"/>
              </a:solidFill>
              <a:latin typeface="Calibri"/>
              <a:ea typeface="Calibri"/>
              <a:cs typeface="Calibri"/>
              <a:sym typeface="Calibri"/>
            </a:endParaRPr>
          </a:p>
          <a:p>
            <a:pPr indent="-165100" lvl="0" marL="342900" marR="0" rtl="0" algn="l">
              <a:lnSpc>
                <a:spcPct val="90000"/>
              </a:lnSpc>
              <a:spcBef>
                <a:spcPts val="560"/>
              </a:spcBef>
              <a:spcAft>
                <a:spcPts val="0"/>
              </a:spcAft>
              <a:buClr>
                <a:schemeClr val="dk1"/>
              </a:buClr>
              <a:buSzPts val="2800"/>
              <a:buFont typeface="Arial"/>
              <a:buNone/>
            </a:pPr>
            <a:r>
              <a:t/>
            </a:r>
            <a:endParaRPr b="1" i="1" sz="2800" u="none">
              <a:solidFill>
                <a:schemeClr val="dk2"/>
              </a:solidFill>
              <a:latin typeface="Calibri"/>
              <a:ea typeface="Calibri"/>
              <a:cs typeface="Calibri"/>
              <a:sym typeface="Calibri"/>
            </a:endParaRPr>
          </a:p>
          <a:p>
            <a:pPr indent="-165100" lvl="0" marL="342900" marR="0" rtl="0" algn="l">
              <a:lnSpc>
                <a:spcPct val="100000"/>
              </a:lnSpc>
              <a:spcBef>
                <a:spcPts val="560"/>
              </a:spcBef>
              <a:spcAft>
                <a:spcPts val="0"/>
              </a:spcAft>
              <a:buClr>
                <a:schemeClr val="dk1"/>
              </a:buClr>
              <a:buSzPts val="2800"/>
              <a:buFont typeface="Arial"/>
              <a:buNone/>
            </a:pPr>
            <a:r>
              <a:t/>
            </a:r>
            <a:endParaRPr b="1" i="1" sz="2800" u="none">
              <a:solidFill>
                <a:schemeClr val="dk2"/>
              </a:solidFill>
              <a:latin typeface="Calibri"/>
              <a:ea typeface="Calibri"/>
              <a:cs typeface="Calibri"/>
              <a:sym typeface="Calibri"/>
            </a:endParaRPr>
          </a:p>
        </p:txBody>
      </p:sp>
      <p:pic>
        <p:nvPicPr>
          <p:cNvPr descr="C:\Documents and Settings\kknighton\Local Settings\Temporary Internet Files\Content.IE5\0RJNU0LL\MCj04109530000[1].wmf" id="522" name="Google Shape;522;p62"/>
          <p:cNvPicPr preferRelativeResize="0"/>
          <p:nvPr/>
        </p:nvPicPr>
        <p:blipFill rotWithShape="1">
          <a:blip r:embed="rId3">
            <a:alphaModFix/>
          </a:blip>
          <a:srcRect b="0" l="0" r="0" t="0"/>
          <a:stretch/>
        </p:blipFill>
        <p:spPr>
          <a:xfrm>
            <a:off x="685800" y="304800"/>
            <a:ext cx="2362200" cy="10668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C:\Documents and Settings\kknighton\Local Settings\Temporary Internet Files\Content.IE5\QV6FYDER\MPj04221940000[1].jpg" id="523" name="Google Shape;523;p62"/>
          <p:cNvPicPr preferRelativeResize="0"/>
          <p:nvPr/>
        </p:nvPicPr>
        <p:blipFill rotWithShape="1">
          <a:blip r:embed="rId4">
            <a:alphaModFix/>
          </a:blip>
          <a:srcRect b="0" l="0" r="0" t="0"/>
          <a:stretch/>
        </p:blipFill>
        <p:spPr>
          <a:xfrm>
            <a:off x="7543800" y="5029200"/>
            <a:ext cx="1219200" cy="167640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63"/>
          <p:cNvSpPr txBox="1"/>
          <p:nvPr>
            <p:ph type="title"/>
          </p:nvPr>
        </p:nvSpPr>
        <p:spPr>
          <a:xfrm>
            <a:off x="685800" y="304800"/>
            <a:ext cx="7772400" cy="11430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lt1"/>
              </a:buClr>
              <a:buSzPts val="3600"/>
              <a:buFont typeface="Calibri"/>
              <a:buNone/>
            </a:pPr>
            <a:r>
              <a:rPr b="1" i="0" lang="en-US" sz="3600" u="none">
                <a:solidFill>
                  <a:schemeClr val="lt1"/>
                </a:solidFill>
                <a:latin typeface="Calibri"/>
                <a:ea typeface="Calibri"/>
                <a:cs typeface="Calibri"/>
                <a:sym typeface="Calibri"/>
              </a:rPr>
              <a:t>WV RESOURCES</a:t>
            </a:r>
            <a:endParaRPr/>
          </a:p>
        </p:txBody>
      </p:sp>
      <p:sp>
        <p:nvSpPr>
          <p:cNvPr id="529" name="Google Shape;529;p63"/>
          <p:cNvSpPr txBox="1"/>
          <p:nvPr>
            <p:ph idx="1" type="body"/>
          </p:nvPr>
        </p:nvSpPr>
        <p:spPr>
          <a:xfrm>
            <a:off x="685800" y="1447800"/>
            <a:ext cx="8229600" cy="54102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90000"/>
              </a:lnSpc>
              <a:spcBef>
                <a:spcPts val="0"/>
              </a:spcBef>
              <a:spcAft>
                <a:spcPts val="0"/>
              </a:spcAft>
              <a:buClr>
                <a:srgbClr val="632523"/>
              </a:buClr>
              <a:buSzPts val="1800"/>
              <a:buFont typeface="Arial"/>
              <a:buChar char="•"/>
            </a:pPr>
            <a:r>
              <a:rPr b="1" i="0" lang="en-US" sz="1800" u="none">
                <a:solidFill>
                  <a:srgbClr val="632523"/>
                </a:solidFill>
                <a:latin typeface="Calibri"/>
                <a:ea typeface="Calibri"/>
                <a:cs typeface="Calibri"/>
                <a:sym typeface="Calibri"/>
              </a:rPr>
              <a:t>West Virginia Department of Education</a:t>
            </a:r>
            <a:br>
              <a:rPr b="1" i="0" lang="en-US" sz="1800" u="none">
                <a:solidFill>
                  <a:srgbClr val="632523"/>
                </a:solidFill>
                <a:latin typeface="Calibri"/>
                <a:ea typeface="Calibri"/>
                <a:cs typeface="Calibri"/>
                <a:sym typeface="Calibri"/>
              </a:rPr>
            </a:br>
            <a:r>
              <a:rPr b="1" i="0" lang="en-US" sz="1800" u="none">
                <a:solidFill>
                  <a:srgbClr val="632523"/>
                </a:solidFill>
                <a:latin typeface="Calibri"/>
                <a:ea typeface="Calibri"/>
                <a:cs typeface="Calibri"/>
                <a:sym typeface="Calibri"/>
              </a:rPr>
              <a:t>Office of Special Programs </a:t>
            </a:r>
            <a:br>
              <a:rPr b="1" i="0" lang="en-US" sz="1800" u="none">
                <a:solidFill>
                  <a:srgbClr val="632523"/>
                </a:solidFill>
                <a:latin typeface="Calibri"/>
                <a:ea typeface="Calibri"/>
                <a:cs typeface="Calibri"/>
                <a:sym typeface="Calibri"/>
              </a:rPr>
            </a:br>
            <a:r>
              <a:rPr b="1" i="0" lang="en-US" sz="1800" u="none">
                <a:solidFill>
                  <a:srgbClr val="632523"/>
                </a:solidFill>
                <a:latin typeface="Calibri"/>
                <a:ea typeface="Calibri"/>
                <a:cs typeface="Calibri"/>
                <a:sym typeface="Calibri"/>
              </a:rPr>
              <a:t>Contact: </a:t>
            </a:r>
            <a:endParaRPr/>
          </a:p>
          <a:p>
            <a:pPr indent="-285750" lvl="1" marL="742950" marR="0" rtl="0" algn="l">
              <a:lnSpc>
                <a:spcPct val="90000"/>
              </a:lnSpc>
              <a:spcBef>
                <a:spcPts val="360"/>
              </a:spcBef>
              <a:spcAft>
                <a:spcPts val="0"/>
              </a:spcAft>
              <a:buClr>
                <a:srgbClr val="632523"/>
              </a:buClr>
              <a:buSzPts val="1800"/>
              <a:buFont typeface="Arial"/>
              <a:buChar char="–"/>
            </a:pPr>
            <a:r>
              <a:rPr b="1" i="0" lang="en-US" sz="1800" u="none" cap="none" strike="noStrike">
                <a:solidFill>
                  <a:srgbClr val="632523"/>
                </a:solidFill>
                <a:latin typeface="Calibri"/>
                <a:ea typeface="Calibri"/>
                <a:cs typeface="Calibri"/>
                <a:sym typeface="Calibri"/>
              </a:rPr>
              <a:t> Annette Carey (</a:t>
            </a:r>
            <a:r>
              <a:rPr b="1" i="0" lang="en-US" sz="1800" u="sng" cap="none" strike="noStrike">
                <a:solidFill>
                  <a:srgbClr val="632523"/>
                </a:solidFill>
                <a:latin typeface="Calibri"/>
                <a:ea typeface="Calibri"/>
                <a:cs typeface="Calibri"/>
                <a:sym typeface="Calibri"/>
                <a:hlinkClick r:id="rId3">
                  <a:extLst>
                    <a:ext uri="{A12FA001-AC4F-418D-AE19-62706E023703}">
                      <ahyp:hlinkClr val="tx"/>
                    </a:ext>
                  </a:extLst>
                </a:hlinkClick>
              </a:rPr>
              <a:t>acarey@access.k12.wv.us</a:t>
            </a:r>
            <a:r>
              <a:rPr b="1" i="0" lang="en-US" sz="1800" u="none" cap="none" strike="noStrike">
                <a:solidFill>
                  <a:srgbClr val="632523"/>
                </a:solidFill>
                <a:latin typeface="Calibri"/>
                <a:ea typeface="Calibri"/>
                <a:cs typeface="Calibri"/>
                <a:sym typeface="Calibri"/>
              </a:rPr>
              <a:t>)</a:t>
            </a:r>
            <a:endParaRPr/>
          </a:p>
          <a:p>
            <a:pPr indent="-285750" lvl="1" marL="742950" marR="0" rtl="0" algn="l">
              <a:lnSpc>
                <a:spcPct val="90000"/>
              </a:lnSpc>
              <a:spcBef>
                <a:spcPts val="360"/>
              </a:spcBef>
              <a:spcAft>
                <a:spcPts val="0"/>
              </a:spcAft>
              <a:buClr>
                <a:srgbClr val="632523"/>
              </a:buClr>
              <a:buSzPts val="1800"/>
              <a:buFont typeface="Arial"/>
              <a:buChar char="–"/>
            </a:pPr>
            <a:r>
              <a:rPr b="1" i="0" lang="en-US" sz="1800" u="none" cap="none" strike="noStrike">
                <a:solidFill>
                  <a:srgbClr val="632523"/>
                </a:solidFill>
                <a:latin typeface="Calibri"/>
                <a:ea typeface="Calibri"/>
                <a:cs typeface="Calibri"/>
                <a:sym typeface="Calibri"/>
              </a:rPr>
              <a:t>Kathy Knighton </a:t>
            </a:r>
            <a:r>
              <a:rPr b="1" i="0" lang="en-US" sz="1800" u="sng" cap="none" strike="noStrike">
                <a:solidFill>
                  <a:srgbClr val="632523"/>
                </a:solidFill>
                <a:latin typeface="Calibri"/>
                <a:ea typeface="Calibri"/>
                <a:cs typeface="Calibri"/>
                <a:sym typeface="Calibri"/>
                <a:hlinkClick r:id="rId4">
                  <a:extLst>
                    <a:ext uri="{A12FA001-AC4F-418D-AE19-62706E023703}">
                      <ahyp:hlinkClr val="tx"/>
                    </a:ext>
                  </a:extLst>
                </a:hlinkClick>
              </a:rPr>
              <a:t>kknighto@access.k12.wv.us</a:t>
            </a:r>
            <a:br>
              <a:rPr b="1" i="0" lang="en-US" sz="1800" u="none" cap="none" strike="noStrike">
                <a:solidFill>
                  <a:srgbClr val="632523"/>
                </a:solidFill>
                <a:latin typeface="Calibri"/>
                <a:ea typeface="Calibri"/>
                <a:cs typeface="Calibri"/>
                <a:sym typeface="Calibri"/>
              </a:rPr>
            </a:br>
            <a:r>
              <a:rPr b="1" i="0" lang="en-US" sz="1800" u="none" cap="none" strike="noStrike">
                <a:solidFill>
                  <a:srgbClr val="632523"/>
                </a:solidFill>
                <a:latin typeface="Calibri"/>
                <a:ea typeface="Calibri"/>
                <a:cs typeface="Calibri"/>
                <a:sym typeface="Calibri"/>
              </a:rPr>
              <a:t> 1-800-642-8541, (304) 558-2696</a:t>
            </a:r>
            <a:endParaRPr/>
          </a:p>
          <a:p>
            <a:pPr indent="-342900" lvl="0" marL="342900" marR="0" rtl="0" algn="l">
              <a:lnSpc>
                <a:spcPct val="90000"/>
              </a:lnSpc>
              <a:spcBef>
                <a:spcPts val="360"/>
              </a:spcBef>
              <a:spcAft>
                <a:spcPts val="0"/>
              </a:spcAft>
              <a:buClr>
                <a:srgbClr val="632523"/>
              </a:buClr>
              <a:buSzPts val="1800"/>
              <a:buFont typeface="Arial"/>
              <a:buChar char="•"/>
            </a:pPr>
            <a:r>
              <a:rPr b="1" i="0" lang="en-US" sz="1800" u="none">
                <a:solidFill>
                  <a:srgbClr val="632523"/>
                </a:solidFill>
                <a:latin typeface="Calibri"/>
                <a:ea typeface="Calibri"/>
                <a:cs typeface="Calibri"/>
                <a:sym typeface="Calibri"/>
              </a:rPr>
              <a:t>West Virginia Department of Health and Human Resources</a:t>
            </a:r>
            <a:br>
              <a:rPr b="1" i="0" lang="en-US" sz="1800" u="none">
                <a:solidFill>
                  <a:srgbClr val="632523"/>
                </a:solidFill>
                <a:latin typeface="Calibri"/>
                <a:ea typeface="Calibri"/>
                <a:cs typeface="Calibri"/>
                <a:sym typeface="Calibri"/>
              </a:rPr>
            </a:br>
            <a:r>
              <a:rPr b="1" i="0" lang="en-US" sz="1800" u="none">
                <a:solidFill>
                  <a:srgbClr val="632523"/>
                </a:solidFill>
                <a:latin typeface="Calibri"/>
                <a:ea typeface="Calibri"/>
                <a:cs typeface="Calibri"/>
                <a:sym typeface="Calibri"/>
              </a:rPr>
              <a:t>WV Birth to Three Program</a:t>
            </a:r>
            <a:br>
              <a:rPr b="1" i="0" lang="en-US" sz="1800" u="none">
                <a:solidFill>
                  <a:srgbClr val="632523"/>
                </a:solidFill>
                <a:latin typeface="Calibri"/>
                <a:ea typeface="Calibri"/>
                <a:cs typeface="Calibri"/>
                <a:sym typeface="Calibri"/>
              </a:rPr>
            </a:br>
            <a:r>
              <a:rPr b="1" i="0" lang="en-US" sz="1800" u="none">
                <a:solidFill>
                  <a:srgbClr val="632523"/>
                </a:solidFill>
                <a:latin typeface="Calibri"/>
                <a:ea typeface="Calibri"/>
                <a:cs typeface="Calibri"/>
                <a:sym typeface="Calibri"/>
              </a:rPr>
              <a:t>Contact:  Pam Roush</a:t>
            </a:r>
            <a:br>
              <a:rPr b="1" i="0" lang="en-US" sz="1800" u="none">
                <a:solidFill>
                  <a:srgbClr val="632523"/>
                </a:solidFill>
                <a:latin typeface="Calibri"/>
                <a:ea typeface="Calibri"/>
                <a:cs typeface="Calibri"/>
                <a:sym typeface="Calibri"/>
              </a:rPr>
            </a:br>
            <a:r>
              <a:rPr b="1" i="0" lang="en-US" sz="1800" u="none">
                <a:solidFill>
                  <a:srgbClr val="632523"/>
                </a:solidFill>
                <a:latin typeface="Calibri"/>
                <a:ea typeface="Calibri"/>
                <a:cs typeface="Calibri"/>
                <a:sym typeface="Calibri"/>
              </a:rPr>
              <a:t>(304) 558-6311, 1-800-642-9704</a:t>
            </a:r>
            <a:endParaRPr/>
          </a:p>
          <a:p>
            <a:pPr indent="-342900" lvl="0" marL="342900" marR="0" rtl="0" algn="l">
              <a:lnSpc>
                <a:spcPct val="90000"/>
              </a:lnSpc>
              <a:spcBef>
                <a:spcPts val="360"/>
              </a:spcBef>
              <a:spcAft>
                <a:spcPts val="0"/>
              </a:spcAft>
              <a:buClr>
                <a:srgbClr val="632523"/>
              </a:buClr>
              <a:buSzPts val="1800"/>
              <a:buFont typeface="Arial"/>
              <a:buChar char="•"/>
            </a:pPr>
            <a:r>
              <a:rPr b="1" i="0" lang="en-US" sz="1800" u="none">
                <a:solidFill>
                  <a:srgbClr val="632523"/>
                </a:solidFill>
                <a:latin typeface="Calibri"/>
                <a:ea typeface="Calibri"/>
                <a:cs typeface="Calibri"/>
                <a:sym typeface="Calibri"/>
              </a:rPr>
              <a:t>WV Early Childhood Resource Lending Library (ECRLL) 558-5388</a:t>
            </a:r>
            <a:br>
              <a:rPr b="1" i="0" lang="en-US" sz="1800" u="none">
                <a:solidFill>
                  <a:srgbClr val="632523"/>
                </a:solidFill>
                <a:latin typeface="Calibri"/>
                <a:ea typeface="Calibri"/>
                <a:cs typeface="Calibri"/>
                <a:sym typeface="Calibri"/>
              </a:rPr>
            </a:br>
            <a:r>
              <a:rPr b="1" i="0" lang="en-US" sz="1800" u="none">
                <a:solidFill>
                  <a:srgbClr val="632523"/>
                </a:solidFill>
                <a:latin typeface="Calibri"/>
                <a:ea typeface="Calibri"/>
                <a:cs typeface="Calibri"/>
                <a:sym typeface="Calibri"/>
              </a:rPr>
              <a:t>1-800-642-9704</a:t>
            </a:r>
            <a:endParaRPr/>
          </a:p>
          <a:p>
            <a:pPr indent="-342900" lvl="0" marL="342900" marR="0" rtl="0" algn="l">
              <a:lnSpc>
                <a:spcPct val="90000"/>
              </a:lnSpc>
              <a:spcBef>
                <a:spcPts val="360"/>
              </a:spcBef>
              <a:spcAft>
                <a:spcPts val="0"/>
              </a:spcAft>
              <a:buClr>
                <a:srgbClr val="632523"/>
              </a:buClr>
              <a:buSzPts val="1800"/>
              <a:buFont typeface="Arial"/>
              <a:buChar char="•"/>
            </a:pPr>
            <a:r>
              <a:rPr b="1" i="0" lang="en-US" sz="1800" u="none">
                <a:solidFill>
                  <a:srgbClr val="632523"/>
                </a:solidFill>
                <a:latin typeface="Calibri"/>
                <a:ea typeface="Calibri"/>
                <a:cs typeface="Calibri"/>
                <a:sym typeface="Calibri"/>
              </a:rPr>
              <a:t>West Virginia Assistive Technology System (WVATS)</a:t>
            </a:r>
            <a:br>
              <a:rPr b="1" i="0" lang="en-US" sz="1800" u="none">
                <a:solidFill>
                  <a:srgbClr val="632523"/>
                </a:solidFill>
                <a:latin typeface="Calibri"/>
                <a:ea typeface="Calibri"/>
                <a:cs typeface="Calibri"/>
                <a:sym typeface="Calibri"/>
              </a:rPr>
            </a:br>
            <a:r>
              <a:rPr b="1" i="0" lang="en-US" sz="1800" u="none">
                <a:solidFill>
                  <a:srgbClr val="632523"/>
                </a:solidFill>
                <a:latin typeface="Calibri"/>
                <a:ea typeface="Calibri"/>
                <a:cs typeface="Calibri"/>
                <a:sym typeface="Calibri"/>
              </a:rPr>
              <a:t>1-800-841-8436, </a:t>
            </a:r>
            <a:r>
              <a:rPr b="1" i="0" lang="en-US" sz="1800" u="sng">
                <a:solidFill>
                  <a:srgbClr val="632523"/>
                </a:solidFill>
                <a:latin typeface="Calibri"/>
                <a:ea typeface="Calibri"/>
                <a:cs typeface="Calibri"/>
                <a:sym typeface="Calibri"/>
                <a:hlinkClick r:id="rId5">
                  <a:extLst>
                    <a:ext uri="{A12FA001-AC4F-418D-AE19-62706E023703}">
                      <ahyp:hlinkClr val="tx"/>
                    </a:ext>
                  </a:extLst>
                </a:hlinkClick>
              </a:rPr>
              <a:t>www.ced.wvu.edu</a:t>
            </a:r>
            <a:endParaRPr/>
          </a:p>
          <a:p>
            <a:pPr indent="-342900" lvl="0" marL="342900" marR="0" rtl="0" algn="l">
              <a:lnSpc>
                <a:spcPct val="90000"/>
              </a:lnSpc>
              <a:spcBef>
                <a:spcPts val="360"/>
              </a:spcBef>
              <a:spcAft>
                <a:spcPts val="0"/>
              </a:spcAft>
              <a:buClr>
                <a:srgbClr val="632523"/>
              </a:buClr>
              <a:buSzPts val="1800"/>
              <a:buFont typeface="Arial"/>
              <a:buChar char="•"/>
            </a:pPr>
            <a:r>
              <a:rPr b="1" i="0" lang="en-US" sz="1800" u="none">
                <a:solidFill>
                  <a:srgbClr val="632523"/>
                </a:solidFill>
                <a:latin typeface="Calibri"/>
                <a:ea typeface="Calibri"/>
                <a:cs typeface="Calibri"/>
                <a:sym typeface="Calibri"/>
              </a:rPr>
              <a:t>West Virginia Division of Rehabilitation Services</a:t>
            </a:r>
            <a:br>
              <a:rPr b="1" i="0" lang="en-US" sz="1800" u="none">
                <a:solidFill>
                  <a:srgbClr val="632523"/>
                </a:solidFill>
                <a:latin typeface="Calibri"/>
                <a:ea typeface="Calibri"/>
                <a:cs typeface="Calibri"/>
                <a:sym typeface="Calibri"/>
              </a:rPr>
            </a:br>
            <a:r>
              <a:rPr b="1" i="0" lang="en-US" sz="1800" u="none">
                <a:solidFill>
                  <a:srgbClr val="632523"/>
                </a:solidFill>
                <a:latin typeface="Calibri"/>
                <a:ea typeface="Calibri"/>
                <a:cs typeface="Calibri"/>
                <a:sym typeface="Calibri"/>
              </a:rPr>
              <a:t>Contact:  Bev Binford, (304) 776-4702</a:t>
            </a:r>
            <a:br>
              <a:rPr b="1" i="0" lang="en-US" sz="1800" u="none">
                <a:solidFill>
                  <a:srgbClr val="632523"/>
                </a:solidFill>
                <a:latin typeface="Calibri"/>
                <a:ea typeface="Calibri"/>
                <a:cs typeface="Calibri"/>
                <a:sym typeface="Calibri"/>
              </a:rPr>
            </a:br>
            <a:r>
              <a:rPr b="1" i="0" lang="en-US" sz="1800" u="sng">
                <a:solidFill>
                  <a:srgbClr val="632523"/>
                </a:solidFill>
                <a:latin typeface="Calibri"/>
                <a:ea typeface="Calibri"/>
                <a:cs typeface="Calibri"/>
                <a:sym typeface="Calibri"/>
                <a:hlinkClick r:id="rId6">
                  <a:extLst>
                    <a:ext uri="{A12FA001-AC4F-418D-AE19-62706E023703}">
                      <ahyp:hlinkClr val="tx"/>
                    </a:ext>
                  </a:extLst>
                </a:hlinkClick>
              </a:rPr>
              <a:t>http://www.wvdrs.org</a:t>
            </a:r>
            <a:r>
              <a:rPr b="1" i="0" lang="en-US" sz="1800" u="none">
                <a:solidFill>
                  <a:srgbClr val="632523"/>
                </a:solidFill>
                <a:latin typeface="Calibri"/>
                <a:ea typeface="Calibri"/>
                <a:cs typeface="Calibri"/>
                <a:sym typeface="Calibri"/>
              </a:rPr>
              <a:t>, 1-800-642-8207</a:t>
            </a:r>
            <a:br>
              <a:rPr b="1" i="0" lang="en-US" sz="1600" u="none">
                <a:solidFill>
                  <a:srgbClr val="632523"/>
                </a:solidFill>
                <a:latin typeface="Calibri"/>
                <a:ea typeface="Calibri"/>
                <a:cs typeface="Calibri"/>
                <a:sym typeface="Calibri"/>
              </a:rPr>
            </a:br>
            <a:endParaRPr/>
          </a:p>
        </p:txBody>
      </p:sp>
      <p:pic>
        <p:nvPicPr>
          <p:cNvPr descr="C:\Documents and Settings\kknighton\Local Settings\Temporary Internet Files\Content.IE5\45270DYN\MCj04084620000[1].wmf" id="530" name="Google Shape;530;p63"/>
          <p:cNvPicPr preferRelativeResize="0"/>
          <p:nvPr/>
        </p:nvPicPr>
        <p:blipFill rotWithShape="1">
          <a:blip r:embed="rId7">
            <a:alphaModFix/>
          </a:blip>
          <a:srcRect b="0" l="0" r="0" t="0"/>
          <a:stretch/>
        </p:blipFill>
        <p:spPr>
          <a:xfrm>
            <a:off x="7315200" y="1905000"/>
            <a:ext cx="1270000" cy="1524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4"/>
          <p:cNvSpPr txBox="1"/>
          <p:nvPr>
            <p:ph type="title"/>
          </p:nvPr>
        </p:nvSpPr>
        <p:spPr>
          <a:xfrm>
            <a:off x="0" y="228600"/>
            <a:ext cx="8934450" cy="9906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11488B"/>
              </a:buClr>
              <a:buSzPts val="3600"/>
              <a:buFont typeface="Arial"/>
              <a:buNone/>
            </a:pPr>
            <a:r>
              <a:rPr b="1" i="0" lang="en-US" sz="3600" u="none">
                <a:solidFill>
                  <a:srgbClr val="11488B"/>
                </a:solidFill>
                <a:latin typeface="Arial"/>
                <a:ea typeface="Arial"/>
                <a:cs typeface="Arial"/>
                <a:sym typeface="Arial"/>
              </a:rPr>
              <a:t>Thank-you!</a:t>
            </a:r>
            <a:endParaRPr/>
          </a:p>
        </p:txBody>
      </p:sp>
      <p:pic>
        <p:nvPicPr>
          <p:cNvPr descr="C:\Documents and Settings\kknighton\Local Settings\Temporary Internet Files\Content.IE5\45270DYN\MPj04340510000[1].jpg" id="537" name="Google Shape;537;p64"/>
          <p:cNvPicPr preferRelativeResize="0"/>
          <p:nvPr>
            <p:ph idx="4294967295" type="body"/>
          </p:nvPr>
        </p:nvPicPr>
        <p:blipFill rotWithShape="1">
          <a:blip r:embed="rId3">
            <a:alphaModFix/>
          </a:blip>
          <a:srcRect b="0" l="0" r="0" t="0"/>
          <a:stretch/>
        </p:blipFill>
        <p:spPr>
          <a:xfrm>
            <a:off x="304800" y="4038603"/>
            <a:ext cx="2971800" cy="2016125"/>
          </a:xfrm>
          <a:prstGeom prst="rect">
            <a:avLst/>
          </a:prstGeom>
          <a:noFill/>
          <a:ln cap="sq" cmpd="sng" w="190500">
            <a:solidFill>
              <a:srgbClr val="C8C6BD"/>
            </a:solidFill>
            <a:prstDash val="solid"/>
            <a:round/>
            <a:headEnd len="sm" w="sm" type="none"/>
            <a:tailEnd len="sm" w="sm" type="none"/>
          </a:ln>
          <a:effectLst>
            <a:outerShdw blurRad="254000" rotWithShape="0" algn="bl">
              <a:srgbClr val="000000">
                <a:alpha val="42352"/>
              </a:srgbClr>
            </a:outerShdw>
          </a:effectLst>
        </p:spPr>
      </p:pic>
      <p:sp>
        <p:nvSpPr>
          <p:cNvPr id="538" name="Google Shape;538;p64"/>
          <p:cNvSpPr txBox="1"/>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898989"/>
              </a:buClr>
              <a:buSzPts val="1200"/>
              <a:buFont typeface="Calibri"/>
              <a:buNone/>
            </a:pPr>
            <a:r>
              <a:rPr b="0" i="0" lang="en-US" sz="1200" u="none" cap="none" strike="noStrike">
                <a:solidFill>
                  <a:srgbClr val="898989"/>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pic>
        <p:nvPicPr>
          <p:cNvPr descr="C:\Documents and Settings\kknighton\Local Settings\Temporary Internet Files\Content.IE5\GPOR078J\MPj04231140000[1].jpg" id="539" name="Google Shape;539;p64"/>
          <p:cNvPicPr preferRelativeResize="0"/>
          <p:nvPr/>
        </p:nvPicPr>
        <p:blipFill rotWithShape="1">
          <a:blip r:embed="rId4">
            <a:alphaModFix/>
          </a:blip>
          <a:srcRect b="0" l="0" r="0" t="0"/>
          <a:stretch/>
        </p:blipFill>
        <p:spPr>
          <a:xfrm>
            <a:off x="762000" y="1295400"/>
            <a:ext cx="2209800" cy="2133600"/>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pic>
        <p:nvPicPr>
          <p:cNvPr descr="C:\Documents and Settings\kknighton\Local Settings\Temporary Internet Files\Content.IE5\NZTV71OW\MPj04226150000[1].jpg" id="540" name="Google Shape;540;p64"/>
          <p:cNvPicPr preferRelativeResize="0"/>
          <p:nvPr/>
        </p:nvPicPr>
        <p:blipFill rotWithShape="1">
          <a:blip r:embed="rId5">
            <a:alphaModFix/>
          </a:blip>
          <a:srcRect b="0" l="0" r="0" t="0"/>
          <a:stretch/>
        </p:blipFill>
        <p:spPr>
          <a:xfrm>
            <a:off x="5715000" y="1371600"/>
            <a:ext cx="2667000" cy="2286000"/>
          </a:xfrm>
          <a:prstGeom prst="rect">
            <a:avLst/>
          </a:prstGeom>
          <a:noFill/>
          <a:ln>
            <a:noFill/>
          </a:ln>
        </p:spPr>
      </p:pic>
      <p:pic>
        <p:nvPicPr>
          <p:cNvPr descr="C:\Documents and Settings\kknighton\Local Settings\Temporary Internet Files\Content.IE5\0RJNU0LL\MPj04330400000[1].jpg" id="541" name="Google Shape;541;p64"/>
          <p:cNvPicPr preferRelativeResize="0"/>
          <p:nvPr/>
        </p:nvPicPr>
        <p:blipFill rotWithShape="1">
          <a:blip r:embed="rId6">
            <a:alphaModFix/>
          </a:blip>
          <a:srcRect b="0" l="0" r="0" t="0"/>
          <a:stretch/>
        </p:blipFill>
        <p:spPr>
          <a:xfrm>
            <a:off x="5943600" y="4267200"/>
            <a:ext cx="2514600" cy="2133600"/>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pic>
        <p:nvPicPr>
          <p:cNvPr id="542" name="Google Shape;542;p64"/>
          <p:cNvPicPr preferRelativeResize="0"/>
          <p:nvPr/>
        </p:nvPicPr>
        <p:blipFill rotWithShape="1">
          <a:blip r:embed="rId7">
            <a:alphaModFix/>
          </a:blip>
          <a:srcRect b="0" l="0" r="0" t="0"/>
          <a:stretch/>
        </p:blipFill>
        <p:spPr>
          <a:xfrm>
            <a:off x="2819400" y="2438400"/>
            <a:ext cx="3352800" cy="2362200"/>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pic>
        <p:nvPicPr>
          <p:cNvPr descr="MPj02624090000[1]" id="543" name="Google Shape;543;p64"/>
          <p:cNvPicPr preferRelativeResize="0"/>
          <p:nvPr/>
        </p:nvPicPr>
        <p:blipFill rotWithShape="1">
          <a:blip r:embed="rId8">
            <a:alphaModFix/>
          </a:blip>
          <a:srcRect b="0" l="0" r="0" t="0"/>
          <a:stretch/>
        </p:blipFill>
        <p:spPr>
          <a:xfrm>
            <a:off x="5791200" y="1371600"/>
            <a:ext cx="2681288" cy="2362200"/>
          </a:xfrm>
          <a:prstGeom prst="rect">
            <a:avLst/>
          </a:prstGeom>
          <a:noFill/>
          <a:ln cap="sq" cmpd="sng" w="190500">
            <a:solidFill>
              <a:srgbClr val="C8C6BD"/>
            </a:solidFill>
            <a:prstDash val="solid"/>
            <a:miter lim="800000"/>
            <a:headEnd len="sm" w="sm" type="none"/>
            <a:tailEnd len="sm" w="sm" type="none"/>
          </a:ln>
          <a:effectLst>
            <a:outerShdw blurRad="254000" rotWithShape="0" algn="bl">
              <a:srgbClr val="000000">
                <a:alpha val="42352"/>
              </a:srgbClr>
            </a:outerShdw>
          </a:effectLst>
        </p:spPr>
      </p:pic>
      <p:pic>
        <p:nvPicPr>
          <p:cNvPr descr="yellow rose.jpg" id="544" name="Google Shape;544;p64"/>
          <p:cNvPicPr preferRelativeResize="0"/>
          <p:nvPr/>
        </p:nvPicPr>
        <p:blipFill rotWithShape="1">
          <a:blip r:embed="rId9">
            <a:alphaModFix/>
          </a:blip>
          <a:srcRect b="0" l="0" r="0" t="0"/>
          <a:stretch/>
        </p:blipFill>
        <p:spPr>
          <a:xfrm>
            <a:off x="3657600" y="4943475"/>
            <a:ext cx="1914525" cy="191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6"/>
          <p:cNvSpPr txBox="1"/>
          <p:nvPr>
            <p:ph type="title"/>
          </p:nvPr>
        </p:nvSpPr>
        <p:spPr>
          <a:xfrm>
            <a:off x="1447800" y="304800"/>
            <a:ext cx="6248400" cy="9144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rgbClr val="FFFFFF"/>
              </a:buClr>
              <a:buSzPts val="3600"/>
              <a:buFont typeface="Calibri"/>
              <a:buNone/>
            </a:pPr>
            <a:r>
              <a:rPr b="0" i="0" lang="en-US" sz="3600" u="none">
                <a:solidFill>
                  <a:srgbClr val="FFFFFF"/>
                </a:solidFill>
                <a:latin typeface="Calibri"/>
                <a:ea typeface="Calibri"/>
                <a:cs typeface="Calibri"/>
                <a:sym typeface="Calibri"/>
              </a:rPr>
              <a:t>AT Benefits ALL Students</a:t>
            </a:r>
            <a:endParaRPr/>
          </a:p>
        </p:txBody>
      </p:sp>
      <p:sp>
        <p:nvSpPr>
          <p:cNvPr id="155" name="Google Shape;155;p6"/>
          <p:cNvSpPr txBox="1"/>
          <p:nvPr>
            <p:ph idx="1" type="body"/>
          </p:nvPr>
        </p:nvSpPr>
        <p:spPr>
          <a:xfrm>
            <a:off x="685800" y="1600200"/>
            <a:ext cx="7696200" cy="4495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632523"/>
              </a:buClr>
              <a:buSzPts val="2800"/>
              <a:buFont typeface="Arial"/>
              <a:buChar char="•"/>
            </a:pPr>
            <a:r>
              <a:rPr b="0" i="0" lang="en-US" sz="2800" u="none">
                <a:solidFill>
                  <a:srgbClr val="632523"/>
                </a:solidFill>
                <a:latin typeface="Calibri"/>
                <a:ea typeface="Calibri"/>
                <a:cs typeface="Calibri"/>
                <a:sym typeface="Calibri"/>
              </a:rPr>
              <a:t> 15-20% of the general population is in need of some type of “cognitive task assistance.” </a:t>
            </a:r>
            <a:endParaRPr/>
          </a:p>
          <a:p>
            <a:pPr indent="0" lvl="0" marL="0" marR="0" rtl="0" algn="l">
              <a:lnSpc>
                <a:spcPct val="100000"/>
              </a:lnSpc>
              <a:spcBef>
                <a:spcPts val="280"/>
              </a:spcBef>
              <a:spcAft>
                <a:spcPts val="0"/>
              </a:spcAft>
              <a:buClr>
                <a:schemeClr val="dk1"/>
              </a:buClr>
              <a:buSzPts val="1400"/>
              <a:buFont typeface="Arial"/>
              <a:buNone/>
            </a:pPr>
            <a:r>
              <a:t/>
            </a:r>
            <a:endParaRPr b="0" i="0" sz="1400" u="none">
              <a:solidFill>
                <a:srgbClr val="632523"/>
              </a:solidFill>
              <a:latin typeface="Calibri"/>
              <a:ea typeface="Calibri"/>
              <a:cs typeface="Calibri"/>
              <a:sym typeface="Calibri"/>
            </a:endParaRPr>
          </a:p>
          <a:p>
            <a:pPr indent="0" lvl="0" marL="0" marR="0" rtl="0" algn="l">
              <a:lnSpc>
                <a:spcPct val="100000"/>
              </a:lnSpc>
              <a:spcBef>
                <a:spcPts val="560"/>
              </a:spcBef>
              <a:spcAft>
                <a:spcPts val="0"/>
              </a:spcAft>
              <a:buClr>
                <a:srgbClr val="632523"/>
              </a:buClr>
              <a:buSzPts val="2800"/>
              <a:buFont typeface="Arial"/>
              <a:buChar char="•"/>
            </a:pPr>
            <a:r>
              <a:rPr b="0" i="0" lang="en-US" sz="2800" u="none">
                <a:solidFill>
                  <a:srgbClr val="632523"/>
                </a:solidFill>
                <a:latin typeface="Calibri"/>
                <a:ea typeface="Calibri"/>
                <a:cs typeface="Calibri"/>
                <a:sym typeface="Calibri"/>
              </a:rPr>
              <a:t> A large population of “at risk” students need assistance, but because they don’t easily fit into a diagnostic profile, they do not receive assistance; if AT is available to everyone, these students can benefit.</a:t>
            </a:r>
            <a:endParaRPr/>
          </a:p>
          <a:p>
            <a:pPr indent="0" lvl="0" marL="0" marR="0" rtl="0" algn="l">
              <a:lnSpc>
                <a:spcPct val="100000"/>
              </a:lnSpc>
              <a:spcBef>
                <a:spcPts val="280"/>
              </a:spcBef>
              <a:spcAft>
                <a:spcPts val="0"/>
              </a:spcAft>
              <a:buClr>
                <a:schemeClr val="dk1"/>
              </a:buClr>
              <a:buSzPts val="1400"/>
              <a:buFont typeface="Arial"/>
              <a:buNone/>
            </a:pPr>
            <a:r>
              <a:t/>
            </a:r>
            <a:endParaRPr b="0" i="0" sz="1400" u="none">
              <a:solidFill>
                <a:srgbClr val="632523"/>
              </a:solidFill>
              <a:latin typeface="Calibri"/>
              <a:ea typeface="Calibri"/>
              <a:cs typeface="Calibri"/>
              <a:sym typeface="Calibri"/>
            </a:endParaRPr>
          </a:p>
          <a:p>
            <a:pPr indent="0" lvl="0" marL="0" marR="0" rtl="0" algn="l">
              <a:lnSpc>
                <a:spcPct val="100000"/>
              </a:lnSpc>
              <a:spcBef>
                <a:spcPts val="560"/>
              </a:spcBef>
              <a:spcAft>
                <a:spcPts val="0"/>
              </a:spcAft>
              <a:buClr>
                <a:srgbClr val="632523"/>
              </a:buClr>
              <a:buSzPts val="2800"/>
              <a:buFont typeface="Arial"/>
              <a:buChar char="•"/>
            </a:pPr>
            <a:r>
              <a:rPr b="0" i="0" lang="en-US" sz="2800" u="none">
                <a:solidFill>
                  <a:srgbClr val="632523"/>
                </a:solidFill>
                <a:latin typeface="Calibri"/>
                <a:ea typeface="Calibri"/>
                <a:cs typeface="Calibri"/>
                <a:sym typeface="Calibri"/>
              </a:rPr>
              <a:t> AT aids in all of the subject areas in school.</a:t>
            </a:r>
            <a:endParaRPr/>
          </a:p>
          <a:p>
            <a:pPr indent="-165100" lvl="0" marL="342900" marR="0" rtl="0" algn="l">
              <a:lnSpc>
                <a:spcPct val="100000"/>
              </a:lnSpc>
              <a:spcBef>
                <a:spcPts val="560"/>
              </a:spcBef>
              <a:spcAft>
                <a:spcPts val="0"/>
              </a:spcAft>
              <a:buClr>
                <a:schemeClr val="dk1"/>
              </a:buClr>
              <a:buSzPts val="2800"/>
              <a:buFont typeface="Arial"/>
              <a:buNone/>
            </a:pPr>
            <a:r>
              <a:t/>
            </a:r>
            <a:endParaRPr b="0" i="0" sz="2800" u="none">
              <a:solidFill>
                <a:srgbClr val="632523"/>
              </a:solidFill>
              <a:latin typeface="Calibri"/>
              <a:ea typeface="Calibri"/>
              <a:cs typeface="Calibri"/>
              <a:sym typeface="Calibri"/>
            </a:endParaRPr>
          </a:p>
        </p:txBody>
      </p:sp>
      <p:sp>
        <p:nvSpPr>
          <p:cNvPr id="156" name="Google Shape;156;p6"/>
          <p:cNvSpPr txBox="1"/>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98989"/>
              </a:buClr>
              <a:buSzPts val="1200"/>
              <a:buFont typeface="Calibri"/>
              <a:buNone/>
            </a:pPr>
            <a:r>
              <a:rPr b="0" i="0" lang="en-US" sz="1200" u="none" cap="none" strike="noStrike">
                <a:solidFill>
                  <a:srgbClr val="898989"/>
                </a:solidFill>
                <a:latin typeface="Calibri"/>
                <a:ea typeface="Calibri"/>
                <a:cs typeface="Calibri"/>
                <a:sym typeface="Calibri"/>
              </a:rPr>
              <a:t>www.fctd.info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idx="4294967295" type="body"/>
          </p:nvPr>
        </p:nvSpPr>
        <p:spPr>
          <a:xfrm>
            <a:off x="0" y="1600200"/>
            <a:ext cx="9144000" cy="5257800"/>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rgbClr val="FF0000"/>
              </a:buClr>
              <a:buSzPts val="3200"/>
              <a:buFont typeface="Arial"/>
              <a:buChar char="•"/>
            </a:pPr>
            <a:r>
              <a:rPr b="0" i="0" lang="en-US" sz="3200" u="none">
                <a:solidFill>
                  <a:srgbClr val="FF0000"/>
                </a:solidFill>
                <a:latin typeface="Narkisim"/>
                <a:ea typeface="Narkisim"/>
                <a:cs typeface="Narkisim"/>
                <a:sym typeface="Narkisim"/>
              </a:rPr>
              <a:t>Assistive technology (AT) refers to the special devices and software that people with disabilities can use to access the environment and gain information. </a:t>
            </a:r>
            <a:endParaRPr/>
          </a:p>
          <a:p>
            <a:pPr indent="-342900" lvl="0" marL="342900" marR="0" rtl="0" algn="just">
              <a:lnSpc>
                <a:spcPct val="100000"/>
              </a:lnSpc>
              <a:spcBef>
                <a:spcPts val="640"/>
              </a:spcBef>
              <a:spcAft>
                <a:spcPts val="0"/>
              </a:spcAft>
              <a:buClr>
                <a:srgbClr val="FF0000"/>
              </a:buClr>
              <a:buSzPts val="3200"/>
              <a:buFont typeface="Arial"/>
              <a:buChar char="•"/>
            </a:pPr>
            <a:r>
              <a:rPr b="0" i="0" lang="en-US" sz="3200" u="none">
                <a:solidFill>
                  <a:srgbClr val="FF0000"/>
                </a:solidFill>
                <a:latin typeface="Narkisim"/>
                <a:ea typeface="Narkisim"/>
                <a:cs typeface="Narkisim"/>
                <a:sym typeface="Narkisim"/>
              </a:rPr>
              <a:t>The law defines an assistive technology device as any item, piece of equipment, or product system (whether acquired commercially, modified, or customized) that is used to increase, maintain, or improve the functional capabilities of individuals with disabilities.</a:t>
            </a:r>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rgbClr val="FF0000"/>
              </a:solidFill>
              <a:latin typeface="Narkisim"/>
              <a:ea typeface="Narkisim"/>
              <a:cs typeface="Narkisim"/>
              <a:sym typeface="Narkisim"/>
            </a:endParaRPr>
          </a:p>
        </p:txBody>
      </p:sp>
      <p:sp>
        <p:nvSpPr>
          <p:cNvPr id="162" name="Google Shape;162;p10"/>
          <p:cNvSpPr txBox="1"/>
          <p:nvPr/>
        </p:nvSpPr>
        <p:spPr>
          <a:xfrm>
            <a:off x="2819400" y="533400"/>
            <a:ext cx="6324600" cy="5842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What Is Assistive Technology (AT)?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3"/>
          <p:cNvSpPr txBox="1"/>
          <p:nvPr/>
        </p:nvSpPr>
        <p:spPr>
          <a:xfrm>
            <a:off x="457200" y="1524000"/>
            <a:ext cx="8153400" cy="4524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3300"/>
              </a:buClr>
              <a:buSzPts val="3600"/>
              <a:buFont typeface="Calibri"/>
              <a:buNone/>
            </a:pPr>
            <a:r>
              <a:rPr b="0" i="0" lang="en-US" sz="3600" u="none" cap="none" strike="noStrike">
                <a:solidFill>
                  <a:srgbClr val="FF3300"/>
                </a:solidFill>
                <a:latin typeface="Calibri"/>
                <a:ea typeface="Calibri"/>
                <a:cs typeface="Calibri"/>
                <a:sym typeface="Calibri"/>
              </a:rPr>
              <a:t>Live independently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3300"/>
              </a:buClr>
              <a:buSzPts val="3600"/>
              <a:buFont typeface="Calibri"/>
              <a:buNone/>
            </a:pPr>
            <a:r>
              <a:rPr b="0" i="0" lang="en-US" sz="3600" u="none" cap="none" strike="noStrike">
                <a:solidFill>
                  <a:srgbClr val="FF3300"/>
                </a:solidFill>
                <a:latin typeface="Calibri"/>
                <a:ea typeface="Calibri"/>
                <a:cs typeface="Calibri"/>
                <a:sym typeface="Calibri"/>
              </a:rPr>
              <a:t>Enjoy self determination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3300"/>
              </a:buClr>
              <a:buSzPts val="3600"/>
              <a:buFont typeface="Calibri"/>
              <a:buNone/>
            </a:pPr>
            <a:r>
              <a:rPr b="0" i="0" lang="en-US" sz="3600" u="none" cap="none" strike="noStrike">
                <a:solidFill>
                  <a:srgbClr val="FF3300"/>
                </a:solidFill>
                <a:latin typeface="Calibri"/>
                <a:ea typeface="Calibri"/>
                <a:cs typeface="Calibri"/>
                <a:sym typeface="Calibri"/>
              </a:rPr>
              <a:t>Make choices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3300"/>
              </a:buClr>
              <a:buSzPts val="3600"/>
              <a:buFont typeface="Calibri"/>
              <a:buNone/>
            </a:pPr>
            <a:r>
              <a:rPr b="0" i="0" lang="en-US" sz="3600" u="none" cap="none" strike="noStrike">
                <a:solidFill>
                  <a:srgbClr val="FF3300"/>
                </a:solidFill>
                <a:latin typeface="Calibri"/>
                <a:ea typeface="Calibri"/>
                <a:cs typeface="Calibri"/>
                <a:sym typeface="Calibri"/>
              </a:rPr>
              <a:t> Benefit from education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3300"/>
              </a:buClr>
              <a:buSzPts val="3600"/>
              <a:buFont typeface="Calibri"/>
              <a:buNone/>
            </a:pPr>
            <a:r>
              <a:rPr b="0" i="0" lang="en-US" sz="3600" u="none" cap="none" strike="noStrike">
                <a:solidFill>
                  <a:srgbClr val="FF3300"/>
                </a:solidFill>
                <a:latin typeface="Calibri"/>
                <a:ea typeface="Calibri"/>
                <a:cs typeface="Calibri"/>
                <a:sym typeface="Calibri"/>
              </a:rPr>
              <a:t> Pursue meaningful careers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3300"/>
              </a:buClr>
              <a:buSzPts val="3600"/>
              <a:buFont typeface="Calibri"/>
              <a:buNone/>
            </a:pPr>
            <a:r>
              <a:rPr b="0" i="0" lang="en-US" sz="3600" u="none" cap="none" strike="noStrike">
                <a:solidFill>
                  <a:srgbClr val="FF3300"/>
                </a:solidFill>
                <a:latin typeface="Calibri"/>
                <a:ea typeface="Calibri"/>
                <a:cs typeface="Calibri"/>
                <a:sym typeface="Calibri"/>
              </a:rPr>
              <a:t> Enjoy full inclusion and integration in the economic, political, social, cultural and educational mainstream of society</a:t>
            </a:r>
            <a:endParaRPr b="0" i="0" sz="1400" u="none" cap="none" strike="noStrike">
              <a:solidFill>
                <a:srgbClr val="000000"/>
              </a:solidFill>
              <a:latin typeface="Arial"/>
              <a:ea typeface="Arial"/>
              <a:cs typeface="Arial"/>
              <a:sym typeface="Arial"/>
            </a:endParaRPr>
          </a:p>
        </p:txBody>
      </p:sp>
      <p:sp>
        <p:nvSpPr>
          <p:cNvPr id="168" name="Google Shape;168;p13"/>
          <p:cNvSpPr txBox="1"/>
          <p:nvPr/>
        </p:nvSpPr>
        <p:spPr>
          <a:xfrm>
            <a:off x="685800" y="685800"/>
            <a:ext cx="9191625"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030A0"/>
              </a:buClr>
              <a:buSzPts val="3600"/>
              <a:buFont typeface="Calibri"/>
              <a:buNone/>
            </a:pPr>
            <a:r>
              <a:rPr b="1" i="0" lang="en-US" sz="3600" u="none" cap="none" strike="noStrike">
                <a:solidFill>
                  <a:srgbClr val="7030A0"/>
                </a:solidFill>
                <a:latin typeface="Calibri"/>
                <a:ea typeface="Calibri"/>
                <a:cs typeface="Calibri"/>
                <a:sym typeface="Calibri"/>
              </a:rPr>
              <a:t>Persons with Disabilities have the Right to</a:t>
            </a:r>
            <a:r>
              <a:rPr b="1" i="0" lang="en-US" sz="3600" u="none" cap="none" strike="noStrike">
                <a:solidFill>
                  <a:schemeClr val="lt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3D4A8"/>
            </a:gs>
            <a:gs pos="25000">
              <a:srgbClr val="21D6E0"/>
            </a:gs>
            <a:gs pos="75000">
              <a:srgbClr val="0087E6"/>
            </a:gs>
            <a:gs pos="100000">
              <a:srgbClr val="005CBF"/>
            </a:gs>
          </a:gsLst>
          <a:lin ang="5400000" scaled="0"/>
        </a:gradFill>
      </p:bgPr>
    </p:bg>
    <p:spTree>
      <p:nvGrpSpPr>
        <p:cNvPr id="173" name="Shape 173"/>
        <p:cNvGrpSpPr/>
        <p:nvPr/>
      </p:nvGrpSpPr>
      <p:grpSpPr>
        <a:xfrm>
          <a:off x="0" y="0"/>
          <a:ext cx="0" cy="0"/>
          <a:chOff x="0" y="0"/>
          <a:chExt cx="0" cy="0"/>
        </a:xfrm>
      </p:grpSpPr>
      <p:sp>
        <p:nvSpPr>
          <p:cNvPr id="174" name="Google Shape;174;p14"/>
          <p:cNvSpPr txBox="1"/>
          <p:nvPr>
            <p:ph idx="1" type="body"/>
          </p:nvPr>
        </p:nvSpPr>
        <p:spPr>
          <a:xfrm>
            <a:off x="4724400" y="0"/>
            <a:ext cx="4419600" cy="4724400"/>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rgbClr val="632523"/>
              </a:buClr>
              <a:buSzPts val="2800"/>
              <a:buFont typeface="Arial"/>
              <a:buChar char="•"/>
            </a:pPr>
            <a:r>
              <a:rPr b="0" i="0" lang="en-US" sz="2800" u="none">
                <a:solidFill>
                  <a:srgbClr val="632523"/>
                </a:solidFill>
                <a:latin typeface="Calibri"/>
                <a:ea typeface="Calibri"/>
                <a:cs typeface="Calibri"/>
                <a:sym typeface="Calibri"/>
              </a:rPr>
              <a:t>Universal Design for Learning (UDL) is a research-based framework that helps teachers plan learning to meet the diverse and variable needs of all students.</a:t>
            </a:r>
            <a:endParaRPr/>
          </a:p>
        </p:txBody>
      </p:sp>
      <p:sp>
        <p:nvSpPr>
          <p:cNvPr id="175" name="Google Shape;175;p14"/>
          <p:cNvSpPr txBox="1"/>
          <p:nvPr/>
        </p:nvSpPr>
        <p:spPr>
          <a:xfrm>
            <a:off x="609600" y="4343400"/>
            <a:ext cx="7924800" cy="21336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632523"/>
              </a:buClr>
              <a:buSzPts val="3200"/>
              <a:buFont typeface="Arial"/>
              <a:buChar char="•"/>
            </a:pPr>
            <a:r>
              <a:rPr b="0" i="0" lang="en-US" sz="3200" u="none" cap="none" strike="noStrike">
                <a:solidFill>
                  <a:srgbClr val="632523"/>
                </a:solidFill>
                <a:latin typeface="Calibri"/>
                <a:ea typeface="Calibri"/>
                <a:cs typeface="Calibri"/>
                <a:sym typeface="Calibri"/>
              </a:rPr>
              <a:t>Universal Design is a principle that is borrowed from architecture.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640"/>
              </a:spcBef>
              <a:spcAft>
                <a:spcPts val="0"/>
              </a:spcAft>
              <a:buClr>
                <a:srgbClr val="632523"/>
              </a:buClr>
              <a:buSzPts val="3200"/>
              <a:buFont typeface="Arial"/>
              <a:buChar char="•"/>
            </a:pPr>
            <a:r>
              <a:rPr b="0" i="0" lang="en-US" sz="3200" u="none" cap="none" strike="noStrike">
                <a:solidFill>
                  <a:srgbClr val="632523"/>
                </a:solidFill>
                <a:latin typeface="Calibri"/>
                <a:ea typeface="Calibri"/>
                <a:cs typeface="Calibri"/>
                <a:sym typeface="Calibri"/>
              </a:rPr>
              <a:t>The idea is to “build-in” accessibility, so that as many people as possible can have access.  </a:t>
            </a:r>
            <a:endParaRPr b="0" i="0" sz="1400" u="none" cap="none" strike="noStrike">
              <a:solidFill>
                <a:srgbClr val="000000"/>
              </a:solidFill>
              <a:latin typeface="Arial"/>
              <a:ea typeface="Arial"/>
              <a:cs typeface="Arial"/>
              <a:sym typeface="Arial"/>
            </a:endParaRPr>
          </a:p>
        </p:txBody>
      </p:sp>
      <p:pic>
        <p:nvPicPr>
          <p:cNvPr id="176" name="Google Shape;176;p14"/>
          <p:cNvPicPr preferRelativeResize="0"/>
          <p:nvPr/>
        </p:nvPicPr>
        <p:blipFill rotWithShape="1">
          <a:blip r:embed="rId3">
            <a:alphaModFix/>
          </a:blip>
          <a:srcRect b="0" l="0" r="0" t="0"/>
          <a:stretch/>
        </p:blipFill>
        <p:spPr>
          <a:xfrm>
            <a:off x="0" y="0"/>
            <a:ext cx="4762500" cy="394111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5_Theme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Theme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Theme7">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2018-11-17T09:39:04Z</dcterms:created>
  <dc:creator>nice day</dc:creator>
</cp:coreProperties>
</file>

<file path=docProps/custom.xml><?xml version="1.0" encoding="utf-8"?>
<Properties xmlns="http://schemas.openxmlformats.org/officeDocument/2006/custom-properties" xmlns:vt="http://schemas.openxmlformats.org/officeDocument/2006/docPropsVTypes"/>
</file>