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75">
          <p15:clr>
            <a:srgbClr val="000000"/>
          </p15:clr>
        </p15:guide>
        <p15:guide id="2" pos="2880">
          <p15:clr>
            <a:srgbClr val="000000"/>
          </p15:clr>
        </p15:guide>
      </p15:sldGuideLst>
    </p:ext>
    <p:ext uri="GoogleSlidesCustomDataVersion2">
      <go:slidesCustomData xmlns:go="http://customooxmlschemas.google.com/" r:id="rId45" roundtripDataSignature="AMtx7mh1XuK4hR4MoKpysk1ZT73SoHh+W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75"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23" Type="http://schemas.openxmlformats.org/officeDocument/2006/relationships/slide" Target="slides/slide17.xml"/><Relationship Id="rId45"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lt1"/>
        </a:solidFill>
      </p:bgPr>
    </p:bg>
    <p:spTree>
      <p:nvGrpSpPr>
        <p:cNvPr id="13" name="Shape 13"/>
        <p:cNvGrpSpPr/>
        <p:nvPr/>
      </p:nvGrpSpPr>
      <p:grpSpPr>
        <a:xfrm>
          <a:off x="0" y="0"/>
          <a:ext cx="0" cy="0"/>
          <a:chOff x="0" y="0"/>
          <a:chExt cx="0" cy="0"/>
        </a:xfrm>
      </p:grpSpPr>
      <p:sp>
        <p:nvSpPr>
          <p:cNvPr id="14" name="Google Shape;14;p40"/>
          <p:cNvSpPr/>
          <p:nvPr/>
        </p:nvSpPr>
        <p:spPr>
          <a:xfrm>
            <a:off x="1588" y="549275"/>
            <a:ext cx="9144000" cy="1511300"/>
          </a:xfrm>
          <a:prstGeom prst="rect">
            <a:avLst/>
          </a:prstGeom>
          <a:gradFill>
            <a:gsLst>
              <a:gs pos="0">
                <a:srgbClr val="FFFFFF"/>
              </a:gs>
              <a:gs pos="100000">
                <a:srgbClr val="808080">
                  <a:alpha val="53725"/>
                </a:srgbClr>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descr="关系图" id="15" name="Google Shape;15;p40"/>
          <p:cNvPicPr preferRelativeResize="0"/>
          <p:nvPr/>
        </p:nvPicPr>
        <p:blipFill rotWithShape="1">
          <a:blip r:embed="rId2">
            <a:alphaModFix/>
          </a:blip>
          <a:srcRect b="10909" l="0" r="2527" t="0"/>
          <a:stretch/>
        </p:blipFill>
        <p:spPr>
          <a:xfrm>
            <a:off x="179388" y="692150"/>
            <a:ext cx="8913812" cy="6110288"/>
          </a:xfrm>
          <a:prstGeom prst="rect">
            <a:avLst/>
          </a:prstGeom>
          <a:noFill/>
          <a:ln>
            <a:noFill/>
          </a:ln>
        </p:spPr>
      </p:pic>
      <p:sp>
        <p:nvSpPr>
          <p:cNvPr id="16" name="Google Shape;16;p40"/>
          <p:cNvSpPr txBox="1"/>
          <p:nvPr>
            <p:ph idx="1" type="subTitle"/>
          </p:nvPr>
        </p:nvSpPr>
        <p:spPr>
          <a:xfrm>
            <a:off x="1908175" y="2492375"/>
            <a:ext cx="5545138" cy="1222375"/>
          </a:xfrm>
          <a:prstGeom prst="rect">
            <a:avLst/>
          </a:prstGeom>
          <a:noFill/>
          <a:ln>
            <a:noFill/>
          </a:ln>
        </p:spPr>
        <p:txBody>
          <a:bodyPr anchorCtr="0" anchor="ctr"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
        <p:nvSpPr>
          <p:cNvPr id="17" name="Google Shape;17;p40"/>
          <p:cNvSpPr txBox="1"/>
          <p:nvPr>
            <p:ph type="ctrTitle"/>
          </p:nvPr>
        </p:nvSpPr>
        <p:spPr>
          <a:xfrm>
            <a:off x="755650" y="620713"/>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36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 name="Google Shape;18;p4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9" name="Google Shape;19;p4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20" name="Google Shape;20;p4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
                                        </p:tgtEl>
                                        <p:attrNameLst>
                                          <p:attrName>style.visibility</p:attrName>
                                        </p:attrNameLst>
                                      </p:cBhvr>
                                      <p:to>
                                        <p:strVal val="visible"/>
                                      </p:to>
                                    </p:set>
                                    <p:animEffect filter="fade" transition="in">
                                      <p:cBhvr>
                                        <p:cTn dur="1000"/>
                                        <p:tgtEl>
                                          <p:spTgt spid="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5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5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6" name="Google Shape;76;p5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7" name="Google Shape;77;p5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5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5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5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82" name="Google Shape;82;p5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83" name="Google Shape;83;p5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2" name="Shape 92"/>
        <p:cNvGrpSpPr/>
        <p:nvPr/>
      </p:nvGrpSpPr>
      <p:grpSpPr>
        <a:xfrm>
          <a:off x="0" y="0"/>
          <a:ext cx="0" cy="0"/>
          <a:chOff x="0" y="0"/>
          <a:chExt cx="0" cy="0"/>
        </a:xfrm>
      </p:grpSpPr>
      <p:sp>
        <p:nvSpPr>
          <p:cNvPr id="93" name="Google Shape;93;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4" name="Google Shape;94;p4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4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96" name="Google Shape;96;p4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97" name="Google Shape;97;p4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bg>
      <p:bgPr>
        <a:solidFill>
          <a:schemeClr val="lt1"/>
        </a:solidFill>
      </p:bgPr>
    </p:bg>
    <p:spTree>
      <p:nvGrpSpPr>
        <p:cNvPr id="98" name="Shape 98"/>
        <p:cNvGrpSpPr/>
        <p:nvPr/>
      </p:nvGrpSpPr>
      <p:grpSpPr>
        <a:xfrm>
          <a:off x="0" y="0"/>
          <a:ext cx="0" cy="0"/>
          <a:chOff x="0" y="0"/>
          <a:chExt cx="0" cy="0"/>
        </a:xfrm>
      </p:grpSpPr>
      <p:sp>
        <p:nvSpPr>
          <p:cNvPr id="99" name="Google Shape;99;p53"/>
          <p:cNvSpPr/>
          <p:nvPr/>
        </p:nvSpPr>
        <p:spPr>
          <a:xfrm>
            <a:off x="1588" y="549275"/>
            <a:ext cx="9144000" cy="1511300"/>
          </a:xfrm>
          <a:prstGeom prst="rect">
            <a:avLst/>
          </a:prstGeom>
          <a:gradFill>
            <a:gsLst>
              <a:gs pos="0">
                <a:srgbClr val="FFFFFF"/>
              </a:gs>
              <a:gs pos="100000">
                <a:srgbClr val="808080">
                  <a:alpha val="53725"/>
                </a:srgbClr>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p:txBody>
      </p:sp>
      <p:pic>
        <p:nvPicPr>
          <p:cNvPr descr="关系图" id="100" name="Google Shape;100;p53"/>
          <p:cNvPicPr preferRelativeResize="0"/>
          <p:nvPr/>
        </p:nvPicPr>
        <p:blipFill rotWithShape="1">
          <a:blip r:embed="rId2">
            <a:alphaModFix/>
          </a:blip>
          <a:srcRect b="10909" l="0" r="2527" t="0"/>
          <a:stretch/>
        </p:blipFill>
        <p:spPr>
          <a:xfrm>
            <a:off x="179388" y="692150"/>
            <a:ext cx="8913812" cy="6110288"/>
          </a:xfrm>
          <a:prstGeom prst="rect">
            <a:avLst/>
          </a:prstGeom>
          <a:noFill/>
          <a:ln>
            <a:noFill/>
          </a:ln>
        </p:spPr>
      </p:pic>
      <p:sp>
        <p:nvSpPr>
          <p:cNvPr id="101" name="Google Shape;101;p53"/>
          <p:cNvSpPr txBox="1"/>
          <p:nvPr>
            <p:ph idx="1" type="subTitle"/>
          </p:nvPr>
        </p:nvSpPr>
        <p:spPr>
          <a:xfrm>
            <a:off x="1908175" y="2492375"/>
            <a:ext cx="5545138" cy="1222375"/>
          </a:xfrm>
          <a:prstGeom prst="rect">
            <a:avLst/>
          </a:prstGeom>
          <a:noFill/>
          <a:ln>
            <a:noFill/>
          </a:ln>
        </p:spPr>
        <p:txBody>
          <a:bodyPr anchorCtr="0" anchor="ctr"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
        <p:nvSpPr>
          <p:cNvPr id="102" name="Google Shape;102;p53"/>
          <p:cNvSpPr txBox="1"/>
          <p:nvPr>
            <p:ph type="ctrTitle"/>
          </p:nvPr>
        </p:nvSpPr>
        <p:spPr>
          <a:xfrm>
            <a:off x="755650" y="620713"/>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36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3" name="Google Shape;103;p5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04" name="Google Shape;104;p5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05" name="Google Shape;105;p5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10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6" name="Shape 106"/>
        <p:cNvGrpSpPr/>
        <p:nvPr/>
      </p:nvGrpSpPr>
      <p:grpSpPr>
        <a:xfrm>
          <a:off x="0" y="0"/>
          <a:ext cx="0" cy="0"/>
          <a:chOff x="0" y="0"/>
          <a:chExt cx="0" cy="0"/>
        </a:xfrm>
      </p:grpSpPr>
      <p:sp>
        <p:nvSpPr>
          <p:cNvPr id="107" name="Google Shape;107;p54"/>
          <p:cNvSpPr txBox="1"/>
          <p:nvPr>
            <p:ph type="title"/>
          </p:nvPr>
        </p:nvSpPr>
        <p:spPr>
          <a:xfrm>
            <a:off x="623888" y="1709738"/>
            <a:ext cx="7886700" cy="2852737"/>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8" name="Google Shape;108;p54"/>
          <p:cNvSpPr txBox="1"/>
          <p:nvPr>
            <p:ph idx="1" type="body"/>
          </p:nvPr>
        </p:nvSpPr>
        <p:spPr>
          <a:xfrm>
            <a:off x="623888" y="4589463"/>
            <a:ext cx="7886700" cy="1500187"/>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sz="2400"/>
            </a:lvl1pPr>
            <a:lvl2pPr indent="-228600" lvl="1" marL="914400" algn="l">
              <a:spcBef>
                <a:spcPts val="400"/>
              </a:spcBef>
              <a:spcAft>
                <a:spcPts val="0"/>
              </a:spcAft>
              <a:buClr>
                <a:schemeClr val="dk1"/>
              </a:buClr>
              <a:buSzPts val="2000"/>
              <a:buFont typeface="Arial"/>
              <a:buNone/>
              <a:defRPr sz="2000"/>
            </a:lvl2pPr>
            <a:lvl3pPr indent="-228600" lvl="2" marL="1371600" algn="l">
              <a:spcBef>
                <a:spcPts val="360"/>
              </a:spcBef>
              <a:spcAft>
                <a:spcPts val="0"/>
              </a:spcAft>
              <a:buClr>
                <a:schemeClr val="dk1"/>
              </a:buClr>
              <a:buSzPts val="1800"/>
              <a:buFont typeface="Arial"/>
              <a:buNone/>
              <a:defRPr sz="1800"/>
            </a:lvl3pPr>
            <a:lvl4pPr indent="-228600" lvl="3" marL="1828800" algn="l">
              <a:spcBef>
                <a:spcPts val="320"/>
              </a:spcBef>
              <a:spcAft>
                <a:spcPts val="0"/>
              </a:spcAft>
              <a:buClr>
                <a:schemeClr val="dk1"/>
              </a:buClr>
              <a:buSzPts val="1600"/>
              <a:buFont typeface="Arial"/>
              <a:buNone/>
              <a:defRPr sz="1600"/>
            </a:lvl4pPr>
            <a:lvl5pPr indent="-228600" lvl="4" marL="2286000" algn="l">
              <a:spcBef>
                <a:spcPts val="320"/>
              </a:spcBef>
              <a:spcAft>
                <a:spcPts val="0"/>
              </a:spcAft>
              <a:buClr>
                <a:schemeClr val="dk1"/>
              </a:buClr>
              <a:buSzPts val="1600"/>
              <a:buFont typeface="Arial"/>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109" name="Google Shape;109;p5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10" name="Google Shape;110;p5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11" name="Google Shape;111;p5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2" name="Shape 112"/>
        <p:cNvGrpSpPr/>
        <p:nvPr/>
      </p:nvGrpSpPr>
      <p:grpSpPr>
        <a:xfrm>
          <a:off x="0" y="0"/>
          <a:ext cx="0" cy="0"/>
          <a:chOff x="0" y="0"/>
          <a:chExt cx="0" cy="0"/>
        </a:xfrm>
      </p:grpSpPr>
      <p:sp>
        <p:nvSpPr>
          <p:cNvPr id="113" name="Google Shape;113;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4" name="Google Shape;114;p5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5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5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17" name="Google Shape;117;p5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18" name="Google Shape;118;p5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9" name="Shape 119"/>
        <p:cNvGrpSpPr/>
        <p:nvPr/>
      </p:nvGrpSpPr>
      <p:grpSpPr>
        <a:xfrm>
          <a:off x="0" y="0"/>
          <a:ext cx="0" cy="0"/>
          <a:chOff x="0" y="0"/>
          <a:chExt cx="0" cy="0"/>
        </a:xfrm>
      </p:grpSpPr>
      <p:sp>
        <p:nvSpPr>
          <p:cNvPr id="120" name="Google Shape;120;p56"/>
          <p:cNvSpPr txBox="1"/>
          <p:nvPr>
            <p:ph type="title"/>
          </p:nvPr>
        </p:nvSpPr>
        <p:spPr>
          <a:xfrm>
            <a:off x="630238" y="365125"/>
            <a:ext cx="7886700" cy="132556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1" name="Google Shape;121;p56"/>
          <p:cNvSpPr txBox="1"/>
          <p:nvPr>
            <p:ph idx="1" type="body"/>
          </p:nvPr>
        </p:nvSpPr>
        <p:spPr>
          <a:xfrm>
            <a:off x="630238" y="1681163"/>
            <a:ext cx="3868737"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2" name="Google Shape;122;p56"/>
          <p:cNvSpPr txBox="1"/>
          <p:nvPr>
            <p:ph idx="2" type="body"/>
          </p:nvPr>
        </p:nvSpPr>
        <p:spPr>
          <a:xfrm>
            <a:off x="630238" y="2505075"/>
            <a:ext cx="3868737"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3" name="Google Shape;123;p56"/>
          <p:cNvSpPr txBox="1"/>
          <p:nvPr>
            <p:ph idx="3" type="body"/>
          </p:nvPr>
        </p:nvSpPr>
        <p:spPr>
          <a:xfrm>
            <a:off x="4629150" y="1681163"/>
            <a:ext cx="3887788"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4" name="Google Shape;124;p56"/>
          <p:cNvSpPr txBox="1"/>
          <p:nvPr>
            <p:ph idx="4" type="body"/>
          </p:nvPr>
        </p:nvSpPr>
        <p:spPr>
          <a:xfrm>
            <a:off x="4629150" y="2505075"/>
            <a:ext cx="3887788"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5" name="Google Shape;125;p5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26" name="Google Shape;126;p5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27" name="Google Shape;127;p5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8" name="Shape 128"/>
        <p:cNvGrpSpPr/>
        <p:nvPr/>
      </p:nvGrpSpPr>
      <p:grpSpPr>
        <a:xfrm>
          <a:off x="0" y="0"/>
          <a:ext cx="0" cy="0"/>
          <a:chOff x="0" y="0"/>
          <a:chExt cx="0" cy="0"/>
        </a:xfrm>
      </p:grpSpPr>
      <p:sp>
        <p:nvSpPr>
          <p:cNvPr id="129" name="Google Shape;129;p5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0" name="Google Shape;130;p5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31" name="Google Shape;131;p5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32" name="Google Shape;132;p5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3" name="Shape 133"/>
        <p:cNvGrpSpPr/>
        <p:nvPr/>
      </p:nvGrpSpPr>
      <p:grpSpPr>
        <a:xfrm>
          <a:off x="0" y="0"/>
          <a:ext cx="0" cy="0"/>
          <a:chOff x="0" y="0"/>
          <a:chExt cx="0" cy="0"/>
        </a:xfrm>
      </p:grpSpPr>
      <p:sp>
        <p:nvSpPr>
          <p:cNvPr id="134" name="Google Shape;134;p5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35" name="Google Shape;135;p5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36" name="Google Shape;136;p5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7" name="Shape 137"/>
        <p:cNvGrpSpPr/>
        <p:nvPr/>
      </p:nvGrpSpPr>
      <p:grpSpPr>
        <a:xfrm>
          <a:off x="0" y="0"/>
          <a:ext cx="0" cy="0"/>
          <a:chOff x="0" y="0"/>
          <a:chExt cx="0" cy="0"/>
        </a:xfrm>
      </p:grpSpPr>
      <p:sp>
        <p:nvSpPr>
          <p:cNvPr id="138" name="Google Shape;138;p59"/>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9" name="Google Shape;139;p59"/>
          <p:cNvSpPr txBox="1"/>
          <p:nvPr>
            <p:ph idx="1" type="body"/>
          </p:nvPr>
        </p:nvSpPr>
        <p:spPr>
          <a:xfrm>
            <a:off x="3887788" y="987425"/>
            <a:ext cx="4629150" cy="487362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40" name="Google Shape;140;p59"/>
          <p:cNvSpPr txBox="1"/>
          <p:nvPr>
            <p:ph idx="2"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41" name="Google Shape;141;p5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42" name="Google Shape;142;p5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43" name="Google Shape;143;p5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4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4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25" name="Google Shape;25;p4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26" name="Google Shape;26;p4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4" name="Shape 144"/>
        <p:cNvGrpSpPr/>
        <p:nvPr/>
      </p:nvGrpSpPr>
      <p:grpSpPr>
        <a:xfrm>
          <a:off x="0" y="0"/>
          <a:ext cx="0" cy="0"/>
          <a:chOff x="0" y="0"/>
          <a:chExt cx="0" cy="0"/>
        </a:xfrm>
      </p:grpSpPr>
      <p:sp>
        <p:nvSpPr>
          <p:cNvPr id="145" name="Google Shape;145;p60"/>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6" name="Google Shape;146;p60"/>
          <p:cNvSpPr/>
          <p:nvPr>
            <p:ph idx="2" type="pic"/>
          </p:nvPr>
        </p:nvSpPr>
        <p:spPr>
          <a:xfrm>
            <a:off x="3887788" y="987425"/>
            <a:ext cx="4629150" cy="4873625"/>
          </a:xfrm>
          <a:prstGeom prst="rect">
            <a:avLst/>
          </a:prstGeom>
          <a:noFill/>
          <a:ln>
            <a:noFill/>
          </a:ln>
        </p:spPr>
      </p:sp>
      <p:sp>
        <p:nvSpPr>
          <p:cNvPr id="147" name="Google Shape;147;p60"/>
          <p:cNvSpPr txBox="1"/>
          <p:nvPr>
            <p:ph idx="1"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48" name="Google Shape;148;p6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49" name="Google Shape;149;p6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50" name="Google Shape;150;p6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51" name="Shape 151"/>
        <p:cNvGrpSpPr/>
        <p:nvPr/>
      </p:nvGrpSpPr>
      <p:grpSpPr>
        <a:xfrm>
          <a:off x="0" y="0"/>
          <a:ext cx="0" cy="0"/>
          <a:chOff x="0" y="0"/>
          <a:chExt cx="0" cy="0"/>
        </a:xfrm>
      </p:grpSpPr>
      <p:sp>
        <p:nvSpPr>
          <p:cNvPr id="152" name="Google Shape;152;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3" name="Google Shape;153;p6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4" name="Google Shape;154;p6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55" name="Google Shape;155;p6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56" name="Google Shape;156;p6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7" name="Shape 157"/>
        <p:cNvGrpSpPr/>
        <p:nvPr/>
      </p:nvGrpSpPr>
      <p:grpSpPr>
        <a:xfrm>
          <a:off x="0" y="0"/>
          <a:ext cx="0" cy="0"/>
          <a:chOff x="0" y="0"/>
          <a:chExt cx="0" cy="0"/>
        </a:xfrm>
      </p:grpSpPr>
      <p:sp>
        <p:nvSpPr>
          <p:cNvPr id="158" name="Google Shape;158;p6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9" name="Google Shape;159;p6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0" name="Google Shape;160;p6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61" name="Google Shape;161;p6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162" name="Google Shape;162;p6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4"/>
          <p:cNvSpPr txBox="1"/>
          <p:nvPr>
            <p:ph type="title"/>
          </p:nvPr>
        </p:nvSpPr>
        <p:spPr>
          <a:xfrm>
            <a:off x="623888" y="1709738"/>
            <a:ext cx="7886700" cy="2852737"/>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44"/>
          <p:cNvSpPr txBox="1"/>
          <p:nvPr>
            <p:ph idx="1" type="body"/>
          </p:nvPr>
        </p:nvSpPr>
        <p:spPr>
          <a:xfrm>
            <a:off x="623888" y="4589463"/>
            <a:ext cx="7886700" cy="1500187"/>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sz="2400"/>
            </a:lvl1pPr>
            <a:lvl2pPr indent="-228600" lvl="1" marL="914400" algn="l">
              <a:spcBef>
                <a:spcPts val="400"/>
              </a:spcBef>
              <a:spcAft>
                <a:spcPts val="0"/>
              </a:spcAft>
              <a:buClr>
                <a:schemeClr val="dk1"/>
              </a:buClr>
              <a:buSzPts val="2000"/>
              <a:buFont typeface="Arial"/>
              <a:buNone/>
              <a:defRPr sz="2000"/>
            </a:lvl2pPr>
            <a:lvl3pPr indent="-228600" lvl="2" marL="1371600" algn="l">
              <a:spcBef>
                <a:spcPts val="360"/>
              </a:spcBef>
              <a:spcAft>
                <a:spcPts val="0"/>
              </a:spcAft>
              <a:buClr>
                <a:schemeClr val="dk1"/>
              </a:buClr>
              <a:buSzPts val="1800"/>
              <a:buFont typeface="Arial"/>
              <a:buNone/>
              <a:defRPr sz="1800"/>
            </a:lvl3pPr>
            <a:lvl4pPr indent="-228600" lvl="3" marL="1828800" algn="l">
              <a:spcBef>
                <a:spcPts val="320"/>
              </a:spcBef>
              <a:spcAft>
                <a:spcPts val="0"/>
              </a:spcAft>
              <a:buClr>
                <a:schemeClr val="dk1"/>
              </a:buClr>
              <a:buSzPts val="1600"/>
              <a:buFont typeface="Arial"/>
              <a:buNone/>
              <a:defRPr sz="1600"/>
            </a:lvl4pPr>
            <a:lvl5pPr indent="-228600" lvl="4" marL="2286000" algn="l">
              <a:spcBef>
                <a:spcPts val="320"/>
              </a:spcBef>
              <a:spcAft>
                <a:spcPts val="0"/>
              </a:spcAft>
              <a:buClr>
                <a:schemeClr val="dk1"/>
              </a:buClr>
              <a:buSzPts val="1600"/>
              <a:buFont typeface="Arial"/>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30" name="Google Shape;30;p4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1" name="Google Shape;31;p4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2" name="Google Shape;32;p4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4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4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4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4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8" name="Google Shape;38;p4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39" name="Google Shape;39;p4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46"/>
          <p:cNvSpPr txBox="1"/>
          <p:nvPr>
            <p:ph type="title"/>
          </p:nvPr>
        </p:nvSpPr>
        <p:spPr>
          <a:xfrm>
            <a:off x="630238" y="365125"/>
            <a:ext cx="7886700" cy="132556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2" name="Google Shape;42;p46"/>
          <p:cNvSpPr txBox="1"/>
          <p:nvPr>
            <p:ph idx="1" type="body"/>
          </p:nvPr>
        </p:nvSpPr>
        <p:spPr>
          <a:xfrm>
            <a:off x="630238" y="1681163"/>
            <a:ext cx="3868737"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46"/>
          <p:cNvSpPr txBox="1"/>
          <p:nvPr>
            <p:ph idx="2" type="body"/>
          </p:nvPr>
        </p:nvSpPr>
        <p:spPr>
          <a:xfrm>
            <a:off x="630238" y="2505075"/>
            <a:ext cx="3868737"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46"/>
          <p:cNvSpPr txBox="1"/>
          <p:nvPr>
            <p:ph idx="3" type="body"/>
          </p:nvPr>
        </p:nvSpPr>
        <p:spPr>
          <a:xfrm>
            <a:off x="4629150" y="1681163"/>
            <a:ext cx="3887788"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46"/>
          <p:cNvSpPr txBox="1"/>
          <p:nvPr>
            <p:ph idx="4" type="body"/>
          </p:nvPr>
        </p:nvSpPr>
        <p:spPr>
          <a:xfrm>
            <a:off x="4629150" y="2505075"/>
            <a:ext cx="3887788"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4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47" name="Google Shape;47;p4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48" name="Google Shape;48;p4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4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1" name="Google Shape;51;p4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2" name="Google Shape;52;p4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3" name="Google Shape;53;p4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4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6" name="Google Shape;56;p4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57" name="Google Shape;57;p4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49"/>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49"/>
          <p:cNvSpPr txBox="1"/>
          <p:nvPr>
            <p:ph idx="1" type="body"/>
          </p:nvPr>
        </p:nvSpPr>
        <p:spPr>
          <a:xfrm>
            <a:off x="3887788" y="987425"/>
            <a:ext cx="4629150" cy="487362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49"/>
          <p:cNvSpPr txBox="1"/>
          <p:nvPr>
            <p:ph idx="2"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4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63" name="Google Shape;63;p4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64" name="Google Shape;64;p4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50"/>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50"/>
          <p:cNvSpPr/>
          <p:nvPr>
            <p:ph idx="2" type="pic"/>
          </p:nvPr>
        </p:nvSpPr>
        <p:spPr>
          <a:xfrm>
            <a:off x="3887788" y="987425"/>
            <a:ext cx="4629150" cy="4873625"/>
          </a:xfrm>
          <a:prstGeom prst="rect">
            <a:avLst/>
          </a:prstGeom>
          <a:noFill/>
          <a:ln>
            <a:noFill/>
          </a:ln>
        </p:spPr>
      </p:sp>
      <p:sp>
        <p:nvSpPr>
          <p:cNvPr id="68" name="Google Shape;68;p50"/>
          <p:cNvSpPr txBox="1"/>
          <p:nvPr>
            <p:ph idx="1"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Arial"/>
              <a:buNone/>
              <a:defRPr sz="1600"/>
            </a:lvl1pPr>
            <a:lvl2pPr indent="-228600" lvl="1" marL="914400" algn="l">
              <a:spcBef>
                <a:spcPts val="280"/>
              </a:spcBef>
              <a:spcAft>
                <a:spcPts val="0"/>
              </a:spcAft>
              <a:buClr>
                <a:schemeClr val="dk1"/>
              </a:buClr>
              <a:buSzPts val="1400"/>
              <a:buFont typeface="Arial"/>
              <a:buNone/>
              <a:defRPr sz="1400"/>
            </a:lvl2pPr>
            <a:lvl3pPr indent="-228600" lvl="2" marL="1371600" algn="l">
              <a:spcBef>
                <a:spcPts val="240"/>
              </a:spcBef>
              <a:spcAft>
                <a:spcPts val="0"/>
              </a:spcAft>
              <a:buClr>
                <a:schemeClr val="dk1"/>
              </a:buClr>
              <a:buSzPts val="1200"/>
              <a:buFont typeface="Arial"/>
              <a:buNone/>
              <a:defRPr sz="1200"/>
            </a:lvl3pPr>
            <a:lvl4pPr indent="-228600" lvl="3" marL="1828800" algn="l">
              <a:spcBef>
                <a:spcPts val="200"/>
              </a:spcBef>
              <a:spcAft>
                <a:spcPts val="0"/>
              </a:spcAft>
              <a:buClr>
                <a:schemeClr val="dk1"/>
              </a:buClr>
              <a:buSzPts val="1000"/>
              <a:buFont typeface="Arial"/>
              <a:buNone/>
              <a:defRPr sz="1000"/>
            </a:lvl4pPr>
            <a:lvl5pPr indent="-228600" lvl="4" marL="2286000" algn="l">
              <a:spcBef>
                <a:spcPts val="200"/>
              </a:spcBef>
              <a:spcAft>
                <a:spcPts val="0"/>
              </a:spcAft>
              <a:buClr>
                <a:schemeClr val="dk1"/>
              </a:buClr>
              <a:buSzPts val="1000"/>
              <a:buFont typeface="Arial"/>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5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0" name="Google Shape;70;p5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Clr>
                <a:schemeClr val="dk1"/>
              </a:buClr>
              <a:buSzPts val="1800"/>
              <a:buNone/>
              <a:defRPr/>
            </a:lvl2pPr>
            <a:lvl3pPr lvl="2" algn="l">
              <a:lnSpc>
                <a:spcPct val="100000"/>
              </a:lnSpc>
              <a:spcBef>
                <a:spcPts val="0"/>
              </a:spcBef>
              <a:spcAft>
                <a:spcPts val="0"/>
              </a:spcAft>
              <a:buClr>
                <a:schemeClr val="dk1"/>
              </a:buClr>
              <a:buSzPts val="1800"/>
              <a:buNone/>
              <a:defRPr/>
            </a:lvl3pPr>
            <a:lvl4pPr lvl="3" algn="l">
              <a:lnSpc>
                <a:spcPct val="100000"/>
              </a:lnSpc>
              <a:spcBef>
                <a:spcPts val="0"/>
              </a:spcBef>
              <a:spcAft>
                <a:spcPts val="0"/>
              </a:spcAft>
              <a:buClr>
                <a:schemeClr val="dk1"/>
              </a:buClr>
              <a:buSzPts val="1800"/>
              <a:buNone/>
              <a:defRPr/>
            </a:lvl4pPr>
            <a:lvl5pPr lvl="4" algn="l">
              <a:lnSpc>
                <a:spcPct val="100000"/>
              </a:lnSpc>
              <a:spcBef>
                <a:spcPts val="0"/>
              </a:spcBef>
              <a:spcAft>
                <a:spcPts val="0"/>
              </a:spcAft>
              <a:buClr>
                <a:schemeClr val="dk1"/>
              </a:buClr>
              <a:buSzPts val="1800"/>
              <a:buNone/>
              <a:defRPr/>
            </a:lvl5pPr>
            <a:lvl6pPr lvl="5" algn="l">
              <a:lnSpc>
                <a:spcPct val="100000"/>
              </a:lnSpc>
              <a:spcBef>
                <a:spcPts val="0"/>
              </a:spcBef>
              <a:spcAft>
                <a:spcPts val="0"/>
              </a:spcAft>
              <a:buClr>
                <a:schemeClr val="dk1"/>
              </a:buClr>
              <a:buSzPts val="1800"/>
              <a:buNone/>
              <a:defRPr/>
            </a:lvl6pPr>
            <a:lvl7pPr lvl="6" algn="l">
              <a:lnSpc>
                <a:spcPct val="100000"/>
              </a:lnSpc>
              <a:spcBef>
                <a:spcPts val="0"/>
              </a:spcBef>
              <a:spcAft>
                <a:spcPts val="0"/>
              </a:spcAft>
              <a:buClr>
                <a:schemeClr val="dk1"/>
              </a:buClr>
              <a:buSzPts val="1800"/>
              <a:buNone/>
              <a:defRPr/>
            </a:lvl7pPr>
            <a:lvl8pPr lvl="7" algn="l">
              <a:lnSpc>
                <a:spcPct val="100000"/>
              </a:lnSpc>
              <a:spcBef>
                <a:spcPts val="0"/>
              </a:spcBef>
              <a:spcAft>
                <a:spcPts val="0"/>
              </a:spcAft>
              <a:buClr>
                <a:schemeClr val="dk1"/>
              </a:buClr>
              <a:buSzPts val="1800"/>
              <a:buNone/>
              <a:defRPr/>
            </a:lvl8pPr>
            <a:lvl9pPr lvl="8" algn="l">
              <a:lnSpc>
                <a:spcPct val="100000"/>
              </a:lnSpc>
              <a:spcBef>
                <a:spcPts val="0"/>
              </a:spcBef>
              <a:spcAft>
                <a:spcPts val="0"/>
              </a:spcAft>
              <a:buClr>
                <a:schemeClr val="dk1"/>
              </a:buClr>
              <a:buSzPts val="1800"/>
              <a:buNone/>
              <a:defRPr/>
            </a:lvl9pPr>
          </a:lstStyle>
          <a:p/>
        </p:txBody>
      </p:sp>
      <p:sp>
        <p:nvSpPr>
          <p:cNvPr id="71" name="Google Shape;71;p5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1pPr>
            <a:lvl2pPr indent="0" lvl="1"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2pPr>
            <a:lvl3pPr indent="0" lvl="2"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3pPr>
            <a:lvl4pPr indent="0" lvl="3"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4pPr>
            <a:lvl5pPr indent="0" lvl="4"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5pPr>
            <a:lvl6pPr indent="0" lvl="5"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6pPr>
            <a:lvl7pPr indent="0" lvl="6"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7pPr>
            <a:lvl8pPr indent="0" lvl="7"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8pPr>
            <a:lvl9pPr indent="0" lvl="8" marL="0" algn="r">
              <a:lnSpc>
                <a:spcPct val="100000"/>
              </a:lnSpc>
              <a:spcBef>
                <a:spcPts val="0"/>
              </a:spcBef>
              <a:spcAft>
                <a:spcPts val="0"/>
              </a:spcAft>
              <a:buClr>
                <a:schemeClr val="dk1"/>
              </a:buClr>
              <a:buSzPts val="1400"/>
              <a:buFont typeface="Arial"/>
              <a:buNone/>
              <a:defRPr strike="noStrike">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3.xml"/><Relationship Id="rId12"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9"/>
          <p:cNvSpPr/>
          <p:nvPr/>
        </p:nvSpPr>
        <p:spPr>
          <a:xfrm>
            <a:off x="1588" y="333375"/>
            <a:ext cx="9144000" cy="1009650"/>
          </a:xfrm>
          <a:prstGeom prst="rect">
            <a:avLst/>
          </a:prstGeom>
          <a:gradFill>
            <a:gsLst>
              <a:gs pos="0">
                <a:srgbClr val="FFFFFF"/>
              </a:gs>
              <a:gs pos="100000">
                <a:srgbClr val="808080">
                  <a:alpha val="53725"/>
                </a:srgbClr>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descr="关系图" id="7" name="Google Shape;7;p39"/>
          <p:cNvPicPr preferRelativeResize="0"/>
          <p:nvPr/>
        </p:nvPicPr>
        <p:blipFill rotWithShape="1">
          <a:blip r:embed="rId1">
            <a:alphaModFix/>
          </a:blip>
          <a:srcRect b="13317" l="0" r="8122" t="1094"/>
          <a:stretch/>
        </p:blipFill>
        <p:spPr>
          <a:xfrm>
            <a:off x="5797550" y="4438650"/>
            <a:ext cx="3340100" cy="2333625"/>
          </a:xfrm>
          <a:prstGeom prst="rect">
            <a:avLst/>
          </a:prstGeom>
          <a:noFill/>
          <a:ln>
            <a:noFill/>
          </a:ln>
        </p:spPr>
      </p:pic>
      <p:sp>
        <p:nvSpPr>
          <p:cNvPr id="8" name="Google Shape;8;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9" name="Google Shape;9;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0" name="Google Shape;10;p3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
        <p:nvSpPr>
          <p:cNvPr id="11" name="Google Shape;11;p3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
        <p:nvSpPr>
          <p:cNvPr id="12" name="Google Shape;12;p3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
                                        </p:tgtEl>
                                        <p:attrNameLst>
                                          <p:attrName>style.visibility</p:attrName>
                                        </p:attrNameLst>
                                      </p:cBhvr>
                                      <p:to>
                                        <p:strVal val="visible"/>
                                      </p:to>
                                    </p:set>
                                    <p:animEffect filter="fade" transition="in">
                                      <p:cBhvr>
                                        <p:cTn dur="1000"/>
                                        <p:tgtEl>
                                          <p:spTgt spid="6"/>
                                        </p:tgtEl>
                                      </p:cBhvr>
                                    </p:animEffect>
                                  </p:childTnLst>
                                </p:cTn>
                              </p:par>
                              <p:par>
                                <p:cTn fill="hold" nodeType="withEffect" presetClass="entr" presetID="10" presetSubtype="0">
                                  <p:stCondLst>
                                    <p:cond delay="0"/>
                                  </p:stCondLst>
                                  <p:childTnLst>
                                    <p:set>
                                      <p:cBhvr>
                                        <p:cTn dur="1" fill="hold">
                                          <p:stCondLst>
                                            <p:cond delay="0"/>
                                          </p:stCondLst>
                                        </p:cTn>
                                        <p:tgtEl>
                                          <p:spTgt spid="8"/>
                                        </p:tgtEl>
                                        <p:attrNameLst>
                                          <p:attrName>style.visibility</p:attrName>
                                        </p:attrNameLst>
                                      </p:cBhvr>
                                      <p:to>
                                        <p:strVal val="visible"/>
                                      </p:to>
                                    </p:set>
                                    <p:animEffect filter="fade" transition="in">
                                      <p:cBhvr>
                                        <p:cTn dur="1000"/>
                                        <p:tgtEl>
                                          <p:spTgt spid="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41"/>
          <p:cNvSpPr/>
          <p:nvPr/>
        </p:nvSpPr>
        <p:spPr>
          <a:xfrm>
            <a:off x="1588" y="333375"/>
            <a:ext cx="9144000" cy="1009650"/>
          </a:xfrm>
          <a:prstGeom prst="rect">
            <a:avLst/>
          </a:prstGeom>
          <a:gradFill>
            <a:gsLst>
              <a:gs pos="0">
                <a:srgbClr val="FFFFFF"/>
              </a:gs>
              <a:gs pos="100000">
                <a:srgbClr val="808080">
                  <a:alpha val="53725"/>
                </a:srgbClr>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descr="关系图" id="86" name="Google Shape;86;p41"/>
          <p:cNvPicPr preferRelativeResize="0"/>
          <p:nvPr/>
        </p:nvPicPr>
        <p:blipFill rotWithShape="1">
          <a:blip r:embed="rId1">
            <a:alphaModFix/>
          </a:blip>
          <a:srcRect b="13317" l="0" r="8122" t="1094"/>
          <a:stretch/>
        </p:blipFill>
        <p:spPr>
          <a:xfrm>
            <a:off x="5797550" y="4438650"/>
            <a:ext cx="3340100" cy="2333625"/>
          </a:xfrm>
          <a:prstGeom prst="rect">
            <a:avLst/>
          </a:prstGeom>
          <a:noFill/>
          <a:ln>
            <a:noFill/>
          </a:ln>
        </p:spPr>
      </p:pic>
      <p:sp>
        <p:nvSpPr>
          <p:cNvPr id="87" name="Google Shape;87;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88" name="Google Shape;88;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9" name="Google Shape;89;p4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
        <p:nvSpPr>
          <p:cNvPr id="90" name="Google Shape;90;p4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
        <p:nvSpPr>
          <p:cNvPr id="91" name="Google Shape;91;p4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1000"/>
                                        <p:tgtEl>
                                          <p:spTgt spid="85"/>
                                        </p:tgtEl>
                                      </p:cBhvr>
                                    </p:animEffect>
                                  </p:childTnLst>
                                </p:cTn>
                              </p:par>
                              <p:par>
                                <p:cTn fill="hold" nodeType="with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1000"/>
                                        <p:tgtEl>
                                          <p:spTgt spid="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1" Type="http://schemas.openxmlformats.org/officeDocument/2006/relationships/hyperlink" Target="https://vikaspedia.in/social-welfare/differently-abled-welfare/schemes-programmes/scholarships-for-persons-with-disabilities" TargetMode="External"/><Relationship Id="rId10" Type="http://schemas.openxmlformats.org/officeDocument/2006/relationships/hyperlink" Target="https://vikaspedia.in/social-welfare/differently-abled-welfare/schemes-programmes/scholarships-for-persons-with-disabilities"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vikaspedia.in/social-welfare/differently-abled-welfare/schemes-programmes/scholarships-for-persons-with-disabilities" TargetMode="External"/><Relationship Id="rId4" Type="http://schemas.openxmlformats.org/officeDocument/2006/relationships/hyperlink" Target="https://vikaspedia.in/social-welfare/differently-abled-welfare/schemes-programmes/scholarships-for-persons-with-disabilities" TargetMode="External"/><Relationship Id="rId9" Type="http://schemas.openxmlformats.org/officeDocument/2006/relationships/hyperlink" Target="https://vikaspedia.in/social-welfare/differently-abled-welfare/schemes-programmes/scholarships-for-persons-with-disabilities" TargetMode="External"/><Relationship Id="rId5" Type="http://schemas.openxmlformats.org/officeDocument/2006/relationships/hyperlink" Target="https://vikaspedia.in/social-welfare/differently-abled-welfare/schemes-programmes/scholarships-for-persons-with-disabilities" TargetMode="External"/><Relationship Id="rId6" Type="http://schemas.openxmlformats.org/officeDocument/2006/relationships/hyperlink" Target="https://vikaspedia.in/social-welfare/differently-abled-welfare/schemes-programmes/scholarships-for-persons-with-disabilities" TargetMode="External"/><Relationship Id="rId7" Type="http://schemas.openxmlformats.org/officeDocument/2006/relationships/hyperlink" Target="https://vikaspedia.in/social-welfare/differently-abled-welfare/schemes-programmes/scholarships-for-persons-with-disabilities" TargetMode="External"/><Relationship Id="rId8" Type="http://schemas.openxmlformats.org/officeDocument/2006/relationships/hyperlink" Target="https://vikaspedia.in/social-welfare/differently-abled-welfare/schemes-programmes/scholarships-for-persons-with-disabiliti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hyperlink" Target="http://disabilityaffairs.gov.in/conten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disabilityaffairs.gov.in/conten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www.scd.tn.gov.in/"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1" Type="http://schemas.openxmlformats.org/officeDocument/2006/relationships/hyperlink" Target="http://www.nhfdc.nic.in/upload/Assistive%20Device%20Scheme.pdf" TargetMode="External"/><Relationship Id="rId10" Type="http://schemas.openxmlformats.org/officeDocument/2006/relationships/hyperlink" Target="http://www.nhfdc.nic.in/upload/SCHEME%20FOR%20PROVIDING%20HANDHOLDING%20FOR%20SKILL%20TRAINING.pdf" TargetMode="External"/><Relationship Id="rId13" Type="http://schemas.openxmlformats.org/officeDocument/2006/relationships/hyperlink" Target="http://www.nhfdc.nic.in/upload/nhfdc/Refinance_scheme.pdf" TargetMode="External"/><Relationship Id="rId12" Type="http://schemas.openxmlformats.org/officeDocument/2006/relationships/hyperlink" Target="http://www.nhfdc.nic.in/upload/nhfdc/Scheme_Young.pdf" TargetMode="External"/><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www.nhfdc.nic.in/schemes/schemes-implemented-through-scas-nationalised-banks" TargetMode="External"/><Relationship Id="rId4" Type="http://schemas.openxmlformats.org/officeDocument/2006/relationships/hyperlink" Target="http://www.nhfdc.nic.in/schemes/micro-financing-scheme" TargetMode="External"/><Relationship Id="rId9" Type="http://schemas.openxmlformats.org/officeDocument/2006/relationships/hyperlink" Target="http://www.nhfdc.nic.in/upload/SCHEME%20FOR%20PROVIDING%20HANDHOLDING.pdf" TargetMode="External"/><Relationship Id="rId15" Type="http://schemas.openxmlformats.org/officeDocument/2006/relationships/hyperlink" Target="http://www.nhfdc.nic.in/site/NF_Scheme.pdf" TargetMode="External"/><Relationship Id="rId14" Type="http://schemas.openxmlformats.org/officeDocument/2006/relationships/hyperlink" Target="http://www.nhfdc.nic.in/site/Trust_fund.pdf" TargetMode="External"/><Relationship Id="rId16" Type="http://schemas.openxmlformats.org/officeDocument/2006/relationships/hyperlink" Target="http://www.nhfdc.nic.in/upload/nhfdc/CSR_Format.pdf" TargetMode="External"/><Relationship Id="rId5" Type="http://schemas.openxmlformats.org/officeDocument/2006/relationships/hyperlink" Target="http://www.nhfdc.nic.in/schemes/schemes-for-parents-association-of-mentally-retarded-persons" TargetMode="External"/><Relationship Id="rId6" Type="http://schemas.openxmlformats.org/officeDocument/2006/relationships/hyperlink" Target="http://www.nhfdc.nic.in/upload/Scheme%20of%20Financing%20NGOs.pdf" TargetMode="External"/><Relationship Id="rId7" Type="http://schemas.openxmlformats.org/officeDocument/2006/relationships/hyperlink" Target="http://www.nhfdc.nic.in/upload/SCHEME%20FOR%20VOCATIONAL%20EDUCATION.pdf" TargetMode="External"/><Relationship Id="rId8" Type="http://schemas.openxmlformats.org/officeDocument/2006/relationships/hyperlink" Target="http://www.nhfdc.nic.in/upload/SCHEME%20OF%20FINANCING%20CONSTRUCTION.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hyperlink" Target="http://disabilityaffairs.gov.in/content/" TargetMode="External"/></Relationships>
</file>

<file path=ppt/slides/_rels/slide8.xml.rels><?xml version="1.0" encoding="UTF-8" standalone="yes"?><Relationships xmlns="http://schemas.openxmlformats.org/package/2006/relationships"><Relationship Id="rId10" Type="http://schemas.openxmlformats.org/officeDocument/2006/relationships/hyperlink" Target="https://vikaspedia.in/social-welfare/differently-abled-welfare/schemes-programmes/gst-rate-for-specified-items-for-physically-challenged-persons"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vikaspedia.in/social-welfare/differently-abled-welfare/schemes-programmes/accessible-elections" TargetMode="External"/><Relationship Id="rId4" Type="http://schemas.openxmlformats.org/officeDocument/2006/relationships/hyperlink" Target="https://vikaspedia.in/social-welfare/differently-abled-welfare/schemes-programmes/accessible-india-campaign" TargetMode="External"/><Relationship Id="rId9" Type="http://schemas.openxmlformats.org/officeDocument/2006/relationships/hyperlink" Target="https://vikaspedia.in/social-welfare/differently-abled-welfare/schemes-programmes/gst-concession-to-pwds" TargetMode="External"/><Relationship Id="rId5" Type="http://schemas.openxmlformats.org/officeDocument/2006/relationships/hyperlink" Target="https://vikaspedia.in/social-welfare/differently-abled-welfare/schemes-programmes/adip-scheme" TargetMode="External"/><Relationship Id="rId6" Type="http://schemas.openxmlformats.org/officeDocument/2006/relationships/hyperlink" Target="https://vikaspedia.in/social-welfare/differently-abled-welfare/schemes-programmes/assistance-for-differently-abled" TargetMode="External"/><Relationship Id="rId7" Type="http://schemas.openxmlformats.org/officeDocument/2006/relationships/hyperlink" Target="https://vikaspedia.in/social-welfare/differently-abled-welfare/schemes-programmes/composite-regional-centre-for-skill-development--rehabilitation-and-employment-of-persons-with-disabilities" TargetMode="External"/><Relationship Id="rId8" Type="http://schemas.openxmlformats.org/officeDocument/2006/relationships/hyperlink" Target="https://vikaspedia.in/social-welfare/differently-abled-welfare/schemes-programmes/ddrs-scheme-revise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vikaspedia.in/social-welfare/differently-abled-welfare/schemes-programmes/legal-guardianship" TargetMode="External"/><Relationship Id="rId4" Type="http://schemas.openxmlformats.org/officeDocument/2006/relationships/hyperlink" Target="https://vikaspedia.in/social-welfare/differently-abled-welfare/schemes-programmes/national-awards-for-empowerment-of-persons-with-disabilities" TargetMode="External"/><Relationship Id="rId5" Type="http://schemas.openxmlformats.org/officeDocument/2006/relationships/hyperlink" Target="https://vikaspedia.in/social-welfare/differently-abled-welfare/schemes-programmes/national-handicapped-finance-development-corporation" TargetMode="External"/><Relationship Id="rId6" Type="http://schemas.openxmlformats.org/officeDocument/2006/relationships/hyperlink" Target="https://vikaspedia.in/social-welfare/differently-abled-welfare/schemes-programmes/schemes-of-the-national-trust" TargetMode="External"/><Relationship Id="rId7" Type="http://schemas.openxmlformats.org/officeDocument/2006/relationships/hyperlink" Target="https://vikaspedia.in/social-welfare/differently-abled-welfare/schemes-programmes/scholarships-for-persons-with-disabilities" TargetMode="External"/><Relationship Id="rId8" Type="http://schemas.openxmlformats.org/officeDocument/2006/relationships/hyperlink" Target="https://vikaspedia.in/social-welfare/differently-abled-welfare/schemes-programmes/unique-disability-id"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
          <p:cNvSpPr txBox="1"/>
          <p:nvPr>
            <p:ph idx="1" type="subTitle"/>
          </p:nvPr>
        </p:nvSpPr>
        <p:spPr>
          <a:xfrm>
            <a:off x="-10" y="5445120"/>
            <a:ext cx="5951100" cy="141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Arial"/>
              <a:buNone/>
            </a:pPr>
            <a:r>
              <a:rPr lang="en-US"/>
              <a:t>Compiled by</a:t>
            </a:r>
            <a:endParaRPr/>
          </a:p>
          <a:p>
            <a:pPr indent="0" lvl="0" marL="0" rtl="0" algn="ctr">
              <a:spcBef>
                <a:spcPts val="0"/>
              </a:spcBef>
              <a:spcAft>
                <a:spcPts val="0"/>
              </a:spcAft>
              <a:buClr>
                <a:schemeClr val="dk1"/>
              </a:buClr>
              <a:buSzPts val="3200"/>
              <a:buFont typeface="Arial"/>
              <a:buNone/>
            </a:pPr>
            <a:r>
              <a:rPr lang="en-US"/>
              <a:t>Dr.M.Prabavathy</a:t>
            </a:r>
            <a:endParaRPr/>
          </a:p>
          <a:p>
            <a:pPr indent="0" lvl="0" marL="0" rtl="0" algn="ctr">
              <a:spcBef>
                <a:spcPts val="640"/>
              </a:spcBef>
              <a:spcAft>
                <a:spcPts val="0"/>
              </a:spcAft>
              <a:buClr>
                <a:schemeClr val="dk1"/>
              </a:buClr>
              <a:buSzPts val="3200"/>
              <a:buFont typeface="Arial"/>
              <a:buNone/>
            </a:pPr>
            <a:r>
              <a:rPr lang="en-US"/>
              <a:t>Director</a:t>
            </a:r>
            <a:endParaRPr/>
          </a:p>
          <a:p>
            <a:pPr indent="0" lvl="0" marL="0" rtl="0" algn="ctr">
              <a:spcBef>
                <a:spcPts val="640"/>
              </a:spcBef>
              <a:spcAft>
                <a:spcPts val="0"/>
              </a:spcAft>
              <a:buClr>
                <a:schemeClr val="dk1"/>
              </a:buClr>
              <a:buSzPts val="3200"/>
              <a:buFont typeface="Arial"/>
              <a:buNone/>
            </a:pPr>
            <a:r>
              <a:rPr lang="en-US"/>
              <a:t>CDAP,BDU</a:t>
            </a:r>
            <a:endParaRPr/>
          </a:p>
        </p:txBody>
      </p:sp>
      <p:sp>
        <p:nvSpPr>
          <p:cNvPr id="168" name="Google Shape;168;p1"/>
          <p:cNvSpPr txBox="1"/>
          <p:nvPr>
            <p:ph type="ctrTitle"/>
          </p:nvPr>
        </p:nvSpPr>
        <p:spPr>
          <a:xfrm>
            <a:off x="755650" y="620713"/>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Govt Scheme for Differently Abled</a:t>
            </a:r>
            <a:br>
              <a:rPr lang="en-US">
                <a:latin typeface="Arial"/>
                <a:ea typeface="Arial"/>
                <a:cs typeface="Arial"/>
                <a:sym typeface="Arial"/>
              </a:rP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None/>
            </a:pPr>
            <a:r>
              <a:rPr b="1" lang="en-US" sz="4000"/>
              <a:t>Scholarships for Persons with Disabilities</a:t>
            </a:r>
            <a:br>
              <a:rPr b="1" lang="en-US"/>
            </a:br>
            <a:endParaRPr/>
          </a:p>
        </p:txBody>
      </p:sp>
      <p:sp>
        <p:nvSpPr>
          <p:cNvPr id="223" name="Google Shape;223;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Font typeface="Arial"/>
              <a:buChar char="•"/>
            </a:pPr>
            <a:r>
              <a:rPr lang="en-US" u="sng">
                <a:solidFill>
                  <a:schemeClr val="hlink"/>
                </a:solidFill>
                <a:hlinkClick r:id="rId3"/>
              </a:rPr>
              <a:t>Pre-Matric Scholarship for Students with Disabilities</a:t>
            </a:r>
            <a:endParaRPr/>
          </a:p>
          <a:p>
            <a:pPr indent="-342900" lvl="0" marL="342900" rtl="0" algn="l">
              <a:spcBef>
                <a:spcPts val="544"/>
              </a:spcBef>
              <a:spcAft>
                <a:spcPts val="0"/>
              </a:spcAft>
              <a:buClr>
                <a:schemeClr val="dk1"/>
              </a:buClr>
              <a:buSzPct val="100000"/>
              <a:buFont typeface="Arial"/>
              <a:buChar char="•"/>
            </a:pPr>
            <a:r>
              <a:rPr lang="en-US" u="sng">
                <a:solidFill>
                  <a:schemeClr val="hlink"/>
                </a:solidFill>
                <a:hlinkClick r:id="rId4"/>
              </a:rPr>
              <a:t>Post Matric</a:t>
            </a:r>
            <a:endParaRPr/>
          </a:p>
          <a:p>
            <a:pPr indent="-285750" lvl="1" marL="742950" rtl="0" algn="l">
              <a:spcBef>
                <a:spcPts val="476"/>
              </a:spcBef>
              <a:spcAft>
                <a:spcPts val="0"/>
              </a:spcAft>
              <a:buClr>
                <a:schemeClr val="dk1"/>
              </a:buClr>
              <a:buSzPct val="100000"/>
              <a:buFont typeface="Arial"/>
              <a:buChar char="–"/>
            </a:pPr>
            <a:r>
              <a:rPr lang="en-US" u="sng">
                <a:solidFill>
                  <a:schemeClr val="hlink"/>
                </a:solidFill>
                <a:hlinkClick r:id="rId5"/>
              </a:rPr>
              <a:t>Post Matric Scholarship for Students with Disabilities</a:t>
            </a:r>
            <a:endParaRPr/>
          </a:p>
          <a:p>
            <a:pPr indent="-285750" lvl="1" marL="742950" rtl="0" algn="l">
              <a:spcBef>
                <a:spcPts val="476"/>
              </a:spcBef>
              <a:spcAft>
                <a:spcPts val="0"/>
              </a:spcAft>
              <a:buClr>
                <a:schemeClr val="dk1"/>
              </a:buClr>
              <a:buSzPct val="100000"/>
              <a:buFont typeface="Arial"/>
              <a:buChar char="–"/>
            </a:pPr>
            <a:r>
              <a:rPr lang="en-US" u="sng">
                <a:solidFill>
                  <a:schemeClr val="hlink"/>
                </a:solidFill>
                <a:hlinkClick r:id="rId6"/>
              </a:rPr>
              <a:t>Scholarship Scheme from Trust Fund</a:t>
            </a:r>
            <a:endParaRPr/>
          </a:p>
          <a:p>
            <a:pPr indent="-342900" lvl="0" marL="342900" rtl="0" algn="l">
              <a:spcBef>
                <a:spcPts val="544"/>
              </a:spcBef>
              <a:spcAft>
                <a:spcPts val="0"/>
              </a:spcAft>
              <a:buClr>
                <a:schemeClr val="dk1"/>
              </a:buClr>
              <a:buSzPct val="100000"/>
              <a:buFont typeface="Arial"/>
              <a:buChar char="•"/>
            </a:pPr>
            <a:r>
              <a:rPr lang="en-US" u="sng">
                <a:solidFill>
                  <a:schemeClr val="hlink"/>
                </a:solidFill>
                <a:hlinkClick r:id="rId7"/>
              </a:rPr>
              <a:t>Post graduation</a:t>
            </a:r>
            <a:endParaRPr/>
          </a:p>
          <a:p>
            <a:pPr indent="-285750" lvl="1" marL="742950" rtl="0" algn="l">
              <a:spcBef>
                <a:spcPts val="476"/>
              </a:spcBef>
              <a:spcAft>
                <a:spcPts val="0"/>
              </a:spcAft>
              <a:buClr>
                <a:schemeClr val="dk1"/>
              </a:buClr>
              <a:buSzPct val="100000"/>
              <a:buFont typeface="Arial"/>
              <a:buChar char="–"/>
            </a:pPr>
            <a:r>
              <a:rPr lang="en-US" u="sng">
                <a:solidFill>
                  <a:schemeClr val="hlink"/>
                </a:solidFill>
                <a:hlinkClick r:id="rId8"/>
              </a:rPr>
              <a:t>Scholarship for Top Class Education for students with disabilities studying in premier higher educational institutes (like IIT, IIM, NIT)</a:t>
            </a:r>
            <a:endParaRPr/>
          </a:p>
          <a:p>
            <a:pPr indent="-285750" lvl="1" marL="742950" rtl="0" algn="l">
              <a:spcBef>
                <a:spcPts val="476"/>
              </a:spcBef>
              <a:spcAft>
                <a:spcPts val="0"/>
              </a:spcAft>
              <a:buClr>
                <a:schemeClr val="dk1"/>
              </a:buClr>
              <a:buSzPct val="100000"/>
              <a:buFont typeface="Arial"/>
              <a:buChar char="–"/>
            </a:pPr>
            <a:r>
              <a:rPr lang="en-US" u="sng">
                <a:solidFill>
                  <a:schemeClr val="hlink"/>
                </a:solidFill>
                <a:hlinkClick r:id="rId9"/>
              </a:rPr>
              <a:t>National Fellowship for Students with Disabilities</a:t>
            </a:r>
            <a:endParaRPr/>
          </a:p>
          <a:p>
            <a:pPr indent="-285750" lvl="1" marL="742950" rtl="0" algn="l">
              <a:spcBef>
                <a:spcPts val="476"/>
              </a:spcBef>
              <a:spcAft>
                <a:spcPts val="0"/>
              </a:spcAft>
              <a:buClr>
                <a:schemeClr val="dk1"/>
              </a:buClr>
              <a:buSzPct val="100000"/>
              <a:buFont typeface="Arial"/>
              <a:buChar char="–"/>
            </a:pPr>
            <a:r>
              <a:rPr lang="en-US" u="sng">
                <a:solidFill>
                  <a:schemeClr val="hlink"/>
                </a:solidFill>
                <a:hlinkClick r:id="rId10"/>
              </a:rPr>
              <a:t>National Overseas Scholarship (NOS) for Students with Disabilities</a:t>
            </a:r>
            <a:endParaRPr/>
          </a:p>
          <a:p>
            <a:pPr indent="-285750" lvl="1" marL="742950" rtl="0" algn="l">
              <a:spcBef>
                <a:spcPts val="476"/>
              </a:spcBef>
              <a:spcAft>
                <a:spcPts val="0"/>
              </a:spcAft>
              <a:buClr>
                <a:schemeClr val="dk1"/>
              </a:buClr>
              <a:buSzPct val="100000"/>
              <a:buFont typeface="Arial"/>
              <a:buChar char="–"/>
            </a:pPr>
            <a:r>
              <a:rPr lang="en-US" u="sng">
                <a:solidFill>
                  <a:schemeClr val="hlink"/>
                </a:solidFill>
                <a:hlinkClick r:id="rId11"/>
              </a:rPr>
              <a:t>Scheme of Free Coaching for Students with Disabilities</a:t>
            </a:r>
            <a:endParaRPr/>
          </a:p>
          <a:p>
            <a:pPr indent="-170180" lvl="0" marL="342900" rtl="0" algn="l">
              <a:spcBef>
                <a:spcPts val="544"/>
              </a:spcBef>
              <a:spcAft>
                <a:spcPts val="0"/>
              </a:spcAft>
              <a:buClr>
                <a:schemeClr val="dk1"/>
              </a:buClr>
              <a:buSzPct val="100000"/>
              <a:buFont typeface="Arial"/>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Scholarship</a:t>
            </a:r>
            <a:endParaRPr/>
          </a:p>
        </p:txBody>
      </p:sp>
      <p:sp>
        <p:nvSpPr>
          <p:cNvPr id="229" name="Google Shape;229;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Central Sector Plan of Umbrella Scholarship Scheme "Scholarships for Students with Disabilities"</a:t>
            </a:r>
            <a:endParaRPr b="0" i="0" sz="1800" u="none" cap="none" strike="noStrike">
              <a:solidFill>
                <a:schemeClr val="dk1"/>
              </a:solidFill>
              <a:latin typeface="Arial"/>
              <a:ea typeface="Arial"/>
              <a:cs typeface="Arial"/>
              <a:sym typeface="Arial"/>
            </a:endParaRPr>
          </a:p>
          <a:p>
            <a:pPr indent="-342900" lvl="0" marL="342900" marR="0" rtl="0" algn="l">
              <a:lnSpc>
                <a:spcPct val="100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the Department of Empowerment of Persons with Disabilities has merged the following six scholarship schemes into an umbrella scholarship scheme titled "Scholarships for Students with Disabilities" w.e.f. 151 April, 2018: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1. Pre-matric Scholarship for Students with Disabilities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2. Post-matric Scholarship for Students with Disabilities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3. Top Class Education for Students with Disabilities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4. National Overseas Scholarship for Students with Disabilities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5. National Fellowship for Persons with Disabilities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6. Free Coaching for Students with Disabilities</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36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For more information : </a:t>
            </a:r>
            <a:r>
              <a:rPr b="0" i="0" lang="en-US" sz="1800" u="sng" cap="none" strike="noStrike">
                <a:solidFill>
                  <a:schemeClr val="dk1"/>
                </a:solidFill>
                <a:latin typeface="Arial"/>
                <a:ea typeface="Arial"/>
                <a:cs typeface="Arial"/>
                <a:sym typeface="Arial"/>
                <a:hlinkClick r:id="rId3">
                  <a:extLst>
                    <a:ext uri="{A12FA001-AC4F-418D-AE19-62706E023703}">
                      <ahyp:hlinkClr val="tx"/>
                    </a:ext>
                  </a:extLst>
                </a:hlinkClick>
              </a:rPr>
              <a:t>http://disabilityaffairs.gov.in</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600"/>
              <a:t>Some Important Schemes -In brief</a:t>
            </a:r>
            <a:endParaRPr sz="3600"/>
          </a:p>
        </p:txBody>
      </p:sp>
      <p:sp>
        <p:nvSpPr>
          <p:cNvPr id="235" name="Google Shape;235;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Divyanjan Swavalamban Yojana</a:t>
            </a:r>
            <a:endParaRPr/>
          </a:p>
          <a:p>
            <a:pPr indent="-342900" lvl="0" marL="342900" rtl="0" algn="l">
              <a:spcBef>
                <a:spcPts val="640"/>
              </a:spcBef>
              <a:spcAft>
                <a:spcPts val="0"/>
              </a:spcAft>
              <a:buClr>
                <a:schemeClr val="dk1"/>
              </a:buClr>
              <a:buSzPts val="3200"/>
              <a:buFont typeface="Arial"/>
              <a:buChar char="•"/>
            </a:pPr>
            <a:r>
              <a:rPr lang="en-US"/>
              <a:t>Deendayal Disabled Rehabilitation Scheme (DDRS)</a:t>
            </a:r>
            <a:endParaRPr/>
          </a:p>
          <a:p>
            <a:pPr indent="-342900" lvl="0" marL="342900" rtl="0" algn="l">
              <a:spcBef>
                <a:spcPts val="640"/>
              </a:spcBef>
              <a:spcAft>
                <a:spcPts val="0"/>
              </a:spcAft>
              <a:buClr>
                <a:schemeClr val="dk1"/>
              </a:buClr>
              <a:buSzPts val="3200"/>
              <a:buFont typeface="Arial"/>
              <a:buChar char="•"/>
            </a:pPr>
            <a:r>
              <a:rPr lang="en-US"/>
              <a:t>Assistance for Disabled Persons (ADIP)</a:t>
            </a:r>
            <a:endParaRPr/>
          </a:p>
          <a:p>
            <a:pPr indent="-342900" lvl="0" marL="342900" rtl="0" algn="l">
              <a:spcBef>
                <a:spcPts val="640"/>
              </a:spcBef>
              <a:spcAft>
                <a:spcPts val="0"/>
              </a:spcAft>
              <a:buClr>
                <a:schemeClr val="dk1"/>
              </a:buClr>
              <a:buSzPts val="3200"/>
              <a:buFont typeface="Arial"/>
              <a:buChar char="•"/>
            </a:pPr>
            <a:r>
              <a:rPr lang="en-US"/>
              <a:t>Accessible India Campaign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600"/>
              <a:t>Divyanjan Swavalamban Yojana</a:t>
            </a:r>
            <a:br>
              <a:rPr lang="en-US"/>
            </a:br>
            <a:endParaRPr/>
          </a:p>
        </p:txBody>
      </p:sp>
      <p:sp>
        <p:nvSpPr>
          <p:cNvPr id="241" name="Google Shape;241;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1600"/>
              <a:buFont typeface="Arial"/>
              <a:buChar char="•"/>
            </a:pPr>
            <a:r>
              <a:rPr lang="en-US" sz="1600"/>
              <a:t>The purpose of Divyangjan Swavalamban Yojana is to make the concessional benefit available for the people who are specially-abled as per the rules of the PwD Act, 2016. With the help of this scheme, these differently-abled people can:</a:t>
            </a:r>
            <a:endParaRPr sz="1600"/>
          </a:p>
          <a:p>
            <a:pPr indent="-241300" lvl="0" marL="342900" rtl="0" algn="just">
              <a:spcBef>
                <a:spcPts val="320"/>
              </a:spcBef>
              <a:spcAft>
                <a:spcPts val="0"/>
              </a:spcAft>
              <a:buClr>
                <a:schemeClr val="dk1"/>
              </a:buClr>
              <a:buSzPts val="1600"/>
              <a:buFont typeface="Arial"/>
              <a:buNone/>
            </a:pPr>
            <a:r>
              <a:t/>
            </a:r>
            <a:endParaRPr sz="1600"/>
          </a:p>
          <a:p>
            <a:pPr indent="-342900" lvl="0" marL="342900" rtl="0" algn="just">
              <a:spcBef>
                <a:spcPts val="320"/>
              </a:spcBef>
              <a:spcAft>
                <a:spcPts val="0"/>
              </a:spcAft>
              <a:buClr>
                <a:schemeClr val="dk1"/>
              </a:buClr>
              <a:buSzPts val="1600"/>
              <a:buFont typeface="Arial"/>
              <a:buChar char="•"/>
            </a:pPr>
            <a:r>
              <a:rPr lang="en-US" sz="1600"/>
              <a:t> When that person is looking to start something, which will directly or indirectly help him/her financially or will provide better opportunities to improve their life</a:t>
            </a:r>
            <a:endParaRPr sz="1600"/>
          </a:p>
          <a:p>
            <a:pPr indent="-342900" lvl="0" marL="342900" rtl="0" algn="just">
              <a:spcBef>
                <a:spcPts val="320"/>
              </a:spcBef>
              <a:spcAft>
                <a:spcPts val="0"/>
              </a:spcAft>
              <a:buClr>
                <a:schemeClr val="dk1"/>
              </a:buClr>
              <a:buSzPts val="1600"/>
              <a:buFont typeface="Arial"/>
              <a:buChar char="•"/>
            </a:pPr>
            <a:r>
              <a:rPr lang="en-US" sz="1600"/>
              <a:t> Continue study even after completing his schooling which will improve his educational qualifications.</a:t>
            </a:r>
            <a:endParaRPr sz="1600"/>
          </a:p>
          <a:p>
            <a:pPr indent="-342900" lvl="0" marL="342900" rtl="0" algn="just">
              <a:spcBef>
                <a:spcPts val="320"/>
              </a:spcBef>
              <a:spcAft>
                <a:spcPts val="0"/>
              </a:spcAft>
              <a:buClr>
                <a:schemeClr val="dk1"/>
              </a:buClr>
              <a:buSzPts val="1600"/>
              <a:buFont typeface="Arial"/>
              <a:buChar char="•"/>
            </a:pPr>
            <a:r>
              <a:rPr lang="en-US" sz="1600"/>
              <a:t> Improve his vocation and skill set by taking the necessary courses which will advance his employment opportunities.</a:t>
            </a:r>
            <a:endParaRPr sz="1600"/>
          </a:p>
          <a:p>
            <a:pPr indent="-342900" lvl="0" marL="342900" rtl="0" algn="just">
              <a:spcBef>
                <a:spcPts val="320"/>
              </a:spcBef>
              <a:spcAft>
                <a:spcPts val="0"/>
              </a:spcAft>
              <a:buClr>
                <a:schemeClr val="dk1"/>
              </a:buClr>
              <a:buSzPts val="1600"/>
              <a:buFont typeface="Arial"/>
              <a:buChar char="•"/>
            </a:pPr>
            <a:r>
              <a:rPr lang="en-US" sz="1600"/>
              <a:t> Buy or customize his disability-friendly vehicle with better accessories that will help in his day to day activities a little bit more.</a:t>
            </a:r>
            <a:endParaRPr sz="1600"/>
          </a:p>
          <a:p>
            <a:pPr indent="-342900" lvl="0" marL="342900" rtl="0" algn="just">
              <a:spcBef>
                <a:spcPts val="320"/>
              </a:spcBef>
              <a:spcAft>
                <a:spcPts val="0"/>
              </a:spcAft>
              <a:buClr>
                <a:schemeClr val="dk1"/>
              </a:buClr>
              <a:buSzPts val="1600"/>
              <a:buFont typeface="Arial"/>
              <a:buChar char="•"/>
            </a:pPr>
            <a:r>
              <a:rPr lang="en-US" sz="1600"/>
              <a:t> This scheme provides loan facility to the visually impaired so that they can buy the items which are necessary for the betterment of their lives.</a:t>
            </a:r>
            <a:endParaRPr sz="1600"/>
          </a:p>
          <a:p>
            <a:pPr indent="-342900" lvl="0" marL="342900" rtl="0" algn="just">
              <a:spcBef>
                <a:spcPts val="320"/>
              </a:spcBef>
              <a:spcAft>
                <a:spcPts val="0"/>
              </a:spcAft>
              <a:buClr>
                <a:schemeClr val="dk1"/>
              </a:buClr>
              <a:buSzPts val="1600"/>
              <a:buFont typeface="Arial"/>
              <a:buChar char="•"/>
            </a:pPr>
            <a:r>
              <a:rPr lang="en-US" sz="1600"/>
              <a:t> This financial aid provided by the NHFDC provides banking facilities for PwD to give loans at a very nominal per annum.</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Deendayal Disabled Rehabilitation Scheme (DDRS)</a:t>
            </a:r>
            <a:endParaRPr sz="3200"/>
          </a:p>
        </p:txBody>
      </p:sp>
      <p:sp>
        <p:nvSpPr>
          <p:cNvPr id="247" name="Google Shape;247;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400"/>
              <a:buFont typeface="Arial"/>
              <a:buChar char="•"/>
            </a:pPr>
            <a:r>
              <a:rPr lang="en-US" sz="2400"/>
              <a:t>To help the specially-abled people perform the tasks which help in creating a better environment for them and also ensures that PwD gets similar opportunities to empower themselves like all the other people thus provide social justice and equity.</a:t>
            </a:r>
            <a:endParaRPr sz="2400"/>
          </a:p>
          <a:p>
            <a:pPr indent="-342900" lvl="0" marL="342900" rtl="0" algn="just">
              <a:spcBef>
                <a:spcPts val="480"/>
              </a:spcBef>
              <a:spcAft>
                <a:spcPts val="0"/>
              </a:spcAft>
              <a:buClr>
                <a:schemeClr val="dk1"/>
              </a:buClr>
              <a:buSzPts val="2400"/>
              <a:buFont typeface="Arial"/>
              <a:buChar char="•"/>
            </a:pPr>
            <a:r>
              <a:rPr lang="en-US" sz="2400"/>
              <a:t>The Ministry of Social Justice and Empowerment funds DDRS which is available for all the listed institutions and organizations.</a:t>
            </a:r>
            <a:endParaRPr sz="2400"/>
          </a:p>
          <a:p>
            <a:pPr indent="-342900" lvl="0" marL="342900" rtl="0" algn="just">
              <a:spcBef>
                <a:spcPts val="480"/>
              </a:spcBef>
              <a:spcAft>
                <a:spcPts val="0"/>
              </a:spcAft>
              <a:buClr>
                <a:schemeClr val="dk1"/>
              </a:buClr>
              <a:buSzPts val="2400"/>
              <a:buFont typeface="Arial"/>
              <a:buChar char="•"/>
            </a:pPr>
            <a:r>
              <a:rPr lang="en-US" sz="2400"/>
              <a:t> This scheme has been established under The Persons with Disabilities Act, 1995.</a:t>
            </a: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Deendayal Disabled Rehabilitation Scheme (DDRS)</a:t>
            </a:r>
            <a:br>
              <a:rPr lang="en-US"/>
            </a:br>
            <a:endParaRPr/>
          </a:p>
        </p:txBody>
      </p:sp>
      <p:sp>
        <p:nvSpPr>
          <p:cNvPr id="253" name="Google Shape;253;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cap="none" strike="noStrike">
                <a:solidFill>
                  <a:schemeClr val="dk1"/>
                </a:solidFill>
                <a:latin typeface="Arial"/>
                <a:ea typeface="Arial"/>
                <a:cs typeface="Arial"/>
                <a:sym typeface="Arial"/>
              </a:rPr>
              <a:t> Its objectives are –</a:t>
            </a:r>
            <a:endParaRPr b="0" i="0" sz="20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 To increase the opportunity to study at every level and ways, to increase their chances of professional and vocational opportunities, which will then lead to them getting proper occupations thus achieving financial independence.</a:t>
            </a:r>
            <a:endParaRPr b="0" i="0" sz="2000" u="none" cap="none" strike="noStrike">
              <a:solidFill>
                <a:schemeClr val="dk1"/>
              </a:solidFill>
              <a:latin typeface="Arial"/>
              <a:ea typeface="Arial"/>
              <a:cs typeface="Arial"/>
              <a:sym typeface="Arial"/>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a:ea typeface="Arial"/>
                <a:cs typeface="Arial"/>
                <a:sym typeface="Arial"/>
              </a:rPr>
              <a:t> To build facilities that support activities to lighten the mood and give relaxation, promote the culture of that place, and ensuring that they are socially inclusive, the performance of creative arts, sports, and also going for a small trip to somewhere or traveling allowance.</a:t>
            </a:r>
            <a:endParaRPr b="0" i="0" sz="2000" u="none" cap="none" strike="noStrike">
              <a:solidFill>
                <a:schemeClr val="dk1"/>
              </a:solidFill>
              <a:latin typeface="Arial"/>
              <a:ea typeface="Arial"/>
              <a:cs typeface="Arial"/>
              <a:sym typeface="Arial"/>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a:ea typeface="Arial"/>
                <a:cs typeface="Arial"/>
                <a:sym typeface="Arial"/>
              </a:rPr>
              <a:t> To provide help and making sure that the people have proper and respectable places to stay and lead a happy life in the Govt Rehabilitation Homes.</a:t>
            </a:r>
            <a:endParaRPr b="0" i="0" sz="2000" u="none" cap="none" strike="noStrike">
              <a:solidFill>
                <a:schemeClr val="dk1"/>
              </a:solidFill>
              <a:latin typeface="Arial"/>
              <a:ea typeface="Arial"/>
              <a:cs typeface="Arial"/>
              <a:sym typeface="Arial"/>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2800"/>
              <a:t>Assistance for Disabled Persons (ADIP)</a:t>
            </a:r>
            <a:endParaRPr sz="2800"/>
          </a:p>
        </p:txBody>
      </p:sp>
      <p:sp>
        <p:nvSpPr>
          <p:cNvPr id="259" name="Google Shape;259;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000"/>
              <a:buFont typeface="Arial"/>
              <a:buChar char="•"/>
            </a:pPr>
            <a:r>
              <a:rPr lang="en-US" sz="2000"/>
              <a:t>ADIP scheme was made to help the disabled people to purchase various accessories to help them in their daily life. This scheme was formulated with the main objective to assist the PwD to get the latest and enhanced products that help them to have a more fruitful life, it improves their physical abilities, increases their social acceptance thus improves their overall mental health. These sophisticated aids are scientifically created to meet the individual needs of the user, which significantly reduces the impact of their disabilities and gives them a chance to become financially independent. These aids &amp; appliances are made according to the specifications laid down by the Bureau of Indian Standards, thus they provide the maximum help possible. The National Institutes under this ministry, ALIMCO, and NGOs help in implementing this scheme</a:t>
            </a:r>
            <a:endParaRPr sz="2000"/>
          </a:p>
          <a:p>
            <a:pPr indent="-215900" lvl="0" marL="342900" rtl="0" algn="just">
              <a:spcBef>
                <a:spcPts val="400"/>
              </a:spcBef>
              <a:spcAft>
                <a:spcPts val="0"/>
              </a:spcAft>
              <a:buClr>
                <a:schemeClr val="dk1"/>
              </a:buClr>
              <a:buSzPts val="2000"/>
              <a:buFont typeface="Arial"/>
              <a:buNone/>
            </a:pPr>
            <a:r>
              <a:t/>
            </a:r>
            <a:endParaRPr sz="2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17"/>
          <p:cNvSpPr txBox="1"/>
          <p:nvPr>
            <p:ph type="title"/>
          </p:nvPr>
        </p:nvSpPr>
        <p:spPr>
          <a:xfrm>
            <a:off x="381000" y="6096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None/>
            </a:pPr>
            <a:br>
              <a:rPr lang="en-US" sz="3600"/>
            </a:br>
            <a:br>
              <a:rPr lang="en-US" sz="3600"/>
            </a:br>
            <a:r>
              <a:rPr lang="en-US" sz="3600"/>
              <a:t>ADIP Scheme</a:t>
            </a:r>
            <a:br>
              <a:rPr lang="en-US" sz="3600"/>
            </a:br>
            <a:r>
              <a:rPr lang="en-US" sz="3600"/>
              <a:t>Assistance to Disabled persons for purchasing / fitting of aids / appliances  scheme</a:t>
            </a:r>
            <a:br>
              <a:rPr lang="en-US" sz="3600"/>
            </a:br>
            <a:br>
              <a:rPr lang="en-US" sz="3600"/>
            </a:br>
            <a:br>
              <a:rPr lang="en-US"/>
            </a:br>
            <a:endParaRPr/>
          </a:p>
        </p:txBody>
      </p:sp>
      <p:sp>
        <p:nvSpPr>
          <p:cNvPr id="265" name="Google Shape;265;p17"/>
          <p:cNvSpPr txBox="1"/>
          <p:nvPr>
            <p:ph idx="1" type="body"/>
          </p:nvPr>
        </p:nvSpPr>
        <p:spPr>
          <a:xfrm>
            <a:off x="457200" y="21336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Font typeface="Arial"/>
              <a:buChar char="•"/>
            </a:pPr>
            <a:r>
              <a:rPr lang="en-US" sz="2600"/>
              <a:t>He/she should be an Indian citizen of any age.</a:t>
            </a:r>
            <a:endParaRPr sz="2600"/>
          </a:p>
          <a:p>
            <a:pPr indent="-342900" lvl="0" marL="342900" rtl="0" algn="l">
              <a:spcBef>
                <a:spcPts val="481"/>
              </a:spcBef>
              <a:spcAft>
                <a:spcPts val="0"/>
              </a:spcAft>
              <a:buClr>
                <a:schemeClr val="dk1"/>
              </a:buClr>
              <a:buSzPct val="100000"/>
              <a:buFont typeface="Arial"/>
              <a:buChar char="•"/>
            </a:pPr>
            <a:r>
              <a:rPr lang="en-US" sz="2600"/>
              <a:t>Should be certified by a Registered Medical Practitioner that he/she is disabled and fit to use prescribed aid/appliance. Holds a 40% Disablement Certificate.</a:t>
            </a:r>
            <a:endParaRPr sz="2600"/>
          </a:p>
          <a:p>
            <a:pPr indent="-342900" lvl="0" marL="342900" rtl="0" algn="l">
              <a:spcBef>
                <a:spcPts val="481"/>
              </a:spcBef>
              <a:spcAft>
                <a:spcPts val="0"/>
              </a:spcAft>
              <a:buClr>
                <a:schemeClr val="dk1"/>
              </a:buClr>
              <a:buSzPct val="100000"/>
              <a:buFont typeface="Arial"/>
              <a:buChar char="•"/>
            </a:pPr>
            <a:r>
              <a:rPr lang="en-US" sz="2600"/>
              <a:t>Person who is employed/self-employed or getting pension and whose monthly income from all sources does not exceed Rs. 20,000/- per month.</a:t>
            </a:r>
            <a:endParaRPr sz="2600"/>
          </a:p>
          <a:p>
            <a:pPr indent="-342900" lvl="0" marL="342900" rtl="0" algn="l">
              <a:spcBef>
                <a:spcPts val="481"/>
              </a:spcBef>
              <a:spcAft>
                <a:spcPts val="0"/>
              </a:spcAft>
              <a:buClr>
                <a:schemeClr val="dk1"/>
              </a:buClr>
              <a:buSzPct val="100000"/>
              <a:buFont typeface="Arial"/>
              <a:buChar char="•"/>
            </a:pPr>
            <a:r>
              <a:rPr lang="en-US" sz="2600"/>
              <a:t>In case of dependents, the income of parents/guardians should not exceed Rs. 20,000/- per month.</a:t>
            </a:r>
            <a:endParaRPr sz="2600"/>
          </a:p>
          <a:p>
            <a:pPr indent="-342900" lvl="0" marL="342900" rtl="0" algn="l">
              <a:spcBef>
                <a:spcPts val="481"/>
              </a:spcBef>
              <a:spcAft>
                <a:spcPts val="0"/>
              </a:spcAft>
              <a:buClr>
                <a:schemeClr val="dk1"/>
              </a:buClr>
              <a:buSzPct val="100000"/>
              <a:buFont typeface="Arial"/>
              <a:buChar char="•"/>
            </a:pPr>
            <a:r>
              <a:rPr lang="en-US" sz="2600"/>
              <a:t>Persons who have not received assistance from the Government, local bodies and Non-Official Organisations during the last 3 years for the same purpose. However, for children below 12 years of age this limit would be 1 year.</a:t>
            </a:r>
            <a:endParaRPr sz="2600"/>
          </a:p>
          <a:p>
            <a:pPr indent="-154940" lvl="0" marL="342900" rtl="0" algn="l">
              <a:spcBef>
                <a:spcPts val="592"/>
              </a:spcBef>
              <a:spcAft>
                <a:spcPts val="0"/>
              </a:spcAft>
              <a:buClr>
                <a:schemeClr val="dk1"/>
              </a:buClr>
              <a:buSzPct val="100000"/>
              <a:buFont typeface="Arial"/>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Accessible India Campaign</a:t>
            </a:r>
            <a:endParaRPr/>
          </a:p>
        </p:txBody>
      </p:sp>
      <p:sp>
        <p:nvSpPr>
          <p:cNvPr id="271" name="Google Shape;27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just">
              <a:lnSpc>
                <a:spcPct val="100000"/>
              </a:lnSpc>
              <a:spcBef>
                <a:spcPts val="0"/>
              </a:spcBef>
              <a:spcAft>
                <a:spcPts val="0"/>
              </a:spcAft>
              <a:buClr>
                <a:schemeClr val="dk1"/>
              </a:buClr>
              <a:buSzPts val="2800"/>
              <a:buFont typeface="Arial"/>
              <a:buChar char="•"/>
            </a:pPr>
            <a:r>
              <a:rPr b="0" i="0" lang="en-US" sz="2800" u="none" cap="none" strike="noStrike">
                <a:solidFill>
                  <a:schemeClr val="dk1"/>
                </a:solidFill>
                <a:latin typeface="Arial"/>
                <a:ea typeface="Arial"/>
                <a:cs typeface="Arial"/>
                <a:sym typeface="Arial"/>
              </a:rPr>
              <a:t>Accessible India Campaign which is also known as Sugamya Bharat Abhiyan was launched by the Department of Empowerment of Persons with Disabilities (DEPwD) across the entire nation to provide the PwDs with universal accessibility. </a:t>
            </a:r>
            <a:endParaRPr b="0" i="0" sz="2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cap="none" strike="noStrike">
                <a:solidFill>
                  <a:schemeClr val="dk1"/>
                </a:solidFill>
                <a:latin typeface="Arial"/>
                <a:ea typeface="Arial"/>
                <a:cs typeface="Arial"/>
                <a:sym typeface="Arial"/>
              </a:rPr>
              <a:t>For more information : </a:t>
            </a:r>
            <a:r>
              <a:rPr b="0" i="0" lang="en-US" sz="2800" u="sng" cap="none" strike="noStrike">
                <a:solidFill>
                  <a:schemeClr val="dk1"/>
                </a:solidFill>
                <a:latin typeface="Arial"/>
                <a:ea typeface="Arial"/>
                <a:cs typeface="Arial"/>
                <a:sym typeface="Arial"/>
                <a:hlinkClick r:id="rId3">
                  <a:extLst>
                    <a:ext uri="{A12FA001-AC4F-418D-AE19-62706E023703}">
                      <ahyp:hlinkClr val="tx"/>
                    </a:ext>
                  </a:extLst>
                </a:hlinkClick>
              </a:rPr>
              <a:t>http://disabilityaffairs.gov.in/content/</a:t>
            </a:r>
            <a:endParaRPr b="0" i="0" sz="2800" u="none" cap="none" strike="noStrike">
              <a:solidFill>
                <a:schemeClr val="dk1"/>
              </a:solidFill>
              <a:latin typeface="Arial"/>
              <a:ea typeface="Arial"/>
              <a:cs typeface="Arial"/>
              <a:sym typeface="Arial"/>
            </a:endParaRPr>
          </a:p>
          <a:p>
            <a:pPr indent="0" lvl="0" marL="0" marR="0" rtl="0" algn="just">
              <a:lnSpc>
                <a:spcPct val="100000"/>
              </a:lnSpc>
              <a:spcBef>
                <a:spcPts val="56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19"/>
          <p:cNvSpPr txBox="1"/>
          <p:nvPr>
            <p:ph type="title"/>
          </p:nvPr>
        </p:nvSpPr>
        <p:spPr>
          <a:xfrm>
            <a:off x="457200" y="381000"/>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None/>
            </a:pPr>
            <a:r>
              <a:rPr b="1" lang="en-US" sz="3100"/>
              <a:t>Accessible India Campaign</a:t>
            </a:r>
            <a:br>
              <a:rPr b="1" lang="en-US" sz="3100"/>
            </a:br>
            <a:r>
              <a:rPr b="1" lang="en-US" sz="3100"/>
              <a:t> (Sugamya Bharat Abhiyan)</a:t>
            </a:r>
            <a:br>
              <a:rPr b="1" lang="en-US"/>
            </a:br>
            <a:endParaRPr/>
          </a:p>
        </p:txBody>
      </p:sp>
      <p:sp>
        <p:nvSpPr>
          <p:cNvPr id="277" name="Google Shape;277;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Font typeface="Arial"/>
              <a:buNone/>
            </a:pPr>
            <a:r>
              <a:rPr lang="en-US"/>
              <a:t>Department of Empowerment of Persons with Disabilities (DEPwD), Ministry of Social Justice &amp; Empowerment </a:t>
            </a:r>
            <a:endParaRPr/>
          </a:p>
          <a:p>
            <a:pPr indent="-342900" lvl="0" marL="342900" rtl="0" algn="l">
              <a:spcBef>
                <a:spcPts val="520"/>
              </a:spcBef>
              <a:spcAft>
                <a:spcPts val="0"/>
              </a:spcAft>
              <a:buClr>
                <a:srgbClr val="7030A0"/>
              </a:buClr>
              <a:buSzPts val="2600"/>
              <a:buFont typeface="Arial"/>
              <a:buChar char="•"/>
            </a:pPr>
            <a:r>
              <a:rPr lang="en-US" sz="2600">
                <a:solidFill>
                  <a:srgbClr val="7030A0"/>
                </a:solidFill>
              </a:rPr>
              <a:t>Accessible India Campaign (Sugamya Bharat Abhiyan) has the following three important components</a:t>
            </a:r>
            <a:endParaRPr sz="2600">
              <a:solidFill>
                <a:srgbClr val="7030A0"/>
              </a:solidFill>
            </a:endParaRPr>
          </a:p>
          <a:p>
            <a:pPr indent="-342900" lvl="0" marL="342900" rtl="0" algn="l">
              <a:spcBef>
                <a:spcPts val="520"/>
              </a:spcBef>
              <a:spcAft>
                <a:spcPts val="0"/>
              </a:spcAft>
              <a:buClr>
                <a:srgbClr val="7030A0"/>
              </a:buClr>
              <a:buSzPts val="2600"/>
              <a:buFont typeface="Arial"/>
              <a:buChar char="•"/>
            </a:pPr>
            <a:r>
              <a:rPr lang="en-US" sz="2600">
                <a:solidFill>
                  <a:srgbClr val="7030A0"/>
                </a:solidFill>
              </a:rPr>
              <a:t>Built Environment Accessibility</a:t>
            </a:r>
            <a:endParaRPr sz="2600">
              <a:solidFill>
                <a:srgbClr val="7030A0"/>
              </a:solidFill>
            </a:endParaRPr>
          </a:p>
          <a:p>
            <a:pPr indent="-342900" lvl="0" marL="342900" rtl="0" algn="l">
              <a:spcBef>
                <a:spcPts val="520"/>
              </a:spcBef>
              <a:spcAft>
                <a:spcPts val="0"/>
              </a:spcAft>
              <a:buClr>
                <a:srgbClr val="7030A0"/>
              </a:buClr>
              <a:buSzPts val="2600"/>
              <a:buFont typeface="Arial"/>
              <a:buChar char="•"/>
            </a:pPr>
            <a:r>
              <a:rPr lang="en-US" sz="2600">
                <a:solidFill>
                  <a:srgbClr val="7030A0"/>
                </a:solidFill>
              </a:rPr>
              <a:t>Transportation System Accessibility</a:t>
            </a:r>
            <a:endParaRPr sz="2600">
              <a:solidFill>
                <a:srgbClr val="7030A0"/>
              </a:solidFill>
            </a:endParaRPr>
          </a:p>
          <a:p>
            <a:pPr indent="-342900" lvl="0" marL="342900" rtl="0" algn="l">
              <a:spcBef>
                <a:spcPts val="520"/>
              </a:spcBef>
              <a:spcAft>
                <a:spcPts val="0"/>
              </a:spcAft>
              <a:buClr>
                <a:srgbClr val="7030A0"/>
              </a:buClr>
              <a:buSzPts val="2600"/>
              <a:buFont typeface="Arial"/>
              <a:buChar char="•"/>
            </a:pPr>
            <a:r>
              <a:rPr lang="en-US" sz="2600">
                <a:solidFill>
                  <a:srgbClr val="7030A0"/>
                </a:solidFill>
              </a:rPr>
              <a:t>Information and Communication Eco-System Accessibility</a:t>
            </a:r>
            <a:endParaRPr sz="2600">
              <a:solidFill>
                <a:srgbClr val="7030A0"/>
              </a:solidFill>
            </a:endParaRPr>
          </a:p>
          <a:p>
            <a:pPr indent="-139700" lvl="0" marL="342900" rtl="0" algn="l">
              <a:spcBef>
                <a:spcPts val="640"/>
              </a:spcBef>
              <a:spcAft>
                <a:spcPts val="0"/>
              </a:spcAft>
              <a:buClr>
                <a:schemeClr val="dk1"/>
              </a:buClr>
              <a:buSzPts val="3200"/>
              <a:buFont typeface="Arial"/>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
          <p:cNvSpPr txBox="1"/>
          <p:nvPr>
            <p:ph idx="1" type="subTitle"/>
          </p:nvPr>
        </p:nvSpPr>
        <p:spPr>
          <a:xfrm>
            <a:off x="250825" y="1196975"/>
            <a:ext cx="8058150" cy="4511675"/>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FF0000"/>
              </a:buClr>
              <a:buSzPts val="2000"/>
              <a:buFont typeface="Noto Sans Symbols"/>
              <a:buChar char="✔"/>
            </a:pPr>
            <a:r>
              <a:rPr b="0" i="0" lang="en-US" sz="2000" u="none" cap="none" strike="noStrike">
                <a:solidFill>
                  <a:srgbClr val="FF0000"/>
                </a:solidFill>
                <a:latin typeface="Arial"/>
                <a:ea typeface="Arial"/>
                <a:cs typeface="Arial"/>
                <a:sym typeface="Arial"/>
              </a:rPr>
              <a:t>Rights of Persons with Disabilities Act, 2016</a:t>
            </a:r>
            <a:endParaRPr b="0" i="0" sz="2000" u="none" cap="none" strike="noStrike">
              <a:solidFill>
                <a:srgbClr val="FF0000"/>
              </a:solidFill>
              <a:latin typeface="Arial"/>
              <a:ea typeface="Arial"/>
              <a:cs typeface="Arial"/>
              <a:sym typeface="Arial"/>
            </a:endParaRPr>
          </a:p>
          <a:p>
            <a:pPr indent="-342900" lvl="0" marL="342900" marR="0" rtl="0" algn="l">
              <a:lnSpc>
                <a:spcPct val="100000"/>
              </a:lnSpc>
              <a:spcBef>
                <a:spcPts val="400"/>
              </a:spcBef>
              <a:spcAft>
                <a:spcPts val="0"/>
              </a:spcAft>
              <a:buClr>
                <a:srgbClr val="FF0000"/>
              </a:buClr>
              <a:buSzPts val="2000"/>
              <a:buFont typeface="Noto Sans Symbols"/>
              <a:buChar char="✔"/>
            </a:pPr>
            <a:r>
              <a:rPr b="0" i="0" lang="en-US" sz="2000" u="none" cap="none" strike="noStrike">
                <a:solidFill>
                  <a:srgbClr val="FF0000"/>
                </a:solidFill>
                <a:latin typeface="Arial"/>
                <a:ea typeface="Arial"/>
                <a:cs typeface="Arial"/>
                <a:sym typeface="Arial"/>
              </a:rPr>
              <a:t>The National Trust Rules, 2000</a:t>
            </a:r>
            <a:endParaRPr b="0" i="0" sz="2000" u="none" cap="none" strike="noStrike">
              <a:solidFill>
                <a:srgbClr val="FF0000"/>
              </a:solidFill>
              <a:latin typeface="Arial"/>
              <a:ea typeface="Arial"/>
              <a:cs typeface="Arial"/>
              <a:sym typeface="Arial"/>
            </a:endParaRPr>
          </a:p>
          <a:p>
            <a:pPr indent="-342900" lvl="0" marL="342900" marR="0" rtl="0" algn="l">
              <a:lnSpc>
                <a:spcPct val="100000"/>
              </a:lnSpc>
              <a:spcBef>
                <a:spcPts val="400"/>
              </a:spcBef>
              <a:spcAft>
                <a:spcPts val="0"/>
              </a:spcAft>
              <a:buClr>
                <a:srgbClr val="FF0000"/>
              </a:buClr>
              <a:buSzPts val="2000"/>
              <a:buFont typeface="Noto Sans Symbols"/>
              <a:buChar char="✔"/>
            </a:pPr>
            <a:r>
              <a:rPr b="0" i="0" lang="en-US" sz="2000" u="none" cap="none" strike="noStrike">
                <a:solidFill>
                  <a:srgbClr val="FF0000"/>
                </a:solidFill>
                <a:latin typeface="Arial"/>
                <a:ea typeface="Arial"/>
                <a:cs typeface="Arial"/>
                <a:sym typeface="Arial"/>
              </a:rPr>
              <a:t>The National Trust Regulations, 2001</a:t>
            </a:r>
            <a:endParaRPr b="0" i="0" sz="2000" u="none" cap="none" strike="noStrike">
              <a:solidFill>
                <a:srgbClr val="FF0000"/>
              </a:solidFill>
              <a:latin typeface="Arial"/>
              <a:ea typeface="Arial"/>
              <a:cs typeface="Arial"/>
              <a:sym typeface="Arial"/>
            </a:endParaRPr>
          </a:p>
          <a:p>
            <a:pPr indent="-342900" lvl="0" marL="342900" marR="0" rtl="0" algn="l">
              <a:lnSpc>
                <a:spcPct val="100000"/>
              </a:lnSpc>
              <a:spcBef>
                <a:spcPts val="400"/>
              </a:spcBef>
              <a:spcAft>
                <a:spcPts val="0"/>
              </a:spcAft>
              <a:buClr>
                <a:srgbClr val="FF0000"/>
              </a:buClr>
              <a:buSzPts val="2000"/>
              <a:buFont typeface="Noto Sans Symbols"/>
              <a:buChar char="✔"/>
            </a:pPr>
            <a:r>
              <a:rPr b="0" i="0" lang="en-US" sz="2000" u="none" cap="none" strike="noStrike">
                <a:solidFill>
                  <a:srgbClr val="FF0000"/>
                </a:solidFill>
                <a:latin typeface="Arial"/>
                <a:ea typeface="Arial"/>
                <a:cs typeface="Arial"/>
                <a:sym typeface="Arial"/>
              </a:rPr>
              <a:t>Rehabilitation Council of India Regulations, 1997</a:t>
            </a:r>
            <a:endParaRPr b="0" i="0" sz="2000" u="none" cap="none" strike="noStrike">
              <a:solidFill>
                <a:srgbClr val="FF0000"/>
              </a:solidFill>
              <a:latin typeface="Arial"/>
              <a:ea typeface="Arial"/>
              <a:cs typeface="Arial"/>
              <a:sym typeface="Arial"/>
            </a:endParaRPr>
          </a:p>
          <a:p>
            <a:pPr indent="-342900" lvl="0" marL="342900" marR="0" rtl="0" algn="l">
              <a:lnSpc>
                <a:spcPct val="100000"/>
              </a:lnSpc>
              <a:spcBef>
                <a:spcPts val="400"/>
              </a:spcBef>
              <a:spcAft>
                <a:spcPts val="0"/>
              </a:spcAft>
              <a:buClr>
                <a:srgbClr val="FF0000"/>
              </a:buClr>
              <a:buSzPts val="2000"/>
              <a:buFont typeface="Noto Sans Symbols"/>
              <a:buChar char="✔"/>
            </a:pPr>
            <a:r>
              <a:rPr b="0" i="0" lang="en-US" sz="2000" u="none" cap="none" strike="noStrike">
                <a:solidFill>
                  <a:srgbClr val="FF0000"/>
                </a:solidFill>
                <a:latin typeface="Arial"/>
                <a:ea typeface="Arial"/>
                <a:cs typeface="Arial"/>
                <a:sym typeface="Arial"/>
              </a:rPr>
              <a:t>Rehabilitation Council of India (Conditions of Service of the Member-Secretary, the officers and other employees) Regulations, 1998</a:t>
            </a:r>
            <a:endParaRPr b="0" i="0" sz="2000" u="none" cap="none" strike="noStrike">
              <a:solidFill>
                <a:srgbClr val="FF0000"/>
              </a:solidFill>
              <a:latin typeface="Arial"/>
              <a:ea typeface="Arial"/>
              <a:cs typeface="Arial"/>
              <a:sym typeface="Arial"/>
            </a:endParaRPr>
          </a:p>
          <a:p>
            <a:pPr indent="-342900" lvl="0" marL="342900" marR="0" rtl="0" algn="l">
              <a:lnSpc>
                <a:spcPct val="100000"/>
              </a:lnSpc>
              <a:spcBef>
                <a:spcPts val="640"/>
              </a:spcBef>
              <a:spcAft>
                <a:spcPts val="0"/>
              </a:spcAft>
              <a:buClr>
                <a:srgbClr val="FF0000"/>
              </a:buClr>
              <a:buSzPts val="2000"/>
              <a:buFont typeface="Noto Sans Symbols"/>
              <a:buChar char="✔"/>
            </a:pPr>
            <a:r>
              <a:rPr b="0" i="0" lang="en-US" sz="2000" u="none" cap="none" strike="noStrike">
                <a:solidFill>
                  <a:srgbClr val="FF0000"/>
                </a:solidFill>
                <a:latin typeface="Arial"/>
                <a:ea typeface="Arial"/>
                <a:cs typeface="Arial"/>
                <a:sym typeface="Arial"/>
              </a:rPr>
              <a:t>Rehabilitation Council of India (Standards of Professional Conduct, Etiquette and Code of Ethics for Rehabilitation Professionals) Regulations, 1998</a:t>
            </a:r>
            <a:br>
              <a:rPr lang="en-US"/>
            </a:br>
            <a:endParaRPr b="0" i="0" sz="3200" u="none" cap="none" strike="noStrike">
              <a:solidFill>
                <a:schemeClr val="dk1"/>
              </a:solidFill>
              <a:latin typeface="Arial"/>
              <a:ea typeface="Arial"/>
              <a:cs typeface="Arial"/>
              <a:sym typeface="Arial"/>
            </a:endParaRPr>
          </a:p>
        </p:txBody>
      </p:sp>
      <p:sp>
        <p:nvSpPr>
          <p:cNvPr id="174" name="Google Shape;174;p2"/>
          <p:cNvSpPr txBox="1"/>
          <p:nvPr>
            <p:ph type="ctrTitle"/>
          </p:nvPr>
        </p:nvSpPr>
        <p:spPr>
          <a:xfrm>
            <a:off x="827088" y="115888"/>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Acts and Rules</a:t>
            </a:r>
            <a:endParaRPr>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20"/>
          <p:cNvSpPr txBox="1"/>
          <p:nvPr>
            <p:ph type="ctrTitle"/>
          </p:nvPr>
        </p:nvSpPr>
        <p:spPr>
          <a:xfrm>
            <a:off x="755650" y="620713"/>
            <a:ext cx="7772400" cy="1470025"/>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None/>
            </a:pPr>
            <a:r>
              <a:rPr lang="en-US">
                <a:latin typeface="Arial"/>
                <a:ea typeface="Arial"/>
                <a:cs typeface="Arial"/>
                <a:sym typeface="Arial"/>
              </a:rPr>
              <a:t>Tamilnadu Govt.Scheme for Differently Abled</a:t>
            </a:r>
            <a:endParaRPr>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Govt.Schemes- Identification</a:t>
            </a:r>
            <a:endParaRPr/>
          </a:p>
        </p:txBody>
      </p:sp>
      <p:sp>
        <p:nvSpPr>
          <p:cNvPr id="288" name="Google Shape;288;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National Identity card for the Differently abled persons with Disability Certificate</a:t>
            </a:r>
            <a:endParaRPr/>
          </a:p>
          <a:p>
            <a:pPr indent="-139700" lvl="0" marL="342900" rtl="0" algn="l">
              <a:spcBef>
                <a:spcPts val="640"/>
              </a:spcBef>
              <a:spcAft>
                <a:spcPts val="0"/>
              </a:spcAft>
              <a:buClr>
                <a:schemeClr val="dk1"/>
              </a:buClr>
              <a:buSzPts val="3200"/>
              <a:buFont typeface="Arial"/>
              <a:buNone/>
            </a:pPr>
            <a:r>
              <a:t/>
            </a:r>
            <a:endParaRPr/>
          </a:p>
          <a:p>
            <a:pPr indent="-342900" lvl="0" marL="342900" rtl="0" algn="l">
              <a:spcBef>
                <a:spcPts val="640"/>
              </a:spcBef>
              <a:spcAft>
                <a:spcPts val="0"/>
              </a:spcAft>
              <a:buClr>
                <a:schemeClr val="dk1"/>
              </a:buClr>
              <a:buSzPts val="3200"/>
              <a:buFont typeface="Arial"/>
              <a:buChar char="•"/>
            </a:pPr>
            <a:r>
              <a:rPr lang="en-US"/>
              <a:t>Disability Certificate will be issued to those who have morethen 40% Disability and Differently Abled Welfare Board Certifficate will be issued to the above age of 10 years.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Schemes- (UDID)</a:t>
            </a:r>
            <a:br>
              <a:rPr lang="en-US"/>
            </a:br>
            <a:endParaRPr/>
          </a:p>
        </p:txBody>
      </p:sp>
      <p:sp>
        <p:nvSpPr>
          <p:cNvPr id="294" name="Google Shape;294;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Unique Identity Card For the Differently abled Persons (UDID)</a:t>
            </a:r>
            <a:endParaRPr/>
          </a:p>
          <a:p>
            <a:pPr indent="-139700" lvl="0" marL="342900" rtl="0" algn="l">
              <a:spcBef>
                <a:spcPts val="640"/>
              </a:spcBef>
              <a:spcAft>
                <a:spcPts val="0"/>
              </a:spcAft>
              <a:buClr>
                <a:schemeClr val="dk1"/>
              </a:buClr>
              <a:buSzPts val="3200"/>
              <a:buFont typeface="Arial"/>
              <a:buNone/>
            </a:pPr>
            <a:r>
              <a:t/>
            </a:r>
            <a:endParaRPr/>
          </a:p>
          <a:p>
            <a:pPr indent="-342900" lvl="0" marL="342900" rtl="0" algn="l">
              <a:spcBef>
                <a:spcPts val="640"/>
              </a:spcBef>
              <a:spcAft>
                <a:spcPts val="0"/>
              </a:spcAft>
              <a:buClr>
                <a:schemeClr val="dk1"/>
              </a:buClr>
              <a:buSzPts val="3200"/>
              <a:buFont typeface="Arial"/>
              <a:buChar char="•"/>
            </a:pPr>
            <a:r>
              <a:rPr lang="en-US"/>
              <a:t>For more information and other schemes</a:t>
            </a:r>
            <a:endParaRPr/>
          </a:p>
          <a:p>
            <a:pPr indent="-342900" lvl="0" marL="342900" rtl="0" algn="l">
              <a:spcBef>
                <a:spcPts val="640"/>
              </a:spcBef>
              <a:spcAft>
                <a:spcPts val="0"/>
              </a:spcAft>
              <a:buClr>
                <a:schemeClr val="dk1"/>
              </a:buClr>
              <a:buSzPts val="3200"/>
              <a:buFont typeface="Arial"/>
              <a:buNone/>
            </a:pPr>
            <a:r>
              <a:rPr lang="en-US"/>
              <a:t>	</a:t>
            </a:r>
            <a:r>
              <a:rPr lang="en-US" u="sng">
                <a:solidFill>
                  <a:schemeClr val="hlink"/>
                </a:solidFill>
                <a:hlinkClick r:id="rId3"/>
              </a:rPr>
              <a:t>http://www.scd.tn.gov.in/</a:t>
            </a:r>
            <a:endParaRPr/>
          </a:p>
          <a:p>
            <a:pPr indent="-342900" lvl="0" marL="342900" rtl="0" algn="l">
              <a:spcBef>
                <a:spcPts val="640"/>
              </a:spcBef>
              <a:spcAft>
                <a:spcPts val="0"/>
              </a:spcAft>
              <a:buClr>
                <a:schemeClr val="dk1"/>
              </a:buClr>
              <a:buSzPts val="3200"/>
              <a:buFont typeface="Arial"/>
              <a:buNone/>
            </a:pPr>
            <a:r>
              <a:t/>
            </a:r>
            <a:endParaRPr/>
          </a:p>
          <a:p>
            <a:pPr indent="-139700" lvl="0" marL="342900" rtl="0" algn="l">
              <a:spcBef>
                <a:spcPts val="640"/>
              </a:spcBef>
              <a:spcAft>
                <a:spcPts val="0"/>
              </a:spcAft>
              <a:buClr>
                <a:schemeClr val="dk1"/>
              </a:buClr>
              <a:buSzPts val="3200"/>
              <a:buFont typeface="Arial"/>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Early intervention centre</a:t>
            </a:r>
            <a:endParaRPr/>
          </a:p>
        </p:txBody>
      </p:sp>
      <p:sp>
        <p:nvSpPr>
          <p:cNvPr id="300" name="Google Shape;300;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Early Intervention Centre for Infants and young  children with  Hearing  Impairment.</a:t>
            </a:r>
            <a:endParaRPr/>
          </a:p>
          <a:p>
            <a:pPr indent="-342900" lvl="0" marL="342900" rtl="0" algn="l">
              <a:spcBef>
                <a:spcPts val="640"/>
              </a:spcBef>
              <a:spcAft>
                <a:spcPts val="0"/>
              </a:spcAft>
              <a:buClr>
                <a:schemeClr val="dk1"/>
              </a:buClr>
              <a:buSzPts val="3200"/>
              <a:buFont typeface="Arial"/>
              <a:buChar char="•"/>
            </a:pPr>
            <a:r>
              <a:rPr lang="en-US"/>
              <a:t>Early Intervention Centre for the  Intellectual Disabled  Children</a:t>
            </a:r>
            <a:endParaRPr/>
          </a:p>
          <a:p>
            <a:pPr indent="-342900" lvl="0" marL="342900" rtl="0" algn="l">
              <a:spcBef>
                <a:spcPts val="640"/>
              </a:spcBef>
              <a:spcAft>
                <a:spcPts val="0"/>
              </a:spcAft>
              <a:buClr>
                <a:schemeClr val="dk1"/>
              </a:buClr>
              <a:buSzPts val="3200"/>
              <a:buFont typeface="Arial"/>
              <a:buChar char="•"/>
            </a:pPr>
            <a:r>
              <a:rPr lang="en-US"/>
              <a:t>Early Intervention Centre for Children with Autism Spectrum disorder</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Scheme-Special education</a:t>
            </a:r>
            <a:endParaRPr/>
          </a:p>
        </p:txBody>
      </p:sp>
      <p:sp>
        <p:nvSpPr>
          <p:cNvPr id="306" name="Google Shape;306;p2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Scholarship ( 1st std to 8th std  students ) from Rs.1000 to Rs.3000.</a:t>
            </a:r>
            <a:endParaRPr/>
          </a:p>
          <a:p>
            <a:pPr indent="-342900" lvl="0" marL="342900" rtl="0" algn="l">
              <a:spcBef>
                <a:spcPts val="640"/>
              </a:spcBef>
              <a:spcAft>
                <a:spcPts val="0"/>
              </a:spcAft>
              <a:buClr>
                <a:schemeClr val="dk1"/>
              </a:buClr>
              <a:buSzPts val="3200"/>
              <a:buFont typeface="Arial"/>
              <a:buChar char="•"/>
            </a:pPr>
            <a:r>
              <a:rPr lang="en-US"/>
              <a:t>Scholarship ( 9th std to 12 std and ITI)  Rs.4000</a:t>
            </a:r>
            <a:endParaRPr/>
          </a:p>
          <a:p>
            <a:pPr indent="-342900" lvl="0" marL="342900" rtl="0" algn="l">
              <a:spcBef>
                <a:spcPts val="640"/>
              </a:spcBef>
              <a:spcAft>
                <a:spcPts val="0"/>
              </a:spcAft>
              <a:buClr>
                <a:schemeClr val="dk1"/>
              </a:buClr>
              <a:buSzPts val="3200"/>
              <a:buFont typeface="Arial"/>
              <a:buChar char="•"/>
            </a:pPr>
            <a:r>
              <a:rPr lang="en-US"/>
              <a:t>Scholarship ( Graduation and Post Graduation students)  Rs.6000 to Rs.7000</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Scheme-Special education</a:t>
            </a:r>
            <a:br>
              <a:rPr lang="en-US"/>
            </a:br>
            <a:endParaRPr/>
          </a:p>
        </p:txBody>
      </p:sp>
      <p:sp>
        <p:nvSpPr>
          <p:cNvPr id="312" name="Google Shape;312;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Readers allowance to visually impaired persons  (9th Std to Post Graduation)   Rs.3000 to Rs.6000</a:t>
            </a:r>
            <a:endParaRPr/>
          </a:p>
          <a:p>
            <a:pPr indent="-342900" lvl="0" marL="342900" rtl="0" algn="l">
              <a:spcBef>
                <a:spcPts val="640"/>
              </a:spcBef>
              <a:spcAft>
                <a:spcPts val="0"/>
              </a:spcAft>
              <a:buClr>
                <a:schemeClr val="dk1"/>
              </a:buClr>
              <a:buSzPts val="3200"/>
              <a:buFont typeface="Arial"/>
              <a:buChar char="•"/>
            </a:pPr>
            <a:r>
              <a:rPr lang="en-US"/>
              <a:t>Government of India scholarship ( 9th std to Ph.d Students)   Rs.7000 to Rs.1,00,000/-</a:t>
            </a:r>
            <a:endParaRPr/>
          </a:p>
          <a:p>
            <a:pPr indent="-342900" lvl="0" marL="342900" rtl="0" algn="l">
              <a:spcBef>
                <a:spcPts val="640"/>
              </a:spcBef>
              <a:spcAft>
                <a:spcPts val="0"/>
              </a:spcAft>
              <a:buClr>
                <a:schemeClr val="dk1"/>
              </a:buClr>
              <a:buSzPts val="3200"/>
              <a:buFont typeface="Arial"/>
              <a:buChar char="•"/>
            </a:pPr>
            <a:r>
              <a:rPr lang="en-US"/>
              <a:t>Assistance to law graduates  Rs.10000 for purchase of books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Scheme-Special education</a:t>
            </a:r>
            <a:br>
              <a:rPr lang="en-US"/>
            </a:br>
            <a:endParaRPr/>
          </a:p>
        </p:txBody>
      </p:sp>
      <p:sp>
        <p:nvSpPr>
          <p:cNvPr id="318" name="Google Shape;318;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Cash incentive scheme to prevent dropouts from schools </a:t>
            </a:r>
            <a:endParaRPr/>
          </a:p>
          <a:p>
            <a:pPr indent="-342900" lvl="0" marL="342900" rtl="0" algn="l">
              <a:spcBef>
                <a:spcPts val="640"/>
              </a:spcBef>
              <a:spcAft>
                <a:spcPts val="0"/>
              </a:spcAft>
              <a:buClr>
                <a:schemeClr val="dk1"/>
              </a:buClr>
              <a:buSzPts val="3200"/>
              <a:buFont typeface="Arial"/>
              <a:buChar char="•"/>
            </a:pPr>
            <a:r>
              <a:rPr lang="en-US"/>
              <a:t>Supply of Braille books to visually impaired students</a:t>
            </a:r>
            <a:endParaRPr/>
          </a:p>
          <a:p>
            <a:pPr indent="-139700" lvl="0" marL="342900" rtl="0" algn="l">
              <a:spcBef>
                <a:spcPts val="640"/>
              </a:spcBef>
              <a:spcAft>
                <a:spcPts val="0"/>
              </a:spcAft>
              <a:buClr>
                <a:schemeClr val="dk1"/>
              </a:buClr>
              <a:buSzPts val="3200"/>
              <a:buFont typeface="Arial"/>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Self-Employment Loan and  Schemes  for Differently Abled</a:t>
            </a:r>
            <a:endParaRPr sz="3200"/>
          </a:p>
        </p:txBody>
      </p:sp>
      <p:sp>
        <p:nvSpPr>
          <p:cNvPr id="324" name="Google Shape;324;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Unemployment allowance to the differently  abled  persons  Rs.600 to Rs.1000 per month.</a:t>
            </a:r>
            <a:endParaRPr/>
          </a:p>
          <a:p>
            <a:pPr indent="-342900" lvl="0" marL="342900" rtl="0" algn="l">
              <a:spcBef>
                <a:spcPts val="640"/>
              </a:spcBef>
              <a:spcAft>
                <a:spcPts val="0"/>
              </a:spcAft>
              <a:buClr>
                <a:schemeClr val="dk1"/>
              </a:buClr>
              <a:buSzPts val="3200"/>
              <a:buFont typeface="Arial"/>
              <a:buChar char="•"/>
            </a:pPr>
            <a:r>
              <a:rPr lang="en-US"/>
              <a:t>Self  employment Three fourth subsidy  and maximum off  Rs.25000  recommended to nationalized banks up to 45 years.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Self-Employment Loan and  Schemes  for Differently Abled</a:t>
            </a:r>
            <a:br>
              <a:rPr lang="en-US"/>
            </a:br>
            <a:endParaRPr/>
          </a:p>
        </p:txBody>
      </p:sp>
      <p:sp>
        <p:nvSpPr>
          <p:cNvPr id="330" name="Google Shape;330;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Motorized sewing machines to Locomator differently abled, Hearing impaired, Mild intellectual disabled  and Parents of  75% severely   affected intellectually disabled persons.</a:t>
            </a:r>
            <a:endParaRPr/>
          </a:p>
          <a:p>
            <a:pPr indent="-342900" lvl="0" marL="342900" rtl="0" algn="l">
              <a:spcBef>
                <a:spcPts val="640"/>
              </a:spcBef>
              <a:spcAft>
                <a:spcPts val="0"/>
              </a:spcAft>
              <a:buClr>
                <a:schemeClr val="dk1"/>
              </a:buClr>
              <a:buSzPts val="3200"/>
              <a:buFont typeface="Arial"/>
              <a:buChar char="•"/>
            </a:pPr>
            <a:r>
              <a:rPr lang="en-US"/>
              <a:t>Without Interest   Loan assistance from National Handicapped  Finance and Development  Corporation (NHFDC) through District Central  co-operative bank</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Self-Employment Loan and  Schemes  for Differently Abled</a:t>
            </a:r>
            <a:br>
              <a:rPr lang="en-US"/>
            </a:br>
            <a:endParaRPr/>
          </a:p>
        </p:txBody>
      </p:sp>
      <p:sp>
        <p:nvSpPr>
          <p:cNvPr id="336" name="Google Shape;336;p2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Unemployed Youth Employment Generation Programme (UYEGP) through District industrial centre. 30% subsidy given to the differently abled.</a:t>
            </a:r>
            <a:endParaRPr/>
          </a:p>
          <a:p>
            <a:pPr indent="-342900" lvl="0" marL="342900" rtl="0" algn="l">
              <a:spcBef>
                <a:spcPts val="640"/>
              </a:spcBef>
              <a:spcAft>
                <a:spcPts val="0"/>
              </a:spcAft>
              <a:buClr>
                <a:schemeClr val="dk1"/>
              </a:buClr>
              <a:buSzPts val="3200"/>
              <a:buFont typeface="Arial"/>
              <a:buChar char="•"/>
            </a:pPr>
            <a:r>
              <a:rPr lang="en-US"/>
              <a:t>Prime Minister’s Employment Generation Programme (PMEGP)  through District Industrial centre. 30% to 40% subsidy given to the differently abled.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National Trust</a:t>
            </a:r>
            <a:br>
              <a:rPr lang="en-US"/>
            </a:br>
            <a:endParaRPr/>
          </a:p>
        </p:txBody>
      </p:sp>
      <p:sp>
        <p:nvSpPr>
          <p:cNvPr id="180" name="Google Shape;180;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Arial"/>
                <a:ea typeface="Arial"/>
                <a:cs typeface="Arial"/>
                <a:sym typeface="Arial"/>
              </a:rPr>
              <a:t>The National Trust is an autonomous organization of the Ministry of Social Justice and Empowerment, Government of India, set up under the “National Trust for the Welfare of Persons with Autism, Cerebral Palsy, Mental Retardation and Multiple Disabilities” Act (Act 44 of 1999).</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280"/>
              </a:spcBef>
              <a:spcAft>
                <a:spcPts val="0"/>
              </a:spcAft>
              <a:buClr>
                <a:schemeClr val="dk1"/>
              </a:buClr>
              <a:buSzPts val="1400"/>
              <a:buFont typeface="Arial"/>
              <a:buNone/>
            </a:pPr>
            <a:r>
              <a:rPr b="0" i="0" lang="en-US" sz="1400" u="none" cap="none" strike="noStrike">
                <a:solidFill>
                  <a:schemeClr val="dk1"/>
                </a:solidFill>
                <a:latin typeface="Arial"/>
                <a:ea typeface="Arial"/>
                <a:cs typeface="Arial"/>
                <a:sym typeface="Arial"/>
              </a:rPr>
              <a:t>The objectives of the National Trust in particular are :</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to enable and empower persons with disability to live as independently and as fully as possible within and as close to their community as possible;</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to facilitate the realisation of equal opportunities, protection of rights and full participation of persons with disability; </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to extend support to its registered organisations to provide need based services; and</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to evolve procedures for appointments of guardians and trustees for persons with disabilities. </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None/>
            </a:pPr>
            <a:r>
              <a:rPr b="1" i="0" lang="en-US" sz="1400" u="none" cap="none" strike="noStrike">
                <a:solidFill>
                  <a:schemeClr val="dk1"/>
                </a:solidFill>
                <a:latin typeface="Arial"/>
                <a:ea typeface="Arial"/>
                <a:cs typeface="Arial"/>
                <a:sym typeface="Arial"/>
              </a:rPr>
              <a:t>Disabilities under NTA</a:t>
            </a:r>
            <a:endParaRPr b="1"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The National Trust works for the welfare of persons with any of the following four disabilities</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Autism</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Cerebral Palsy</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Mental Retardation</a:t>
            </a:r>
            <a:endParaRPr b="0" i="0" sz="1400" u="none" cap="none" strike="noStrike">
              <a:solidFill>
                <a:schemeClr val="dk1"/>
              </a:solidFill>
              <a:latin typeface="Arial"/>
              <a:ea typeface="Arial"/>
              <a:cs typeface="Arial"/>
              <a:sym typeface="Arial"/>
            </a:endParaRPr>
          </a:p>
          <a:p>
            <a:pPr indent="-342900" lvl="0" marL="342900" marR="0" rtl="0" algn="l">
              <a:lnSpc>
                <a:spcPct val="100000"/>
              </a:lnSpc>
              <a:spcBef>
                <a:spcPts val="280"/>
              </a:spcBef>
              <a:spcAft>
                <a:spcPts val="0"/>
              </a:spcAft>
              <a:buClr>
                <a:schemeClr val="dk1"/>
              </a:buClr>
              <a:buSzPts val="1400"/>
              <a:buFont typeface="Arial"/>
              <a:buChar char="•"/>
            </a:pPr>
            <a:r>
              <a:rPr b="0" i="0" lang="en-US" sz="1400" u="none" cap="none" strike="noStrike">
                <a:solidFill>
                  <a:schemeClr val="dk1"/>
                </a:solidFill>
                <a:latin typeface="Arial"/>
                <a:ea typeface="Arial"/>
                <a:cs typeface="Arial"/>
                <a:sym typeface="Arial"/>
              </a:rPr>
              <a:t>Multiple Disabilities</a:t>
            </a:r>
            <a:endParaRPr b="0" i="0" sz="1400" u="none" cap="none" strike="noStrike">
              <a:solidFill>
                <a:schemeClr val="dk1"/>
              </a:solidFill>
              <a:latin typeface="Arial"/>
              <a:ea typeface="Arial"/>
              <a:cs typeface="Arial"/>
              <a:sym typeface="Arial"/>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cap="none" strike="noStrike">
              <a:solidFill>
                <a:schemeClr val="dk1"/>
              </a:solidFill>
              <a:latin typeface="Arial"/>
              <a:ea typeface="Arial"/>
              <a:cs typeface="Arial"/>
              <a:sym typeface="Arial"/>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cap="none" strike="noStrike">
              <a:solidFill>
                <a:schemeClr val="dk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Self-Employment Loan and  Schemes  for Differently Abled</a:t>
            </a:r>
            <a:br>
              <a:rPr lang="en-US"/>
            </a:br>
            <a:endParaRPr/>
          </a:p>
        </p:txBody>
      </p:sp>
      <p:sp>
        <p:nvSpPr>
          <p:cNvPr id="342" name="Google Shape;342;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Rs.50,000  subsidy and deposit for starting of Aavin milk  outlets for the differently abled.</a:t>
            </a:r>
            <a:endParaRPr/>
          </a:p>
          <a:p>
            <a:pPr indent="-139700" lvl="0" marL="342900" rtl="0" algn="l">
              <a:spcBef>
                <a:spcPts val="640"/>
              </a:spcBef>
              <a:spcAft>
                <a:spcPts val="0"/>
              </a:spcAft>
              <a:buClr>
                <a:schemeClr val="dk1"/>
              </a:buClr>
              <a:buSzPts val="3200"/>
              <a:buFont typeface="Arial"/>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600"/>
              <a:t>Scheme-Maintenanace allowance</a:t>
            </a:r>
            <a:endParaRPr sz="3600"/>
          </a:p>
        </p:txBody>
      </p:sp>
      <p:sp>
        <p:nvSpPr>
          <p:cNvPr id="348" name="Google Shape;348;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Maintenance allowance to 40% and above intellectual disabled  persons Rs. 1500/-</a:t>
            </a:r>
            <a:endParaRPr/>
          </a:p>
          <a:p>
            <a:pPr indent="-342900" lvl="0" marL="342900" rtl="0" algn="l">
              <a:spcBef>
                <a:spcPts val="640"/>
              </a:spcBef>
              <a:spcAft>
                <a:spcPts val="0"/>
              </a:spcAft>
              <a:buClr>
                <a:schemeClr val="dk1"/>
              </a:buClr>
              <a:buSzPts val="3200"/>
              <a:buFont typeface="Arial"/>
              <a:buChar char="•"/>
            </a:pPr>
            <a:r>
              <a:rPr lang="en-US"/>
              <a:t>Maintenance allowance to 75% and above  severely disabled persons Rs.1500/-</a:t>
            </a:r>
            <a:endParaRPr/>
          </a:p>
          <a:p>
            <a:pPr indent="-342900" lvl="0" marL="342900" rtl="0" algn="l">
              <a:spcBef>
                <a:spcPts val="640"/>
              </a:spcBef>
              <a:spcAft>
                <a:spcPts val="0"/>
              </a:spcAft>
              <a:buClr>
                <a:schemeClr val="dk1"/>
              </a:buClr>
              <a:buSzPts val="3200"/>
              <a:buFont typeface="Arial"/>
              <a:buChar char="•"/>
            </a:pPr>
            <a:r>
              <a:rPr lang="en-US"/>
              <a:t>Maintenance allowance for persons affected 40% and above with muscular dystrophy Rs. 1500/-</a:t>
            </a:r>
            <a:endParaRPr/>
          </a:p>
          <a:p>
            <a:pPr indent="-342900" lvl="0" marL="342900" rtl="0" algn="l">
              <a:spcBef>
                <a:spcPts val="640"/>
              </a:spcBef>
              <a:spcAft>
                <a:spcPts val="0"/>
              </a:spcAft>
              <a:buClr>
                <a:schemeClr val="dk1"/>
              </a:buClr>
              <a:buSzPts val="3200"/>
              <a:buFont typeface="Arial"/>
              <a:buChar char="•"/>
            </a:pPr>
            <a:r>
              <a:rPr lang="en-US"/>
              <a:t>Maintenance allowance for 40% and above leprosy cured persons Rs.1500/-</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Marriage assistance-Scheme</a:t>
            </a:r>
            <a:endParaRPr/>
          </a:p>
        </p:txBody>
      </p:sp>
      <p:sp>
        <p:nvSpPr>
          <p:cNvPr id="354" name="Google Shape;354;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3200"/>
              <a:buFont typeface="Arial"/>
              <a:buNone/>
            </a:pPr>
            <a:r>
              <a:rPr lang="en-US"/>
              <a:t>Marriage assistance</a:t>
            </a:r>
            <a:endParaRPr/>
          </a:p>
          <a:p>
            <a:pPr indent="-127000" lvl="0" marL="0" rtl="0" algn="l">
              <a:spcBef>
                <a:spcPts val="400"/>
              </a:spcBef>
              <a:spcAft>
                <a:spcPts val="0"/>
              </a:spcAft>
              <a:buClr>
                <a:schemeClr val="dk1"/>
              </a:buClr>
              <a:buSzPts val="2000"/>
              <a:buFont typeface="Noto Sans Symbols"/>
              <a:buChar char="✔"/>
            </a:pPr>
            <a:r>
              <a:rPr lang="en-US" sz="2000"/>
              <a:t>normal persons marrying visually impaired persons</a:t>
            </a:r>
            <a:endParaRPr sz="2000"/>
          </a:p>
          <a:p>
            <a:pPr indent="-127000" lvl="0" marL="0" rtl="0" algn="l">
              <a:spcBef>
                <a:spcPts val="400"/>
              </a:spcBef>
              <a:spcAft>
                <a:spcPts val="0"/>
              </a:spcAft>
              <a:buClr>
                <a:schemeClr val="dk1"/>
              </a:buClr>
              <a:buSzPts val="2000"/>
              <a:buFont typeface="Noto Sans Symbols"/>
              <a:buChar char="✔"/>
            </a:pPr>
            <a:r>
              <a:rPr lang="en-US" sz="2000"/>
              <a:t>normal persons marrying locomotor differently  abled  persons</a:t>
            </a:r>
            <a:endParaRPr sz="2000"/>
          </a:p>
          <a:p>
            <a:pPr indent="-127000" lvl="0" marL="0" rtl="0" algn="l">
              <a:spcBef>
                <a:spcPts val="400"/>
              </a:spcBef>
              <a:spcAft>
                <a:spcPts val="0"/>
              </a:spcAft>
              <a:buClr>
                <a:schemeClr val="dk1"/>
              </a:buClr>
              <a:buSzPts val="2000"/>
              <a:buFont typeface="Noto Sans Symbols"/>
              <a:buChar char="✔"/>
            </a:pPr>
            <a:r>
              <a:rPr lang="en-US" sz="2000"/>
              <a:t>normal persons marrying Speech and Hearing   impaired persons</a:t>
            </a:r>
            <a:endParaRPr sz="2000"/>
          </a:p>
          <a:p>
            <a:pPr indent="-127000" lvl="0" marL="0" rtl="0" algn="l">
              <a:spcBef>
                <a:spcPts val="400"/>
              </a:spcBef>
              <a:spcAft>
                <a:spcPts val="0"/>
              </a:spcAft>
              <a:buClr>
                <a:schemeClr val="dk1"/>
              </a:buClr>
              <a:buSzPts val="2000"/>
              <a:buFont typeface="Noto Sans Symbols"/>
              <a:buChar char="✔"/>
            </a:pPr>
            <a:r>
              <a:rPr lang="en-US" sz="2000"/>
              <a:t>differently  abled  persons   marrying differently  abled  persons</a:t>
            </a:r>
            <a:endParaRPr sz="2000"/>
          </a:p>
          <a:p>
            <a:pPr indent="0" lvl="0" marL="0" rtl="0" algn="l">
              <a:spcBef>
                <a:spcPts val="400"/>
              </a:spcBef>
              <a:spcAft>
                <a:spcPts val="0"/>
              </a:spcAft>
              <a:buClr>
                <a:schemeClr val="dk1"/>
              </a:buClr>
              <a:buSzPts val="2000"/>
              <a:buFont typeface="Noto Sans Symbols"/>
              <a:buNone/>
            </a:pPr>
            <a:r>
              <a:t/>
            </a:r>
            <a:endParaRPr sz="2000"/>
          </a:p>
        </p:txBody>
      </p:sp>
      <p:sp>
        <p:nvSpPr>
          <p:cNvPr id="355" name="Google Shape;355;p32"/>
          <p:cNvSpPr txBox="1"/>
          <p:nvPr/>
        </p:nvSpPr>
        <p:spPr>
          <a:xfrm>
            <a:off x="683260" y="4149090"/>
            <a:ext cx="8042910" cy="1568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14CD68"/>
              </a:buClr>
              <a:buSzPts val="3200"/>
              <a:buFont typeface="Arial"/>
              <a:buNone/>
            </a:pPr>
            <a:r>
              <a:rPr b="0" i="0" lang="en-US" sz="3200" u="none" cap="none">
                <a:solidFill>
                  <a:srgbClr val="14CD68"/>
                </a:solidFill>
                <a:latin typeface="Arial"/>
                <a:ea typeface="Arial"/>
                <a:cs typeface="Arial"/>
                <a:sym typeface="Arial"/>
              </a:rPr>
              <a:t>(for Degree /Diploma holders Rs.50000 cash and 8 Gm gold coins and  others Rs.25000 cash and 8 gm gold coins)</a:t>
            </a:r>
            <a:endParaRPr b="0" i="0" sz="3200" u="none" cap="none">
              <a:solidFill>
                <a:srgbClr val="14CD68"/>
              </a:solidFill>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2800"/>
              <a:t>Travel concession to the differently  abled  persons</a:t>
            </a:r>
            <a:r>
              <a:rPr lang="en-US"/>
              <a:t>  </a:t>
            </a:r>
            <a:endParaRPr/>
          </a:p>
        </p:txBody>
      </p:sp>
      <p:sp>
        <p:nvSpPr>
          <p:cNvPr id="361" name="Google Shape;36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Arial"/>
              <a:buChar char="•"/>
            </a:pPr>
            <a:r>
              <a:rPr lang="en-US" sz="2800"/>
              <a:t>Free Travel Concession  for Visually Impaired persons within the District.</a:t>
            </a:r>
            <a:endParaRPr sz="2800"/>
          </a:p>
          <a:p>
            <a:pPr indent="-342900" lvl="0" marL="342900" rtl="0" algn="l">
              <a:spcBef>
                <a:spcPts val="560"/>
              </a:spcBef>
              <a:spcAft>
                <a:spcPts val="0"/>
              </a:spcAft>
              <a:buClr>
                <a:schemeClr val="dk1"/>
              </a:buClr>
              <a:buSzPts val="2800"/>
              <a:buFont typeface="Arial"/>
              <a:buChar char="•"/>
            </a:pPr>
            <a:r>
              <a:rPr lang="en-US" sz="2800"/>
              <a:t>Free Travel Concession  to   differently  abled persons  from residence to schools , colleges and hospitals</a:t>
            </a:r>
            <a:endParaRPr sz="2800"/>
          </a:p>
          <a:p>
            <a:pPr indent="-342900" lvl="0" marL="342900" rtl="0" algn="l">
              <a:spcBef>
                <a:spcPts val="560"/>
              </a:spcBef>
              <a:spcAft>
                <a:spcPts val="0"/>
              </a:spcAft>
              <a:buClr>
                <a:schemeClr val="dk1"/>
              </a:buClr>
              <a:buSzPts val="2800"/>
              <a:buFont typeface="Arial"/>
              <a:buChar char="•"/>
            </a:pPr>
            <a:r>
              <a:rPr lang="en-US" sz="2800"/>
              <a:t>75 %  travel concession  in state owned transport corporation , Mofussil buses</a:t>
            </a:r>
            <a:endParaRPr sz="2800"/>
          </a:p>
          <a:p>
            <a:pPr indent="-342900" lvl="0" marL="342900" rtl="0" algn="l">
              <a:spcBef>
                <a:spcPts val="560"/>
              </a:spcBef>
              <a:spcAft>
                <a:spcPts val="0"/>
              </a:spcAft>
              <a:buClr>
                <a:schemeClr val="dk1"/>
              </a:buClr>
              <a:buSzPts val="2800"/>
              <a:buFont typeface="Arial"/>
              <a:buChar char="•"/>
            </a:pPr>
            <a:r>
              <a:rPr lang="en-US" sz="2800"/>
              <a:t>75 % travel concession to severely affected persons with escort</a:t>
            </a:r>
            <a:endParaRPr sz="28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Tamilnadu differently abled welfare board schemes</a:t>
            </a:r>
            <a:endParaRPr sz="3200"/>
          </a:p>
        </p:txBody>
      </p:sp>
      <p:sp>
        <p:nvSpPr>
          <p:cNvPr id="367" name="Google Shape;367;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Accident death relief for differently  abled   up to Rs.100000.00</a:t>
            </a:r>
            <a:endParaRPr/>
          </a:p>
          <a:p>
            <a:pPr indent="-342900" lvl="0" marL="342900" rtl="0" algn="l">
              <a:spcBef>
                <a:spcPts val="640"/>
              </a:spcBef>
              <a:spcAft>
                <a:spcPts val="0"/>
              </a:spcAft>
              <a:buClr>
                <a:schemeClr val="dk1"/>
              </a:buClr>
              <a:buSzPts val="3200"/>
              <a:buFont typeface="Arial"/>
              <a:buChar char="•"/>
            </a:pPr>
            <a:r>
              <a:rPr lang="en-US"/>
              <a:t>Accident relief   causing disabilities up to Rs.25000.00</a:t>
            </a:r>
            <a:endParaRPr/>
          </a:p>
          <a:p>
            <a:pPr indent="-342900" lvl="0" marL="342900" rtl="0" algn="l">
              <a:spcBef>
                <a:spcPts val="640"/>
              </a:spcBef>
              <a:spcAft>
                <a:spcPts val="0"/>
              </a:spcAft>
              <a:buClr>
                <a:schemeClr val="dk1"/>
              </a:buClr>
              <a:buSzPts val="3200"/>
              <a:buFont typeface="Arial"/>
              <a:buChar char="•"/>
            </a:pPr>
            <a:r>
              <a:rPr lang="en-US"/>
              <a:t>Financial assistance to meet the funeral expenses of a differently abled persons upto 17000.00</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1" name="Shape 371"/>
        <p:cNvGrpSpPr/>
        <p:nvPr/>
      </p:nvGrpSpPr>
      <p:grpSpPr>
        <a:xfrm>
          <a:off x="0" y="0"/>
          <a:ext cx="0" cy="0"/>
          <a:chOff x="0" y="0"/>
          <a:chExt cx="0" cy="0"/>
        </a:xfrm>
      </p:grpSpPr>
      <p:sp>
        <p:nvSpPr>
          <p:cNvPr id="372" name="Google Shape;372;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Tamilnadu differently abled welfare board schemes</a:t>
            </a:r>
            <a:br>
              <a:rPr lang="en-US"/>
            </a:br>
            <a:endParaRPr/>
          </a:p>
        </p:txBody>
      </p:sp>
      <p:sp>
        <p:nvSpPr>
          <p:cNvPr id="373" name="Google Shape;373;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Scholarship to son and daughter of differently  abled  persons          Rs 1000 to Rs.6000.00</a:t>
            </a:r>
            <a:endParaRPr/>
          </a:p>
          <a:p>
            <a:pPr indent="-342900" lvl="0" marL="342900" rtl="0" algn="l">
              <a:spcBef>
                <a:spcPts val="640"/>
              </a:spcBef>
              <a:spcAft>
                <a:spcPts val="0"/>
              </a:spcAft>
              <a:buClr>
                <a:schemeClr val="dk1"/>
              </a:buClr>
              <a:buSzPts val="3200"/>
              <a:buFont typeface="Arial"/>
              <a:buChar char="•"/>
            </a:pPr>
            <a:r>
              <a:rPr lang="en-US"/>
              <a:t>Marriage Assistance   Rs.2000.00</a:t>
            </a:r>
            <a:endParaRPr/>
          </a:p>
          <a:p>
            <a:pPr indent="-342900" lvl="0" marL="342900" rtl="0" algn="l">
              <a:spcBef>
                <a:spcPts val="640"/>
              </a:spcBef>
              <a:spcAft>
                <a:spcPts val="0"/>
              </a:spcAft>
              <a:buClr>
                <a:schemeClr val="dk1"/>
              </a:buClr>
              <a:buSzPts val="3200"/>
              <a:buFont typeface="Arial"/>
              <a:buChar char="•"/>
            </a:pPr>
            <a:r>
              <a:rPr lang="en-US"/>
              <a:t>Assistance for delivery / miscarriage of pregnancy / termination of pregnancy to female differently abled person. up to Rs.6000.00</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Tamilnadu differently abled welfare board schemes</a:t>
            </a:r>
            <a:br>
              <a:rPr lang="en-US"/>
            </a:br>
            <a:endParaRPr/>
          </a:p>
        </p:txBody>
      </p:sp>
      <p:sp>
        <p:nvSpPr>
          <p:cNvPr id="379" name="Google Shape;379;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Reimbursement for purchase of spectacles for visually impaired persons  Rs. 500</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Educational And Employment Reservation</a:t>
            </a:r>
            <a:endParaRPr sz="3200"/>
          </a:p>
        </p:txBody>
      </p:sp>
      <p:sp>
        <p:nvSpPr>
          <p:cNvPr id="385" name="Google Shape;385;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Arial"/>
              <a:buChar char="•"/>
            </a:pPr>
            <a:r>
              <a:rPr lang="en-US"/>
              <a:t>5% Reservation in educational institutions and in  employment</a:t>
            </a:r>
            <a:endParaRPr/>
          </a:p>
          <a:p>
            <a:pPr indent="-342900" lvl="0" marL="342900" rtl="0" algn="l">
              <a:spcBef>
                <a:spcPts val="640"/>
              </a:spcBef>
              <a:spcAft>
                <a:spcPts val="0"/>
              </a:spcAft>
              <a:buClr>
                <a:schemeClr val="dk1"/>
              </a:buClr>
              <a:buSzPts val="3200"/>
              <a:buFont typeface="Arial"/>
              <a:buChar char="•"/>
            </a:pPr>
            <a:r>
              <a:rPr lang="en-US"/>
              <a:t>Financial assistance to differently abled persons to appear in main examination conducted by upsc / tnpsc Group-I.</a:t>
            </a:r>
            <a:endParaRPr/>
          </a:p>
          <a:p>
            <a:pPr indent="-342900" lvl="0" marL="342900" rtl="0" algn="l">
              <a:spcBef>
                <a:spcPts val="640"/>
              </a:spcBef>
              <a:spcAft>
                <a:spcPts val="0"/>
              </a:spcAft>
              <a:buClr>
                <a:schemeClr val="dk1"/>
              </a:buClr>
              <a:buSzPts val="3200"/>
              <a:buFont typeface="Arial"/>
              <a:buChar char="•"/>
            </a:pPr>
            <a:r>
              <a:rPr lang="en-US"/>
              <a:t>4% Reservation in government, government under taking and Govt. aided institutions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Thank you</a:t>
            </a:r>
            <a:endParaRPr/>
          </a:p>
        </p:txBody>
      </p:sp>
      <p:sp>
        <p:nvSpPr>
          <p:cNvPr id="391" name="Google Shape;391;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139700" lvl="0" marL="342900" rtl="0" algn="ctr">
              <a:spcBef>
                <a:spcPts val="0"/>
              </a:spcBef>
              <a:spcAft>
                <a:spcPts val="0"/>
              </a:spcAft>
              <a:buClr>
                <a:schemeClr val="dk1"/>
              </a:buClr>
              <a:buSzPts val="3200"/>
              <a:buFont typeface="Arial"/>
              <a:buNone/>
            </a:pPr>
            <a:r>
              <a:t/>
            </a:r>
            <a:endParaRPr/>
          </a:p>
          <a:p>
            <a:pPr indent="-139700" lvl="0" marL="342900" rtl="0" algn="ctr">
              <a:spcBef>
                <a:spcPts val="640"/>
              </a:spcBef>
              <a:spcAft>
                <a:spcPts val="0"/>
              </a:spcAft>
              <a:buClr>
                <a:schemeClr val="dk1"/>
              </a:buClr>
              <a:buSzPts val="3200"/>
              <a:buFont typeface="Arial"/>
              <a:buNone/>
            </a:pPr>
            <a:r>
              <a:t/>
            </a:r>
            <a:endParaRPr/>
          </a:p>
          <a:p>
            <a:pPr indent="0" lvl="0" marL="0" rtl="0" algn="ctr">
              <a:spcBef>
                <a:spcPts val="640"/>
              </a:spcBef>
              <a:spcAft>
                <a:spcPts val="0"/>
              </a:spcAft>
              <a:buClr>
                <a:schemeClr val="dk1"/>
              </a:buClr>
              <a:buSzPts val="3200"/>
              <a:buFont typeface="Arial"/>
              <a:buNone/>
            </a:pPr>
            <a:r>
              <a:t/>
            </a:r>
            <a:endParaRPr/>
          </a:p>
          <a:p>
            <a:pPr indent="0" lvl="0" marL="0" rtl="0" algn="ctr">
              <a:spcBef>
                <a:spcPts val="640"/>
              </a:spcBef>
              <a:spcAft>
                <a:spcPts val="0"/>
              </a:spcAft>
              <a:buClr>
                <a:schemeClr val="dk1"/>
              </a:buClr>
              <a:buSzPts val="3200"/>
              <a:buFont typeface="Arial"/>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lang="en-US" sz="2400"/>
              <a:t>Trust Fund for Empowerment of Persons With Disabilities</a:t>
            </a:r>
            <a:br>
              <a:rPr b="1" lang="en-US"/>
            </a:br>
            <a:endParaRPr/>
          </a:p>
        </p:txBody>
      </p:sp>
      <p:sp>
        <p:nvSpPr>
          <p:cNvPr id="186" name="Google Shape;186;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000"/>
              <a:buFont typeface="Arial"/>
              <a:buChar char="•"/>
            </a:pPr>
            <a:r>
              <a:rPr b="1" lang="en-US" sz="2000"/>
              <a:t>DISHA (Early Intervention and School Readiness Scheme)</a:t>
            </a:r>
            <a:endParaRPr b="1" sz="2000"/>
          </a:p>
          <a:p>
            <a:pPr indent="-342900" lvl="0" marL="342900" rtl="0" algn="just">
              <a:spcBef>
                <a:spcPts val="400"/>
              </a:spcBef>
              <a:spcAft>
                <a:spcPts val="0"/>
              </a:spcAft>
              <a:buClr>
                <a:schemeClr val="dk1"/>
              </a:buClr>
              <a:buSzPts val="2000"/>
              <a:buFont typeface="Arial"/>
              <a:buChar char="•"/>
            </a:pPr>
            <a:r>
              <a:rPr lang="en-US" sz="2000"/>
              <a:t>This is an early intervention and school readiness scheme for children in the age group of 0-10 years with the four disabilities covered under the National Trust Act and aims at setting up Disha Centres for early intervention for Person with Disability (PwD) through therapies, trainings and providing support to family members. Registered Organisations (RO) should provide day-care facilities to PwD for at least 4 hours in a day (between 8 am to 6 pm) along with age specific activities. There should be a Special Educator or Early Intervention Therapist, Physiotherapist or Occupational Therapist and Counsellor for PwD along with Caregiver and Ayas in the centre.</a:t>
            </a:r>
            <a:endParaRPr sz="2000"/>
          </a:p>
          <a:p>
            <a:pPr indent="-215900" lvl="0" marL="342900" rtl="0" algn="just">
              <a:spcBef>
                <a:spcPts val="400"/>
              </a:spcBef>
              <a:spcAft>
                <a:spcPts val="0"/>
              </a:spcAft>
              <a:buClr>
                <a:schemeClr val="dk1"/>
              </a:buClr>
              <a:buSzPts val="2000"/>
              <a:buFont typeface="Arial"/>
              <a:buNone/>
            </a:pPr>
            <a:r>
              <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b="1" lang="en-US" sz="2800"/>
            </a:br>
            <a:br>
              <a:rPr b="1" lang="en-US" sz="2800"/>
            </a:br>
            <a:r>
              <a:rPr b="1" lang="en-US" sz="2800"/>
              <a:t>Funding Pattern for RO and PwD</a:t>
            </a:r>
            <a:br>
              <a:rPr lang="en-US"/>
            </a:br>
            <a:br>
              <a:rPr lang="en-US"/>
            </a:br>
            <a:endParaRPr/>
          </a:p>
        </p:txBody>
      </p:sp>
      <p:pic>
        <p:nvPicPr>
          <p:cNvPr id="192" name="Google Shape;192;p5"/>
          <p:cNvPicPr preferRelativeResize="0"/>
          <p:nvPr>
            <p:ph idx="1" type="body"/>
          </p:nvPr>
        </p:nvPicPr>
        <p:blipFill rotWithShape="1">
          <a:blip r:embed="rId3">
            <a:alphaModFix/>
          </a:blip>
          <a:srcRect b="0" l="0" r="0" t="0"/>
          <a:stretch/>
        </p:blipFill>
        <p:spPr>
          <a:xfrm>
            <a:off x="457200" y="1373188"/>
            <a:ext cx="7999413" cy="4851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None/>
            </a:pPr>
            <a:br>
              <a:rPr b="1" lang="en-US" sz="2700"/>
            </a:br>
            <a:r>
              <a:rPr b="1" lang="en-US" sz="2700"/>
              <a:t>National Handicapped Finance and Development Corporation (NHFDC)</a:t>
            </a:r>
            <a:br>
              <a:rPr b="1" lang="en-US"/>
            </a:br>
            <a:endParaRPr/>
          </a:p>
        </p:txBody>
      </p:sp>
      <p:sp>
        <p:nvSpPr>
          <p:cNvPr id="198" name="Google Shape;198;p6"/>
          <p:cNvSpPr txBox="1"/>
          <p:nvPr>
            <p:ph idx="1" type="body"/>
          </p:nvPr>
        </p:nvSpPr>
        <p:spPr>
          <a:xfrm>
            <a:off x="457200" y="1066800"/>
            <a:ext cx="8229600" cy="5059363"/>
          </a:xfrm>
          <a:prstGeom prst="rect">
            <a:avLst/>
          </a:prstGeom>
          <a:noFill/>
          <a:ln>
            <a:noFill/>
          </a:ln>
        </p:spPr>
        <p:txBody>
          <a:bodyPr anchorCtr="0" anchor="t" bIns="45700" lIns="91425" spcFirstLastPara="1" rIns="91425" wrap="square" tIns="45700">
            <a:normAutofit fontScale="47500" lnSpcReduction="20000"/>
          </a:bodyPr>
          <a:lstStyle/>
          <a:p>
            <a:pPr indent="-246380" lvl="0" marL="342900" rtl="0" algn="l">
              <a:spcBef>
                <a:spcPts val="0"/>
              </a:spcBef>
              <a:spcAft>
                <a:spcPts val="0"/>
              </a:spcAft>
              <a:buClr>
                <a:schemeClr val="dk1"/>
              </a:buClr>
              <a:buSzPct val="100000"/>
              <a:buFont typeface="Arial"/>
              <a:buNone/>
            </a:pPr>
            <a:r>
              <a:t/>
            </a:r>
            <a:endParaRPr b="1"/>
          </a:p>
          <a:p>
            <a:pPr indent="-246380" lvl="0" marL="342900" rtl="0" algn="l">
              <a:spcBef>
                <a:spcPts val="304"/>
              </a:spcBef>
              <a:spcAft>
                <a:spcPts val="0"/>
              </a:spcAft>
              <a:buClr>
                <a:schemeClr val="dk1"/>
              </a:buClr>
              <a:buSzPct val="100000"/>
              <a:buFont typeface="Arial"/>
              <a:buNone/>
            </a:pPr>
            <a:r>
              <a:t/>
            </a:r>
            <a:endParaRPr b="1"/>
          </a:p>
          <a:p>
            <a:pPr indent="-342900" lvl="0" marL="342900" rtl="0" algn="l">
              <a:spcBef>
                <a:spcPts val="304"/>
              </a:spcBef>
              <a:spcAft>
                <a:spcPts val="0"/>
              </a:spcAft>
              <a:buClr>
                <a:schemeClr val="dk1"/>
              </a:buClr>
              <a:buSzPct val="100000"/>
              <a:buFont typeface="Arial"/>
              <a:buChar char="•"/>
            </a:pPr>
            <a:r>
              <a:rPr b="1" lang="en-US"/>
              <a:t>Schemes of NHFDC</a:t>
            </a:r>
            <a:endParaRPr b="1"/>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3"/>
              </a:rPr>
              <a:t>Schemes implemented through SCAs &amp; Nationalised Banks </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4"/>
              </a:rPr>
              <a:t>Micro Financing Scheme </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5"/>
              </a:rPr>
              <a:t>Schemes for Parent's Association of mentally retarded persons </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6"/>
              </a:rPr>
              <a:t>Scheme of Financing NGOs Working in the Area of Disabilities</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7"/>
              </a:rPr>
              <a:t>Scheme For Vocational Education and Training for PwDs</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8"/>
              </a:rPr>
              <a:t>Scheme of Financing Construction Of Commercial/Business Premises For Starting Self Employment Activity to PwDs </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9"/>
              </a:rPr>
              <a:t>Scheme For Providing Handholding Support to Differently abled Entrepreneurs Through ‘Vishesh Udyami Mitras'</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0"/>
              </a:rPr>
              <a:t>Scheme for Providing handholding support to Differently abled for availing skill training/skill upgradation through ‘Vishesh Prashikshan Mitras’</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1"/>
              </a:rPr>
              <a:t>Scheme of Financing Assistive Devices to Enhance the Employabilty or Increased Opportunity of Self Employment of Differently abled Persons</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2"/>
              </a:rPr>
              <a:t>Scheme for Young Professional</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3"/>
              </a:rPr>
              <a:t>Scheme for Refinance To Public Sector Banks/Regional Rural Banks / Other Eligible Institutions Under Credit Guarantee Scheme of Government of India (Credit Guarantee Fund Trust For Micro And Small Enterprises (CGTMSE) </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4"/>
              </a:rPr>
              <a:t>Scholarship Scheme (Trust Fund) </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5"/>
              </a:rPr>
              <a:t>Scholarship Scheme (National Fund)</a:t>
            </a:r>
            <a:endParaRPr/>
          </a:p>
          <a:p>
            <a:pPr indent="-342900" lvl="0" marL="342900" rtl="0" algn="l">
              <a:spcBef>
                <a:spcPts val="304"/>
              </a:spcBef>
              <a:spcAft>
                <a:spcPts val="0"/>
              </a:spcAft>
              <a:buClr>
                <a:schemeClr val="dk1"/>
              </a:buClr>
              <a:buSzPct val="100000"/>
              <a:buFont typeface="Arial"/>
              <a:buChar char="•"/>
            </a:pPr>
            <a:r>
              <a:rPr lang="en-US" u="sng">
                <a:solidFill>
                  <a:schemeClr val="hlink"/>
                </a:solidFill>
                <a:hlinkClick r:id="rId16"/>
              </a:rPr>
              <a:t>Format For Grant Assistance Under CSR Activity Of NHFDC</a:t>
            </a:r>
            <a:endParaRPr/>
          </a:p>
          <a:p>
            <a:pPr indent="-246380" lvl="0" marL="342900" rtl="0" algn="l">
              <a:spcBef>
                <a:spcPts val="304"/>
              </a:spcBef>
              <a:spcAft>
                <a:spcPts val="0"/>
              </a:spcAft>
              <a:buClr>
                <a:schemeClr val="dk1"/>
              </a:buClr>
              <a:buSzPct val="100000"/>
              <a:buFont typeface="Arial"/>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7"/>
          <p:cNvSpPr txBox="1"/>
          <p:nvPr>
            <p:ph type="ctrTitle"/>
          </p:nvPr>
        </p:nvSpPr>
        <p:spPr>
          <a:xfrm>
            <a:off x="755650" y="620713"/>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latin typeface="Arial"/>
                <a:ea typeface="Arial"/>
                <a:cs typeface="Arial"/>
                <a:sym typeface="Arial"/>
              </a:rPr>
              <a:t>Central Govt Scheme for Differently Abled</a:t>
            </a:r>
            <a:endParaRPr>
              <a:latin typeface="Arial"/>
              <a:ea typeface="Arial"/>
              <a:cs typeface="Arial"/>
              <a:sym typeface="Arial"/>
            </a:endParaRPr>
          </a:p>
        </p:txBody>
      </p:sp>
      <p:pic>
        <p:nvPicPr>
          <p:cNvPr descr="Capture" id="204" name="Google Shape;204;p7"/>
          <p:cNvPicPr preferRelativeResize="0"/>
          <p:nvPr/>
        </p:nvPicPr>
        <p:blipFill rotWithShape="1">
          <a:blip r:embed="rId3">
            <a:alphaModFix/>
          </a:blip>
          <a:srcRect b="0" l="0" r="0" t="0"/>
          <a:stretch/>
        </p:blipFill>
        <p:spPr>
          <a:xfrm>
            <a:off x="517525" y="2997200"/>
            <a:ext cx="8248650" cy="1825625"/>
          </a:xfrm>
          <a:prstGeom prst="rect">
            <a:avLst/>
          </a:prstGeom>
          <a:noFill/>
          <a:ln>
            <a:noFill/>
          </a:ln>
        </p:spPr>
      </p:pic>
      <p:sp>
        <p:nvSpPr>
          <p:cNvPr id="205" name="Google Shape;205;p7"/>
          <p:cNvSpPr txBox="1"/>
          <p:nvPr/>
        </p:nvSpPr>
        <p:spPr>
          <a:xfrm>
            <a:off x="395288" y="5084763"/>
            <a:ext cx="5129212" cy="922337"/>
          </a:xfrm>
          <a:prstGeom prst="rect">
            <a:avLst/>
          </a:prstGeom>
          <a:noFill/>
          <a:ln cap="flat" cmpd="sng" w="9525">
            <a:solidFill>
              <a:srgbClr val="FFFF0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For more information : </a:t>
            </a:r>
            <a:r>
              <a:rPr b="0" i="0" lang="en-US" sz="1800" u="sng" cap="none" strike="noStrike">
                <a:solidFill>
                  <a:schemeClr val="dk1"/>
                </a:solidFill>
                <a:latin typeface="Arial"/>
                <a:ea typeface="Arial"/>
                <a:cs typeface="Arial"/>
                <a:sym typeface="Arial"/>
                <a:hlinkClick r:id="rId4">
                  <a:extLst>
                    <a:ext uri="{A12FA001-AC4F-418D-AE19-62706E023703}">
                      <ahyp:hlinkClr val="tx"/>
                    </a:ext>
                  </a:extLst>
                </a:hlinkClick>
              </a:rPr>
              <a:t>http://disabilityaffairs.gov.in/content/</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55000" lnSpcReduction="20000"/>
          </a:bodyPr>
          <a:lstStyle/>
          <a:p>
            <a:pPr indent="-342900" lvl="0" marL="342900" rtl="0" algn="l">
              <a:spcBef>
                <a:spcPts val="0"/>
              </a:spcBef>
              <a:spcAft>
                <a:spcPts val="0"/>
              </a:spcAft>
              <a:buClr>
                <a:schemeClr val="dk1"/>
              </a:buClr>
              <a:buSzPct val="100000"/>
              <a:buFont typeface="Arial"/>
              <a:buChar char="•"/>
            </a:pPr>
            <a:r>
              <a:rPr lang="en-US" u="sng">
                <a:solidFill>
                  <a:schemeClr val="hlink"/>
                </a:solidFill>
                <a:hlinkClick r:id="rId3"/>
              </a:rPr>
              <a:t>Accessible Elections </a:t>
            </a:r>
            <a:r>
              <a:rPr lang="en-US"/>
              <a:t>This topic provides information related to steps taken for Accessible Elections in India. </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4"/>
              </a:rPr>
              <a:t>Accessible India Campaign</a:t>
            </a:r>
            <a:r>
              <a:rPr lang="en-US"/>
              <a:t> This topic provides information about Accessible India Campaign - Sugamya Bharat Abhiyan</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5"/>
              </a:rPr>
              <a:t>ADIP Scheme</a:t>
            </a:r>
            <a:r>
              <a:rPr lang="en-US"/>
              <a:t> This topic covers the scheme Assistance to Disabled persons for purchasing / fitting of aids / appliances (ADIP).</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6"/>
              </a:rPr>
              <a:t>Assistance for Differently abled</a:t>
            </a:r>
            <a:r>
              <a:rPr lang="en-US"/>
              <a:t> This topic covers about various schemes of National Handicapped Finance and Development Corporation (NHFDC). </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7"/>
              </a:rPr>
              <a:t>Composite Regional Centre for Skill Development, Rehabilitation and Employment of Persons with Disabilities</a:t>
            </a:r>
            <a:r>
              <a:rPr lang="en-US"/>
              <a:t> Composite Regional Centre (CRC) for Skill Development, Rehabilitation and Employment of Persons with Disabilities</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8"/>
              </a:rPr>
              <a:t>Deendayal Disabled Rehabilitation Scheme </a:t>
            </a:r>
            <a:r>
              <a:rPr lang="en-US"/>
              <a:t>This topic covers the information related to DDRS Scheme,Objectives and its Strategy</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9"/>
              </a:rPr>
              <a:t>GST concession to PWDs</a:t>
            </a:r>
            <a:r>
              <a:rPr lang="en-US"/>
              <a:t> This topic provides information about GST concession to Persons with Disabilities (PWDs) provided by the Department of Heavy Industries. </a:t>
            </a:r>
            <a:endParaRPr/>
          </a:p>
          <a:p>
            <a:pPr indent="-342900" lvl="0" marL="342900" rtl="0" algn="l">
              <a:spcBef>
                <a:spcPts val="352"/>
              </a:spcBef>
              <a:spcAft>
                <a:spcPts val="0"/>
              </a:spcAft>
              <a:buClr>
                <a:schemeClr val="dk1"/>
              </a:buClr>
              <a:buSzPct val="100000"/>
              <a:buFont typeface="Arial"/>
              <a:buChar char="•"/>
            </a:pPr>
            <a:r>
              <a:rPr lang="en-US" u="sng">
                <a:solidFill>
                  <a:schemeClr val="hlink"/>
                </a:solidFill>
                <a:hlinkClick r:id="rId10"/>
              </a:rPr>
              <a:t>GST rate for specified items for Physically Challenged Persons </a:t>
            </a:r>
            <a:r>
              <a:rPr lang="en-US"/>
              <a:t>This topic provides information about GST rate for specified items for Physically Challenged Persons. </a:t>
            </a:r>
            <a:endParaRPr/>
          </a:p>
          <a:p>
            <a:pPr indent="-231140" lvl="0" marL="342900" rtl="0" algn="l">
              <a:spcBef>
                <a:spcPts val="352"/>
              </a:spcBef>
              <a:spcAft>
                <a:spcPts val="0"/>
              </a:spcAft>
              <a:buClr>
                <a:schemeClr val="dk1"/>
              </a:buClr>
              <a:buSzPct val="100000"/>
              <a:buFont typeface="Arial"/>
              <a:buNone/>
            </a:pPr>
            <a:r>
              <a:t/>
            </a:r>
            <a:endParaRPr/>
          </a:p>
        </p:txBody>
      </p:sp>
      <p:sp>
        <p:nvSpPr>
          <p:cNvPr id="211" name="Google Shape;211;p8"/>
          <p:cNvSpPr/>
          <p:nvPr/>
        </p:nvSpPr>
        <p:spPr>
          <a:xfrm>
            <a:off x="2057400" y="228600"/>
            <a:ext cx="5197320"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4000"/>
              <a:buFont typeface="Arial"/>
              <a:buNone/>
            </a:pPr>
            <a:r>
              <a:rPr b="1" i="0" lang="en-US" sz="4000" u="none">
                <a:solidFill>
                  <a:schemeClr val="dk1"/>
                </a:solidFill>
                <a:latin typeface="Arial"/>
                <a:ea typeface="Arial"/>
                <a:cs typeface="Arial"/>
                <a:sym typeface="Arial"/>
              </a:rPr>
              <a:t>Schemes / Programmes</a:t>
            </a:r>
            <a:endParaRPr b="1" i="0" sz="4000" u="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9"/>
          <p:cNvSpPr txBox="1"/>
          <p:nvPr>
            <p:ph idx="1" type="body"/>
          </p:nvPr>
        </p:nvSpPr>
        <p:spPr>
          <a:xfrm>
            <a:off x="467360" y="1299845"/>
            <a:ext cx="7878445" cy="5430520"/>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Font typeface="Arial"/>
              <a:buChar char="•"/>
            </a:pPr>
            <a:r>
              <a:rPr lang="en-US" u="sng">
                <a:solidFill>
                  <a:schemeClr val="hlink"/>
                </a:solidFill>
                <a:hlinkClick r:id="rId3"/>
              </a:rPr>
              <a:t>Legal Guardianship</a:t>
            </a:r>
            <a:r>
              <a:rPr lang="en-US"/>
              <a:t> This topic provides information about Legal Guardianship for the differently abled. </a:t>
            </a:r>
            <a:endParaRPr/>
          </a:p>
          <a:p>
            <a:pPr indent="-342900" lvl="0" marL="342900" rtl="0" algn="l">
              <a:spcBef>
                <a:spcPts val="448"/>
              </a:spcBef>
              <a:spcAft>
                <a:spcPts val="0"/>
              </a:spcAft>
              <a:buClr>
                <a:schemeClr val="dk1"/>
              </a:buClr>
              <a:buSzPct val="100000"/>
              <a:buFont typeface="Arial"/>
              <a:buChar char="•"/>
            </a:pPr>
            <a:r>
              <a:rPr lang="en-US" u="sng">
                <a:solidFill>
                  <a:schemeClr val="hlink"/>
                </a:solidFill>
                <a:hlinkClick r:id="rId4"/>
              </a:rPr>
              <a:t>National Awards for Empowerment of Persons with Disabilities</a:t>
            </a:r>
            <a:r>
              <a:rPr lang="en-US"/>
              <a:t> This topic covers the information related to National Awards for Empowerment of Persons with Disabilities</a:t>
            </a:r>
            <a:endParaRPr/>
          </a:p>
          <a:p>
            <a:pPr indent="-342900" lvl="0" marL="342900" rtl="0" algn="l">
              <a:spcBef>
                <a:spcPts val="448"/>
              </a:spcBef>
              <a:spcAft>
                <a:spcPts val="0"/>
              </a:spcAft>
              <a:buClr>
                <a:schemeClr val="dk1"/>
              </a:buClr>
              <a:buSzPct val="100000"/>
              <a:buFont typeface="Arial"/>
              <a:buChar char="•"/>
            </a:pPr>
            <a:r>
              <a:rPr lang="en-US" u="sng">
                <a:solidFill>
                  <a:schemeClr val="hlink"/>
                </a:solidFill>
                <a:hlinkClick r:id="rId5"/>
              </a:rPr>
              <a:t>National Handicapped Finance Development Corporation</a:t>
            </a:r>
            <a:r>
              <a:rPr lang="en-US"/>
              <a:t> This topic provides information about National Handicapped Finance Development Corporation (NHFDC). </a:t>
            </a:r>
            <a:endParaRPr/>
          </a:p>
          <a:p>
            <a:pPr indent="-342900" lvl="0" marL="342900" rtl="0" algn="l">
              <a:spcBef>
                <a:spcPts val="448"/>
              </a:spcBef>
              <a:spcAft>
                <a:spcPts val="0"/>
              </a:spcAft>
              <a:buClr>
                <a:schemeClr val="dk1"/>
              </a:buClr>
              <a:buSzPct val="100000"/>
              <a:buFont typeface="Arial"/>
              <a:buChar char="•"/>
            </a:pPr>
            <a:r>
              <a:rPr lang="en-US" u="sng">
                <a:solidFill>
                  <a:schemeClr val="hlink"/>
                </a:solidFill>
                <a:hlinkClick r:id="rId6"/>
              </a:rPr>
              <a:t>Schemes of The National Trust</a:t>
            </a:r>
            <a:r>
              <a:rPr lang="en-US"/>
              <a:t> This section provides information about various schemes of The National Trust for the Welfare of Persons with Autism, Cerebral Palsy, Mental Retardation and Multiple Disabilities.</a:t>
            </a:r>
            <a:endParaRPr/>
          </a:p>
          <a:p>
            <a:pPr indent="-342900" lvl="0" marL="342900" rtl="0" algn="l">
              <a:spcBef>
                <a:spcPts val="448"/>
              </a:spcBef>
              <a:spcAft>
                <a:spcPts val="0"/>
              </a:spcAft>
              <a:buClr>
                <a:schemeClr val="dk1"/>
              </a:buClr>
              <a:buSzPct val="100000"/>
              <a:buFont typeface="Arial"/>
              <a:buChar char="•"/>
            </a:pPr>
            <a:r>
              <a:rPr lang="en-US" u="sng">
                <a:solidFill>
                  <a:schemeClr val="hlink"/>
                </a:solidFill>
                <a:hlinkClick r:id="rId7"/>
              </a:rPr>
              <a:t>Scholarships for Persons with Disabilities</a:t>
            </a:r>
            <a:r>
              <a:rPr lang="en-US"/>
              <a:t> This topic covers the Information related to Scholarships for Persons with Disabilities.</a:t>
            </a:r>
            <a:endParaRPr/>
          </a:p>
          <a:p>
            <a:pPr indent="-342900" lvl="0" marL="342900" rtl="0" algn="l">
              <a:spcBef>
                <a:spcPts val="448"/>
              </a:spcBef>
              <a:spcAft>
                <a:spcPts val="0"/>
              </a:spcAft>
              <a:buClr>
                <a:schemeClr val="dk1"/>
              </a:buClr>
              <a:buSzPct val="100000"/>
              <a:buFont typeface="Arial"/>
              <a:buChar char="•"/>
            </a:pPr>
            <a:r>
              <a:rPr lang="en-US" u="sng">
                <a:solidFill>
                  <a:schemeClr val="hlink"/>
                </a:solidFill>
                <a:hlinkClick r:id="rId8"/>
              </a:rPr>
              <a:t>Unique Disability ID</a:t>
            </a:r>
            <a:r>
              <a:rPr lang="en-US"/>
              <a:t> This topic provides information related to Unique Disability ID.</a:t>
            </a:r>
            <a:endParaRPr/>
          </a:p>
          <a:p>
            <a:pPr indent="-200660" lvl="0" marL="342900" rtl="0" algn="l">
              <a:spcBef>
                <a:spcPts val="448"/>
              </a:spcBef>
              <a:spcAft>
                <a:spcPts val="0"/>
              </a:spcAft>
              <a:buClr>
                <a:schemeClr val="dk1"/>
              </a:buClr>
              <a:buSzPct val="100000"/>
              <a:buFont typeface="Arial"/>
              <a:buNone/>
            </a:pPr>
            <a:r>
              <a:t/>
            </a:r>
            <a:endParaRPr/>
          </a:p>
        </p:txBody>
      </p:sp>
      <p:sp>
        <p:nvSpPr>
          <p:cNvPr id="217" name="Google Shape;217;p9"/>
          <p:cNvSpPr txBox="1"/>
          <p:nvPr/>
        </p:nvSpPr>
        <p:spPr>
          <a:xfrm>
            <a:off x="3347720" y="692785"/>
            <a:ext cx="3638550" cy="4603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Schemes / Programmes</a:t>
            </a:r>
            <a:endParaRPr b="0" i="0" sz="2400" u="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2_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2021-09-15T08:17:55Z</dcterms:created>
  <dc:creator>cdap</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1033-11.2.0.10296</vt:lpwstr>
  </property>
  <property fmtid="{D5CDD505-2E9C-101B-9397-08002B2CF9AE}" pid="3" name="ICV">
    <vt:lpwstr>45187630A0B24BFDB0553EB7F8B2FA91</vt:lpwstr>
  </property>
</Properties>
</file>