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35"/>
  </p:notesMasterIdLst>
  <p:sldIdLst>
    <p:sldId id="706" r:id="rId2"/>
    <p:sldId id="707" r:id="rId3"/>
    <p:sldId id="708" r:id="rId4"/>
    <p:sldId id="709" r:id="rId5"/>
    <p:sldId id="710" r:id="rId6"/>
    <p:sldId id="711" r:id="rId7"/>
    <p:sldId id="712" r:id="rId8"/>
    <p:sldId id="713" r:id="rId9"/>
    <p:sldId id="714" r:id="rId10"/>
    <p:sldId id="715" r:id="rId11"/>
    <p:sldId id="716" r:id="rId12"/>
    <p:sldId id="717" r:id="rId13"/>
    <p:sldId id="718" r:id="rId14"/>
    <p:sldId id="719" r:id="rId15"/>
    <p:sldId id="720" r:id="rId16"/>
    <p:sldId id="721" r:id="rId17"/>
    <p:sldId id="722" r:id="rId18"/>
    <p:sldId id="723" r:id="rId19"/>
    <p:sldId id="724" r:id="rId20"/>
    <p:sldId id="725" r:id="rId21"/>
    <p:sldId id="726" r:id="rId22"/>
    <p:sldId id="727" r:id="rId23"/>
    <p:sldId id="728" r:id="rId24"/>
    <p:sldId id="729" r:id="rId25"/>
    <p:sldId id="730" r:id="rId26"/>
    <p:sldId id="731" r:id="rId27"/>
    <p:sldId id="732" r:id="rId28"/>
    <p:sldId id="733" r:id="rId29"/>
    <p:sldId id="734" r:id="rId30"/>
    <p:sldId id="735" r:id="rId31"/>
    <p:sldId id="736" r:id="rId32"/>
    <p:sldId id="737" r:id="rId33"/>
    <p:sldId id="73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125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A977A-C092-4DEF-88B3-2835697B65F5}" type="datetimeFigureOut">
              <a:rPr lang="en-IN" smtClean="0"/>
              <a:t>07-07-2023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84230-8A64-4FFB-93B0-FA9B0890FCDE}" type="slidenum">
              <a:rPr lang="en-IN" smtClean="0"/>
              <a:t>‹#›</a:t>
            </a:fld>
            <a:endParaRPr lang="en-IN"/>
          </a:p>
        </p:txBody>
      </p:sp>
    </p:spTree>
    <p:extLst>
      <p:ext uri="{BB962C8B-B14F-4D97-AF65-F5344CB8AC3E}">
        <p14:creationId xmlns:p14="http://schemas.microsoft.com/office/powerpoint/2010/main" val="331196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FD51938-057C-4C6B-B115-4CEEB8B53C4E}" type="slidenum">
              <a:rPr lang="en-US" altLang="en-US">
                <a:solidFill>
                  <a:prstClr val="black"/>
                </a:solidFill>
              </a:rPr>
              <a:pPr/>
              <a:t>2</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993E935-2C7F-44E8-AE8E-B7A8216155DF}" type="slidenum">
              <a:rPr lang="en-US" altLang="en-US">
                <a:solidFill>
                  <a:prstClr val="black"/>
                </a:solidFill>
              </a:rPr>
              <a:pPr/>
              <a:t>12</a:t>
            </a:fld>
            <a:endParaRPr lang="en-US" altLang="en-US">
              <a:solidFill>
                <a:prstClr val="black"/>
              </a:solidFill>
            </a:endParaRPr>
          </a:p>
        </p:txBody>
      </p:sp>
      <p:sp>
        <p:nvSpPr>
          <p:cNvPr id="25603" name="Rectangle 1026"/>
          <p:cNvSpPr>
            <a:spLocks noChangeArrowheads="1"/>
          </p:cNvSpPr>
          <p:nvPr/>
        </p:nvSpPr>
        <p:spPr bwMode="auto">
          <a:xfrm>
            <a:off x="-1905000" y="6256338"/>
            <a:ext cx="106727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80000"/>
              </a:lnSpc>
              <a:spcBef>
                <a:spcPct val="0"/>
              </a:spcBef>
              <a:spcAft>
                <a:spcPct val="0"/>
              </a:spcAft>
            </a:pPr>
            <a:r>
              <a:rPr lang="en-US" altLang="en-US" sz="1400" b="1" smtClean="0">
                <a:solidFill>
                  <a:prstClr val="black"/>
                </a:solidFill>
                <a:latin typeface="Arial" pitchFamily="34" charset="0"/>
              </a:rPr>
              <a:t>POOR QUALITY MINERAL WATER BOTTLES  AND SOMETIMES EVEN UNPROTECTED  WATER  BOTTLES SOLD IN TRAINS</a:t>
            </a:r>
          </a:p>
          <a:p>
            <a:pPr fontAlgn="base">
              <a:lnSpc>
                <a:spcPct val="80000"/>
              </a:lnSpc>
              <a:spcBef>
                <a:spcPct val="0"/>
              </a:spcBef>
              <a:spcAft>
                <a:spcPct val="0"/>
              </a:spcAft>
            </a:pPr>
            <a:endParaRPr lang="en-US" altLang="en-US" sz="1400" b="1" smtClean="0">
              <a:solidFill>
                <a:prstClr val="black"/>
              </a:solidFill>
              <a:latin typeface="Arial" pitchFamily="34" charset="0"/>
            </a:endParaRPr>
          </a:p>
          <a:p>
            <a:pPr fontAlgn="base">
              <a:lnSpc>
                <a:spcPct val="80000"/>
              </a:lnSpc>
              <a:spcBef>
                <a:spcPct val="0"/>
              </a:spcBef>
              <a:spcAft>
                <a:spcPct val="0"/>
              </a:spcAft>
            </a:pPr>
            <a:r>
              <a:rPr lang="en-US" altLang="en-US" sz="1400" b="1" smtClean="0">
                <a:solidFill>
                  <a:prstClr val="black"/>
                </a:solidFill>
                <a:latin typeface="Arial" pitchFamily="34" charset="0"/>
              </a:rPr>
              <a:t>FOOD ITEMS  WITHOUT PROPER   COVERAGE SOLD</a:t>
            </a:r>
            <a:endParaRPr lang="en-US" altLang="en-US" sz="1400" b="1" smtClean="0">
              <a:solidFill>
                <a:srgbClr val="FFFFFF"/>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8B0D1AA-8C92-4B92-96CA-7AE1C6D13273}" type="slidenum">
              <a:rPr lang="en-US" altLang="en-US">
                <a:solidFill>
                  <a:prstClr val="black"/>
                </a:solidFill>
              </a:rPr>
              <a:pPr/>
              <a:t>13</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A7C377D-7A5A-459F-AF7D-73242797E89F}" type="slidenum">
              <a:rPr lang="en-US" altLang="en-US">
                <a:solidFill>
                  <a:prstClr val="black"/>
                </a:solidFill>
              </a:rPr>
              <a:pPr/>
              <a:t>14</a:t>
            </a:fld>
            <a:endParaRPr lang="en-US"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EDBC827-12F3-4E4D-B5D8-BFF1EB441B1C}" type="slidenum">
              <a:rPr lang="en-US" altLang="en-US">
                <a:solidFill>
                  <a:prstClr val="black"/>
                </a:solidFill>
              </a:rPr>
              <a:pPr/>
              <a:t>15</a:t>
            </a:fld>
            <a:endParaRPr lang="en-US"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7CC9E82-A257-4943-B596-D5472568951B}" type="slidenum">
              <a:rPr lang="en-US" altLang="en-US">
                <a:solidFill>
                  <a:prstClr val="black"/>
                </a:solidFill>
              </a:rPr>
              <a:pPr/>
              <a:t>16</a:t>
            </a:fld>
            <a:endParaRPr lang="en-US"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0517AC8-B756-4C9B-8EFB-D7871E9D31C6}" type="slidenum">
              <a:rPr lang="en-US" altLang="en-US">
                <a:solidFill>
                  <a:prstClr val="black"/>
                </a:solidFill>
              </a:rPr>
              <a:pPr/>
              <a:t>17</a:t>
            </a:fld>
            <a:endParaRPr lang="en-US"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5E2A62F-E696-4B7D-AA3C-3A6DBFE39DA9}" type="slidenum">
              <a:rPr lang="en-US" altLang="en-US">
                <a:solidFill>
                  <a:prstClr val="black"/>
                </a:solidFill>
              </a:rPr>
              <a:pPr/>
              <a:t>18</a:t>
            </a:fld>
            <a:endParaRPr lang="en-US"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70BEE41-F61E-4021-AD82-E599DBFBBA0E}" type="slidenum">
              <a:rPr lang="en-US" altLang="en-US">
                <a:solidFill>
                  <a:prstClr val="black"/>
                </a:solidFill>
              </a:rPr>
              <a:pPr/>
              <a:t>19</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7A91D7E-6A02-44C5-9A8E-7207249E6E47}" type="slidenum">
              <a:rPr lang="en-US" altLang="en-US">
                <a:solidFill>
                  <a:prstClr val="black"/>
                </a:solidFill>
              </a:rPr>
              <a:pPr/>
              <a:t>3</a:t>
            </a:fld>
            <a:endParaRPr lang="en-US"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F1ADB0E-0EF1-4F54-AA2D-A3DB6B75B5BB}" type="slidenum">
              <a:rPr lang="en-US" altLang="en-US">
                <a:solidFill>
                  <a:prstClr val="black"/>
                </a:solidFill>
              </a:rPr>
              <a:pPr/>
              <a:t>4</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D78B51-22CC-4E29-B3D3-AE1A69C95D15}" type="slidenum">
              <a:rPr lang="en-US" altLang="en-US">
                <a:solidFill>
                  <a:prstClr val="black"/>
                </a:solidFill>
              </a:rPr>
              <a:pPr/>
              <a:t>5</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32FE8DB-D911-4EE4-80E2-E2D6CAA06990}" type="slidenum">
              <a:rPr lang="en-US" altLang="en-US">
                <a:solidFill>
                  <a:prstClr val="black"/>
                </a:solidFill>
              </a:rPr>
              <a:pPr/>
              <a:t>6</a:t>
            </a:fld>
            <a:endParaRPr lang="en-US"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36F3E79-7B3A-4492-A2BB-456E054FEE8F}" type="slidenum">
              <a:rPr lang="en-US" altLang="en-US">
                <a:solidFill>
                  <a:prstClr val="black"/>
                </a:solidFill>
              </a:rPr>
              <a:pPr/>
              <a:t>7</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4C3EC1F-F8C4-4FE4-B394-72C20D1FA4F0}" type="slidenum">
              <a:rPr lang="en-US" altLang="en-US">
                <a:solidFill>
                  <a:prstClr val="black"/>
                </a:solidFill>
              </a:rPr>
              <a:pPr/>
              <a:t>8</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E0965A0-444E-4986-A4FE-47855BBBA870}" type="slidenum">
              <a:rPr lang="en-US" altLang="en-US">
                <a:solidFill>
                  <a:prstClr val="black"/>
                </a:solidFill>
              </a:rPr>
              <a:pPr/>
              <a:t>9</a:t>
            </a:fld>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CD88F79-B1AD-4BC9-AE7F-758BAF7DF2DA}" type="slidenum">
              <a:rPr lang="en-US" altLang="en-US">
                <a:solidFill>
                  <a:prstClr val="black"/>
                </a:solidFill>
              </a:rPr>
              <a:pPr/>
              <a:t>10</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IN"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grpSp>
      <p:sp>
        <p:nvSpPr>
          <p:cNvPr id="134162"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a:t>Click to edit Master title style</a:t>
            </a:r>
          </a:p>
        </p:txBody>
      </p:sp>
      <p:sp>
        <p:nvSpPr>
          <p:cNvPr id="134163"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lt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fld id="{8356424F-F4D2-4BEB-B9A5-CA6324138CD6}"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25923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fld id="{4C57F76D-608A-41A1-915A-9391E6F06CB3}"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33168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fld id="{62A9F2A0-85BC-47D8-A5D4-43F71F534298}"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46630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endParaRPr lang="en-IN"/>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fld id="{761178D4-7268-4A6F-97E1-CF4B0A143FC3}"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659660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7"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8" name="Rectangle 21"/>
          <p:cNvSpPr>
            <a:spLocks noGrp="1" noChangeArrowheads="1"/>
          </p:cNvSpPr>
          <p:nvPr>
            <p:ph type="sldNum" sz="quarter" idx="12"/>
          </p:nvPr>
        </p:nvSpPr>
        <p:spPr>
          <a:ln/>
        </p:spPr>
        <p:txBody>
          <a:bodyPr/>
          <a:lstStyle>
            <a:lvl1pPr>
              <a:defRPr/>
            </a:lvl1pPr>
          </a:lstStyle>
          <a:p>
            <a:fld id="{E6991E3C-21D1-4698-A239-5E85BF60B740}"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92404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fld id="{7291CF53-DEFB-4C6D-B9A6-A716FC1B41F5}"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20085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fld id="{62E4C0CE-5CB0-4025-A2E3-B21B59DBEC94}"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80853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fld id="{79CB8AEF-F6DB-4DA8-A05E-2BC80545255F}"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09756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fld id="{513AC214-A3DD-4EDF-90F8-4B83A81CB853}"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82412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5" name="Rectangle 21"/>
          <p:cNvSpPr>
            <a:spLocks noGrp="1" noChangeArrowheads="1"/>
          </p:cNvSpPr>
          <p:nvPr>
            <p:ph type="sldNum" sz="quarter" idx="12"/>
          </p:nvPr>
        </p:nvSpPr>
        <p:spPr>
          <a:ln/>
        </p:spPr>
        <p:txBody>
          <a:bodyPr/>
          <a:lstStyle>
            <a:lvl1pPr>
              <a:defRPr/>
            </a:lvl1pPr>
          </a:lstStyle>
          <a:p>
            <a:fld id="{0FAA8418-F02F-47B6-913B-113F319455DA}"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33677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4" name="Rectangle 21"/>
          <p:cNvSpPr>
            <a:spLocks noGrp="1" noChangeArrowheads="1"/>
          </p:cNvSpPr>
          <p:nvPr>
            <p:ph type="sldNum" sz="quarter" idx="12"/>
          </p:nvPr>
        </p:nvSpPr>
        <p:spPr>
          <a:ln/>
        </p:spPr>
        <p:txBody>
          <a:bodyPr/>
          <a:lstStyle>
            <a:lvl1pPr>
              <a:defRPr/>
            </a:lvl1pPr>
          </a:lstStyle>
          <a:p>
            <a:fld id="{D4DF2AC7-87BA-42E6-92A1-72C26054C411}"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47541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fld id="{7FD6949C-97B4-4091-92C1-3AE21FE99963}"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6708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fld id="{93067735-A3D2-4BF1-B219-06C71AB98BB6}"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27301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pPr eaLnBrk="0" fontAlgn="base" hangingPunct="0">
                <a:spcBef>
                  <a:spcPct val="0"/>
                </a:spcBef>
                <a:spcAft>
                  <a:spcPct val="0"/>
                </a:spcAft>
              </a:pPr>
              <a:endParaRPr lang="en-IN" smtClean="0">
                <a:solidFill>
                  <a:srgbClr val="EAEAEA"/>
                </a:solidFill>
              </a:endParaRPr>
            </a:p>
          </p:txBody>
        </p:sp>
        <p:sp>
          <p:nvSpPr>
            <p:cNvPr id="133124"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25"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26"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27"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28"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29"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30"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31"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32"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33"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34"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35"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36"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sp>
          <p:nvSpPr>
            <p:cNvPr id="133137"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fontAlgn="base">
                <a:spcBef>
                  <a:spcPct val="0"/>
                </a:spcBef>
                <a:spcAft>
                  <a:spcPct val="0"/>
                </a:spcAft>
                <a:defRPr/>
              </a:pPr>
              <a:endParaRPr lang="en-IN">
                <a:solidFill>
                  <a:srgbClr val="EAEAEA"/>
                </a:solidFill>
              </a:endParaRPr>
            </a:p>
          </p:txBody>
        </p:sp>
      </p:grpSp>
      <p:sp>
        <p:nvSpPr>
          <p:cNvPr id="133138" name="Rectangle 18"/>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33139" name="Rectangle 19"/>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ltLang="en-US">
              <a:solidFill>
                <a:srgbClr val="EAEAEA"/>
              </a:solidFill>
            </a:endParaRPr>
          </a:p>
        </p:txBody>
      </p:sp>
      <p:sp>
        <p:nvSpPr>
          <p:cNvPr id="133140" name="Rectangle 2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ltLang="en-US">
              <a:solidFill>
                <a:srgbClr val="EAEAEA"/>
              </a:solidFill>
            </a:endParaRPr>
          </a:p>
        </p:txBody>
      </p:sp>
      <p:sp>
        <p:nvSpPr>
          <p:cNvPr id="133141" name="Rectangle 21"/>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94D4B576-285E-4952-8D8D-0A07246C7113}" type="slidenum">
              <a:rPr lang="en-US" altLang="en-US" smtClean="0">
                <a:solidFill>
                  <a:srgbClr val="EAEAEA"/>
                </a:solidFill>
              </a:rPr>
              <a:pPr fontAlgn="base">
                <a:spcBef>
                  <a:spcPct val="0"/>
                </a:spcBef>
                <a:spcAft>
                  <a:spcPct val="0"/>
                </a:spcAft>
              </a:pPr>
              <a:t>‹#›</a:t>
            </a:fld>
            <a:endParaRPr lang="en-US" altLang="en-US" smtClean="0">
              <a:solidFill>
                <a:srgbClr val="EAEAEA"/>
              </a:solidFill>
            </a:endParaRPr>
          </a:p>
        </p:txBody>
      </p:sp>
      <p:sp>
        <p:nvSpPr>
          <p:cNvPr id="133142" name="Rectangle 22"/>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236603107"/>
      </p:ext>
    </p:extLst>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en-IN" dirty="0"/>
              <a:t>SANITATION</a:t>
            </a:r>
          </a:p>
        </p:txBody>
      </p:sp>
      <p:sp>
        <p:nvSpPr>
          <p:cNvPr id="3" name="Subtitle 2"/>
          <p:cNvSpPr>
            <a:spLocks noGrp="1"/>
          </p:cNvSpPr>
          <p:nvPr>
            <p:ph type="subTitle" sz="quarter" idx="1"/>
          </p:nvPr>
        </p:nvSpPr>
        <p:spPr/>
        <p:txBody>
          <a:bodyPr/>
          <a:lstStyle/>
          <a:p>
            <a:pPr>
              <a:defRPr/>
            </a:pPr>
            <a:endParaRPr lang="en-IN"/>
          </a:p>
        </p:txBody>
      </p:sp>
    </p:spTree>
    <p:extLst>
      <p:ext uri="{BB962C8B-B14F-4D97-AF65-F5344CB8AC3E}">
        <p14:creationId xmlns:p14="http://schemas.microsoft.com/office/powerpoint/2010/main" val="165261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1139825"/>
          </a:xfrm>
        </p:spPr>
        <p:txBody>
          <a:bodyPr/>
          <a:lstStyle/>
          <a:p>
            <a:pPr eaLnBrk="1" hangingPunct="1">
              <a:defRPr/>
            </a:pPr>
            <a:r>
              <a:rPr lang="en-US" altLang="en-US" sz="4000"/>
              <a:t/>
            </a:r>
            <a:br>
              <a:rPr lang="en-US" altLang="en-US" sz="4000"/>
            </a:br>
            <a:r>
              <a:rPr lang="en-US" altLang="en-US" b="1">
                <a:solidFill>
                  <a:srgbClr val="FF0066"/>
                </a:solidFill>
              </a:rPr>
              <a:t>URBAN INDIA</a:t>
            </a:r>
            <a:br>
              <a:rPr lang="en-US" altLang="en-US" b="1">
                <a:solidFill>
                  <a:srgbClr val="FF0066"/>
                </a:solidFill>
              </a:rPr>
            </a:br>
            <a:endParaRPr lang="en-US" altLang="en-US" sz="6600" b="1" u="sng">
              <a:solidFill>
                <a:srgbClr val="FF0066"/>
              </a:solidFill>
            </a:endParaRPr>
          </a:p>
        </p:txBody>
      </p:sp>
      <p:sp>
        <p:nvSpPr>
          <p:cNvPr id="8195" name="Rectangle 3"/>
          <p:cNvSpPr>
            <a:spLocks noGrp="1" noChangeArrowheads="1"/>
          </p:cNvSpPr>
          <p:nvPr>
            <p:ph type="body" idx="1"/>
          </p:nvPr>
        </p:nvSpPr>
        <p:spPr>
          <a:xfrm>
            <a:off x="228600" y="1143000"/>
            <a:ext cx="8686800" cy="4530725"/>
          </a:xfrm>
        </p:spPr>
        <p:txBody>
          <a:bodyPr/>
          <a:lstStyle/>
          <a:p>
            <a:pPr eaLnBrk="1" hangingPunct="1">
              <a:lnSpc>
                <a:spcPct val="90000"/>
              </a:lnSpc>
              <a:defRPr/>
            </a:pPr>
            <a:r>
              <a:rPr lang="en-US" altLang="en-US" b="1" u="sng"/>
              <a:t>NEW DELHI</a:t>
            </a:r>
            <a:r>
              <a:rPr lang="en-US" altLang="en-US" b="1"/>
              <a:t> –THE CAPITAL OF INDIA – A   FREQUENT VICTIM FOR </a:t>
            </a:r>
            <a:r>
              <a:rPr lang="en-US" altLang="en-US" b="1" u="sng"/>
              <a:t>CHOLERA EPIDEMICS </a:t>
            </a:r>
            <a:r>
              <a:rPr lang="en-US" altLang="en-US" b="1"/>
              <a:t>- AN INDICATOR OFF BAD SANITATION</a:t>
            </a:r>
          </a:p>
          <a:p>
            <a:pPr eaLnBrk="1" hangingPunct="1">
              <a:lnSpc>
                <a:spcPct val="90000"/>
              </a:lnSpc>
              <a:defRPr/>
            </a:pPr>
            <a:r>
              <a:rPr lang="en-US" altLang="en-US" b="1"/>
              <a:t>MOST OF THE INDIAN CITIES  ARE HOSTING ALL THE MAJOR COMMUNICABLE FILTH DISEASES</a:t>
            </a:r>
          </a:p>
          <a:p>
            <a:pPr eaLnBrk="1" hangingPunct="1">
              <a:lnSpc>
                <a:spcPct val="90000"/>
              </a:lnSpc>
              <a:defRPr/>
            </a:pPr>
            <a:r>
              <a:rPr lang="en-US" altLang="en-US" b="1"/>
              <a:t>EVERY INDIAN CITY IS SURROUNDE BY HUNDREADS OF URBAN SLUMS, THE ABODES OF POOR SANITATION</a:t>
            </a:r>
          </a:p>
          <a:p>
            <a:pPr eaLnBrk="1" hangingPunct="1">
              <a:lnSpc>
                <a:spcPct val="90000"/>
              </a:lnSpc>
              <a:defRPr/>
            </a:pPr>
            <a:endParaRPr lang="en-US" altLang="en-US" b="1"/>
          </a:p>
          <a:p>
            <a:pPr eaLnBrk="1" hangingPunct="1">
              <a:lnSpc>
                <a:spcPct val="90000"/>
              </a:lnSpc>
              <a:buFont typeface="Wingdings" pitchFamily="2" charset="2"/>
              <a:buNone/>
              <a:defRPr/>
            </a:pPr>
            <a:endParaRPr lang="en-US" altLang="en-US" b="1"/>
          </a:p>
        </p:txBody>
      </p:sp>
    </p:spTree>
    <p:extLst>
      <p:ext uri="{BB962C8B-B14F-4D97-AF65-F5344CB8AC3E}">
        <p14:creationId xmlns:p14="http://schemas.microsoft.com/office/powerpoint/2010/main" val="1789738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79375"/>
            <a:ext cx="8229600" cy="1139825"/>
          </a:xfrm>
        </p:spPr>
        <p:txBody>
          <a:bodyPr/>
          <a:lstStyle/>
          <a:p>
            <a:pPr eaLnBrk="1" hangingPunct="1">
              <a:defRPr/>
            </a:pPr>
            <a:r>
              <a:rPr lang="en-US" altLang="en-US" sz="4000" b="1"/>
              <a:t>FAST FOODS CENTRES</a:t>
            </a:r>
            <a:br>
              <a:rPr lang="en-US" altLang="en-US" sz="4000" b="1"/>
            </a:br>
            <a:r>
              <a:rPr lang="en-US" altLang="en-US" sz="4000" b="1"/>
              <a:t>AND GETTING INFECTED</a:t>
            </a:r>
            <a:endParaRPr lang="en-US" altLang="en-US" sz="4000"/>
          </a:p>
        </p:txBody>
      </p:sp>
      <p:sp>
        <p:nvSpPr>
          <p:cNvPr id="54275" name="Rectangle 3"/>
          <p:cNvSpPr>
            <a:spLocks noGrp="1" noChangeArrowheads="1"/>
          </p:cNvSpPr>
          <p:nvPr>
            <p:ph type="body" idx="1"/>
          </p:nvPr>
        </p:nvSpPr>
        <p:spPr>
          <a:xfrm>
            <a:off x="228600" y="1066800"/>
            <a:ext cx="8839200" cy="4530725"/>
          </a:xfrm>
        </p:spPr>
        <p:txBody>
          <a:bodyPr/>
          <a:lstStyle/>
          <a:p>
            <a:pPr eaLnBrk="1" hangingPunct="1">
              <a:lnSpc>
                <a:spcPct val="80000"/>
              </a:lnSpc>
              <a:defRPr/>
            </a:pPr>
            <a:endParaRPr lang="en-US" altLang="en-US" sz="2400"/>
          </a:p>
          <a:p>
            <a:pPr eaLnBrk="1" hangingPunct="1">
              <a:lnSpc>
                <a:spcPct val="80000"/>
              </a:lnSpc>
              <a:defRPr/>
            </a:pPr>
            <a:r>
              <a:rPr lang="en-US" altLang="en-US" sz="3000" b="1"/>
              <a:t>EATING  FROM   ROADSIDE FAST FOOD ESTABLISHMENTS  HAS BECOME  AN ORDER OF THE DAY </a:t>
            </a:r>
          </a:p>
          <a:p>
            <a:pPr eaLnBrk="1" hangingPunct="1">
              <a:lnSpc>
                <a:spcPct val="80000"/>
              </a:lnSpc>
              <a:defRPr/>
            </a:pPr>
            <a:r>
              <a:rPr lang="en-US" altLang="en-US" sz="3000" b="1"/>
              <a:t>MOST COMMON PICTURE IN COSMOPOLITAN AND GROWING CITIES  </a:t>
            </a:r>
          </a:p>
          <a:p>
            <a:pPr eaLnBrk="1" hangingPunct="1">
              <a:lnSpc>
                <a:spcPct val="80000"/>
              </a:lnSpc>
              <a:defRPr/>
            </a:pPr>
            <a:r>
              <a:rPr lang="en-US" altLang="en-US" sz="3000" b="1"/>
              <a:t>HURRIEDLY EATING TO ATTEND OFFICES </a:t>
            </a:r>
          </a:p>
          <a:p>
            <a:pPr eaLnBrk="1" hangingPunct="1">
              <a:lnSpc>
                <a:spcPct val="80000"/>
              </a:lnSpc>
              <a:defRPr/>
            </a:pPr>
            <a:r>
              <a:rPr lang="en-US" altLang="en-US" sz="3000" b="1">
                <a:solidFill>
                  <a:srgbClr val="FF0066"/>
                </a:solidFill>
              </a:rPr>
              <a:t>PLENTY OF DUST ON EATABLES.</a:t>
            </a:r>
          </a:p>
          <a:p>
            <a:pPr eaLnBrk="1" hangingPunct="1">
              <a:lnSpc>
                <a:spcPct val="80000"/>
              </a:lnSpc>
              <a:defRPr/>
            </a:pPr>
            <a:r>
              <a:rPr lang="en-US" altLang="en-US" sz="3000" b="1">
                <a:solidFill>
                  <a:srgbClr val="FF0066"/>
                </a:solidFill>
              </a:rPr>
              <a:t>NO HAND WASHING BY SERVERS</a:t>
            </a:r>
          </a:p>
          <a:p>
            <a:pPr eaLnBrk="1" hangingPunct="1">
              <a:lnSpc>
                <a:spcPct val="80000"/>
              </a:lnSpc>
              <a:defRPr/>
            </a:pPr>
            <a:r>
              <a:rPr lang="en-US" altLang="en-US" sz="3000" b="1">
                <a:solidFill>
                  <a:srgbClr val="FF0066"/>
                </a:solidFill>
              </a:rPr>
              <a:t>THE SEWAGE RIGHT NEXT TO THE EATING PLACE WITH FLIES  ON FOOD IS THE USUAL PICTURE</a:t>
            </a:r>
            <a:endParaRPr lang="en-US" altLang="en-US" sz="2400">
              <a:solidFill>
                <a:srgbClr val="FF0066"/>
              </a:solidFill>
            </a:endParaRPr>
          </a:p>
        </p:txBody>
      </p:sp>
    </p:spTree>
    <p:extLst>
      <p:ext uri="{BB962C8B-B14F-4D97-AF65-F5344CB8AC3E}">
        <p14:creationId xmlns:p14="http://schemas.microsoft.com/office/powerpoint/2010/main" val="2611997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457200" y="-76200"/>
            <a:ext cx="8229600" cy="1139825"/>
          </a:xfrm>
        </p:spPr>
        <p:txBody>
          <a:bodyPr/>
          <a:lstStyle/>
          <a:p>
            <a:pPr eaLnBrk="1" hangingPunct="1">
              <a:defRPr/>
            </a:pPr>
            <a:r>
              <a:rPr lang="en-US" altLang="en-US" sz="3200" b="1">
                <a:solidFill>
                  <a:srgbClr val="990000"/>
                </a:solidFill>
              </a:rPr>
              <a:t>SANITATION SCENARIO AT INDIAN RAILWAY STATIONS</a:t>
            </a:r>
            <a:endParaRPr lang="en-US" altLang="en-US" sz="4000" b="1" u="sng">
              <a:solidFill>
                <a:srgbClr val="990000"/>
              </a:solidFill>
            </a:endParaRPr>
          </a:p>
        </p:txBody>
      </p:sp>
      <p:sp>
        <p:nvSpPr>
          <p:cNvPr id="53251" name="Rectangle 1027"/>
          <p:cNvSpPr>
            <a:spLocks noGrp="1" noChangeArrowheads="1"/>
          </p:cNvSpPr>
          <p:nvPr>
            <p:ph type="body" idx="1"/>
          </p:nvPr>
        </p:nvSpPr>
        <p:spPr>
          <a:xfrm>
            <a:off x="76200" y="1143000"/>
            <a:ext cx="9067800" cy="4713288"/>
          </a:xfrm>
        </p:spPr>
        <p:txBody>
          <a:bodyPr/>
          <a:lstStyle/>
          <a:p>
            <a:pPr eaLnBrk="1" hangingPunct="1">
              <a:lnSpc>
                <a:spcPct val="80000"/>
              </a:lnSpc>
              <a:buFont typeface="Wingdings" pitchFamily="2" charset="2"/>
              <a:buNone/>
              <a:defRPr/>
            </a:pPr>
            <a:r>
              <a:rPr lang="en-US" altLang="en-US">
                <a:solidFill>
                  <a:srgbClr val="990000"/>
                </a:solidFill>
              </a:rPr>
              <a:t>   </a:t>
            </a:r>
            <a:r>
              <a:rPr lang="en-US" altLang="en-US" sz="2400" b="1">
                <a:solidFill>
                  <a:srgbClr val="FFFFFF"/>
                </a:solidFill>
              </a:rPr>
              <a:t>WHENEVER YOU ENTER ANY INDIAN CITY BY A TRAIN, YOU WILL BE GREETED BY FOUL SMELLING SEWAGE  AND PEOPLE PUBLICLY DEFECATING AT THE OUTER STATION  WHERE THE TRAIN STOPS FOR SIGNAL.</a:t>
            </a:r>
          </a:p>
          <a:p>
            <a:pPr eaLnBrk="1" hangingPunct="1">
              <a:lnSpc>
                <a:spcPct val="80000"/>
              </a:lnSpc>
              <a:defRPr/>
            </a:pPr>
            <a:r>
              <a:rPr lang="en-US" altLang="en-US" sz="2400" b="1">
                <a:solidFill>
                  <a:srgbClr val="FFFFFF"/>
                </a:solidFill>
              </a:rPr>
              <a:t>PASSENGERS IN A TRAIN SPITTING IN THE COCHES  ITSELF</a:t>
            </a:r>
          </a:p>
          <a:p>
            <a:pPr eaLnBrk="1" hangingPunct="1">
              <a:lnSpc>
                <a:spcPct val="80000"/>
              </a:lnSpc>
              <a:defRPr/>
            </a:pPr>
            <a:r>
              <a:rPr lang="en-US" altLang="en-US" sz="2400" b="1">
                <a:solidFill>
                  <a:srgbClr val="FFFFFF"/>
                </a:solidFill>
              </a:rPr>
              <a:t>PASSENGERS THROWING ALL THE RUBBISH IN THE COACHES</a:t>
            </a:r>
          </a:p>
          <a:p>
            <a:pPr eaLnBrk="1" hangingPunct="1">
              <a:lnSpc>
                <a:spcPct val="80000"/>
              </a:lnSpc>
              <a:defRPr/>
            </a:pPr>
            <a:r>
              <a:rPr lang="en-US" altLang="en-US" sz="2400" b="1">
                <a:solidFill>
                  <a:srgbClr val="FFFFFF"/>
                </a:solidFill>
              </a:rPr>
              <a:t>PASSENGERS BADLY USING THE TOILETS IN A TRAIN</a:t>
            </a:r>
          </a:p>
          <a:p>
            <a:pPr eaLnBrk="1" hangingPunct="1">
              <a:lnSpc>
                <a:spcPct val="80000"/>
              </a:lnSpc>
              <a:defRPr/>
            </a:pPr>
            <a:r>
              <a:rPr lang="en-US" altLang="en-US" sz="2400" b="1">
                <a:solidFill>
                  <a:srgbClr val="FFFFFF"/>
                </a:solidFill>
              </a:rPr>
              <a:t>PASSENGERS SMOKING IN THE TRAIN</a:t>
            </a:r>
          </a:p>
          <a:p>
            <a:pPr eaLnBrk="1" hangingPunct="1">
              <a:lnSpc>
                <a:spcPct val="80000"/>
              </a:lnSpc>
              <a:defRPr/>
            </a:pPr>
            <a:endParaRPr lang="en-US" altLang="en-US" sz="2400" b="1">
              <a:solidFill>
                <a:srgbClr val="FFFFFF"/>
              </a:solidFill>
            </a:endParaRPr>
          </a:p>
          <a:p>
            <a:pPr eaLnBrk="1" hangingPunct="1">
              <a:lnSpc>
                <a:spcPct val="80000"/>
              </a:lnSpc>
              <a:defRPr/>
            </a:pPr>
            <a:r>
              <a:rPr lang="en-US" altLang="en-US" sz="2400" b="1">
                <a:solidFill>
                  <a:srgbClr val="FFFFFF"/>
                </a:solidFill>
              </a:rPr>
              <a:t>RAILWAY TRACKS  COVERED  BY FILTH AND FLIES IN STATIONS AND THESE FLIES SETTLING ON THE OPEN FOOD ITEMS ON THE PLATFORMS</a:t>
            </a:r>
          </a:p>
          <a:p>
            <a:pPr eaLnBrk="1" hangingPunct="1">
              <a:lnSpc>
                <a:spcPct val="80000"/>
              </a:lnSpc>
              <a:defRPr/>
            </a:pPr>
            <a:endParaRPr lang="en-US" altLang="en-US" sz="2400" b="1">
              <a:solidFill>
                <a:srgbClr val="FFFFFF"/>
              </a:solidFill>
            </a:endParaRPr>
          </a:p>
        </p:txBody>
      </p:sp>
    </p:spTree>
    <p:extLst>
      <p:ext uri="{BB962C8B-B14F-4D97-AF65-F5344CB8AC3E}">
        <p14:creationId xmlns:p14="http://schemas.microsoft.com/office/powerpoint/2010/main" val="2874821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762000"/>
            <a:ext cx="648652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6"/>
          <p:cNvSpPr txBox="1">
            <a:spLocks noChangeArrowheads="1"/>
          </p:cNvSpPr>
          <p:nvPr/>
        </p:nvSpPr>
        <p:spPr bwMode="auto">
          <a:xfrm>
            <a:off x="-1066800" y="5408613"/>
            <a:ext cx="101250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marL="1828800">
              <a:defRPr sz="2000">
                <a:solidFill>
                  <a:schemeClr val="tx1"/>
                </a:solidFill>
                <a:latin typeface="Verdana" pitchFamily="34" charset="0"/>
              </a:defRPr>
            </a:lvl5pPr>
            <a:lvl6pPr marL="22860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7432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2004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657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lvl="4" fontAlgn="base">
              <a:spcBef>
                <a:spcPct val="20000"/>
              </a:spcBef>
              <a:spcAft>
                <a:spcPct val="0"/>
              </a:spcAft>
            </a:pPr>
            <a:r>
              <a:rPr lang="en-US" altLang="en-US" sz="2800" b="1" smtClean="0">
                <a:solidFill>
                  <a:srgbClr val="EAEAEA"/>
                </a:solidFill>
                <a:latin typeface="Arial" pitchFamily="34" charset="0"/>
              </a:rPr>
              <a:t>POOR TAJ MAHAL - THE WONDER OF THE WORLD IS  GETTING SUFFOCATED  DUE OIL REFINERY FUMES</a:t>
            </a:r>
            <a:endParaRPr lang="en-US" altLang="en-US" sz="3200" b="1" smtClean="0">
              <a:solidFill>
                <a:srgbClr val="FF0066"/>
              </a:solidFill>
              <a:latin typeface="Arial" pitchFamily="34" charset="0"/>
            </a:endParaRPr>
          </a:p>
        </p:txBody>
      </p:sp>
      <p:sp>
        <p:nvSpPr>
          <p:cNvPr id="26628" name="Text Box 8"/>
          <p:cNvSpPr txBox="1">
            <a:spLocks noChangeArrowheads="1"/>
          </p:cNvSpPr>
          <p:nvPr/>
        </p:nvSpPr>
        <p:spPr bwMode="auto">
          <a:xfrm>
            <a:off x="2209800" y="-76200"/>
            <a:ext cx="525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sz="4400" b="1" smtClean="0">
                <a:solidFill>
                  <a:srgbClr val="FF0066"/>
                </a:solidFill>
                <a:latin typeface="Arial" pitchFamily="34" charset="0"/>
              </a:rPr>
              <a:t>   </a:t>
            </a:r>
            <a:r>
              <a:rPr lang="en-US" altLang="en-US" sz="4000" b="1" smtClean="0">
                <a:solidFill>
                  <a:srgbClr val="FF0066"/>
                </a:solidFill>
                <a:latin typeface="Arial" pitchFamily="34" charset="0"/>
              </a:rPr>
              <a:t>AIR POLLUTION</a:t>
            </a:r>
          </a:p>
        </p:txBody>
      </p:sp>
      <p:pic>
        <p:nvPicPr>
          <p:cNvPr id="2662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015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47800" y="-76200"/>
            <a:ext cx="6096000" cy="1066800"/>
          </a:xfrm>
        </p:spPr>
        <p:txBody>
          <a:bodyPr/>
          <a:lstStyle/>
          <a:p>
            <a:pPr eaLnBrk="1" hangingPunct="1">
              <a:defRPr/>
            </a:pPr>
            <a:r>
              <a:rPr lang="en-US" altLang="en-US" b="1">
                <a:solidFill>
                  <a:srgbClr val="FF0066"/>
                </a:solidFill>
              </a:rPr>
              <a:t>URBAN SLUMS</a:t>
            </a:r>
            <a:endParaRPr lang="en-US" altLang="en-US" sz="6000" b="1" u="sng">
              <a:solidFill>
                <a:srgbClr val="FF0066"/>
              </a:solidFill>
            </a:endParaRPr>
          </a:p>
        </p:txBody>
      </p:sp>
      <p:sp>
        <p:nvSpPr>
          <p:cNvPr id="29699" name="Rectangle 3"/>
          <p:cNvSpPr>
            <a:spLocks noGrp="1" noChangeArrowheads="1"/>
          </p:cNvSpPr>
          <p:nvPr>
            <p:ph type="body" idx="1"/>
          </p:nvPr>
        </p:nvSpPr>
        <p:spPr>
          <a:xfrm>
            <a:off x="228600" y="914400"/>
            <a:ext cx="8686800" cy="6324600"/>
          </a:xfrm>
        </p:spPr>
        <p:txBody>
          <a:bodyPr/>
          <a:lstStyle/>
          <a:p>
            <a:pPr eaLnBrk="1" hangingPunct="1">
              <a:lnSpc>
                <a:spcPct val="90000"/>
              </a:lnSpc>
              <a:defRPr/>
            </a:pPr>
            <a:r>
              <a:rPr lang="en-US" altLang="en-US" sz="2800" b="1">
                <a:solidFill>
                  <a:srgbClr val="FFFFFF"/>
                </a:solidFill>
              </a:rPr>
              <a:t>HUNDREADS OF URBAN SLUMS IN AND ARROUND ALL MAJOR INDIAN CITIES  WITH POOR, YOUNG , ILLITERATE UNEMPLOYED  MIGRATED  POPULATION.</a:t>
            </a:r>
          </a:p>
          <a:p>
            <a:pPr eaLnBrk="1" hangingPunct="1">
              <a:lnSpc>
                <a:spcPct val="90000"/>
              </a:lnSpc>
              <a:defRPr/>
            </a:pPr>
            <a:r>
              <a:rPr lang="en-US" altLang="en-US" sz="2800" b="1">
                <a:solidFill>
                  <a:srgbClr val="FFFFFF"/>
                </a:solidFill>
              </a:rPr>
              <a:t>UNSAFE WATER,POOR DISPOSAL OF EXCRETA, SOLID WASTES AND LIQUID WASTES</a:t>
            </a:r>
          </a:p>
          <a:p>
            <a:pPr eaLnBrk="1" hangingPunct="1">
              <a:lnSpc>
                <a:spcPct val="90000"/>
              </a:lnSpc>
              <a:defRPr/>
            </a:pPr>
            <a:r>
              <a:rPr lang="en-US" altLang="en-US" sz="2800" b="1">
                <a:solidFill>
                  <a:srgbClr val="FFFFFF"/>
                </a:solidFill>
              </a:rPr>
              <a:t>NON AVAILABILITY OR ACCESSIBILITY OFHEALTHFACILITIES.</a:t>
            </a:r>
          </a:p>
          <a:p>
            <a:pPr eaLnBrk="1" hangingPunct="1">
              <a:lnSpc>
                <a:spcPct val="90000"/>
              </a:lnSpc>
              <a:defRPr/>
            </a:pPr>
            <a:r>
              <a:rPr lang="en-US" altLang="en-US" sz="2800" b="1">
                <a:solidFill>
                  <a:srgbClr val="FFFFFF"/>
                </a:solidFill>
              </a:rPr>
              <a:t>HIGH PREVALENCE OF NEGATIVE LIFESTYLES, VICES, ANTI- SOCIAL TRAITS AND INFECTIOUS DISEASES  IS  A  THE USUAL PICTURE.</a:t>
            </a:r>
            <a:r>
              <a:rPr lang="en-US" altLang="en-US" sz="2800" b="1" u="sng">
                <a:solidFill>
                  <a:srgbClr val="FFFFFF"/>
                </a:solidFill>
              </a:rPr>
              <a:t> </a:t>
            </a:r>
          </a:p>
        </p:txBody>
      </p:sp>
    </p:spTree>
    <p:extLst>
      <p:ext uri="{BB962C8B-B14F-4D97-AF65-F5344CB8AC3E}">
        <p14:creationId xmlns:p14="http://schemas.microsoft.com/office/powerpoint/2010/main" val="4119676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7813"/>
            <a:ext cx="8229600" cy="485775"/>
          </a:xfrm>
        </p:spPr>
        <p:txBody>
          <a:bodyPr/>
          <a:lstStyle/>
          <a:p>
            <a:pPr eaLnBrk="1" hangingPunct="1">
              <a:defRPr/>
            </a:pPr>
            <a:r>
              <a:rPr lang="en-US" altLang="en-US" sz="3600" b="1">
                <a:solidFill>
                  <a:srgbClr val="990000"/>
                </a:solidFill>
              </a:rPr>
              <a:t>UNSAFE  SLUM  ENVIRONMENT</a:t>
            </a:r>
            <a:endParaRPr lang="en-US" altLang="en-US" sz="4000" b="1" u="sng">
              <a:solidFill>
                <a:srgbClr val="990000"/>
              </a:solidFill>
            </a:endParaRPr>
          </a:p>
        </p:txBody>
      </p:sp>
      <p:sp>
        <p:nvSpPr>
          <p:cNvPr id="11267" name="Rectangle 3"/>
          <p:cNvSpPr>
            <a:spLocks noGrp="1" noChangeArrowheads="1"/>
          </p:cNvSpPr>
          <p:nvPr>
            <p:ph type="body" idx="1"/>
          </p:nvPr>
        </p:nvSpPr>
        <p:spPr>
          <a:xfrm>
            <a:off x="457200" y="1219200"/>
            <a:ext cx="8229600" cy="5486400"/>
          </a:xfrm>
        </p:spPr>
        <p:txBody>
          <a:bodyPr/>
          <a:lstStyle/>
          <a:p>
            <a:pPr eaLnBrk="1" hangingPunct="1">
              <a:defRPr/>
            </a:pPr>
            <a:endParaRPr lang="ru-RU" altLang="en-US"/>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42862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5318125" y="1712913"/>
            <a:ext cx="3368675"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sz="4000" smtClean="0">
                <a:solidFill>
                  <a:srgbClr val="EAEAEA"/>
                </a:solidFill>
                <a:latin typeface="Arial" pitchFamily="34" charset="0"/>
              </a:rPr>
              <a:t>Dusty  environment</a:t>
            </a:r>
          </a:p>
          <a:p>
            <a:pPr fontAlgn="base">
              <a:spcBef>
                <a:spcPct val="0"/>
              </a:spcBef>
              <a:spcAft>
                <a:spcPct val="0"/>
              </a:spcAft>
            </a:pPr>
            <a:endParaRPr lang="en-US" altLang="en-US" sz="2800" smtClean="0">
              <a:solidFill>
                <a:srgbClr val="EAEAEA"/>
              </a:solidFill>
              <a:latin typeface="Arial" pitchFamily="34" charset="0"/>
            </a:endParaRPr>
          </a:p>
          <a:p>
            <a:pPr fontAlgn="base">
              <a:spcBef>
                <a:spcPct val="0"/>
              </a:spcBef>
              <a:spcAft>
                <a:spcPct val="0"/>
              </a:spcAft>
            </a:pPr>
            <a:r>
              <a:rPr lang="en-US" altLang="en-US" sz="2800" b="1" smtClean="0">
                <a:solidFill>
                  <a:srgbClr val="EAEAEA"/>
                </a:solidFill>
                <a:latin typeface="Arial" pitchFamily="34" charset="0"/>
              </a:rPr>
              <a:t>Slum children exposed to dust diseases</a:t>
            </a:r>
          </a:p>
          <a:p>
            <a:pPr fontAlgn="base">
              <a:spcBef>
                <a:spcPct val="0"/>
              </a:spcBef>
              <a:spcAft>
                <a:spcPct val="0"/>
              </a:spcAft>
            </a:pPr>
            <a:endParaRPr lang="en-US" altLang="en-US" sz="2800" b="1" smtClean="0">
              <a:solidFill>
                <a:srgbClr val="EAEAEA"/>
              </a:solidFill>
              <a:latin typeface="Arial" pitchFamily="34" charset="0"/>
            </a:endParaRPr>
          </a:p>
          <a:p>
            <a:pPr fontAlgn="base">
              <a:spcBef>
                <a:spcPct val="0"/>
              </a:spcBef>
              <a:spcAft>
                <a:spcPct val="0"/>
              </a:spcAft>
            </a:pPr>
            <a:r>
              <a:rPr lang="en-US" altLang="en-US" sz="2800" b="1" smtClean="0">
                <a:solidFill>
                  <a:srgbClr val="EAEAEA"/>
                </a:solidFill>
                <a:latin typeface="Arial" pitchFamily="34" charset="0"/>
              </a:rPr>
              <a:t>Unhygienic urban slums </a:t>
            </a:r>
          </a:p>
          <a:p>
            <a:pPr fontAlgn="base">
              <a:spcBef>
                <a:spcPct val="0"/>
              </a:spcBef>
              <a:spcAft>
                <a:spcPct val="0"/>
              </a:spcAft>
            </a:pPr>
            <a:endParaRPr lang="en-US" altLang="en-US" sz="2800" b="1" smtClean="0">
              <a:solidFill>
                <a:srgbClr val="EAEAEA"/>
              </a:solidFill>
              <a:latin typeface="Arial" pitchFamily="34" charset="0"/>
            </a:endParaRPr>
          </a:p>
          <a:p>
            <a:pPr fontAlgn="base">
              <a:spcBef>
                <a:spcPct val="0"/>
              </a:spcBef>
              <a:spcAft>
                <a:spcPct val="0"/>
              </a:spcAft>
            </a:pPr>
            <a:endParaRPr lang="en-US" altLang="en-US" sz="1800" b="1" smtClean="0">
              <a:solidFill>
                <a:srgbClr val="EAEAEA"/>
              </a:solidFill>
              <a:latin typeface="Arial" pitchFamily="34" charset="0"/>
            </a:endParaRPr>
          </a:p>
          <a:p>
            <a:pPr fontAlgn="base">
              <a:spcBef>
                <a:spcPct val="0"/>
              </a:spcBef>
              <a:spcAft>
                <a:spcPct val="0"/>
              </a:spcAft>
            </a:pPr>
            <a:endParaRPr lang="en-US" altLang="en-US" sz="1800" smtClean="0">
              <a:solidFill>
                <a:srgbClr val="EAEAEA"/>
              </a:solidFill>
              <a:latin typeface="Arial" pitchFamily="34" charset="0"/>
            </a:endParaRPr>
          </a:p>
          <a:p>
            <a:pPr fontAlgn="base">
              <a:spcBef>
                <a:spcPct val="0"/>
              </a:spcBef>
              <a:spcAft>
                <a:spcPct val="0"/>
              </a:spcAft>
            </a:pPr>
            <a:endParaRPr lang="en-US" altLang="en-US" sz="1800" smtClean="0">
              <a:solidFill>
                <a:srgbClr val="EAEAEA"/>
              </a:solidFill>
              <a:latin typeface="Arial" pitchFamily="34" charset="0"/>
            </a:endParaRPr>
          </a:p>
        </p:txBody>
      </p:sp>
      <p:pic>
        <p:nvPicPr>
          <p:cNvPr id="3072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692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lstStyle/>
          <a:p>
            <a:pPr eaLnBrk="1" hangingPunct="1">
              <a:defRPr/>
            </a:pPr>
            <a:r>
              <a:rPr lang="en-US" altLang="en-US" sz="4000" b="1">
                <a:solidFill>
                  <a:schemeClr val="hlink"/>
                </a:solidFill>
              </a:rPr>
              <a:t>SEWAGE IN A SLUM</a:t>
            </a:r>
            <a:endParaRPr lang="en-US" altLang="en-US" b="1" u="sng">
              <a:solidFill>
                <a:schemeClr val="hlink"/>
              </a:solidFill>
            </a:endParaRPr>
          </a:p>
        </p:txBody>
      </p:sp>
      <p:pic>
        <p:nvPicPr>
          <p:cNvPr id="32771"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0075" y="1905000"/>
            <a:ext cx="3971925" cy="4525963"/>
          </a:xfrm>
          <a:noFill/>
          <a:extLst>
            <a:ext uri="{909E8E84-426E-40DD-AFC4-6F175D3DCCD1}">
              <a14:hiddenFill xmlns:a14="http://schemas.microsoft.com/office/drawing/2010/main">
                <a:solidFill>
                  <a:srgbClr val="FFFFFF"/>
                </a:solidFill>
              </a14:hiddenFill>
            </a:ext>
          </a:extLst>
        </p:spPr>
      </p:pic>
      <p:sp>
        <p:nvSpPr>
          <p:cNvPr id="32772" name="Text Box 8"/>
          <p:cNvSpPr txBox="1">
            <a:spLocks noChangeArrowheads="1"/>
          </p:cNvSpPr>
          <p:nvPr/>
        </p:nvSpPr>
        <p:spPr bwMode="auto">
          <a:xfrm>
            <a:off x="5165725" y="2017713"/>
            <a:ext cx="39782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b="1" smtClean="0">
                <a:solidFill>
                  <a:srgbClr val="990000"/>
                </a:solidFill>
                <a:latin typeface="Arial" pitchFamily="34" charset="0"/>
              </a:rPr>
              <a:t>Open sewage  passing through slum dwellings with fly and mosquito breeding  is a permanent</a:t>
            </a:r>
          </a:p>
          <a:p>
            <a:pPr fontAlgn="base">
              <a:spcBef>
                <a:spcPct val="0"/>
              </a:spcBef>
              <a:spcAft>
                <a:spcPct val="0"/>
              </a:spcAft>
            </a:pPr>
            <a:r>
              <a:rPr lang="en-US" altLang="en-US" b="1" smtClean="0">
                <a:solidFill>
                  <a:srgbClr val="990000"/>
                </a:solidFill>
                <a:latin typeface="Arial" pitchFamily="34" charset="0"/>
              </a:rPr>
              <a:t>source for faeco-oral diseases</a:t>
            </a:r>
          </a:p>
          <a:p>
            <a:pPr fontAlgn="base">
              <a:spcBef>
                <a:spcPct val="0"/>
              </a:spcBef>
              <a:spcAft>
                <a:spcPct val="0"/>
              </a:spcAft>
            </a:pPr>
            <a:r>
              <a:rPr lang="en-US" altLang="en-US" sz="1800" b="1" smtClean="0">
                <a:solidFill>
                  <a:srgbClr val="EAEAEA"/>
                </a:solidFill>
                <a:latin typeface="Arial" pitchFamily="34" charset="0"/>
              </a:rPr>
              <a:t> </a:t>
            </a:r>
          </a:p>
          <a:p>
            <a:pPr fontAlgn="base">
              <a:spcBef>
                <a:spcPct val="0"/>
              </a:spcBef>
              <a:spcAft>
                <a:spcPct val="0"/>
              </a:spcAft>
            </a:pPr>
            <a:endParaRPr lang="en-US" altLang="en-US" sz="1800" b="1" smtClean="0">
              <a:solidFill>
                <a:srgbClr val="EAEAEA"/>
              </a:solidFill>
              <a:latin typeface="Arial" pitchFamily="34" charset="0"/>
            </a:endParaRPr>
          </a:p>
        </p:txBody>
      </p:sp>
      <p:pic>
        <p:nvPicPr>
          <p:cNvPr id="3277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463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417638"/>
          </a:xfrm>
        </p:spPr>
        <p:txBody>
          <a:bodyPr/>
          <a:lstStyle/>
          <a:p>
            <a:pPr eaLnBrk="1" hangingPunct="1">
              <a:defRPr/>
            </a:pPr>
            <a:r>
              <a:rPr lang="en-US" altLang="en-US" sz="3600" b="1"/>
              <a:t>POOR SANITATION AND  VECTOR BREEDING PLACES</a:t>
            </a:r>
            <a:endParaRPr lang="en-US" altLang="en-US" b="1" u="sng"/>
          </a:p>
        </p:txBody>
      </p:sp>
      <p:sp>
        <p:nvSpPr>
          <p:cNvPr id="26627" name="Rectangle 3"/>
          <p:cNvSpPr>
            <a:spLocks noGrp="1" noChangeArrowheads="1"/>
          </p:cNvSpPr>
          <p:nvPr>
            <p:ph type="body" idx="1"/>
          </p:nvPr>
        </p:nvSpPr>
        <p:spPr>
          <a:xfrm>
            <a:off x="4724400" y="1295400"/>
            <a:ext cx="4343400" cy="4754563"/>
          </a:xfrm>
        </p:spPr>
        <p:txBody>
          <a:bodyPr/>
          <a:lstStyle/>
          <a:p>
            <a:pPr eaLnBrk="1" hangingPunct="1">
              <a:lnSpc>
                <a:spcPct val="80000"/>
              </a:lnSpc>
              <a:defRPr/>
            </a:pPr>
            <a:r>
              <a:rPr lang="en-US" altLang="en-US" sz="2800" b="1">
                <a:solidFill>
                  <a:srgbClr val="FF0066"/>
                </a:solidFill>
              </a:rPr>
              <a:t>POOR DISPOSAL OF SOLID WASTES AND LIQUID WASTES INCLUDING EXCRETA, FLY &amp; MOSQUITO BREEDING, POOR HOUSES NOT WORTH FOR HUMAN LIVING  AND  NO DRAINAGE SYSTEM  ARE THE USUAL SLUM FEATURES</a:t>
            </a:r>
            <a:endParaRPr lang="en-US" altLang="en-US" sz="2800" b="1"/>
          </a:p>
          <a:p>
            <a:pPr eaLnBrk="1" hangingPunct="1">
              <a:lnSpc>
                <a:spcPct val="80000"/>
              </a:lnSpc>
              <a:defRPr/>
            </a:pPr>
            <a:endParaRPr lang="en-US" altLang="en-US" sz="1600" b="1"/>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3513"/>
            <a:ext cx="49530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584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3175"/>
            <a:ext cx="8229600" cy="1139825"/>
          </a:xfrm>
        </p:spPr>
        <p:txBody>
          <a:bodyPr/>
          <a:lstStyle/>
          <a:p>
            <a:pPr eaLnBrk="1" hangingPunct="1">
              <a:defRPr/>
            </a:pPr>
            <a:r>
              <a:rPr lang="en-US" altLang="en-US" sz="4000" b="1">
                <a:solidFill>
                  <a:srgbClr val="990000"/>
                </a:solidFill>
              </a:rPr>
              <a:t>RURAL SANITATION</a:t>
            </a:r>
            <a:endParaRPr lang="en-US" altLang="en-US" sz="6000" b="1" u="sng">
              <a:solidFill>
                <a:srgbClr val="990000"/>
              </a:solidFill>
            </a:endParaRPr>
          </a:p>
        </p:txBody>
      </p:sp>
      <p:sp>
        <p:nvSpPr>
          <p:cNvPr id="28675" name="Rectangle 3"/>
          <p:cNvSpPr>
            <a:spLocks noGrp="1" noChangeArrowheads="1"/>
          </p:cNvSpPr>
          <p:nvPr>
            <p:ph type="body" idx="1"/>
          </p:nvPr>
        </p:nvSpPr>
        <p:spPr>
          <a:xfrm>
            <a:off x="457200" y="1295400"/>
            <a:ext cx="8229600" cy="4530725"/>
          </a:xfrm>
        </p:spPr>
        <p:txBody>
          <a:bodyPr/>
          <a:lstStyle/>
          <a:p>
            <a:pPr eaLnBrk="1" hangingPunct="1">
              <a:lnSpc>
                <a:spcPct val="80000"/>
              </a:lnSpc>
              <a:defRPr/>
            </a:pPr>
            <a:r>
              <a:rPr lang="en-US" altLang="en-US" sz="2800" b="1" dirty="0"/>
              <a:t>RURAL INDIAN POPULATION (64.61% OF THE TOTAL POPULATION (2021))</a:t>
            </a:r>
          </a:p>
          <a:p>
            <a:pPr eaLnBrk="1" hangingPunct="1">
              <a:lnSpc>
                <a:spcPct val="80000"/>
              </a:lnSpc>
              <a:defRPr/>
            </a:pPr>
            <a:r>
              <a:rPr lang="en-US" altLang="en-US" sz="2800" b="1" dirty="0"/>
              <a:t> MOSTLY ILLITERATE POPULATION</a:t>
            </a:r>
          </a:p>
          <a:p>
            <a:pPr eaLnBrk="1" hangingPunct="1">
              <a:lnSpc>
                <a:spcPct val="80000"/>
              </a:lnSpc>
              <a:defRPr/>
            </a:pPr>
            <a:r>
              <a:rPr lang="en-US" altLang="en-US" sz="2800" b="1" dirty="0">
                <a:solidFill>
                  <a:schemeClr val="accent2"/>
                </a:solidFill>
              </a:rPr>
              <a:t>BASIC SANITARY FACILITIES ARE VERY MEAGRE (Safe water  about 12-18% &amp; Sanitary latrines 1-2%)</a:t>
            </a:r>
          </a:p>
          <a:p>
            <a:pPr eaLnBrk="1" hangingPunct="1">
              <a:lnSpc>
                <a:spcPct val="80000"/>
              </a:lnSpc>
              <a:defRPr/>
            </a:pPr>
            <a:r>
              <a:rPr lang="en-US" altLang="en-US" sz="2800" u="sng" dirty="0">
                <a:solidFill>
                  <a:srgbClr val="990000"/>
                </a:solidFill>
              </a:rPr>
              <a:t>PUBLIC DEFECATION,  PUBLIC URINATION</a:t>
            </a:r>
            <a:r>
              <a:rPr lang="en-US" altLang="en-US" sz="2800" u="sng" dirty="0">
                <a:solidFill>
                  <a:schemeClr val="accent2"/>
                </a:solidFill>
              </a:rPr>
              <a:t>,</a:t>
            </a:r>
            <a:r>
              <a:rPr lang="en-US" altLang="en-US" sz="2800" b="1" dirty="0">
                <a:solidFill>
                  <a:srgbClr val="FF0066"/>
                </a:solidFill>
              </a:rPr>
              <a:t> THROWING THE SOLID WASTES ON TO THE ROADS, LEAVING THE LIQUID WASTES  ONTO THE ROADS ARE THE USUAL PRACTICES.</a:t>
            </a:r>
          </a:p>
          <a:p>
            <a:pPr eaLnBrk="1" hangingPunct="1">
              <a:lnSpc>
                <a:spcPct val="80000"/>
              </a:lnSpc>
              <a:defRPr/>
            </a:pPr>
            <a:r>
              <a:rPr lang="en-US" altLang="en-US" sz="2800" b="1" dirty="0"/>
              <a:t>ILLFORMED OR NON EXISTING ROADS WITH  MOSQUITO &amp; FLY BREEDING PLACES</a:t>
            </a:r>
          </a:p>
          <a:p>
            <a:pPr eaLnBrk="1" hangingPunct="1">
              <a:lnSpc>
                <a:spcPct val="80000"/>
              </a:lnSpc>
              <a:defRPr/>
            </a:pPr>
            <a:endParaRPr lang="en-US" altLang="en-US" sz="2800" b="1" dirty="0"/>
          </a:p>
          <a:p>
            <a:pPr eaLnBrk="1" hangingPunct="1">
              <a:lnSpc>
                <a:spcPct val="80000"/>
              </a:lnSpc>
              <a:defRPr/>
            </a:pPr>
            <a:endParaRPr lang="en-US" altLang="en-US" b="1" dirty="0"/>
          </a:p>
        </p:txBody>
      </p:sp>
    </p:spTree>
    <p:extLst>
      <p:ext uri="{BB962C8B-B14F-4D97-AF65-F5344CB8AC3E}">
        <p14:creationId xmlns:p14="http://schemas.microsoft.com/office/powerpoint/2010/main" val="2550840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1139825"/>
          </a:xfrm>
        </p:spPr>
        <p:txBody>
          <a:bodyPr/>
          <a:lstStyle/>
          <a:p>
            <a:pPr eaLnBrk="1" hangingPunct="1">
              <a:defRPr/>
            </a:pPr>
            <a:r>
              <a:rPr lang="en-US" altLang="en-US" sz="4000" b="1">
                <a:solidFill>
                  <a:schemeClr val="accent2"/>
                </a:solidFill>
              </a:rPr>
              <a:t>RURAL SOCIETY</a:t>
            </a:r>
            <a:endParaRPr lang="en-US" altLang="en-US" b="1" u="sng">
              <a:solidFill>
                <a:schemeClr val="accent2"/>
              </a:solidFill>
            </a:endParaRPr>
          </a:p>
        </p:txBody>
      </p:sp>
      <p:sp>
        <p:nvSpPr>
          <p:cNvPr id="34819" name="Rectangle 3"/>
          <p:cNvSpPr>
            <a:spLocks noGrp="1" noChangeArrowheads="1"/>
          </p:cNvSpPr>
          <p:nvPr>
            <p:ph type="body" idx="1"/>
          </p:nvPr>
        </p:nvSpPr>
        <p:spPr>
          <a:xfrm>
            <a:off x="533400" y="914400"/>
            <a:ext cx="8229600" cy="4530725"/>
          </a:xfrm>
        </p:spPr>
        <p:txBody>
          <a:bodyPr/>
          <a:lstStyle/>
          <a:p>
            <a:pPr eaLnBrk="1" hangingPunct="1">
              <a:lnSpc>
                <a:spcPct val="90000"/>
              </a:lnSpc>
              <a:defRPr/>
            </a:pPr>
            <a:r>
              <a:rPr lang="en-US" altLang="en-US" b="1">
                <a:solidFill>
                  <a:srgbClr val="990000"/>
                </a:solidFill>
              </a:rPr>
              <a:t>Predominantly agriculture based</a:t>
            </a:r>
          </a:p>
          <a:p>
            <a:pPr eaLnBrk="1" hangingPunct="1">
              <a:lnSpc>
                <a:spcPct val="90000"/>
              </a:lnSpc>
              <a:defRPr/>
            </a:pPr>
            <a:endParaRPr lang="en-US" altLang="en-US" sz="1800" b="1">
              <a:solidFill>
                <a:srgbClr val="990000"/>
              </a:solidFill>
            </a:endParaRPr>
          </a:p>
          <a:p>
            <a:pPr eaLnBrk="1" hangingPunct="1">
              <a:lnSpc>
                <a:spcPct val="90000"/>
              </a:lnSpc>
              <a:defRPr/>
            </a:pPr>
            <a:r>
              <a:rPr lang="en-US" altLang="en-US" sz="2800" b="1">
                <a:solidFill>
                  <a:schemeClr val="hlink"/>
                </a:solidFill>
              </a:rPr>
              <a:t>Agriculture is their life not just the occupation. Hence it dictates their life styles. Early morning, they get up and go to their fields for seeing the crop.There they defecate near  the  fields. Open air defecation is thus a routine practice. Moreover, they hate sentimentally  to defecate in the house or near the living rooms and they eat their lunch near their fields.</a:t>
            </a:r>
            <a:endParaRPr lang="en-US" altLang="en-US" b="1">
              <a:solidFill>
                <a:srgbClr val="FF0066"/>
              </a:solidFill>
            </a:endParaRPr>
          </a:p>
          <a:p>
            <a:pPr eaLnBrk="1" hangingPunct="1">
              <a:lnSpc>
                <a:spcPct val="90000"/>
              </a:lnSpc>
              <a:defRPr/>
            </a:pPr>
            <a:r>
              <a:rPr lang="en-US" altLang="en-US" b="1"/>
              <a:t>High scope for feco-oral transmission</a:t>
            </a:r>
            <a:r>
              <a:rPr lang="en-US" altLang="en-US" sz="1800" b="1"/>
              <a:t>.</a:t>
            </a:r>
            <a:endParaRPr lang="en-US" altLang="en-US" sz="1600"/>
          </a:p>
        </p:txBody>
      </p:sp>
    </p:spTree>
    <p:extLst>
      <p:ext uri="{BB962C8B-B14F-4D97-AF65-F5344CB8AC3E}">
        <p14:creationId xmlns:p14="http://schemas.microsoft.com/office/powerpoint/2010/main" val="1985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0"/>
            <a:ext cx="8229600" cy="1371600"/>
          </a:xfrm>
        </p:spPr>
        <p:txBody>
          <a:bodyPr/>
          <a:lstStyle/>
          <a:p>
            <a:pPr eaLnBrk="1" hangingPunct="1">
              <a:defRPr/>
            </a:pPr>
            <a:r>
              <a:rPr lang="en-US" altLang="en-US" sz="3600" b="1">
                <a:solidFill>
                  <a:schemeClr val="hlink"/>
                </a:solidFill>
              </a:rPr>
              <a:t>STILL A DISTANT DREAM</a:t>
            </a:r>
            <a:endParaRPr lang="en-US" altLang="en-US" sz="4000" b="1" u="sng">
              <a:solidFill>
                <a:schemeClr val="hlink"/>
              </a:solidFill>
            </a:endParaRPr>
          </a:p>
        </p:txBody>
      </p:sp>
      <p:sp>
        <p:nvSpPr>
          <p:cNvPr id="7171" name="Rectangle 3"/>
          <p:cNvSpPr>
            <a:spLocks noGrp="1" noChangeArrowheads="1"/>
          </p:cNvSpPr>
          <p:nvPr>
            <p:ph type="body" idx="1"/>
          </p:nvPr>
        </p:nvSpPr>
        <p:spPr>
          <a:xfrm>
            <a:off x="152400" y="1798638"/>
            <a:ext cx="9144000" cy="5668962"/>
          </a:xfrm>
        </p:spPr>
        <p:txBody>
          <a:bodyPr/>
          <a:lstStyle/>
          <a:p>
            <a:pPr eaLnBrk="1" hangingPunct="1">
              <a:lnSpc>
                <a:spcPct val="90000"/>
              </a:lnSpc>
              <a:defRPr/>
            </a:pPr>
            <a:r>
              <a:rPr lang="en-US" altLang="en-US" sz="1400" dirty="0">
                <a:solidFill>
                  <a:schemeClr val="hlink"/>
                </a:solidFill>
              </a:rPr>
              <a:t>                        </a:t>
            </a:r>
            <a:r>
              <a:rPr lang="en-US" altLang="en-US" sz="2800" b="1" dirty="0">
                <a:solidFill>
                  <a:schemeClr val="hlink"/>
                </a:solidFill>
              </a:rPr>
              <a:t>ENVIRONMENTAL HEALTH IS  IN</a:t>
            </a:r>
          </a:p>
          <a:p>
            <a:pPr eaLnBrk="1" hangingPunct="1">
              <a:lnSpc>
                <a:spcPct val="90000"/>
              </a:lnSpc>
              <a:buFont typeface="Wingdings" pitchFamily="2" charset="2"/>
              <a:buNone/>
              <a:defRPr/>
            </a:pPr>
            <a:r>
              <a:rPr lang="en-US" altLang="en-US" sz="2800" b="1" dirty="0">
                <a:solidFill>
                  <a:schemeClr val="hlink"/>
                </a:solidFill>
              </a:rPr>
              <a:t>               DANGER  IN INDIA </a:t>
            </a:r>
          </a:p>
          <a:p>
            <a:pPr eaLnBrk="1" hangingPunct="1">
              <a:lnSpc>
                <a:spcPct val="90000"/>
              </a:lnSpc>
              <a:buFont typeface="Wingdings" pitchFamily="2" charset="2"/>
              <a:buNone/>
              <a:defRPr/>
            </a:pPr>
            <a:r>
              <a:rPr lang="en-US" altLang="en-US" sz="2800" b="1" dirty="0">
                <a:solidFill>
                  <a:schemeClr val="hlink"/>
                </a:solidFill>
              </a:rPr>
              <a:t> </a:t>
            </a:r>
          </a:p>
          <a:p>
            <a:pPr eaLnBrk="1" hangingPunct="1">
              <a:lnSpc>
                <a:spcPct val="90000"/>
              </a:lnSpc>
              <a:defRPr/>
            </a:pPr>
            <a:r>
              <a:rPr lang="en-US" altLang="en-US" sz="2800" b="1" dirty="0">
                <a:solidFill>
                  <a:schemeClr val="hlink"/>
                </a:solidFill>
              </a:rPr>
              <a:t>1848 -  GREAT SANITARY AWAKENING</a:t>
            </a:r>
          </a:p>
          <a:p>
            <a:pPr eaLnBrk="1" hangingPunct="1">
              <a:lnSpc>
                <a:spcPct val="90000"/>
              </a:lnSpc>
              <a:buFont typeface="Wingdings" pitchFamily="2" charset="2"/>
              <a:buNone/>
              <a:defRPr/>
            </a:pPr>
            <a:r>
              <a:rPr lang="en-US" altLang="en-US" sz="2800" b="1" dirty="0">
                <a:solidFill>
                  <a:schemeClr val="hlink"/>
                </a:solidFill>
              </a:rPr>
              <a:t>               OCCURRED IN EUROPE</a:t>
            </a:r>
          </a:p>
          <a:p>
            <a:pPr eaLnBrk="1" hangingPunct="1">
              <a:lnSpc>
                <a:spcPct val="90000"/>
              </a:lnSpc>
              <a:buFont typeface="Wingdings" pitchFamily="2" charset="2"/>
              <a:buNone/>
              <a:defRPr/>
            </a:pPr>
            <a:endParaRPr lang="en-US" altLang="en-US" sz="2800" b="1" dirty="0">
              <a:solidFill>
                <a:schemeClr val="hlink"/>
              </a:solidFill>
            </a:endParaRPr>
          </a:p>
          <a:p>
            <a:pPr eaLnBrk="1" hangingPunct="1">
              <a:lnSpc>
                <a:spcPct val="90000"/>
              </a:lnSpc>
              <a:defRPr/>
            </a:pPr>
            <a:r>
              <a:rPr lang="en-US" altLang="en-US" sz="2800" b="1" dirty="0">
                <a:solidFill>
                  <a:schemeClr val="hlink"/>
                </a:solidFill>
              </a:rPr>
              <a:t> 2005 -   SANITARY AWAKENING IS </a:t>
            </a:r>
          </a:p>
          <a:p>
            <a:pPr eaLnBrk="1" hangingPunct="1">
              <a:lnSpc>
                <a:spcPct val="90000"/>
              </a:lnSpc>
              <a:buFont typeface="Wingdings" pitchFamily="2" charset="2"/>
              <a:buNone/>
              <a:defRPr/>
            </a:pPr>
            <a:r>
              <a:rPr lang="en-US" altLang="en-US" sz="2800" b="1" dirty="0">
                <a:solidFill>
                  <a:schemeClr val="hlink"/>
                </a:solidFill>
              </a:rPr>
              <a:t>                  STILL  A  DREAM IN INDIA     </a:t>
            </a:r>
          </a:p>
          <a:p>
            <a:pPr eaLnBrk="1" hangingPunct="1">
              <a:lnSpc>
                <a:spcPct val="90000"/>
              </a:lnSpc>
              <a:buFont typeface="Wingdings" pitchFamily="2" charset="2"/>
              <a:buNone/>
              <a:defRPr/>
            </a:pPr>
            <a:r>
              <a:rPr lang="en-US" altLang="en-US" sz="2800" b="1" dirty="0">
                <a:solidFill>
                  <a:schemeClr val="hlink"/>
                </a:solidFill>
              </a:rPr>
              <a:t>                 BETTER LATE THAN NEVER</a:t>
            </a:r>
            <a:endParaRPr lang="en-US" altLang="en-US" sz="2800" b="1" u="sng" dirty="0">
              <a:solidFill>
                <a:schemeClr val="hlink"/>
              </a:solidFill>
            </a:endParaRPr>
          </a:p>
          <a:p>
            <a:pPr eaLnBrk="1" hangingPunct="1">
              <a:lnSpc>
                <a:spcPct val="90000"/>
              </a:lnSpc>
              <a:defRPr/>
            </a:pPr>
            <a:endParaRPr lang="en-US" altLang="en-US" sz="2800" b="1" dirty="0">
              <a:solidFill>
                <a:schemeClr val="hlink"/>
              </a:solidFill>
            </a:endParaRPr>
          </a:p>
          <a:p>
            <a:pPr eaLnBrk="1" hangingPunct="1">
              <a:lnSpc>
                <a:spcPct val="90000"/>
              </a:lnSpc>
              <a:buFont typeface="Wingdings" pitchFamily="2" charset="2"/>
              <a:buNone/>
              <a:defRPr/>
            </a:pPr>
            <a:endParaRPr lang="en-US" altLang="en-US" sz="2800" b="1" dirty="0">
              <a:solidFill>
                <a:schemeClr val="hlink"/>
              </a:solidFill>
            </a:endParaRPr>
          </a:p>
          <a:p>
            <a:pPr eaLnBrk="1" hangingPunct="1">
              <a:lnSpc>
                <a:spcPct val="90000"/>
              </a:lnSpc>
              <a:buFont typeface="Wingdings" pitchFamily="2" charset="2"/>
              <a:buNone/>
              <a:defRPr/>
            </a:pPr>
            <a:r>
              <a:rPr lang="en-US" altLang="en-US" sz="2800" b="1" dirty="0">
                <a:solidFill>
                  <a:schemeClr val="hlink"/>
                </a:solidFill>
              </a:rPr>
              <a:t>             </a:t>
            </a:r>
          </a:p>
        </p:txBody>
      </p:sp>
    </p:spTree>
    <p:extLst>
      <p:ext uri="{BB962C8B-B14F-4D97-AF65-F5344CB8AC3E}">
        <p14:creationId xmlns:p14="http://schemas.microsoft.com/office/powerpoint/2010/main" val="4207726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tLang="en-US" b="1">
                <a:solidFill>
                  <a:schemeClr val="hlink"/>
                </a:solidFill>
              </a:rPr>
              <a:t>OPEN DEFECATION</a:t>
            </a:r>
          </a:p>
        </p:txBody>
      </p:sp>
      <p:sp>
        <p:nvSpPr>
          <p:cNvPr id="18435" name="Rectangle 3"/>
          <p:cNvSpPr>
            <a:spLocks noGrp="1" noChangeArrowheads="1"/>
          </p:cNvSpPr>
          <p:nvPr>
            <p:ph type="body" idx="1"/>
          </p:nvPr>
        </p:nvSpPr>
        <p:spPr/>
        <p:txBody>
          <a:bodyPr/>
          <a:lstStyle/>
          <a:p>
            <a:pPr eaLnBrk="1" hangingPunct="1">
              <a:defRPr/>
            </a:pPr>
            <a:endParaRPr lang="ru-RU" altLang="en-US"/>
          </a:p>
        </p:txBody>
      </p:sp>
      <p:pic>
        <p:nvPicPr>
          <p:cNvPr id="409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403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8"/>
          <p:cNvSpPr txBox="1">
            <a:spLocks noChangeArrowheads="1"/>
          </p:cNvSpPr>
          <p:nvPr/>
        </p:nvSpPr>
        <p:spPr bwMode="auto">
          <a:xfrm>
            <a:off x="4876800" y="2097088"/>
            <a:ext cx="40386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sz="4000" b="1" smtClean="0">
                <a:solidFill>
                  <a:srgbClr val="990000"/>
                </a:solidFill>
                <a:latin typeface="Arial" pitchFamily="34" charset="0"/>
              </a:rPr>
              <a:t>HOOKWORM INFESTATION</a:t>
            </a:r>
            <a:endParaRPr lang="en-US" altLang="en-US" sz="2400" b="1" smtClean="0">
              <a:solidFill>
                <a:srgbClr val="990000"/>
              </a:solidFill>
              <a:latin typeface="Arial" pitchFamily="34" charset="0"/>
            </a:endParaRPr>
          </a:p>
          <a:p>
            <a:pPr fontAlgn="base">
              <a:spcBef>
                <a:spcPct val="0"/>
              </a:spcBef>
              <a:spcAft>
                <a:spcPct val="0"/>
              </a:spcAft>
            </a:pPr>
            <a:r>
              <a:rPr lang="en-US" altLang="en-US" sz="2400" b="1" smtClean="0">
                <a:solidFill>
                  <a:srgbClr val="990000"/>
                </a:solidFill>
                <a:latin typeface="Arial" pitchFamily="34" charset="0"/>
              </a:rPr>
              <a:t>     </a:t>
            </a:r>
            <a:r>
              <a:rPr lang="en-US" altLang="en-US" sz="2800" b="1" smtClean="0">
                <a:solidFill>
                  <a:srgbClr val="990000"/>
                </a:solidFill>
                <a:latin typeface="Arial" pitchFamily="34" charset="0"/>
              </a:rPr>
              <a:t>MORE THAN 200 </a:t>
            </a:r>
          </a:p>
          <a:p>
            <a:pPr fontAlgn="base">
              <a:spcBef>
                <a:spcPct val="0"/>
              </a:spcBef>
              <a:spcAft>
                <a:spcPct val="0"/>
              </a:spcAft>
            </a:pPr>
            <a:r>
              <a:rPr lang="en-US" altLang="en-US" sz="2800" b="1" smtClean="0">
                <a:solidFill>
                  <a:srgbClr val="990000"/>
                </a:solidFill>
                <a:latin typeface="Arial" pitchFamily="34" charset="0"/>
              </a:rPr>
              <a:t>     MILLIONS ARE</a:t>
            </a:r>
          </a:p>
          <a:p>
            <a:pPr fontAlgn="base">
              <a:spcBef>
                <a:spcPct val="0"/>
              </a:spcBef>
              <a:spcAft>
                <a:spcPct val="0"/>
              </a:spcAft>
            </a:pPr>
            <a:r>
              <a:rPr lang="en-US" altLang="en-US" sz="2800" b="1" smtClean="0">
                <a:solidFill>
                  <a:srgbClr val="990000"/>
                </a:solidFill>
                <a:latin typeface="Arial" pitchFamily="34" charset="0"/>
              </a:rPr>
              <a:t>     AFFECTED IN </a:t>
            </a:r>
          </a:p>
          <a:p>
            <a:pPr fontAlgn="base">
              <a:spcBef>
                <a:spcPct val="0"/>
              </a:spcBef>
              <a:spcAft>
                <a:spcPct val="0"/>
              </a:spcAft>
            </a:pPr>
            <a:r>
              <a:rPr lang="en-US" altLang="en-US" sz="2800" b="1" smtClean="0">
                <a:solidFill>
                  <a:srgbClr val="990000"/>
                </a:solidFill>
                <a:latin typeface="Arial" pitchFamily="34" charset="0"/>
              </a:rPr>
              <a:t>      INDIA</a:t>
            </a:r>
          </a:p>
        </p:txBody>
      </p:sp>
      <p:pic>
        <p:nvPicPr>
          <p:cNvPr id="409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697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77813"/>
            <a:ext cx="8229600" cy="1139825"/>
          </a:xfrm>
        </p:spPr>
        <p:txBody>
          <a:bodyPr/>
          <a:lstStyle/>
          <a:p>
            <a:pPr eaLnBrk="1" hangingPunct="1">
              <a:defRPr/>
            </a:pPr>
            <a:r>
              <a:rPr lang="en-US" altLang="en-US" sz="4000" b="1">
                <a:solidFill>
                  <a:srgbClr val="FF0066"/>
                </a:solidFill>
              </a:rPr>
              <a:t>              PUBLIC URINATION, </a:t>
            </a:r>
            <a:br>
              <a:rPr lang="en-US" altLang="en-US" sz="4000" b="1">
                <a:solidFill>
                  <a:srgbClr val="FF0066"/>
                </a:solidFill>
              </a:rPr>
            </a:br>
            <a:r>
              <a:rPr lang="en-US" altLang="en-US" sz="4000" b="1">
                <a:solidFill>
                  <a:srgbClr val="FF0066"/>
                </a:solidFill>
              </a:rPr>
              <a:t>             Source of contamination</a:t>
            </a:r>
          </a:p>
        </p:txBody>
      </p:sp>
      <p:sp>
        <p:nvSpPr>
          <p:cNvPr id="20483" name="Rectangle 3"/>
          <p:cNvSpPr>
            <a:spLocks noGrp="1" noChangeArrowheads="1"/>
          </p:cNvSpPr>
          <p:nvPr>
            <p:ph type="body" idx="1"/>
          </p:nvPr>
        </p:nvSpPr>
        <p:spPr/>
        <p:txBody>
          <a:bodyPr/>
          <a:lstStyle/>
          <a:p>
            <a:pPr eaLnBrk="1" hangingPunct="1">
              <a:defRPr/>
            </a:pPr>
            <a:endParaRPr lang="ru-RU" altLang="en-US"/>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34290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76425"/>
            <a:ext cx="43434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574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
            <a:ext cx="8229600" cy="790575"/>
          </a:xfrm>
        </p:spPr>
        <p:txBody>
          <a:bodyPr/>
          <a:lstStyle/>
          <a:p>
            <a:pPr eaLnBrk="1" hangingPunct="1">
              <a:defRPr/>
            </a:pPr>
            <a:r>
              <a:rPr lang="en-US" altLang="en-US" b="1">
                <a:solidFill>
                  <a:schemeClr val="tx1"/>
                </a:solidFill>
              </a:rPr>
              <a:t>UNSAFE WATER</a:t>
            </a:r>
            <a:endParaRPr lang="en-US" altLang="en-US" sz="4800" b="1" u="sng">
              <a:solidFill>
                <a:schemeClr val="tx1"/>
              </a:solidFill>
            </a:endParaRPr>
          </a:p>
        </p:txBody>
      </p:sp>
      <p:sp>
        <p:nvSpPr>
          <p:cNvPr id="14339" name="Rectangle 3"/>
          <p:cNvSpPr>
            <a:spLocks noGrp="1" noChangeArrowheads="1"/>
          </p:cNvSpPr>
          <p:nvPr>
            <p:ph type="body" idx="1"/>
          </p:nvPr>
        </p:nvSpPr>
        <p:spPr>
          <a:xfrm>
            <a:off x="155575" y="1066800"/>
            <a:ext cx="8531225" cy="5562600"/>
          </a:xfrm>
        </p:spPr>
        <p:txBody>
          <a:bodyPr/>
          <a:lstStyle/>
          <a:p>
            <a:pPr eaLnBrk="1" hangingPunct="1">
              <a:defRPr/>
            </a:pPr>
            <a:endParaRPr lang="en-US" altLang="en-US"/>
          </a:p>
          <a:p>
            <a:pPr eaLnBrk="1" hangingPunct="1">
              <a:defRPr/>
            </a:pPr>
            <a:endParaRPr lang="en-US" altLang="en-US"/>
          </a:p>
        </p:txBody>
      </p:sp>
      <p:pic>
        <p:nvPicPr>
          <p:cNvPr id="430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66800"/>
            <a:ext cx="42640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6"/>
          <p:cNvSpPr txBox="1">
            <a:spLocks noChangeArrowheads="1"/>
          </p:cNvSpPr>
          <p:nvPr/>
        </p:nvSpPr>
        <p:spPr bwMode="auto">
          <a:xfrm>
            <a:off x="4708525" y="1593850"/>
            <a:ext cx="4435475" cy="777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sz="2800" b="1" smtClean="0">
                <a:solidFill>
                  <a:srgbClr val="EAEAEA"/>
                </a:solidFill>
                <a:latin typeface="Arial" pitchFamily="34" charset="0"/>
              </a:rPr>
              <a:t>Waterborne diseases due to contamination of  drinking water</a:t>
            </a:r>
          </a:p>
          <a:p>
            <a:pPr fontAlgn="base">
              <a:spcBef>
                <a:spcPct val="0"/>
              </a:spcBef>
              <a:spcAft>
                <a:spcPct val="0"/>
              </a:spcAft>
            </a:pPr>
            <a:r>
              <a:rPr lang="en-US" altLang="en-US" sz="2800" b="1" smtClean="0">
                <a:solidFill>
                  <a:srgbClr val="FF0066"/>
                </a:solidFill>
                <a:latin typeface="Arial" pitchFamily="34" charset="0"/>
              </a:rPr>
              <a:t>Poliomyelitis</a:t>
            </a:r>
          </a:p>
          <a:p>
            <a:pPr fontAlgn="base">
              <a:spcBef>
                <a:spcPct val="0"/>
              </a:spcBef>
              <a:spcAft>
                <a:spcPct val="0"/>
              </a:spcAft>
            </a:pPr>
            <a:endParaRPr lang="en-US" altLang="en-US" sz="2800" b="1" smtClean="0">
              <a:solidFill>
                <a:srgbClr val="FF0066"/>
              </a:solidFill>
              <a:latin typeface="Arial" pitchFamily="34" charset="0"/>
            </a:endParaRPr>
          </a:p>
          <a:p>
            <a:pPr fontAlgn="base">
              <a:spcBef>
                <a:spcPct val="0"/>
              </a:spcBef>
              <a:spcAft>
                <a:spcPct val="0"/>
              </a:spcAft>
            </a:pPr>
            <a:r>
              <a:rPr lang="en-US" altLang="en-US" sz="2800" b="1" smtClean="0">
                <a:solidFill>
                  <a:srgbClr val="FF0066"/>
                </a:solidFill>
                <a:latin typeface="Arial" pitchFamily="34" charset="0"/>
              </a:rPr>
              <a:t>Infective hepatitis</a:t>
            </a:r>
          </a:p>
          <a:p>
            <a:pPr fontAlgn="base">
              <a:spcBef>
                <a:spcPct val="0"/>
              </a:spcBef>
              <a:spcAft>
                <a:spcPct val="0"/>
              </a:spcAft>
            </a:pPr>
            <a:endParaRPr lang="en-US" altLang="en-US" sz="2800" b="1" smtClean="0">
              <a:solidFill>
                <a:srgbClr val="FF0066"/>
              </a:solidFill>
              <a:latin typeface="Arial" pitchFamily="34" charset="0"/>
            </a:endParaRPr>
          </a:p>
          <a:p>
            <a:pPr fontAlgn="base">
              <a:spcBef>
                <a:spcPct val="0"/>
              </a:spcBef>
              <a:spcAft>
                <a:spcPct val="0"/>
              </a:spcAft>
            </a:pPr>
            <a:r>
              <a:rPr lang="en-US" altLang="en-US" sz="2800" b="1" smtClean="0">
                <a:solidFill>
                  <a:srgbClr val="FF0066"/>
                </a:solidFill>
                <a:latin typeface="Arial" pitchFamily="34" charset="0"/>
              </a:rPr>
              <a:t>Cholera &amp; diarrheas</a:t>
            </a:r>
          </a:p>
          <a:p>
            <a:pPr fontAlgn="base">
              <a:spcBef>
                <a:spcPct val="0"/>
              </a:spcBef>
              <a:spcAft>
                <a:spcPct val="0"/>
              </a:spcAft>
            </a:pPr>
            <a:endParaRPr lang="en-US" altLang="en-US" sz="2800" b="1" smtClean="0">
              <a:solidFill>
                <a:srgbClr val="FF0066"/>
              </a:solidFill>
              <a:latin typeface="Arial" pitchFamily="34" charset="0"/>
            </a:endParaRPr>
          </a:p>
          <a:p>
            <a:pPr fontAlgn="base">
              <a:spcBef>
                <a:spcPct val="0"/>
              </a:spcBef>
              <a:spcAft>
                <a:spcPct val="0"/>
              </a:spcAft>
            </a:pPr>
            <a:r>
              <a:rPr lang="en-US" altLang="en-US" sz="2800" b="1" smtClean="0">
                <a:solidFill>
                  <a:srgbClr val="FF0066"/>
                </a:solidFill>
                <a:latin typeface="Arial" pitchFamily="34" charset="0"/>
              </a:rPr>
              <a:t>Typhoid fever</a:t>
            </a:r>
          </a:p>
          <a:p>
            <a:pPr fontAlgn="base">
              <a:spcBef>
                <a:spcPct val="0"/>
              </a:spcBef>
              <a:spcAft>
                <a:spcPct val="0"/>
              </a:spcAft>
            </a:pPr>
            <a:endParaRPr lang="en-US" altLang="en-US" sz="2800" b="1" smtClean="0">
              <a:solidFill>
                <a:srgbClr val="FF0066"/>
              </a:solidFill>
              <a:latin typeface="Arial" pitchFamily="34" charset="0"/>
            </a:endParaRPr>
          </a:p>
          <a:p>
            <a:pPr fontAlgn="base">
              <a:spcBef>
                <a:spcPct val="0"/>
              </a:spcBef>
              <a:spcAft>
                <a:spcPct val="0"/>
              </a:spcAft>
            </a:pPr>
            <a:endParaRPr lang="en-US" altLang="en-US" sz="2800" b="1" smtClean="0">
              <a:solidFill>
                <a:srgbClr val="FF0066"/>
              </a:solidFill>
              <a:latin typeface="Arial" pitchFamily="34" charset="0"/>
            </a:endParaRPr>
          </a:p>
          <a:p>
            <a:pPr fontAlgn="base">
              <a:spcBef>
                <a:spcPct val="0"/>
              </a:spcBef>
              <a:spcAft>
                <a:spcPct val="0"/>
              </a:spcAft>
            </a:pPr>
            <a:endParaRPr lang="en-US" altLang="en-US" sz="2800" b="1" smtClean="0">
              <a:solidFill>
                <a:srgbClr val="FF0066"/>
              </a:solidFill>
              <a:latin typeface="Arial" pitchFamily="34" charset="0"/>
            </a:endParaRPr>
          </a:p>
          <a:p>
            <a:pPr fontAlgn="base">
              <a:spcBef>
                <a:spcPct val="0"/>
              </a:spcBef>
              <a:spcAft>
                <a:spcPct val="0"/>
              </a:spcAft>
            </a:pPr>
            <a:endParaRPr lang="en-US" altLang="en-US" sz="2800" b="1" smtClean="0">
              <a:solidFill>
                <a:srgbClr val="FF0066"/>
              </a:solidFill>
              <a:latin typeface="Arial" pitchFamily="34" charset="0"/>
            </a:endParaRPr>
          </a:p>
          <a:p>
            <a:pPr fontAlgn="base">
              <a:spcBef>
                <a:spcPct val="0"/>
              </a:spcBef>
              <a:spcAft>
                <a:spcPct val="0"/>
              </a:spcAft>
            </a:pPr>
            <a:endParaRPr lang="en-US" altLang="en-US" sz="2800" b="1" smtClean="0">
              <a:solidFill>
                <a:srgbClr val="FF0066"/>
              </a:solidFill>
              <a:latin typeface="Arial" pitchFamily="34" charset="0"/>
            </a:endParaRPr>
          </a:p>
          <a:p>
            <a:pPr fontAlgn="base">
              <a:spcBef>
                <a:spcPct val="0"/>
              </a:spcBef>
              <a:spcAft>
                <a:spcPct val="0"/>
              </a:spcAft>
            </a:pPr>
            <a:endParaRPr lang="en-US" altLang="en-US" sz="2800" b="1" smtClean="0">
              <a:solidFill>
                <a:srgbClr val="FF0066"/>
              </a:solidFill>
              <a:latin typeface="Arial" pitchFamily="34" charset="0"/>
            </a:endParaRPr>
          </a:p>
          <a:p>
            <a:pPr fontAlgn="base">
              <a:spcBef>
                <a:spcPct val="0"/>
              </a:spcBef>
              <a:spcAft>
                <a:spcPct val="0"/>
              </a:spcAft>
            </a:pPr>
            <a:endParaRPr lang="en-US" altLang="en-US" sz="2800" b="1" smtClean="0">
              <a:solidFill>
                <a:srgbClr val="FF0066"/>
              </a:solidFill>
              <a:latin typeface="Arial" pitchFamily="34" charset="0"/>
            </a:endParaRPr>
          </a:p>
          <a:p>
            <a:pPr fontAlgn="base">
              <a:spcBef>
                <a:spcPct val="0"/>
              </a:spcBef>
              <a:spcAft>
                <a:spcPct val="0"/>
              </a:spcAft>
            </a:pPr>
            <a:endParaRPr lang="en-US" altLang="en-US" sz="2800" b="1" smtClean="0">
              <a:solidFill>
                <a:srgbClr val="FF0066"/>
              </a:solidFill>
              <a:latin typeface="Arial" pitchFamily="34" charset="0"/>
            </a:endParaRPr>
          </a:p>
        </p:txBody>
      </p:sp>
      <p:pic>
        <p:nvPicPr>
          <p:cNvPr id="430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265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914400"/>
          </a:xfrm>
        </p:spPr>
        <p:txBody>
          <a:bodyPr/>
          <a:lstStyle/>
          <a:p>
            <a:pPr eaLnBrk="1" hangingPunct="1">
              <a:defRPr/>
            </a:pPr>
            <a:r>
              <a:rPr lang="en-US" altLang="en-US" sz="4100" b="1">
                <a:solidFill>
                  <a:srgbClr val="990000"/>
                </a:solidFill>
              </a:rPr>
              <a:t>UNSAFE WATER</a:t>
            </a:r>
            <a:endParaRPr lang="en-US" altLang="en-US" sz="5300" b="1" u="sng">
              <a:solidFill>
                <a:srgbClr val="990000"/>
              </a:solidFill>
            </a:endParaRPr>
          </a:p>
        </p:txBody>
      </p:sp>
      <p:sp>
        <p:nvSpPr>
          <p:cNvPr id="12291" name="Rectangle 3"/>
          <p:cNvSpPr>
            <a:spLocks noGrp="1" noChangeArrowheads="1"/>
          </p:cNvSpPr>
          <p:nvPr>
            <p:ph type="body" idx="1"/>
          </p:nvPr>
        </p:nvSpPr>
        <p:spPr>
          <a:xfrm>
            <a:off x="457200" y="1417638"/>
            <a:ext cx="8229600" cy="5211762"/>
          </a:xfrm>
        </p:spPr>
        <p:txBody>
          <a:bodyPr/>
          <a:lstStyle/>
          <a:p>
            <a:pPr eaLnBrk="1" hangingPunct="1">
              <a:defRPr/>
            </a:pPr>
            <a:endParaRPr lang="ru-RU" altLang="en-US"/>
          </a:p>
        </p:txBody>
      </p:sp>
      <p:pic>
        <p:nvPicPr>
          <p:cNvPr id="440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472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6"/>
          <p:cNvSpPr txBox="1">
            <a:spLocks noChangeArrowheads="1"/>
          </p:cNvSpPr>
          <p:nvPr/>
        </p:nvSpPr>
        <p:spPr bwMode="auto">
          <a:xfrm>
            <a:off x="5546725" y="1417638"/>
            <a:ext cx="301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endParaRPr lang="ru-RU" altLang="en-US" sz="2000" b="1" u="sng" smtClean="0">
              <a:solidFill>
                <a:srgbClr val="5E855B"/>
              </a:solidFill>
              <a:latin typeface="Arial" pitchFamily="34" charset="0"/>
            </a:endParaRPr>
          </a:p>
        </p:txBody>
      </p:sp>
      <p:sp>
        <p:nvSpPr>
          <p:cNvPr id="44038" name="Text Box 7"/>
          <p:cNvSpPr txBox="1">
            <a:spLocks noChangeArrowheads="1"/>
          </p:cNvSpPr>
          <p:nvPr/>
        </p:nvSpPr>
        <p:spPr bwMode="auto">
          <a:xfrm>
            <a:off x="5105400" y="1244600"/>
            <a:ext cx="368935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sz="2400" b="1" smtClean="0">
                <a:solidFill>
                  <a:srgbClr val="EAEAEA"/>
                </a:solidFill>
                <a:latin typeface="Arial" pitchFamily="34" charset="0"/>
              </a:rPr>
              <a:t>CHILDREN ARE THE USUAL  FIRST VICTIMS. </a:t>
            </a:r>
          </a:p>
          <a:p>
            <a:pPr fontAlgn="base">
              <a:spcBef>
                <a:spcPct val="0"/>
              </a:spcBef>
              <a:spcAft>
                <a:spcPct val="0"/>
              </a:spcAft>
            </a:pPr>
            <a:r>
              <a:rPr lang="en-US" altLang="en-US" sz="2400" b="1" smtClean="0">
                <a:solidFill>
                  <a:srgbClr val="EAEAEA"/>
                </a:solidFill>
                <a:latin typeface="Arial" pitchFamily="34" charset="0"/>
              </a:rPr>
              <a:t>EVERY CHILD,</a:t>
            </a:r>
          </a:p>
          <a:p>
            <a:pPr fontAlgn="base">
              <a:spcBef>
                <a:spcPct val="0"/>
              </a:spcBef>
              <a:spcAft>
                <a:spcPct val="0"/>
              </a:spcAft>
            </a:pPr>
            <a:r>
              <a:rPr lang="en-US" altLang="en-US" sz="2400" b="1" smtClean="0">
                <a:solidFill>
                  <a:srgbClr val="EAEAEA"/>
                </a:solidFill>
                <a:latin typeface="Arial" pitchFamily="34" charset="0"/>
              </a:rPr>
              <a:t>ON AVERAGE, SUFFERS  FROM 5-8 EPISODES OF DIARRHEAL DISEASES PER YEAR AND LOOSES 10% BODY WEIGHT FOR EACH EPISODE. </a:t>
            </a:r>
            <a:endParaRPr lang="en-US" altLang="en-US" sz="1800" smtClean="0">
              <a:solidFill>
                <a:srgbClr val="EAEAEA"/>
              </a:solidFill>
              <a:latin typeface="Arial" pitchFamily="34" charset="0"/>
            </a:endParaRPr>
          </a:p>
          <a:p>
            <a:pPr fontAlgn="base">
              <a:spcBef>
                <a:spcPct val="20000"/>
              </a:spcBef>
              <a:spcAft>
                <a:spcPct val="0"/>
              </a:spcAft>
              <a:buFontTx/>
              <a:buChar char="•"/>
            </a:pPr>
            <a:endParaRPr lang="en-US" altLang="en-US" sz="2400" b="1" smtClean="0">
              <a:solidFill>
                <a:srgbClr val="EAEAEA"/>
              </a:solidFill>
              <a:latin typeface="Arial" pitchFamily="34" charset="0"/>
            </a:endParaRPr>
          </a:p>
        </p:txBody>
      </p:sp>
      <p:sp>
        <p:nvSpPr>
          <p:cNvPr id="44039" name="Text Box 9"/>
          <p:cNvSpPr txBox="1">
            <a:spLocks noChangeArrowheads="1"/>
          </p:cNvSpPr>
          <p:nvPr/>
        </p:nvSpPr>
        <p:spPr bwMode="auto">
          <a:xfrm>
            <a:off x="974725" y="6056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endParaRPr lang="ru-RU" altLang="en-US" sz="1800" b="1" smtClean="0">
              <a:solidFill>
                <a:srgbClr val="EAEAEA"/>
              </a:solidFill>
              <a:latin typeface="Arial" pitchFamily="34" charset="0"/>
            </a:endParaRPr>
          </a:p>
        </p:txBody>
      </p:sp>
      <p:sp>
        <p:nvSpPr>
          <p:cNvPr id="44040" name="Text Box 10"/>
          <p:cNvSpPr txBox="1">
            <a:spLocks noChangeArrowheads="1"/>
          </p:cNvSpPr>
          <p:nvPr/>
        </p:nvSpPr>
        <p:spPr bwMode="auto">
          <a:xfrm>
            <a:off x="457200" y="6019800"/>
            <a:ext cx="822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20000"/>
              </a:spcBef>
              <a:spcAft>
                <a:spcPct val="0"/>
              </a:spcAft>
              <a:buFontTx/>
              <a:buChar char="•"/>
            </a:pPr>
            <a:r>
              <a:rPr lang="en-US" altLang="en-US" sz="2400" b="1" smtClean="0">
                <a:solidFill>
                  <a:srgbClr val="EAEAEA"/>
                </a:solidFill>
                <a:latin typeface="Arial" pitchFamily="34" charset="0"/>
              </a:rPr>
              <a:t>DRINKING UNPROTECTED WATER   WHERE   EVEN   CATTLE AND CLOTHES  ARE WASHED</a:t>
            </a:r>
          </a:p>
          <a:p>
            <a:pPr fontAlgn="base">
              <a:spcBef>
                <a:spcPct val="0"/>
              </a:spcBef>
              <a:spcAft>
                <a:spcPct val="0"/>
              </a:spcAft>
            </a:pPr>
            <a:endParaRPr lang="en-US" altLang="en-US" sz="2400" b="1" smtClean="0">
              <a:solidFill>
                <a:srgbClr val="EAEAEA"/>
              </a:solidFill>
              <a:latin typeface="Arial" pitchFamily="34" charset="0"/>
            </a:endParaRPr>
          </a:p>
        </p:txBody>
      </p:sp>
      <p:pic>
        <p:nvPicPr>
          <p:cNvPr id="4404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229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sz="quarter"/>
          </p:nvPr>
        </p:nvSpPr>
        <p:spPr/>
        <p:txBody>
          <a:bodyPr/>
          <a:lstStyle/>
          <a:p>
            <a:pPr eaLnBrk="1" hangingPunct="1">
              <a:defRPr/>
            </a:pPr>
            <a:r>
              <a:rPr lang="en-US" altLang="en-US" sz="3600" b="1"/>
              <a:t>FAITH VERSUS DISEASE</a:t>
            </a:r>
            <a:br>
              <a:rPr lang="en-US" altLang="en-US" sz="3600" b="1"/>
            </a:br>
            <a:r>
              <a:rPr lang="en-US" altLang="en-US" sz="3600" b="1"/>
              <a:t>POLLUTED RIVERS</a:t>
            </a:r>
            <a:endParaRPr lang="en-US" altLang="en-US" sz="4000"/>
          </a:p>
        </p:txBody>
      </p:sp>
      <p:sp>
        <p:nvSpPr>
          <p:cNvPr id="46087" name="Rectangle 7"/>
          <p:cNvSpPr>
            <a:spLocks noGrp="1" noChangeArrowheads="1"/>
          </p:cNvSpPr>
          <p:nvPr>
            <p:ph sz="quarter" idx="1"/>
          </p:nvPr>
        </p:nvSpPr>
        <p:spPr/>
        <p:txBody>
          <a:bodyPr/>
          <a:lstStyle/>
          <a:p>
            <a:pPr eaLnBrk="1" hangingPunct="1">
              <a:defRPr/>
            </a:pPr>
            <a:endParaRPr lang="ru-RU" altLang="en-US" sz="2400"/>
          </a:p>
        </p:txBody>
      </p:sp>
      <p:sp>
        <p:nvSpPr>
          <p:cNvPr id="46089" name="Rectangle 9"/>
          <p:cNvSpPr>
            <a:spLocks noGrp="1" noChangeArrowheads="1"/>
          </p:cNvSpPr>
          <p:nvPr>
            <p:ph sz="quarter" idx="3"/>
          </p:nvPr>
        </p:nvSpPr>
        <p:spPr>
          <a:xfrm>
            <a:off x="457200" y="3940175"/>
            <a:ext cx="4038600" cy="2190750"/>
          </a:xfrm>
        </p:spPr>
        <p:txBody>
          <a:bodyPr/>
          <a:lstStyle/>
          <a:p>
            <a:pPr eaLnBrk="1" hangingPunct="1">
              <a:defRPr/>
            </a:pPr>
            <a:endParaRPr lang="ru-RU" altLang="en-US" sz="2400"/>
          </a:p>
        </p:txBody>
      </p:sp>
      <p:pic>
        <p:nvPicPr>
          <p:cNvPr id="450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78075"/>
            <a:ext cx="40386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6"/>
          <p:cNvSpPr txBox="1">
            <a:spLocks noChangeArrowheads="1"/>
          </p:cNvSpPr>
          <p:nvPr/>
        </p:nvSpPr>
        <p:spPr bwMode="auto">
          <a:xfrm>
            <a:off x="4419600" y="1600200"/>
            <a:ext cx="46482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b="1" smtClean="0">
                <a:solidFill>
                  <a:srgbClr val="FF0066"/>
                </a:solidFill>
                <a:latin typeface="Arial" pitchFamily="34" charset="0"/>
              </a:rPr>
              <a:t>POLLUTING NATURAL RESOURCES</a:t>
            </a:r>
          </a:p>
          <a:p>
            <a:pPr fontAlgn="base">
              <a:spcBef>
                <a:spcPct val="0"/>
              </a:spcBef>
              <a:spcAft>
                <a:spcPct val="0"/>
              </a:spcAft>
            </a:pPr>
            <a:r>
              <a:rPr lang="en-US" altLang="en-US" sz="2800" b="1" smtClean="0">
                <a:solidFill>
                  <a:srgbClr val="EAEAEA"/>
                </a:solidFill>
                <a:latin typeface="Arial" pitchFamily="34" charset="0"/>
              </a:rPr>
              <a:t>AND </a:t>
            </a:r>
          </a:p>
          <a:p>
            <a:pPr fontAlgn="base">
              <a:spcBef>
                <a:spcPct val="0"/>
              </a:spcBef>
              <a:spcAft>
                <a:spcPct val="0"/>
              </a:spcAft>
            </a:pPr>
            <a:r>
              <a:rPr lang="en-US" altLang="en-US" b="1" smtClean="0">
                <a:solidFill>
                  <a:srgbClr val="FF0066"/>
                </a:solidFill>
                <a:latin typeface="Arial" pitchFamily="34" charset="0"/>
              </a:rPr>
              <a:t>SUFFERING FROM DISEASE</a:t>
            </a:r>
          </a:p>
          <a:p>
            <a:pPr fontAlgn="base">
              <a:spcBef>
                <a:spcPct val="0"/>
              </a:spcBef>
              <a:spcAft>
                <a:spcPct val="0"/>
              </a:spcAft>
            </a:pPr>
            <a:r>
              <a:rPr lang="en-US" altLang="en-US" sz="2000" b="1" smtClean="0">
                <a:solidFill>
                  <a:srgbClr val="FFFFCC"/>
                </a:solidFill>
                <a:latin typeface="Arial" pitchFamily="34" charset="0"/>
              </a:rPr>
              <a:t> </a:t>
            </a:r>
            <a:r>
              <a:rPr lang="en-US" altLang="en-US" sz="2800" b="1" smtClean="0">
                <a:solidFill>
                  <a:srgbClr val="FFFFCC"/>
                </a:solidFill>
                <a:latin typeface="Arial" pitchFamily="34" charset="0"/>
              </a:rPr>
              <a:t>ENCOURAGING WATER BUSINESS</a:t>
            </a:r>
          </a:p>
          <a:p>
            <a:pPr fontAlgn="base">
              <a:spcBef>
                <a:spcPct val="0"/>
              </a:spcBef>
              <a:spcAft>
                <a:spcPct val="0"/>
              </a:spcAft>
            </a:pPr>
            <a:r>
              <a:rPr lang="en-US" altLang="en-US" sz="2800" b="1" smtClean="0">
                <a:solidFill>
                  <a:srgbClr val="FF3300"/>
                </a:solidFill>
                <a:latin typeface="Arial" pitchFamily="34" charset="0"/>
              </a:rPr>
              <a:t>SELLING DUPLICATE MINERAL WATER MARKETTING WITHOUT QUALITY  MARK</a:t>
            </a:r>
            <a:r>
              <a:rPr lang="en-US" altLang="en-US" sz="2800" b="1" smtClean="0">
                <a:solidFill>
                  <a:srgbClr val="5E855B"/>
                </a:solidFill>
                <a:latin typeface="Arial" pitchFamily="34" charset="0"/>
              </a:rPr>
              <a:t> </a:t>
            </a:r>
          </a:p>
          <a:p>
            <a:pPr fontAlgn="base">
              <a:spcBef>
                <a:spcPct val="0"/>
              </a:spcBef>
              <a:spcAft>
                <a:spcPct val="0"/>
              </a:spcAft>
            </a:pPr>
            <a:endParaRPr lang="en-US" altLang="en-US" sz="4000" b="1" smtClean="0">
              <a:solidFill>
                <a:srgbClr val="FF0066"/>
              </a:solidFill>
              <a:latin typeface="Arial" pitchFamily="34" charset="0"/>
            </a:endParaRPr>
          </a:p>
          <a:p>
            <a:pPr fontAlgn="base">
              <a:spcBef>
                <a:spcPct val="0"/>
              </a:spcBef>
              <a:spcAft>
                <a:spcPct val="0"/>
              </a:spcAft>
            </a:pPr>
            <a:endParaRPr lang="en-US" altLang="en-US" sz="3600" b="1" smtClean="0">
              <a:solidFill>
                <a:srgbClr val="FF0066"/>
              </a:solidFill>
              <a:latin typeface="Arial" pitchFamily="34" charset="0"/>
            </a:endParaRPr>
          </a:p>
          <a:p>
            <a:pPr fontAlgn="base">
              <a:spcBef>
                <a:spcPct val="0"/>
              </a:spcBef>
              <a:spcAft>
                <a:spcPct val="0"/>
              </a:spcAft>
            </a:pPr>
            <a:endParaRPr lang="en-US" altLang="en-US" sz="2000" b="1" smtClean="0">
              <a:solidFill>
                <a:srgbClr val="EAEAEA"/>
              </a:solidFill>
              <a:latin typeface="Arial" pitchFamily="34" charset="0"/>
            </a:endParaRPr>
          </a:p>
        </p:txBody>
      </p:sp>
      <p:pic>
        <p:nvPicPr>
          <p:cNvPr id="4506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418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altLang="en-US" sz="4500" b="1">
                <a:solidFill>
                  <a:srgbClr val="9933FF"/>
                </a:solidFill>
              </a:rPr>
              <a:t>UBIQUITOUS FLY</a:t>
            </a:r>
            <a:endParaRPr lang="en-US" altLang="en-US" sz="5300" b="1" u="sng">
              <a:solidFill>
                <a:srgbClr val="9933FF"/>
              </a:solidFill>
            </a:endParaRPr>
          </a:p>
        </p:txBody>
      </p:sp>
      <p:sp>
        <p:nvSpPr>
          <p:cNvPr id="25603" name="Rectangle 3"/>
          <p:cNvSpPr>
            <a:spLocks noGrp="1" noChangeArrowheads="1"/>
          </p:cNvSpPr>
          <p:nvPr>
            <p:ph type="body" idx="1"/>
          </p:nvPr>
        </p:nvSpPr>
        <p:spPr>
          <a:xfrm>
            <a:off x="457200" y="1600200"/>
            <a:ext cx="8229600" cy="4495800"/>
          </a:xfrm>
        </p:spPr>
        <p:txBody>
          <a:bodyPr/>
          <a:lstStyle/>
          <a:p>
            <a:pPr eaLnBrk="1" hangingPunct="1">
              <a:defRPr/>
            </a:pPr>
            <a:endParaRPr lang="ru-RU" altLang="en-US"/>
          </a:p>
        </p:txBody>
      </p:sp>
      <p:pic>
        <p:nvPicPr>
          <p:cNvPr id="460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6"/>
          <p:cNvSpPr txBox="1">
            <a:spLocks noChangeArrowheads="1"/>
          </p:cNvSpPr>
          <p:nvPr/>
        </p:nvSpPr>
        <p:spPr bwMode="auto">
          <a:xfrm>
            <a:off x="5013325" y="1657350"/>
            <a:ext cx="390207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sz="2800" b="1" smtClean="0">
                <a:solidFill>
                  <a:srgbClr val="EAEAEA"/>
                </a:solidFill>
                <a:latin typeface="Arial" pitchFamily="34" charset="0"/>
              </a:rPr>
              <a:t>FLY, THE BEST INDICATOR OF POOR SANITATION IS SEEN IN ABUNDANCE AND EVERY WHERE ON FOODS, WATER AND IN HOUSES.</a:t>
            </a:r>
          </a:p>
          <a:p>
            <a:pPr fontAlgn="base">
              <a:spcBef>
                <a:spcPct val="0"/>
              </a:spcBef>
              <a:spcAft>
                <a:spcPct val="0"/>
              </a:spcAft>
            </a:pPr>
            <a:r>
              <a:rPr lang="en-US" altLang="en-US" sz="2800" b="1" smtClean="0">
                <a:solidFill>
                  <a:srgbClr val="EAEAEA"/>
                </a:solidFill>
                <a:latin typeface="Arial" pitchFamily="34" charset="0"/>
              </a:rPr>
              <a:t>FAMOUS AGENT  OF FAECO-ORAL TRANSMISSION</a:t>
            </a:r>
          </a:p>
        </p:txBody>
      </p:sp>
      <p:pic>
        <p:nvPicPr>
          <p:cNvPr id="460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886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5575"/>
            <a:ext cx="9601200" cy="1139825"/>
          </a:xfrm>
        </p:spPr>
        <p:txBody>
          <a:bodyPr/>
          <a:lstStyle/>
          <a:p>
            <a:pPr eaLnBrk="1" hangingPunct="1">
              <a:defRPr/>
            </a:pPr>
            <a:r>
              <a:rPr lang="en-US" altLang="en-US" sz="3600" b="1">
                <a:solidFill>
                  <a:srgbClr val="66FF33"/>
                </a:solidFill>
              </a:rPr>
              <a:t>PUBLIC SPITTING &amp; TUBERCULOSIS</a:t>
            </a:r>
            <a:endParaRPr lang="en-US" altLang="en-US" sz="4000" b="1" u="sng">
              <a:solidFill>
                <a:srgbClr val="66FF33"/>
              </a:solidFill>
            </a:endParaRPr>
          </a:p>
        </p:txBody>
      </p:sp>
      <p:sp>
        <p:nvSpPr>
          <p:cNvPr id="23555" name="Rectangle 3"/>
          <p:cNvSpPr>
            <a:spLocks noGrp="1" noChangeArrowheads="1"/>
          </p:cNvSpPr>
          <p:nvPr>
            <p:ph type="body" idx="1"/>
          </p:nvPr>
        </p:nvSpPr>
        <p:spPr/>
        <p:txBody>
          <a:bodyPr/>
          <a:lstStyle/>
          <a:p>
            <a:pPr eaLnBrk="1" hangingPunct="1">
              <a:defRPr/>
            </a:pPr>
            <a:endParaRPr lang="ru-RU" altLang="en-US"/>
          </a:p>
        </p:txBody>
      </p:sp>
      <p:pic>
        <p:nvPicPr>
          <p:cNvPr id="471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419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8"/>
          <p:cNvSpPr txBox="1">
            <a:spLocks noChangeArrowheads="1"/>
          </p:cNvSpPr>
          <p:nvPr/>
        </p:nvSpPr>
        <p:spPr bwMode="auto">
          <a:xfrm>
            <a:off x="2819400" y="1524000"/>
            <a:ext cx="63246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marL="1828800">
              <a:defRPr sz="2000">
                <a:solidFill>
                  <a:schemeClr val="tx1"/>
                </a:solidFill>
                <a:latin typeface="Verdana" pitchFamily="34" charset="0"/>
              </a:defRPr>
            </a:lvl5pPr>
            <a:lvl6pPr marL="22860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marL="27432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marL="32004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marL="3657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lvl="4" fontAlgn="base">
              <a:spcBef>
                <a:spcPct val="0"/>
              </a:spcBef>
              <a:spcAft>
                <a:spcPct val="0"/>
              </a:spcAft>
            </a:pPr>
            <a:r>
              <a:rPr lang="en-US" altLang="en-US" sz="2800" b="1" smtClean="0">
                <a:solidFill>
                  <a:srgbClr val="EAEAEA"/>
                </a:solidFill>
                <a:latin typeface="Arial" pitchFamily="34" charset="0"/>
              </a:rPr>
              <a:t>TB has a devastating socio-economic cost in India with over 450,000 people dying of TB each year –1000 every day, 1 every minute </a:t>
            </a:r>
          </a:p>
          <a:p>
            <a:pPr fontAlgn="base">
              <a:spcBef>
                <a:spcPct val="0"/>
              </a:spcBef>
              <a:spcAft>
                <a:spcPct val="0"/>
              </a:spcAft>
            </a:pPr>
            <a:endParaRPr lang="en-US" altLang="en-US" sz="2800" b="1" smtClean="0">
              <a:solidFill>
                <a:srgbClr val="EAEAEA"/>
              </a:solidFill>
              <a:latin typeface="Arial" pitchFamily="34" charset="0"/>
            </a:endParaRPr>
          </a:p>
          <a:p>
            <a:pPr lvl="4" fontAlgn="base">
              <a:spcBef>
                <a:spcPct val="0"/>
              </a:spcBef>
              <a:spcAft>
                <a:spcPct val="0"/>
              </a:spcAft>
            </a:pPr>
            <a:r>
              <a:rPr lang="en-US" altLang="en-US" sz="2800" b="1" smtClean="0">
                <a:solidFill>
                  <a:srgbClr val="EAEAEA"/>
                </a:solidFill>
                <a:latin typeface="Arial" pitchFamily="34" charset="0"/>
              </a:rPr>
              <a:t>The estimated annual TB incidence is 2.2 million, of which about 1 million are infectious.</a:t>
            </a:r>
          </a:p>
          <a:p>
            <a:pPr fontAlgn="base">
              <a:spcBef>
                <a:spcPct val="0"/>
              </a:spcBef>
              <a:spcAft>
                <a:spcPct val="0"/>
              </a:spcAft>
            </a:pPr>
            <a:endParaRPr lang="en-US" altLang="en-US" sz="2800" b="1" smtClean="0">
              <a:solidFill>
                <a:srgbClr val="EAEAEA"/>
              </a:solidFill>
              <a:latin typeface="Arial" pitchFamily="34" charset="0"/>
            </a:endParaRPr>
          </a:p>
        </p:txBody>
      </p:sp>
      <p:pic>
        <p:nvPicPr>
          <p:cNvPr id="471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289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457200"/>
            <a:ext cx="8229600" cy="1447800"/>
          </a:xfrm>
        </p:spPr>
        <p:txBody>
          <a:bodyPr/>
          <a:lstStyle/>
          <a:p>
            <a:pPr eaLnBrk="1" hangingPunct="1">
              <a:defRPr/>
            </a:pPr>
            <a:r>
              <a:rPr lang="en-US" altLang="en-US" sz="4000" b="1" dirty="0">
                <a:solidFill>
                  <a:srgbClr val="FF66CC"/>
                </a:solidFill>
              </a:rPr>
              <a:t>PUBLIC SPITTING  IN MAHARASHTRA &amp; TB</a:t>
            </a:r>
            <a:br>
              <a:rPr lang="en-US" altLang="en-US" sz="4000" b="1" dirty="0">
                <a:solidFill>
                  <a:srgbClr val="FF66CC"/>
                </a:solidFill>
              </a:rPr>
            </a:br>
            <a:endParaRPr lang="en-US" altLang="en-US" sz="4800" b="1" u="sng" dirty="0">
              <a:solidFill>
                <a:srgbClr val="FF66CC"/>
              </a:solidFill>
            </a:endParaRPr>
          </a:p>
        </p:txBody>
      </p:sp>
      <p:sp>
        <p:nvSpPr>
          <p:cNvPr id="49155" name="Rectangle 3"/>
          <p:cNvSpPr>
            <a:spLocks noGrp="1" noChangeArrowheads="1"/>
          </p:cNvSpPr>
          <p:nvPr>
            <p:ph type="body" idx="1"/>
          </p:nvPr>
        </p:nvSpPr>
        <p:spPr>
          <a:xfrm>
            <a:off x="609600" y="1793875"/>
            <a:ext cx="8229600" cy="4530725"/>
          </a:xfrm>
        </p:spPr>
        <p:txBody>
          <a:bodyPr/>
          <a:lstStyle/>
          <a:p>
            <a:pPr eaLnBrk="1" hangingPunct="1">
              <a:defRPr/>
            </a:pPr>
            <a:r>
              <a:rPr lang="en-US" altLang="en-US" b="1" dirty="0">
                <a:solidFill>
                  <a:srgbClr val="9933FF"/>
                </a:solidFill>
              </a:rPr>
              <a:t>MAHARASHTRA STATE IN INDIA</a:t>
            </a:r>
          </a:p>
          <a:p>
            <a:pPr eaLnBrk="1" hangingPunct="1">
              <a:defRPr/>
            </a:pPr>
            <a:endParaRPr lang="en-US" altLang="en-US" b="1" dirty="0">
              <a:solidFill>
                <a:srgbClr val="9933FF"/>
              </a:solidFill>
            </a:endParaRPr>
          </a:p>
          <a:p>
            <a:pPr eaLnBrk="1" hangingPunct="1">
              <a:defRPr/>
            </a:pPr>
            <a:r>
              <a:rPr lang="en-US" altLang="en-US" b="1" dirty="0">
                <a:solidFill>
                  <a:srgbClr val="9933FF"/>
                </a:solidFill>
              </a:rPr>
              <a:t>HORRIBLE PUBLIC SPITTING  IN OPEN PLACES AND  TRANSPORT BUSES</a:t>
            </a:r>
          </a:p>
          <a:p>
            <a:pPr eaLnBrk="1" hangingPunct="1">
              <a:defRPr/>
            </a:pPr>
            <a:endParaRPr lang="en-US" altLang="en-US" b="1" dirty="0">
              <a:solidFill>
                <a:srgbClr val="9933FF"/>
              </a:solidFill>
            </a:endParaRPr>
          </a:p>
          <a:p>
            <a:pPr eaLnBrk="1" hangingPunct="1">
              <a:defRPr/>
            </a:pPr>
            <a:r>
              <a:rPr lang="en-US" altLang="en-US" b="1" dirty="0">
                <a:solidFill>
                  <a:srgbClr val="9933FF"/>
                </a:solidFill>
              </a:rPr>
              <a:t>HIGH PREVALENCE OF TUBERCULOSIS? </a:t>
            </a:r>
            <a:endParaRPr lang="en-US" altLang="en-US" dirty="0">
              <a:solidFill>
                <a:srgbClr val="9933FF"/>
              </a:solidFill>
            </a:endParaRPr>
          </a:p>
        </p:txBody>
      </p:sp>
    </p:spTree>
    <p:extLst>
      <p:ext uri="{BB962C8B-B14F-4D97-AF65-F5344CB8AC3E}">
        <p14:creationId xmlns:p14="http://schemas.microsoft.com/office/powerpoint/2010/main" val="1874314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0"/>
            <a:ext cx="8458200" cy="1600200"/>
          </a:xfrm>
        </p:spPr>
        <p:txBody>
          <a:bodyPr/>
          <a:lstStyle/>
          <a:p>
            <a:pPr eaLnBrk="1" hangingPunct="1">
              <a:defRPr/>
            </a:pPr>
            <a:r>
              <a:rPr lang="en-US" altLang="en-US" sz="4000" b="1">
                <a:solidFill>
                  <a:srgbClr val="9933FF"/>
                </a:solidFill>
              </a:rPr>
              <a:t/>
            </a:r>
            <a:br>
              <a:rPr lang="en-US" altLang="en-US" sz="4000" b="1">
                <a:solidFill>
                  <a:srgbClr val="9933FF"/>
                </a:solidFill>
              </a:rPr>
            </a:br>
            <a:r>
              <a:rPr lang="en-US" altLang="en-US" sz="4000" b="1">
                <a:solidFill>
                  <a:srgbClr val="9933FF"/>
                </a:solidFill>
              </a:rPr>
              <a:t>ADVOCATORS   FOR  HAND- WASHING UNHAPPY </a:t>
            </a:r>
            <a:br>
              <a:rPr lang="en-US" altLang="en-US" sz="4000" b="1">
                <a:solidFill>
                  <a:srgbClr val="9933FF"/>
                </a:solidFill>
              </a:rPr>
            </a:br>
            <a:endParaRPr lang="en-US" altLang="en-US" sz="4000" b="1">
              <a:solidFill>
                <a:srgbClr val="9933FF"/>
              </a:solidFill>
            </a:endParaRPr>
          </a:p>
        </p:txBody>
      </p:sp>
      <p:sp>
        <p:nvSpPr>
          <p:cNvPr id="52227" name="Rectangle 3"/>
          <p:cNvSpPr>
            <a:spLocks noGrp="1" noChangeArrowheads="1"/>
          </p:cNvSpPr>
          <p:nvPr>
            <p:ph type="body" sz="half" idx="1"/>
          </p:nvPr>
        </p:nvSpPr>
        <p:spPr>
          <a:xfrm>
            <a:off x="304800" y="1676400"/>
            <a:ext cx="4800600" cy="4530725"/>
          </a:xfrm>
        </p:spPr>
        <p:txBody>
          <a:bodyPr/>
          <a:lstStyle/>
          <a:p>
            <a:pPr eaLnBrk="1" hangingPunct="1">
              <a:defRPr/>
            </a:pPr>
            <a:r>
              <a:rPr lang="en-US" altLang="en-US" sz="2400" b="1"/>
              <a:t>MOTHER’S HANDS ARE INSTRUMENTAL FOR DIARRHEAS IN  HER CHILDREN</a:t>
            </a:r>
          </a:p>
          <a:p>
            <a:pPr eaLnBrk="1" hangingPunct="1">
              <a:defRPr/>
            </a:pPr>
            <a:r>
              <a:rPr lang="en-US" altLang="en-US" sz="2400" b="1"/>
              <a:t> CAUSING DYSENTRIES IN ADULTS </a:t>
            </a:r>
          </a:p>
          <a:p>
            <a:pPr eaLnBrk="1" hangingPunct="1">
              <a:defRPr/>
            </a:pPr>
            <a:r>
              <a:rPr lang="en-US" altLang="en-US" sz="2400" b="1"/>
              <a:t>POOR HANDWASHING WHILE COOKING AND SERVING FOOD</a:t>
            </a:r>
          </a:p>
          <a:p>
            <a:pPr eaLnBrk="1" hangingPunct="1">
              <a:defRPr/>
            </a:pPr>
            <a:r>
              <a:rPr lang="en-US" altLang="en-US" sz="2400" b="1"/>
              <a:t>POOR PRACTICE EVEN IN THE EDUCATED</a:t>
            </a:r>
          </a:p>
          <a:p>
            <a:pPr eaLnBrk="1" hangingPunct="1">
              <a:defRPr/>
            </a:pPr>
            <a:endParaRPr lang="en-US" altLang="en-US" sz="2400" b="1"/>
          </a:p>
        </p:txBody>
      </p:sp>
      <p:pic>
        <p:nvPicPr>
          <p:cNvPr id="49156"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53100" y="1600200"/>
            <a:ext cx="1798638" cy="2209800"/>
          </a:xfrm>
          <a:noFill/>
          <a:extLst>
            <a:ext uri="{909E8E84-426E-40DD-AFC4-6F175D3DCCD1}">
              <a14:hiddenFill xmlns:a14="http://schemas.microsoft.com/office/drawing/2010/main">
                <a:solidFill>
                  <a:srgbClr val="FFFFFF"/>
                </a:solidFill>
              </a14:hiddenFill>
            </a:ext>
          </a:extLst>
        </p:spPr>
      </p:pic>
      <p:pic>
        <p:nvPicPr>
          <p:cNvPr id="49157"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897563" y="4189413"/>
            <a:ext cx="1798637" cy="1735137"/>
          </a:xfrm>
          <a:noFill/>
          <a:extLst>
            <a:ext uri="{909E8E84-426E-40DD-AFC4-6F175D3DCCD1}">
              <a14:hiddenFill xmlns:a14="http://schemas.microsoft.com/office/drawing/2010/main">
                <a:solidFill>
                  <a:srgbClr val="FFFFFF"/>
                </a:solidFill>
              </a14:hiddenFill>
            </a:ext>
          </a:extLst>
        </p:spPr>
      </p:pic>
      <p:sp>
        <p:nvSpPr>
          <p:cNvPr id="49158" name="Text Box 8"/>
          <p:cNvSpPr txBox="1">
            <a:spLocks noChangeArrowheads="1"/>
          </p:cNvSpPr>
          <p:nvPr/>
        </p:nvSpPr>
        <p:spPr bwMode="auto">
          <a:xfrm>
            <a:off x="5805488" y="6056313"/>
            <a:ext cx="1746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sz="1800" b="1" smtClean="0">
                <a:solidFill>
                  <a:srgbClr val="9933FF"/>
                </a:solidFill>
                <a:latin typeface="Arial" pitchFamily="34" charset="0"/>
              </a:rPr>
              <a:t>SEMMELWEIS</a:t>
            </a:r>
          </a:p>
          <a:p>
            <a:pPr eaLnBrk="0" fontAlgn="base" hangingPunct="0">
              <a:spcBef>
                <a:spcPct val="0"/>
              </a:spcBef>
              <a:spcAft>
                <a:spcPct val="0"/>
              </a:spcAft>
            </a:pPr>
            <a:endParaRPr lang="en-US" altLang="en-US" sz="1800" smtClean="0">
              <a:solidFill>
                <a:srgbClr val="EAEAEA"/>
              </a:solidFill>
              <a:latin typeface="Arial" pitchFamily="34" charset="0"/>
            </a:endParaRPr>
          </a:p>
        </p:txBody>
      </p:sp>
      <p:sp>
        <p:nvSpPr>
          <p:cNvPr id="49159" name="Text Box 9"/>
          <p:cNvSpPr txBox="1">
            <a:spLocks noChangeArrowheads="1"/>
          </p:cNvSpPr>
          <p:nvPr/>
        </p:nvSpPr>
        <p:spPr bwMode="auto">
          <a:xfrm>
            <a:off x="6003925" y="3810000"/>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sz="1800" b="1" smtClean="0">
                <a:solidFill>
                  <a:srgbClr val="9933FF"/>
                </a:solidFill>
                <a:latin typeface="Arial" pitchFamily="34" charset="0"/>
              </a:rPr>
              <a:t>HOLMES</a:t>
            </a:r>
          </a:p>
          <a:p>
            <a:pPr eaLnBrk="0" fontAlgn="base" hangingPunct="0">
              <a:spcBef>
                <a:spcPct val="0"/>
              </a:spcBef>
              <a:spcAft>
                <a:spcPct val="0"/>
              </a:spcAft>
            </a:pPr>
            <a:endParaRPr lang="en-US" altLang="en-US" sz="1800" smtClean="0">
              <a:solidFill>
                <a:srgbClr val="EAEAEA"/>
              </a:solidFill>
              <a:latin typeface="Arial" pitchFamily="34" charset="0"/>
            </a:endParaRPr>
          </a:p>
        </p:txBody>
      </p:sp>
    </p:spTree>
    <p:extLst>
      <p:ext uri="{BB962C8B-B14F-4D97-AF65-F5344CB8AC3E}">
        <p14:creationId xmlns:p14="http://schemas.microsoft.com/office/powerpoint/2010/main" val="3219280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9375"/>
            <a:ext cx="8229600" cy="1139825"/>
          </a:xfrm>
        </p:spPr>
        <p:txBody>
          <a:bodyPr/>
          <a:lstStyle/>
          <a:p>
            <a:pPr eaLnBrk="1" hangingPunct="1">
              <a:defRPr/>
            </a:pPr>
            <a:r>
              <a:rPr lang="en-US" altLang="en-US" b="1">
                <a:solidFill>
                  <a:srgbClr val="FF0066"/>
                </a:solidFill>
              </a:rPr>
              <a:t>TRIBAL INDIA</a:t>
            </a:r>
            <a:endParaRPr lang="en-US" altLang="en-US" sz="6000" b="1" u="sng">
              <a:solidFill>
                <a:srgbClr val="FF0066"/>
              </a:solidFill>
            </a:endParaRPr>
          </a:p>
        </p:txBody>
      </p:sp>
      <p:sp>
        <p:nvSpPr>
          <p:cNvPr id="30723" name="Rectangle 3"/>
          <p:cNvSpPr>
            <a:spLocks noGrp="1" noChangeArrowheads="1"/>
          </p:cNvSpPr>
          <p:nvPr>
            <p:ph type="body" idx="1"/>
          </p:nvPr>
        </p:nvSpPr>
        <p:spPr>
          <a:xfrm>
            <a:off x="381000" y="1295400"/>
            <a:ext cx="8229600" cy="4530725"/>
          </a:xfrm>
        </p:spPr>
        <p:txBody>
          <a:bodyPr/>
          <a:lstStyle/>
          <a:p>
            <a:pPr eaLnBrk="1" hangingPunct="1">
              <a:lnSpc>
                <a:spcPct val="90000"/>
              </a:lnSpc>
              <a:defRPr/>
            </a:pPr>
            <a:r>
              <a:rPr lang="en-US" altLang="en-US" sz="2900" b="1"/>
              <a:t>MUCH WORSE SANITATION DUE TO SUPERSTITIONS</a:t>
            </a:r>
          </a:p>
          <a:p>
            <a:pPr eaLnBrk="1" hangingPunct="1">
              <a:lnSpc>
                <a:spcPct val="90000"/>
              </a:lnSpc>
              <a:defRPr/>
            </a:pPr>
            <a:r>
              <a:rPr lang="en-US" altLang="en-US" sz="2900" b="1">
                <a:solidFill>
                  <a:srgbClr val="FF0066"/>
                </a:solidFill>
              </a:rPr>
              <a:t>NO PROTECTED WATER SUPPLIES AND NO SANITARY FACILITIES  </a:t>
            </a:r>
          </a:p>
          <a:p>
            <a:pPr eaLnBrk="1" hangingPunct="1">
              <a:lnSpc>
                <a:spcPct val="90000"/>
              </a:lnSpc>
              <a:defRPr/>
            </a:pPr>
            <a:r>
              <a:rPr lang="en-US" altLang="en-US" sz="2900" b="1"/>
              <a:t>DRINKING UNPROTECTED WATERS FROM STREAMS, CANALS AND RIVERS </a:t>
            </a:r>
          </a:p>
          <a:p>
            <a:pPr eaLnBrk="1" hangingPunct="1">
              <a:lnSpc>
                <a:spcPct val="90000"/>
              </a:lnSpc>
              <a:defRPr/>
            </a:pPr>
            <a:r>
              <a:rPr lang="en-US" altLang="en-US" sz="2900" b="1"/>
              <a:t>EATING  DUSTY AND SOMETIMES    3-4 DAYS OLD  STALE  FOOD, TUBERS AND FRUITS</a:t>
            </a:r>
          </a:p>
          <a:p>
            <a:pPr eaLnBrk="1" hangingPunct="1">
              <a:lnSpc>
                <a:spcPct val="90000"/>
              </a:lnSpc>
              <a:defRPr/>
            </a:pPr>
            <a:r>
              <a:rPr lang="en-US" altLang="en-US" sz="2900" b="1"/>
              <a:t>MASS EATING AND MASS DRINKING</a:t>
            </a:r>
          </a:p>
        </p:txBody>
      </p:sp>
    </p:spTree>
    <p:extLst>
      <p:ext uri="{BB962C8B-B14F-4D97-AF65-F5344CB8AC3E}">
        <p14:creationId xmlns:p14="http://schemas.microsoft.com/office/powerpoint/2010/main" val="2018491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304800" y="228600"/>
            <a:ext cx="868680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3200" b="1" smtClean="0">
                <a:solidFill>
                  <a:srgbClr val="EAEAEA"/>
                </a:solidFill>
                <a:latin typeface="Arial" pitchFamily="34" charset="0"/>
              </a:rPr>
              <a:t>            LEARNING IBJECTIVES:</a:t>
            </a:r>
          </a:p>
          <a:p>
            <a:pPr fontAlgn="base">
              <a:spcBef>
                <a:spcPct val="0"/>
              </a:spcBef>
              <a:spcAft>
                <a:spcPct val="0"/>
              </a:spcAft>
            </a:pPr>
            <a:endParaRPr lang="en-US" altLang="en-US" sz="3200" b="1" smtClean="0">
              <a:solidFill>
                <a:srgbClr val="EAEAEA"/>
              </a:solidFill>
              <a:latin typeface="Arial" pitchFamily="34" charset="0"/>
            </a:endParaRPr>
          </a:p>
          <a:p>
            <a:pPr fontAlgn="base">
              <a:spcBef>
                <a:spcPct val="0"/>
              </a:spcBef>
              <a:spcAft>
                <a:spcPct val="0"/>
              </a:spcAft>
            </a:pPr>
            <a:r>
              <a:rPr lang="en-US" altLang="en-US" sz="2800" b="1" smtClean="0">
                <a:solidFill>
                  <a:srgbClr val="EAEAEA"/>
                </a:solidFill>
                <a:latin typeface="Arial" pitchFamily="34" charset="0"/>
              </a:rPr>
              <a:t>1)TO ANALYSE THE SANITATION SITUATION IN URBAN, URBAN SLUMS, RURAL AND TRIBAL PARTS OF INDIA</a:t>
            </a:r>
          </a:p>
          <a:p>
            <a:pPr fontAlgn="base">
              <a:spcBef>
                <a:spcPct val="0"/>
              </a:spcBef>
              <a:spcAft>
                <a:spcPct val="0"/>
              </a:spcAft>
            </a:pPr>
            <a:r>
              <a:rPr lang="en-US" altLang="en-US" sz="2800" b="1" smtClean="0">
                <a:solidFill>
                  <a:srgbClr val="EAEAEA"/>
                </a:solidFill>
                <a:latin typeface="Arial" pitchFamily="34" charset="0"/>
              </a:rPr>
              <a:t>2) TO DISCUSS THE PROBLEMS  LEADING TO POOR SANITATION</a:t>
            </a:r>
          </a:p>
          <a:p>
            <a:pPr fontAlgn="base">
              <a:spcBef>
                <a:spcPct val="0"/>
              </a:spcBef>
              <a:spcAft>
                <a:spcPct val="0"/>
              </a:spcAft>
            </a:pPr>
            <a:r>
              <a:rPr lang="en-US" altLang="en-US" sz="2800" b="1" smtClean="0">
                <a:solidFill>
                  <a:srgbClr val="EAEAEA"/>
                </a:solidFill>
                <a:latin typeface="Arial" pitchFamily="34" charset="0"/>
              </a:rPr>
              <a:t>3) TO OFFER SOLUTIONS FOR THE PROBLEMS</a:t>
            </a:r>
          </a:p>
          <a:p>
            <a:pPr fontAlgn="base">
              <a:spcBef>
                <a:spcPct val="0"/>
              </a:spcBef>
              <a:spcAft>
                <a:spcPct val="0"/>
              </a:spcAft>
            </a:pPr>
            <a:endParaRPr lang="en-US" altLang="en-US" sz="2800" b="1" smtClean="0">
              <a:solidFill>
                <a:srgbClr val="EAEAEA"/>
              </a:solidFill>
              <a:latin typeface="Arial" pitchFamily="34" charset="0"/>
            </a:endParaRPr>
          </a:p>
          <a:p>
            <a:pPr fontAlgn="base">
              <a:spcBef>
                <a:spcPct val="0"/>
              </a:spcBef>
              <a:spcAft>
                <a:spcPct val="0"/>
              </a:spcAft>
            </a:pPr>
            <a:r>
              <a:rPr lang="en-US" altLang="en-US" sz="3200" b="1" smtClean="0">
                <a:solidFill>
                  <a:srgbClr val="EAEAEA"/>
                </a:solidFill>
                <a:latin typeface="Arial" pitchFamily="34" charset="0"/>
              </a:rPr>
              <a:t>        PERFOMANCE OBJECTIVES:</a:t>
            </a:r>
          </a:p>
          <a:p>
            <a:pPr fontAlgn="base">
              <a:spcBef>
                <a:spcPct val="0"/>
              </a:spcBef>
              <a:spcAft>
                <a:spcPct val="0"/>
              </a:spcAft>
            </a:pPr>
            <a:endParaRPr lang="en-US" altLang="en-US" sz="3200" b="1" smtClean="0">
              <a:solidFill>
                <a:srgbClr val="EAEAEA"/>
              </a:solidFill>
              <a:latin typeface="Arial" pitchFamily="34" charset="0"/>
            </a:endParaRPr>
          </a:p>
          <a:p>
            <a:pPr fontAlgn="base">
              <a:spcBef>
                <a:spcPct val="0"/>
              </a:spcBef>
              <a:spcAft>
                <a:spcPct val="0"/>
              </a:spcAft>
            </a:pPr>
            <a:r>
              <a:rPr lang="en-US" altLang="en-US" sz="2800" b="1" smtClean="0">
                <a:solidFill>
                  <a:srgbClr val="EAEAEA"/>
                </a:solidFill>
                <a:latin typeface="Arial" pitchFamily="34" charset="0"/>
              </a:rPr>
              <a:t> 1)  PRACTICING  CRITICAL THINKING AND SITUATION ANALYSIS OF A  HEALTH PROBLEM        2) PROBLEM SOLVING</a:t>
            </a:r>
            <a:r>
              <a:rPr lang="en-US" altLang="en-US" sz="3200" b="1" smtClean="0">
                <a:solidFill>
                  <a:srgbClr val="EAEAEA"/>
                </a:solidFill>
                <a:latin typeface="Arial" pitchFamily="34" charset="0"/>
              </a:rPr>
              <a:t>  </a:t>
            </a:r>
          </a:p>
        </p:txBody>
      </p:sp>
      <p:pic>
        <p:nvPicPr>
          <p:cNvPr id="71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53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52400"/>
            <a:ext cx="8229600" cy="1139825"/>
          </a:xfrm>
        </p:spPr>
        <p:txBody>
          <a:bodyPr/>
          <a:lstStyle/>
          <a:p>
            <a:pPr eaLnBrk="1" hangingPunct="1">
              <a:defRPr/>
            </a:pPr>
            <a:r>
              <a:rPr lang="en-US" altLang="en-US" sz="5300" b="1">
                <a:solidFill>
                  <a:srgbClr val="FF0066"/>
                </a:solidFill>
              </a:rPr>
              <a:t>       </a:t>
            </a:r>
            <a:r>
              <a:rPr lang="en-US" altLang="en-US" sz="4100" b="1">
                <a:solidFill>
                  <a:srgbClr val="FF0066"/>
                </a:solidFill>
              </a:rPr>
              <a:t>WHAT IS WRONG</a:t>
            </a:r>
            <a:endParaRPr lang="en-US" altLang="en-US" sz="5300" b="1" u="sng">
              <a:solidFill>
                <a:srgbClr val="FF0066"/>
              </a:solidFill>
            </a:endParaRPr>
          </a:p>
        </p:txBody>
      </p:sp>
      <p:sp>
        <p:nvSpPr>
          <p:cNvPr id="9219" name="Rectangle 3"/>
          <p:cNvSpPr>
            <a:spLocks noGrp="1" noChangeArrowheads="1"/>
          </p:cNvSpPr>
          <p:nvPr>
            <p:ph type="body" idx="1"/>
          </p:nvPr>
        </p:nvSpPr>
        <p:spPr>
          <a:xfrm>
            <a:off x="457200" y="990600"/>
            <a:ext cx="8229600" cy="5440363"/>
          </a:xfrm>
        </p:spPr>
        <p:txBody>
          <a:bodyPr/>
          <a:lstStyle/>
          <a:p>
            <a:pPr eaLnBrk="1" hangingPunct="1">
              <a:defRPr/>
            </a:pPr>
            <a:r>
              <a:rPr lang="en-US" altLang="en-US" sz="2800" b="1"/>
              <a:t>Take it easy policy-as long as  there is no immediate danger, we take everything very light.</a:t>
            </a:r>
          </a:p>
          <a:p>
            <a:pPr eaLnBrk="1" hangingPunct="1">
              <a:defRPr/>
            </a:pPr>
            <a:r>
              <a:rPr lang="en-US" altLang="en-US" sz="2800" b="1"/>
              <a:t>Postponing things - we always try to postpone the things which are not of immediate benefit or danger</a:t>
            </a:r>
          </a:p>
          <a:p>
            <a:pPr eaLnBrk="1" hangingPunct="1">
              <a:defRPr/>
            </a:pPr>
            <a:r>
              <a:rPr lang="en-US" altLang="en-US" sz="2800" b="1"/>
              <a:t>Never serious unless something drastic happens- only when epidemics occur we usually will be serious.</a:t>
            </a:r>
          </a:p>
          <a:p>
            <a:pPr eaLnBrk="1" hangingPunct="1">
              <a:defRPr/>
            </a:pPr>
            <a:r>
              <a:rPr lang="en-US" altLang="en-US" sz="2800" b="1"/>
              <a:t>Heroism at the beginning , no follow  up, escapism in politicians and  callousness in  program managers</a:t>
            </a:r>
          </a:p>
          <a:p>
            <a:pPr eaLnBrk="1" hangingPunct="1">
              <a:defRPr/>
            </a:pPr>
            <a:endParaRPr lang="en-US" altLang="en-US" sz="2800" b="1"/>
          </a:p>
        </p:txBody>
      </p:sp>
    </p:spTree>
    <p:extLst>
      <p:ext uri="{BB962C8B-B14F-4D97-AF65-F5344CB8AC3E}">
        <p14:creationId xmlns:p14="http://schemas.microsoft.com/office/powerpoint/2010/main" val="131671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76200"/>
            <a:ext cx="10439400" cy="1139825"/>
          </a:xfrm>
        </p:spPr>
        <p:txBody>
          <a:bodyPr/>
          <a:lstStyle/>
          <a:p>
            <a:pPr eaLnBrk="1" hangingPunct="1">
              <a:defRPr/>
            </a:pPr>
            <a:r>
              <a:rPr lang="en-US" altLang="en-US" sz="3600" b="1"/>
              <a:t>What is the sanity behind the policy?</a:t>
            </a:r>
            <a:endParaRPr lang="en-US" altLang="en-US" sz="4000" b="1" u="sng"/>
          </a:p>
        </p:txBody>
      </p:sp>
      <p:sp>
        <p:nvSpPr>
          <p:cNvPr id="43011" name="Rectangle 3"/>
          <p:cNvSpPr>
            <a:spLocks noGrp="1" noChangeArrowheads="1"/>
          </p:cNvSpPr>
          <p:nvPr>
            <p:ph type="body" idx="1"/>
          </p:nvPr>
        </p:nvSpPr>
        <p:spPr/>
        <p:txBody>
          <a:bodyPr/>
          <a:lstStyle/>
          <a:p>
            <a:pPr eaLnBrk="1" hangingPunct="1">
              <a:defRPr/>
            </a:pPr>
            <a:endParaRPr lang="en-US" altLang="en-US"/>
          </a:p>
          <a:p>
            <a:pPr eaLnBrk="1" hangingPunct="1">
              <a:defRPr/>
            </a:pPr>
            <a:endParaRPr lang="en-US" altLang="en-US"/>
          </a:p>
        </p:txBody>
      </p:sp>
      <p:sp>
        <p:nvSpPr>
          <p:cNvPr id="52228" name="Text Box 4"/>
          <p:cNvSpPr txBox="1">
            <a:spLocks noChangeArrowheads="1"/>
          </p:cNvSpPr>
          <p:nvPr/>
        </p:nvSpPr>
        <p:spPr bwMode="auto">
          <a:xfrm>
            <a:off x="457200" y="1063625"/>
            <a:ext cx="8686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0"/>
              </a:spcBef>
              <a:spcAft>
                <a:spcPct val="0"/>
              </a:spcAft>
            </a:pPr>
            <a:r>
              <a:rPr lang="en-US" altLang="en-US" b="1" smtClean="0">
                <a:solidFill>
                  <a:srgbClr val="EAEAEA"/>
                </a:solidFill>
                <a:latin typeface="Arial" pitchFamily="34" charset="0"/>
              </a:rPr>
              <a:t>Improper disposal of solid wastes &amp; liquid wastes (Open or no drainage system at all).   Huge expenditure on control programs for filth disease control. </a:t>
            </a:r>
          </a:p>
        </p:txBody>
      </p:sp>
      <p:sp>
        <p:nvSpPr>
          <p:cNvPr id="52229" name="Text Box 8"/>
          <p:cNvSpPr txBox="1">
            <a:spLocks noChangeArrowheads="1"/>
          </p:cNvSpPr>
          <p:nvPr/>
        </p:nvSpPr>
        <p:spPr bwMode="auto">
          <a:xfrm>
            <a:off x="533400" y="3429000"/>
            <a:ext cx="8229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0"/>
              </a:spcBef>
              <a:spcAft>
                <a:spcPct val="0"/>
              </a:spcAft>
            </a:pPr>
            <a:r>
              <a:rPr lang="en-US" altLang="en-US" sz="3600" b="1" smtClean="0">
                <a:solidFill>
                  <a:srgbClr val="EAEAEA"/>
                </a:solidFill>
                <a:latin typeface="Arial" pitchFamily="34" charset="0"/>
              </a:rPr>
              <a:t>Permanent  underground drainage, though it needs heavy investment, is cost-effective as it  eliminates major part of  filth disease burden and avoids recurring expenditure.</a:t>
            </a:r>
          </a:p>
        </p:txBody>
      </p:sp>
      <p:pic>
        <p:nvPicPr>
          <p:cNvPr id="522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174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8229600" cy="1139825"/>
          </a:xfrm>
        </p:spPr>
        <p:txBody>
          <a:bodyPr/>
          <a:lstStyle/>
          <a:p>
            <a:pPr eaLnBrk="1" hangingPunct="1">
              <a:defRPr/>
            </a:pPr>
            <a:r>
              <a:rPr lang="en-US" altLang="en-US" sz="3600" b="1">
                <a:solidFill>
                  <a:srgbClr val="FF3300"/>
                </a:solidFill>
              </a:rPr>
              <a:t>APPARENT INTERVENTIONS:</a:t>
            </a:r>
            <a:br>
              <a:rPr lang="en-US" altLang="en-US" sz="3600" b="1">
                <a:solidFill>
                  <a:srgbClr val="FF3300"/>
                </a:solidFill>
              </a:rPr>
            </a:br>
            <a:endParaRPr lang="en-US" altLang="en-US" sz="3200" b="1" u="sng"/>
          </a:p>
        </p:txBody>
      </p:sp>
      <p:sp>
        <p:nvSpPr>
          <p:cNvPr id="44035" name="Rectangle 3"/>
          <p:cNvSpPr>
            <a:spLocks noGrp="1" noChangeArrowheads="1"/>
          </p:cNvSpPr>
          <p:nvPr>
            <p:ph type="body" idx="1"/>
          </p:nvPr>
        </p:nvSpPr>
        <p:spPr>
          <a:xfrm>
            <a:off x="228600" y="803275"/>
            <a:ext cx="9296400" cy="5140325"/>
          </a:xfrm>
        </p:spPr>
        <p:txBody>
          <a:bodyPr/>
          <a:lstStyle/>
          <a:p>
            <a:pPr eaLnBrk="1" hangingPunct="1">
              <a:lnSpc>
                <a:spcPct val="90000"/>
              </a:lnSpc>
              <a:defRPr/>
            </a:pPr>
            <a:r>
              <a:rPr lang="en-US" altLang="en-US" sz="2800" b="1"/>
              <a:t>CREATEING HEALTH AWARENESS</a:t>
            </a:r>
          </a:p>
          <a:p>
            <a:pPr eaLnBrk="1" hangingPunct="1">
              <a:lnSpc>
                <a:spcPct val="90000"/>
              </a:lnSpc>
              <a:defRPr/>
            </a:pPr>
            <a:r>
              <a:rPr lang="en-US" altLang="en-US" sz="2800" b="1">
                <a:solidFill>
                  <a:srgbClr val="FF66CC"/>
                </a:solidFill>
              </a:rPr>
              <a:t>3 SAFES:</a:t>
            </a:r>
            <a:r>
              <a:rPr lang="en-US" altLang="en-US" sz="2800" b="1">
                <a:solidFill>
                  <a:srgbClr val="3333FF"/>
                </a:solidFill>
              </a:rPr>
              <a:t>  SAFE WATER, SAFE FOOD AND SAFE ENVIRONMENT TO PREVENT FECO-ORAL TRANSMISSION.</a:t>
            </a:r>
          </a:p>
          <a:p>
            <a:pPr eaLnBrk="1" hangingPunct="1">
              <a:lnSpc>
                <a:spcPct val="90000"/>
              </a:lnSpc>
              <a:defRPr/>
            </a:pPr>
            <a:r>
              <a:rPr lang="en-US" altLang="en-US" sz="2800" b="1"/>
              <a:t>  SANITARY BARRIER </a:t>
            </a:r>
          </a:p>
          <a:p>
            <a:pPr eaLnBrk="1" hangingPunct="1">
              <a:lnSpc>
                <a:spcPct val="90000"/>
              </a:lnSpc>
              <a:defRPr/>
            </a:pPr>
            <a:r>
              <a:rPr lang="en-US" altLang="en-US" sz="2800" b="1"/>
              <a:t> SANITARY LATRINES</a:t>
            </a:r>
          </a:p>
          <a:p>
            <a:pPr eaLnBrk="1" hangingPunct="1">
              <a:lnSpc>
                <a:spcPct val="90000"/>
              </a:lnSpc>
              <a:defRPr/>
            </a:pPr>
            <a:r>
              <a:rPr lang="en-US" altLang="en-US" sz="2800" b="1"/>
              <a:t> SANITARY LAND FILLING</a:t>
            </a:r>
          </a:p>
          <a:p>
            <a:pPr eaLnBrk="1" hangingPunct="1">
              <a:lnSpc>
                <a:spcPct val="90000"/>
              </a:lnSpc>
              <a:defRPr/>
            </a:pPr>
            <a:r>
              <a:rPr lang="en-US" altLang="en-US" sz="2800" b="1"/>
              <a:t> SOAKAGE PITS</a:t>
            </a:r>
          </a:p>
          <a:p>
            <a:pPr eaLnBrk="1" hangingPunct="1">
              <a:lnSpc>
                <a:spcPct val="90000"/>
              </a:lnSpc>
              <a:defRPr/>
            </a:pPr>
            <a:r>
              <a:rPr lang="en-US" altLang="en-US" sz="2800" b="1"/>
              <a:t> ENCOURAGING HANDWASHING    PRACTICE </a:t>
            </a:r>
          </a:p>
          <a:p>
            <a:pPr eaLnBrk="1" hangingPunct="1">
              <a:lnSpc>
                <a:spcPct val="90000"/>
              </a:lnSpc>
              <a:defRPr/>
            </a:pPr>
            <a:r>
              <a:rPr lang="en-US" altLang="en-US" sz="2800" b="1"/>
              <a:t> COMMUNITY LATRINES</a:t>
            </a:r>
          </a:p>
          <a:p>
            <a:pPr eaLnBrk="1" hangingPunct="1">
              <a:lnSpc>
                <a:spcPct val="90000"/>
              </a:lnSpc>
              <a:defRPr/>
            </a:pPr>
            <a:r>
              <a:rPr lang="en-US" altLang="en-US" sz="2800" b="1"/>
              <a:t> ABOLISHING  PUBLIC DEFECATION &amp; URINATION AND SPITTING  </a:t>
            </a:r>
          </a:p>
          <a:p>
            <a:pPr eaLnBrk="1" hangingPunct="1">
              <a:lnSpc>
                <a:spcPct val="90000"/>
              </a:lnSpc>
              <a:buFont typeface="Wingdings" pitchFamily="2" charset="2"/>
              <a:buNone/>
              <a:defRPr/>
            </a:pPr>
            <a:endParaRPr lang="en-US" altLang="en-US" sz="2800" b="1"/>
          </a:p>
        </p:txBody>
      </p:sp>
    </p:spTree>
    <p:extLst>
      <p:ext uri="{BB962C8B-B14F-4D97-AF65-F5344CB8AC3E}">
        <p14:creationId xmlns:p14="http://schemas.microsoft.com/office/powerpoint/2010/main" val="834807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81000" y="-152400"/>
            <a:ext cx="8229600" cy="914400"/>
          </a:xfrm>
        </p:spPr>
        <p:txBody>
          <a:bodyPr/>
          <a:lstStyle/>
          <a:p>
            <a:pPr eaLnBrk="1" hangingPunct="1">
              <a:defRPr/>
            </a:pPr>
            <a:r>
              <a:rPr lang="en-US" altLang="en-US" sz="3200" b="1"/>
              <a:t>CRUX OF THE PROBLEM</a:t>
            </a:r>
            <a:endParaRPr lang="en-US" altLang="en-US" sz="3600" b="1" u="sng"/>
          </a:p>
        </p:txBody>
      </p:sp>
      <p:sp>
        <p:nvSpPr>
          <p:cNvPr id="121859" name="Rectangle 3"/>
          <p:cNvSpPr>
            <a:spLocks noGrp="1" noChangeArrowheads="1"/>
          </p:cNvSpPr>
          <p:nvPr>
            <p:ph type="body" idx="1"/>
          </p:nvPr>
        </p:nvSpPr>
        <p:spPr>
          <a:xfrm>
            <a:off x="152400" y="1447800"/>
            <a:ext cx="9144000" cy="4378325"/>
          </a:xfrm>
        </p:spPr>
        <p:txBody>
          <a:bodyPr/>
          <a:lstStyle/>
          <a:p>
            <a:pPr eaLnBrk="1" hangingPunct="1">
              <a:lnSpc>
                <a:spcPct val="80000"/>
              </a:lnSpc>
              <a:defRPr/>
            </a:pPr>
            <a:r>
              <a:rPr lang="en-US" altLang="en-US" sz="2300" b="1"/>
              <a:t>1000 MILLION POPULATION AND DIFFICULT TERRAIN</a:t>
            </a:r>
          </a:p>
          <a:p>
            <a:pPr eaLnBrk="1" hangingPunct="1">
              <a:lnSpc>
                <a:spcPct val="80000"/>
              </a:lnSpc>
              <a:defRPr/>
            </a:pPr>
            <a:r>
              <a:rPr lang="en-US" altLang="en-US" sz="2300" b="1"/>
              <a:t>500MILLION ILLITERATES AND UNAWARE OF FAECO-ORAL TRANSMISSION OF THE DISEASES</a:t>
            </a:r>
          </a:p>
          <a:p>
            <a:pPr eaLnBrk="1" hangingPunct="1">
              <a:lnSpc>
                <a:spcPct val="80000"/>
              </a:lnSpc>
              <a:defRPr/>
            </a:pPr>
            <a:r>
              <a:rPr lang="en-US" altLang="en-US" sz="2300" b="1"/>
              <a:t>LIMITTED RESOURCES OF THE COUNTRY COUPLED WITH MISMANAGEMENT AND WRONG POLICIES</a:t>
            </a:r>
          </a:p>
          <a:p>
            <a:pPr eaLnBrk="1" hangingPunct="1">
              <a:lnSpc>
                <a:spcPct val="80000"/>
              </a:lnSpc>
              <a:defRPr/>
            </a:pPr>
            <a:r>
              <a:rPr lang="en-US" altLang="en-US" sz="2300" b="1"/>
              <a:t>FAITH, SUPERSTITIONS AND  CUSTOMS POTENTIATING THE PROBLEM</a:t>
            </a:r>
          </a:p>
          <a:p>
            <a:pPr eaLnBrk="1" hangingPunct="1">
              <a:lnSpc>
                <a:spcPct val="80000"/>
              </a:lnSpc>
              <a:defRPr/>
            </a:pPr>
            <a:r>
              <a:rPr lang="en-US" altLang="en-US" sz="2300" b="1"/>
              <a:t> LESS CONTRIBUTION  BY PUBLIC HEALTH               PERSONNEL &amp; EPIDEMIOLOGISTS TO CURB THE CAUSE</a:t>
            </a:r>
          </a:p>
          <a:p>
            <a:pPr eaLnBrk="1" hangingPunct="1">
              <a:lnSpc>
                <a:spcPct val="80000"/>
              </a:lnSpc>
              <a:defRPr/>
            </a:pPr>
            <a:r>
              <a:rPr lang="en-US" altLang="en-US" sz="2300" b="1"/>
              <a:t>MISSUSE OF WATER RESOURCES</a:t>
            </a:r>
          </a:p>
          <a:p>
            <a:pPr eaLnBrk="1" hangingPunct="1">
              <a:lnSpc>
                <a:spcPct val="80000"/>
              </a:lnSpc>
              <a:defRPr/>
            </a:pPr>
            <a:r>
              <a:rPr lang="en-US" altLang="en-US" sz="2300" b="1"/>
              <a:t>POOR POLITICALCOMMITMENT AND IMPLEMENTATION OF LEGISLATIONS</a:t>
            </a:r>
          </a:p>
          <a:p>
            <a:pPr eaLnBrk="1" hangingPunct="1">
              <a:lnSpc>
                <a:spcPct val="80000"/>
              </a:lnSpc>
              <a:defRPr/>
            </a:pPr>
            <a:r>
              <a:rPr lang="en-US" altLang="en-US" sz="2300" b="1"/>
              <a:t> TOO MUCH DEMOCRACY  CLAIMING  ONLY RIGHTS  BUT NOT SHARING THE RESPONSIBILITIES AND  POOR  CIVIC SENSE</a:t>
            </a:r>
          </a:p>
          <a:p>
            <a:pPr eaLnBrk="1" hangingPunct="1">
              <a:lnSpc>
                <a:spcPct val="80000"/>
              </a:lnSpc>
              <a:defRPr/>
            </a:pPr>
            <a:endParaRPr lang="en-US" altLang="en-US" sz="2300" b="1"/>
          </a:p>
        </p:txBody>
      </p:sp>
      <p:sp>
        <p:nvSpPr>
          <p:cNvPr id="54276" name="Text Box 4"/>
          <p:cNvSpPr txBox="1">
            <a:spLocks noChangeArrowheads="1"/>
          </p:cNvSpPr>
          <p:nvPr/>
        </p:nvSpPr>
        <p:spPr bwMode="auto">
          <a:xfrm>
            <a:off x="990600" y="52578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50000"/>
              </a:spcBef>
              <a:spcAft>
                <a:spcPct val="0"/>
              </a:spcAft>
            </a:pPr>
            <a:r>
              <a:rPr lang="en-US" altLang="en-US" smtClean="0">
                <a:solidFill>
                  <a:srgbClr val="EAEAEA"/>
                </a:solidFill>
              </a:rPr>
              <a:t> </a:t>
            </a:r>
          </a:p>
        </p:txBody>
      </p:sp>
      <p:sp>
        <p:nvSpPr>
          <p:cNvPr id="54277" name="Text Box 5"/>
          <p:cNvSpPr txBox="1">
            <a:spLocks noChangeArrowheads="1"/>
          </p:cNvSpPr>
          <p:nvPr/>
        </p:nvSpPr>
        <p:spPr bwMode="auto">
          <a:xfrm>
            <a:off x="457200" y="56515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algn="ctr" eaLnBrk="0" fontAlgn="base" hangingPunct="0">
              <a:spcBef>
                <a:spcPct val="50000"/>
              </a:spcBef>
              <a:spcAft>
                <a:spcPct val="0"/>
              </a:spcAft>
            </a:pPr>
            <a:r>
              <a:rPr lang="en-US" altLang="en-US" sz="2400" b="1" u="sng" smtClean="0">
                <a:solidFill>
                  <a:srgbClr val="A1FFA1"/>
                </a:solidFill>
                <a:latin typeface="Tahoma" pitchFamily="34" charset="0"/>
              </a:rPr>
              <a:t>POVERTY  +  ILLITERACY  +  IGNORANCE = POVERTY COMPLEX  IS THE MAIN CAUSE </a:t>
            </a:r>
          </a:p>
          <a:p>
            <a:pPr algn="ctr" eaLnBrk="0" fontAlgn="base" hangingPunct="0">
              <a:spcBef>
                <a:spcPct val="0"/>
              </a:spcBef>
              <a:spcAft>
                <a:spcPct val="0"/>
              </a:spcAft>
            </a:pPr>
            <a:endParaRPr lang="en-US" altLang="en-US" sz="2400" b="1" u="sng" smtClean="0">
              <a:solidFill>
                <a:srgbClr val="A1FFA1"/>
              </a:solidFill>
              <a:latin typeface="Tahoma" pitchFamily="34" charset="0"/>
            </a:endParaRPr>
          </a:p>
        </p:txBody>
      </p:sp>
      <p:pic>
        <p:nvPicPr>
          <p:cNvPr id="5427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99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5763"/>
            <a:ext cx="8229600" cy="1031875"/>
          </a:xfrm>
        </p:spPr>
        <p:txBody>
          <a:bodyPr/>
          <a:lstStyle/>
          <a:p>
            <a:pPr eaLnBrk="1" hangingPunct="1">
              <a:defRPr/>
            </a:pPr>
            <a:r>
              <a:rPr lang="en-US" altLang="en-US" sz="3300" b="1">
                <a:solidFill>
                  <a:srgbClr val="FF0066"/>
                </a:solidFill>
              </a:rPr>
              <a:t>SITUATION ANALYSIS OF INDIAN SANITATION</a:t>
            </a:r>
            <a:br>
              <a:rPr lang="en-US" altLang="en-US" sz="3300" b="1">
                <a:solidFill>
                  <a:srgbClr val="FF0066"/>
                </a:solidFill>
              </a:rPr>
            </a:br>
            <a:endParaRPr lang="en-US" altLang="en-US" sz="3700" b="1" u="sng">
              <a:solidFill>
                <a:srgbClr val="FF0066"/>
              </a:solidFill>
            </a:endParaRPr>
          </a:p>
        </p:txBody>
      </p:sp>
      <p:sp>
        <p:nvSpPr>
          <p:cNvPr id="24579" name="Rectangle 3"/>
          <p:cNvSpPr>
            <a:spLocks noGrp="1" noChangeArrowheads="1"/>
          </p:cNvSpPr>
          <p:nvPr>
            <p:ph type="body" idx="1"/>
          </p:nvPr>
        </p:nvSpPr>
        <p:spPr>
          <a:xfrm>
            <a:off x="457200" y="1219200"/>
            <a:ext cx="8229600" cy="4906963"/>
          </a:xfrm>
        </p:spPr>
        <p:txBody>
          <a:bodyPr/>
          <a:lstStyle/>
          <a:p>
            <a:pPr eaLnBrk="1" hangingPunct="1">
              <a:defRPr/>
            </a:pPr>
            <a:endParaRPr lang="ru-RU" altLang="en-US"/>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17638"/>
            <a:ext cx="533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5927725" y="2246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endParaRPr lang="ru-RU" altLang="en-US" sz="1800" b="1" smtClean="0">
              <a:solidFill>
                <a:srgbClr val="EAEAEA"/>
              </a:solidFill>
              <a:latin typeface="Arial" pitchFamily="34" charset="0"/>
            </a:endParaRPr>
          </a:p>
        </p:txBody>
      </p:sp>
      <p:sp>
        <p:nvSpPr>
          <p:cNvPr id="9222" name="Text Box 8"/>
          <p:cNvSpPr txBox="1">
            <a:spLocks noChangeArrowheads="1"/>
          </p:cNvSpPr>
          <p:nvPr/>
        </p:nvSpPr>
        <p:spPr bwMode="auto">
          <a:xfrm>
            <a:off x="5486400" y="1981200"/>
            <a:ext cx="38417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sz="2400" b="1" smtClean="0">
                <a:solidFill>
                  <a:srgbClr val="EAEAEA"/>
                </a:solidFill>
                <a:latin typeface="Arial" pitchFamily="34" charset="0"/>
              </a:rPr>
              <a:t>URBAN</a:t>
            </a:r>
          </a:p>
          <a:p>
            <a:pPr fontAlgn="base">
              <a:spcBef>
                <a:spcPct val="0"/>
              </a:spcBef>
              <a:spcAft>
                <a:spcPct val="0"/>
              </a:spcAft>
            </a:pPr>
            <a:r>
              <a:rPr lang="en-US" altLang="en-US" sz="2400" b="1" smtClean="0">
                <a:solidFill>
                  <a:srgbClr val="FF3300"/>
                </a:solidFill>
                <a:latin typeface="Arial" pitchFamily="34" charset="0"/>
              </a:rPr>
              <a:t>(SLIDES 11-14)</a:t>
            </a:r>
          </a:p>
          <a:p>
            <a:pPr fontAlgn="base">
              <a:spcBef>
                <a:spcPct val="0"/>
              </a:spcBef>
              <a:spcAft>
                <a:spcPct val="0"/>
              </a:spcAft>
            </a:pPr>
            <a:endParaRPr lang="en-US" altLang="en-US" sz="2400" b="1" smtClean="0">
              <a:solidFill>
                <a:srgbClr val="FF3300"/>
              </a:solidFill>
              <a:latin typeface="Arial" pitchFamily="34" charset="0"/>
            </a:endParaRPr>
          </a:p>
          <a:p>
            <a:pPr fontAlgn="base">
              <a:spcBef>
                <a:spcPct val="0"/>
              </a:spcBef>
              <a:spcAft>
                <a:spcPct val="0"/>
              </a:spcAft>
            </a:pPr>
            <a:r>
              <a:rPr lang="en-US" altLang="en-US" sz="2400" b="1" smtClean="0">
                <a:solidFill>
                  <a:srgbClr val="EAEAEA"/>
                </a:solidFill>
                <a:latin typeface="Arial" pitchFamily="34" charset="0"/>
              </a:rPr>
              <a:t>URBAN SLUMS</a:t>
            </a:r>
          </a:p>
          <a:p>
            <a:pPr fontAlgn="base">
              <a:spcBef>
                <a:spcPct val="0"/>
              </a:spcBef>
              <a:spcAft>
                <a:spcPct val="0"/>
              </a:spcAft>
            </a:pPr>
            <a:r>
              <a:rPr lang="en-US" altLang="en-US" sz="2400" b="1" smtClean="0">
                <a:solidFill>
                  <a:srgbClr val="FF3300"/>
                </a:solidFill>
                <a:latin typeface="Arial" pitchFamily="34" charset="0"/>
              </a:rPr>
              <a:t>(SLIDES 15-18)</a:t>
            </a:r>
          </a:p>
          <a:p>
            <a:pPr fontAlgn="base">
              <a:spcBef>
                <a:spcPct val="0"/>
              </a:spcBef>
              <a:spcAft>
                <a:spcPct val="0"/>
              </a:spcAft>
            </a:pPr>
            <a:endParaRPr lang="en-US" altLang="en-US" sz="2400" b="1" smtClean="0">
              <a:solidFill>
                <a:srgbClr val="FF3300"/>
              </a:solidFill>
              <a:latin typeface="Arial" pitchFamily="34" charset="0"/>
            </a:endParaRPr>
          </a:p>
          <a:p>
            <a:pPr fontAlgn="base">
              <a:spcBef>
                <a:spcPct val="0"/>
              </a:spcBef>
              <a:spcAft>
                <a:spcPct val="0"/>
              </a:spcAft>
            </a:pPr>
            <a:r>
              <a:rPr lang="en-US" altLang="en-US" sz="2400" b="1" smtClean="0">
                <a:solidFill>
                  <a:srgbClr val="EAEAEA"/>
                </a:solidFill>
                <a:latin typeface="Arial" pitchFamily="34" charset="0"/>
              </a:rPr>
              <a:t>RURAL </a:t>
            </a:r>
            <a:r>
              <a:rPr lang="en-US" altLang="en-US" sz="2400" b="1" smtClean="0">
                <a:solidFill>
                  <a:srgbClr val="FF3300"/>
                </a:solidFill>
                <a:latin typeface="Arial" pitchFamily="34" charset="0"/>
              </a:rPr>
              <a:t>(SLIDES 19-29)</a:t>
            </a:r>
          </a:p>
          <a:p>
            <a:pPr fontAlgn="base">
              <a:spcBef>
                <a:spcPct val="0"/>
              </a:spcBef>
              <a:spcAft>
                <a:spcPct val="0"/>
              </a:spcAft>
            </a:pPr>
            <a:r>
              <a:rPr lang="en-US" altLang="en-US" sz="2400" b="1" smtClean="0">
                <a:solidFill>
                  <a:srgbClr val="EAEAEA"/>
                </a:solidFill>
                <a:latin typeface="Arial" pitchFamily="34" charset="0"/>
              </a:rPr>
              <a:t>TRIBAL  </a:t>
            </a:r>
            <a:r>
              <a:rPr lang="en-US" altLang="en-US" sz="2400" b="1" smtClean="0">
                <a:solidFill>
                  <a:srgbClr val="FF3300"/>
                </a:solidFill>
                <a:latin typeface="Arial" pitchFamily="34" charset="0"/>
              </a:rPr>
              <a:t>SLIDE 30</a:t>
            </a:r>
          </a:p>
          <a:p>
            <a:pPr fontAlgn="base">
              <a:spcBef>
                <a:spcPct val="0"/>
              </a:spcBef>
              <a:spcAft>
                <a:spcPct val="0"/>
              </a:spcAft>
            </a:pPr>
            <a:endParaRPr lang="en-US" altLang="en-US" sz="2400" b="1" smtClean="0">
              <a:solidFill>
                <a:srgbClr val="FF3300"/>
              </a:solidFill>
              <a:latin typeface="Arial" pitchFamily="34" charset="0"/>
            </a:endParaRPr>
          </a:p>
          <a:p>
            <a:pPr fontAlgn="base">
              <a:spcBef>
                <a:spcPct val="0"/>
              </a:spcBef>
              <a:spcAft>
                <a:spcPct val="0"/>
              </a:spcAft>
            </a:pPr>
            <a:r>
              <a:rPr lang="en-US" altLang="en-US" sz="2400" b="1" smtClean="0">
                <a:solidFill>
                  <a:srgbClr val="EAEAEA"/>
                </a:solidFill>
                <a:latin typeface="Arial" pitchFamily="34" charset="0"/>
              </a:rPr>
              <a:t> PROBLEMS  &amp;SOLUTIONS</a:t>
            </a:r>
          </a:p>
          <a:p>
            <a:pPr fontAlgn="base">
              <a:spcBef>
                <a:spcPct val="0"/>
              </a:spcBef>
              <a:spcAft>
                <a:spcPct val="0"/>
              </a:spcAft>
            </a:pPr>
            <a:r>
              <a:rPr lang="en-US" altLang="en-US" sz="2400" b="1" smtClean="0">
                <a:solidFill>
                  <a:srgbClr val="FF3300"/>
                </a:solidFill>
                <a:latin typeface="Arial" pitchFamily="34" charset="0"/>
              </a:rPr>
              <a:t>(SLIDES 31-34</a:t>
            </a:r>
            <a:r>
              <a:rPr lang="en-US" altLang="en-US" sz="2800" b="1" smtClean="0">
                <a:solidFill>
                  <a:srgbClr val="FF3300"/>
                </a:solidFill>
                <a:latin typeface="Arial" pitchFamily="34" charset="0"/>
              </a:rPr>
              <a:t>)</a:t>
            </a:r>
          </a:p>
        </p:txBody>
      </p:sp>
      <p:sp>
        <p:nvSpPr>
          <p:cNvPr id="9223" name="Text Box 9"/>
          <p:cNvSpPr txBox="1">
            <a:spLocks noChangeArrowheads="1"/>
          </p:cNvSpPr>
          <p:nvPr/>
        </p:nvSpPr>
        <p:spPr bwMode="auto">
          <a:xfrm>
            <a:off x="4267200" y="12192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sz="2400" b="1" smtClean="0">
                <a:solidFill>
                  <a:srgbClr val="FF3300"/>
                </a:solidFill>
                <a:latin typeface="Arial" pitchFamily="34" charset="0"/>
              </a:rPr>
              <a:t>              </a:t>
            </a:r>
            <a:r>
              <a:rPr lang="en-US" altLang="en-US" sz="2400" b="1" smtClean="0">
                <a:solidFill>
                  <a:srgbClr val="EAEAEA"/>
                </a:solidFill>
                <a:latin typeface="Arial" pitchFamily="34" charset="0"/>
              </a:rPr>
              <a:t>THE PROBLEM</a:t>
            </a:r>
          </a:p>
          <a:p>
            <a:pPr fontAlgn="base">
              <a:spcBef>
                <a:spcPct val="0"/>
              </a:spcBef>
              <a:spcAft>
                <a:spcPct val="0"/>
              </a:spcAft>
            </a:pPr>
            <a:r>
              <a:rPr lang="en-US" altLang="en-US" sz="2400" b="1" smtClean="0">
                <a:solidFill>
                  <a:srgbClr val="FF3300"/>
                </a:solidFill>
                <a:latin typeface="Arial" pitchFamily="34" charset="0"/>
              </a:rPr>
              <a:t>              (SLIDES 6-10)</a:t>
            </a:r>
          </a:p>
        </p:txBody>
      </p:sp>
      <p:sp>
        <p:nvSpPr>
          <p:cNvPr id="9224" name="Text Box 10"/>
          <p:cNvSpPr txBox="1">
            <a:spLocks noChangeArrowheads="1"/>
          </p:cNvSpPr>
          <p:nvPr/>
        </p:nvSpPr>
        <p:spPr bwMode="auto">
          <a:xfrm>
            <a:off x="1981200" y="3308350"/>
            <a:ext cx="1463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0"/>
              </a:spcBef>
              <a:spcAft>
                <a:spcPct val="0"/>
              </a:spcAft>
            </a:pPr>
            <a:endParaRPr lang="en-US" altLang="en-US" sz="1800" smtClean="0">
              <a:solidFill>
                <a:srgbClr val="EAEAEA"/>
              </a:solidFill>
            </a:endParaRPr>
          </a:p>
          <a:p>
            <a:pPr eaLnBrk="0" fontAlgn="base" hangingPunct="0">
              <a:spcBef>
                <a:spcPct val="0"/>
              </a:spcBef>
              <a:spcAft>
                <a:spcPct val="0"/>
              </a:spcAft>
            </a:pPr>
            <a:endParaRPr lang="en-US" altLang="en-US" sz="1800" smtClean="0">
              <a:solidFill>
                <a:srgbClr val="EAEAEA"/>
              </a:solidFill>
            </a:endParaRPr>
          </a:p>
        </p:txBody>
      </p:sp>
      <p:sp>
        <p:nvSpPr>
          <p:cNvPr id="9225" name="Text Box 11"/>
          <p:cNvSpPr txBox="1">
            <a:spLocks noChangeArrowheads="1"/>
          </p:cNvSpPr>
          <p:nvPr/>
        </p:nvSpPr>
        <p:spPr bwMode="auto">
          <a:xfrm>
            <a:off x="1185863" y="3748088"/>
            <a:ext cx="2014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0"/>
              </a:spcBef>
              <a:spcAft>
                <a:spcPct val="0"/>
              </a:spcAft>
            </a:pPr>
            <a:r>
              <a:rPr lang="en-US" altLang="en-US" sz="1800" b="1" smtClean="0">
                <a:solidFill>
                  <a:srgbClr val="000000"/>
                </a:solidFill>
              </a:rPr>
              <a:t>SANITATION</a:t>
            </a:r>
          </a:p>
        </p:txBody>
      </p:sp>
      <p:sp>
        <p:nvSpPr>
          <p:cNvPr id="9226" name="Text Box 12"/>
          <p:cNvSpPr txBox="1">
            <a:spLocks noChangeArrowheads="1"/>
          </p:cNvSpPr>
          <p:nvPr/>
        </p:nvSpPr>
        <p:spPr bwMode="auto">
          <a:xfrm>
            <a:off x="3352800" y="3308350"/>
            <a:ext cx="401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0"/>
              </a:spcBef>
              <a:spcAft>
                <a:spcPct val="0"/>
              </a:spcAft>
            </a:pPr>
            <a:endParaRPr lang="ru-RU" altLang="en-US" sz="1800" smtClean="0">
              <a:solidFill>
                <a:srgbClr val="EAEAEA"/>
              </a:solidFill>
            </a:endParaRPr>
          </a:p>
        </p:txBody>
      </p:sp>
      <p:pic>
        <p:nvPicPr>
          <p:cNvPr id="922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162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457200" y="0"/>
            <a:ext cx="8229600" cy="1417638"/>
          </a:xfrm>
        </p:spPr>
        <p:txBody>
          <a:bodyPr/>
          <a:lstStyle/>
          <a:p>
            <a:pPr eaLnBrk="1" hangingPunct="1">
              <a:defRPr/>
            </a:pPr>
            <a:r>
              <a:rPr lang="en-US" altLang="en-US" sz="3200" b="1">
                <a:solidFill>
                  <a:srgbClr val="FF3300"/>
                </a:solidFill>
              </a:rPr>
              <a:t>DISEASE BURDEN DUE TO POOR SANITATION</a:t>
            </a:r>
            <a:r>
              <a:rPr lang="en-US" altLang="en-US" sz="3200" b="1" u="sng">
                <a:solidFill>
                  <a:srgbClr val="FF3300"/>
                </a:solidFill>
              </a:rPr>
              <a:t> </a:t>
            </a:r>
            <a:r>
              <a:rPr lang="en-US" altLang="en-US" b="1" u="sng">
                <a:solidFill>
                  <a:srgbClr val="FF3300"/>
                </a:solidFill>
              </a:rPr>
              <a:t> </a:t>
            </a:r>
          </a:p>
        </p:txBody>
      </p:sp>
      <p:sp>
        <p:nvSpPr>
          <p:cNvPr id="37893" name="Rectangle 5"/>
          <p:cNvSpPr>
            <a:spLocks noGrp="1" noChangeArrowheads="1"/>
          </p:cNvSpPr>
          <p:nvPr>
            <p:ph type="body" sz="half" idx="1"/>
          </p:nvPr>
        </p:nvSpPr>
        <p:spPr>
          <a:xfrm>
            <a:off x="304800" y="1219200"/>
            <a:ext cx="4267200" cy="5440363"/>
          </a:xfrm>
        </p:spPr>
        <p:txBody>
          <a:bodyPr/>
          <a:lstStyle/>
          <a:p>
            <a:pPr eaLnBrk="1" hangingPunct="1">
              <a:buFont typeface="Wingdings" pitchFamily="2" charset="2"/>
              <a:buNone/>
              <a:defRPr/>
            </a:pPr>
            <a:r>
              <a:rPr lang="en-US" altLang="en-US" sz="2400" b="1" u="sng">
                <a:solidFill>
                  <a:srgbClr val="FF3300"/>
                </a:solidFill>
              </a:rPr>
              <a:t>CHOLERA</a:t>
            </a:r>
            <a:endParaRPr lang="en-US" altLang="en-US" sz="2400" b="1" u="sng">
              <a:solidFill>
                <a:srgbClr val="FF0066"/>
              </a:solidFill>
            </a:endParaRPr>
          </a:p>
          <a:p>
            <a:pPr eaLnBrk="1" hangingPunct="1">
              <a:buFont typeface="Wingdings" pitchFamily="2" charset="2"/>
              <a:buNone/>
              <a:defRPr/>
            </a:pPr>
            <a:r>
              <a:rPr lang="en-US" altLang="en-US" sz="2400" b="1"/>
              <a:t>CASES-2873 DEATHS-2</a:t>
            </a:r>
            <a:r>
              <a:rPr lang="en-US" altLang="en-US" sz="2400" b="1">
                <a:solidFill>
                  <a:srgbClr val="FF0066"/>
                </a:solidFill>
              </a:rPr>
              <a:t> </a:t>
            </a:r>
            <a:r>
              <a:rPr lang="en-US" altLang="en-US" sz="2400" b="1">
                <a:solidFill>
                  <a:srgbClr val="FF3300"/>
                </a:solidFill>
              </a:rPr>
              <a:t>DIARRHEAS</a:t>
            </a:r>
            <a:br>
              <a:rPr lang="en-US" altLang="en-US" sz="2400" b="1">
                <a:solidFill>
                  <a:srgbClr val="FF3300"/>
                </a:solidFill>
              </a:rPr>
            </a:br>
            <a:r>
              <a:rPr lang="en-US" altLang="en-US" sz="2400" b="1">
                <a:solidFill>
                  <a:srgbClr val="FF3300"/>
                </a:solidFill>
              </a:rPr>
              <a:t>&amp; DYSENTERIES</a:t>
            </a:r>
            <a:br>
              <a:rPr lang="en-US" altLang="en-US" sz="2400" b="1">
                <a:solidFill>
                  <a:srgbClr val="FF3300"/>
                </a:solidFill>
              </a:rPr>
            </a:br>
            <a:r>
              <a:rPr lang="en-US" altLang="en-US" sz="2400" b="1">
                <a:solidFill>
                  <a:srgbClr val="FF3300"/>
                </a:solidFill>
              </a:rPr>
              <a:t>      </a:t>
            </a:r>
            <a:r>
              <a:rPr lang="en-US" altLang="en-US" sz="2400" b="1"/>
              <a:t>10-15%</a:t>
            </a:r>
          </a:p>
          <a:p>
            <a:pPr eaLnBrk="1" hangingPunct="1">
              <a:buFont typeface="Wingdings" pitchFamily="2" charset="2"/>
              <a:buNone/>
              <a:defRPr/>
            </a:pPr>
            <a:r>
              <a:rPr lang="en-US" altLang="en-US" sz="2400" b="1">
                <a:solidFill>
                  <a:srgbClr val="FF3300"/>
                </a:solidFill>
              </a:rPr>
              <a:t>   </a:t>
            </a:r>
            <a:r>
              <a:rPr lang="en-US" altLang="en-US" sz="2400" b="1" u="sng">
                <a:solidFill>
                  <a:srgbClr val="FF3300"/>
                </a:solidFill>
              </a:rPr>
              <a:t>TYPHOID</a:t>
            </a:r>
          </a:p>
          <a:p>
            <a:pPr eaLnBrk="1" hangingPunct="1">
              <a:buFont typeface="Wingdings" pitchFamily="2" charset="2"/>
              <a:buNone/>
              <a:defRPr/>
            </a:pPr>
            <a:r>
              <a:rPr lang="en-US" altLang="en-US" sz="2400" b="1"/>
              <a:t>   CASES 329499</a:t>
            </a:r>
          </a:p>
          <a:p>
            <a:pPr eaLnBrk="1" hangingPunct="1">
              <a:buFont typeface="Wingdings" pitchFamily="2" charset="2"/>
              <a:buNone/>
              <a:defRPr/>
            </a:pPr>
            <a:r>
              <a:rPr lang="en-US" altLang="en-US" sz="2400" b="1"/>
              <a:t>   DEATHS  672</a:t>
            </a:r>
          </a:p>
          <a:p>
            <a:pPr eaLnBrk="1" hangingPunct="1">
              <a:buFont typeface="Wingdings" pitchFamily="2" charset="2"/>
              <a:buNone/>
              <a:defRPr/>
            </a:pPr>
            <a:r>
              <a:rPr lang="en-US" altLang="en-US" sz="2400" b="1">
                <a:solidFill>
                  <a:srgbClr val="FF3300"/>
                </a:solidFill>
              </a:rPr>
              <a:t>   </a:t>
            </a:r>
            <a:r>
              <a:rPr lang="en-US" altLang="en-US" sz="2400" b="1" u="sng">
                <a:solidFill>
                  <a:srgbClr val="FF3300"/>
                </a:solidFill>
              </a:rPr>
              <a:t>ANKYLOSTOMIASIS</a:t>
            </a:r>
          </a:p>
          <a:p>
            <a:pPr eaLnBrk="1" hangingPunct="1">
              <a:buFont typeface="Wingdings" pitchFamily="2" charset="2"/>
              <a:buNone/>
              <a:defRPr/>
            </a:pPr>
            <a:r>
              <a:rPr lang="en-US" altLang="en-US" sz="2400" b="1"/>
              <a:t>   MORE THAN 200 MILLIONS</a:t>
            </a:r>
            <a:r>
              <a:rPr lang="en-US" altLang="en-US" sz="2400" b="1">
                <a:solidFill>
                  <a:srgbClr val="FF3300"/>
                </a:solidFill>
              </a:rPr>
              <a:t>   </a:t>
            </a:r>
            <a:br>
              <a:rPr lang="en-US" altLang="en-US" sz="2400" b="1">
                <a:solidFill>
                  <a:srgbClr val="FF3300"/>
                </a:solidFill>
              </a:rPr>
            </a:br>
            <a:endParaRPr lang="en-US" altLang="en-US" sz="2400" b="1">
              <a:solidFill>
                <a:srgbClr val="FF3300"/>
              </a:solidFill>
            </a:endParaRPr>
          </a:p>
        </p:txBody>
      </p:sp>
      <p:sp>
        <p:nvSpPr>
          <p:cNvPr id="37897" name="Text Box 9"/>
          <p:cNvSpPr txBox="1">
            <a:spLocks noChangeArrowheads="1"/>
          </p:cNvSpPr>
          <p:nvPr/>
        </p:nvSpPr>
        <p:spPr bwMode="auto">
          <a:xfrm>
            <a:off x="4724400" y="1295400"/>
            <a:ext cx="4419600" cy="4838700"/>
          </a:xfrm>
          <a:prstGeom prst="rect">
            <a:avLst/>
          </a:prstGeom>
          <a:noFill/>
          <a:ln>
            <a:noFill/>
          </a:ln>
          <a:effectLst/>
        </p:spPr>
        <p:txBody>
          <a:bodyPr>
            <a:spAutoFit/>
          </a:bodyPr>
          <a:lstStyle/>
          <a:p>
            <a:pPr fontAlgn="base">
              <a:spcBef>
                <a:spcPct val="0"/>
              </a:spcBef>
              <a:spcAft>
                <a:spcPct val="0"/>
              </a:spcAft>
              <a:defRPr/>
            </a:pPr>
            <a:r>
              <a:rPr lang="en-US" altLang="en-US" sz="2400" b="1" u="sng">
                <a:solidFill>
                  <a:srgbClr val="FF3300"/>
                </a:solidFill>
                <a:effectLst>
                  <a:outerShdw blurRad="38100" dist="38100" dir="2700000" algn="tl">
                    <a:srgbClr val="000000"/>
                  </a:outerShdw>
                </a:effectLst>
              </a:rPr>
              <a:t>AMOEBIASIS :</a:t>
            </a:r>
          </a:p>
          <a:p>
            <a:pPr fontAlgn="base">
              <a:spcBef>
                <a:spcPct val="0"/>
              </a:spcBef>
              <a:spcAft>
                <a:spcPct val="0"/>
              </a:spcAft>
              <a:defRPr/>
            </a:pPr>
            <a:r>
              <a:rPr lang="en-US" altLang="en-US" sz="2400" b="1">
                <a:solidFill>
                  <a:srgbClr val="EAEAEA"/>
                </a:solidFill>
                <a:effectLst>
                  <a:outerShdw blurRad="38100" dist="38100" dir="2700000" algn="tl">
                    <a:srgbClr val="000000"/>
                  </a:outerShdw>
                </a:effectLst>
              </a:rPr>
              <a:t>PREVALENCE  15%</a:t>
            </a:r>
          </a:p>
          <a:p>
            <a:pPr fontAlgn="base">
              <a:spcBef>
                <a:spcPct val="0"/>
              </a:spcBef>
              <a:spcAft>
                <a:spcPct val="0"/>
              </a:spcAft>
              <a:defRPr/>
            </a:pPr>
            <a:r>
              <a:rPr lang="en-US" altLang="en-US" sz="2400" b="1" u="sng">
                <a:solidFill>
                  <a:srgbClr val="FF3300"/>
                </a:solidFill>
                <a:effectLst>
                  <a:outerShdw blurRad="38100" dist="38100" dir="2700000" algn="tl">
                    <a:srgbClr val="000000"/>
                  </a:outerShdw>
                </a:effectLst>
              </a:rPr>
              <a:t>ROUNDWORM INFESTATION</a:t>
            </a:r>
            <a:r>
              <a:rPr lang="en-US" altLang="en-US" sz="2400" b="1">
                <a:solidFill>
                  <a:srgbClr val="EAEAEA"/>
                </a:solidFill>
                <a:effectLst>
                  <a:outerShdw blurRad="38100" dist="38100" dir="2700000" algn="tl">
                    <a:srgbClr val="000000"/>
                  </a:outerShdw>
                </a:effectLst>
              </a:rPr>
              <a:t>  100 MILIION CHILDREN</a:t>
            </a:r>
          </a:p>
          <a:p>
            <a:pPr fontAlgn="base">
              <a:spcBef>
                <a:spcPct val="0"/>
              </a:spcBef>
              <a:spcAft>
                <a:spcPct val="0"/>
              </a:spcAft>
              <a:defRPr/>
            </a:pPr>
            <a:r>
              <a:rPr lang="en-US" altLang="en-US" sz="2400" b="1" u="sng">
                <a:solidFill>
                  <a:srgbClr val="FF3300"/>
                </a:solidFill>
                <a:effectLst>
                  <a:outerShdw blurRad="38100" dist="38100" dir="2700000" algn="tl">
                    <a:srgbClr val="000000"/>
                  </a:outerShdw>
                </a:effectLst>
              </a:rPr>
              <a:t>HEPATITIS” A” INFECTION-</a:t>
            </a:r>
          </a:p>
          <a:p>
            <a:pPr fontAlgn="base">
              <a:spcBef>
                <a:spcPct val="0"/>
              </a:spcBef>
              <a:spcAft>
                <a:spcPct val="0"/>
              </a:spcAft>
              <a:defRPr/>
            </a:pPr>
            <a:r>
              <a:rPr lang="en-US" altLang="en-US" sz="2400" b="1">
                <a:solidFill>
                  <a:srgbClr val="EAEAEA"/>
                </a:solidFill>
                <a:effectLst>
                  <a:outerShdw blurRad="38100" dist="38100" dir="2700000" algn="tl">
                    <a:srgbClr val="000000"/>
                  </a:outerShdw>
                </a:effectLst>
              </a:rPr>
              <a:t>1-5% IN ADULTS,               10-25% IN CHILDREN </a:t>
            </a:r>
          </a:p>
          <a:p>
            <a:pPr fontAlgn="base">
              <a:spcBef>
                <a:spcPct val="0"/>
              </a:spcBef>
              <a:spcAft>
                <a:spcPct val="0"/>
              </a:spcAft>
              <a:defRPr/>
            </a:pPr>
            <a:r>
              <a:rPr lang="en-US" altLang="en-US" sz="2400" b="1" u="sng">
                <a:solidFill>
                  <a:srgbClr val="FF3300"/>
                </a:solidFill>
                <a:effectLst>
                  <a:outerShdw blurRad="38100" dist="38100" dir="2700000" algn="tl">
                    <a:srgbClr val="000000"/>
                  </a:outerShdw>
                </a:effectLst>
              </a:rPr>
              <a:t>POLIOMYELITIS CASES</a:t>
            </a:r>
          </a:p>
          <a:p>
            <a:pPr fontAlgn="base">
              <a:spcBef>
                <a:spcPct val="0"/>
              </a:spcBef>
              <a:spcAft>
                <a:spcPct val="0"/>
              </a:spcAft>
              <a:defRPr/>
            </a:pPr>
            <a:r>
              <a:rPr lang="en-US" altLang="en-US" sz="2400" b="1">
                <a:solidFill>
                  <a:srgbClr val="EAEAEA"/>
                </a:solidFill>
                <a:effectLst>
                  <a:outerShdw blurRad="38100" dist="38100" dir="2700000" algn="tl">
                    <a:srgbClr val="000000"/>
                  </a:outerShdw>
                </a:effectLst>
              </a:rPr>
              <a:t> 225 (2003)</a:t>
            </a:r>
          </a:p>
          <a:p>
            <a:pPr fontAlgn="base">
              <a:spcBef>
                <a:spcPct val="0"/>
              </a:spcBef>
              <a:spcAft>
                <a:spcPct val="0"/>
              </a:spcAft>
              <a:defRPr/>
            </a:pPr>
            <a:r>
              <a:rPr lang="en-US" altLang="en-US" sz="2400" b="1">
                <a:solidFill>
                  <a:srgbClr val="EAEAEA"/>
                </a:solidFill>
                <a:effectLst>
                  <a:outerShdw blurRad="38100" dist="38100" dir="2700000" algn="tl">
                    <a:srgbClr val="000000"/>
                  </a:outerShdw>
                </a:effectLst>
              </a:rPr>
              <a:t>   08 (2004)</a:t>
            </a:r>
          </a:p>
          <a:p>
            <a:pPr fontAlgn="base">
              <a:spcBef>
                <a:spcPct val="0"/>
              </a:spcBef>
              <a:spcAft>
                <a:spcPct val="0"/>
              </a:spcAft>
              <a:defRPr/>
            </a:pPr>
            <a:endParaRPr lang="en-US" altLang="en-US" sz="2400" b="1">
              <a:solidFill>
                <a:srgbClr val="EAEAEA"/>
              </a:solidFill>
              <a:effectLst>
                <a:outerShdw blurRad="38100" dist="38100" dir="2700000" algn="tl">
                  <a:srgbClr val="000000"/>
                </a:outerShdw>
              </a:effectLst>
            </a:endParaRPr>
          </a:p>
        </p:txBody>
      </p:sp>
      <p:sp>
        <p:nvSpPr>
          <p:cNvPr id="11269" name="Text Box 10"/>
          <p:cNvSpPr txBox="1">
            <a:spLocks noChangeArrowheads="1"/>
          </p:cNvSpPr>
          <p:nvPr/>
        </p:nvSpPr>
        <p:spPr bwMode="auto">
          <a:xfrm>
            <a:off x="517525" y="6019800"/>
            <a:ext cx="7559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0"/>
              </a:spcBef>
              <a:spcAft>
                <a:spcPct val="0"/>
              </a:spcAft>
            </a:pPr>
            <a:r>
              <a:rPr lang="en-US" altLang="en-US" sz="2000" smtClean="0">
                <a:solidFill>
                  <a:srgbClr val="EAEAEA"/>
                </a:solidFill>
              </a:rPr>
              <a:t>K.Park,Park’s Textbook of Preventive &amp; Social Medicine,18</a:t>
            </a:r>
            <a:r>
              <a:rPr lang="en-US" altLang="en-US" sz="2000" baseline="30000" smtClean="0">
                <a:solidFill>
                  <a:srgbClr val="EAEAEA"/>
                </a:solidFill>
              </a:rPr>
              <a:t>th</a:t>
            </a:r>
            <a:r>
              <a:rPr lang="en-US" altLang="en-US" sz="2000" smtClean="0">
                <a:solidFill>
                  <a:srgbClr val="EAEAEA"/>
                </a:solidFill>
              </a:rPr>
              <a:t> edition,M/s Banarsidas Bhano publishers</a:t>
            </a:r>
            <a:endParaRPr lang="en-US" altLang="en-US" sz="1800" smtClean="0">
              <a:solidFill>
                <a:srgbClr val="EAEAEA"/>
              </a:solidFill>
            </a:endParaRPr>
          </a:p>
        </p:txBody>
      </p:sp>
      <p:pic>
        <p:nvPicPr>
          <p:cNvPr id="1127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156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altLang="en-US" sz="4000">
                <a:solidFill>
                  <a:srgbClr val="FF3300"/>
                </a:solidFill>
              </a:rPr>
              <a:t> </a:t>
            </a:r>
            <a:r>
              <a:rPr lang="en-US" altLang="en-US" sz="3600" b="1">
                <a:solidFill>
                  <a:srgbClr val="FF3300"/>
                </a:solidFill>
              </a:rPr>
              <a:t>VECTOR BORNE DISEASES</a:t>
            </a:r>
            <a:br>
              <a:rPr lang="en-US" altLang="en-US" sz="3600" b="1">
                <a:solidFill>
                  <a:srgbClr val="FF3300"/>
                </a:solidFill>
              </a:rPr>
            </a:br>
            <a:r>
              <a:rPr lang="en-US" altLang="en-US" sz="3600" b="1">
                <a:solidFill>
                  <a:srgbClr val="FF3300"/>
                </a:solidFill>
              </a:rPr>
              <a:t>DUE TO POOR SANITATION</a:t>
            </a:r>
            <a:endParaRPr lang="en-US" altLang="en-US" sz="4000">
              <a:solidFill>
                <a:srgbClr val="FF3300"/>
              </a:solidFill>
            </a:endParaRPr>
          </a:p>
        </p:txBody>
      </p:sp>
      <p:sp>
        <p:nvSpPr>
          <p:cNvPr id="45059" name="Rectangle 3"/>
          <p:cNvSpPr>
            <a:spLocks noGrp="1" noChangeArrowheads="1"/>
          </p:cNvSpPr>
          <p:nvPr>
            <p:ph type="body" idx="1"/>
          </p:nvPr>
        </p:nvSpPr>
        <p:spPr>
          <a:xfrm>
            <a:off x="838200" y="1870075"/>
            <a:ext cx="8229600" cy="4530725"/>
          </a:xfrm>
        </p:spPr>
        <p:txBody>
          <a:bodyPr/>
          <a:lstStyle/>
          <a:p>
            <a:pPr eaLnBrk="1" hangingPunct="1">
              <a:defRPr/>
            </a:pPr>
            <a:r>
              <a:rPr lang="en-US" altLang="en-US" b="1" dirty="0">
                <a:solidFill>
                  <a:srgbClr val="FF3300"/>
                </a:solidFill>
              </a:rPr>
              <a:t>MALARIA</a:t>
            </a:r>
          </a:p>
          <a:p>
            <a:pPr eaLnBrk="1" hangingPunct="1">
              <a:defRPr/>
            </a:pPr>
            <a:r>
              <a:rPr lang="en-US" altLang="en-US" b="1" dirty="0"/>
              <a:t>1.34 MILLION CASES (2021),  DEATHS 90</a:t>
            </a:r>
          </a:p>
          <a:p>
            <a:pPr eaLnBrk="1" hangingPunct="1">
              <a:defRPr/>
            </a:pPr>
            <a:r>
              <a:rPr lang="en-US" altLang="en-US" b="1" dirty="0">
                <a:solidFill>
                  <a:srgbClr val="FF3300"/>
                </a:solidFill>
              </a:rPr>
              <a:t>DENGUE FEVER</a:t>
            </a:r>
          </a:p>
          <a:p>
            <a:pPr eaLnBrk="1" hangingPunct="1">
              <a:defRPr/>
            </a:pPr>
            <a:r>
              <a:rPr lang="en-US" altLang="en-US" b="1" dirty="0"/>
              <a:t>CASES 1.9lakh , DEATHS 346(2021)</a:t>
            </a:r>
          </a:p>
          <a:p>
            <a:pPr eaLnBrk="1" hangingPunct="1">
              <a:defRPr/>
            </a:pPr>
            <a:r>
              <a:rPr lang="en-US" altLang="en-US" b="1" dirty="0">
                <a:solidFill>
                  <a:srgbClr val="FF3300"/>
                </a:solidFill>
              </a:rPr>
              <a:t>FILARIASIS</a:t>
            </a:r>
          </a:p>
          <a:p>
            <a:pPr eaLnBrk="1" hangingPunct="1">
              <a:defRPr/>
            </a:pPr>
            <a:r>
              <a:rPr lang="en-US" altLang="en-US" b="1" dirty="0"/>
              <a:t>CASES 6.43lakh (2020)</a:t>
            </a:r>
          </a:p>
          <a:p>
            <a:pPr eaLnBrk="1" hangingPunct="1">
              <a:buFont typeface="Wingdings" pitchFamily="2" charset="2"/>
              <a:buNone/>
              <a:defRPr/>
            </a:pPr>
            <a:endParaRPr lang="en-US" altLang="en-US" b="1" dirty="0"/>
          </a:p>
        </p:txBody>
      </p:sp>
    </p:spTree>
    <p:extLst>
      <p:ext uri="{BB962C8B-B14F-4D97-AF65-F5344CB8AC3E}">
        <p14:creationId xmlns:p14="http://schemas.microsoft.com/office/powerpoint/2010/main" val="2003694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457200" y="-149225"/>
            <a:ext cx="8229600" cy="1139825"/>
          </a:xfrm>
        </p:spPr>
        <p:txBody>
          <a:bodyPr/>
          <a:lstStyle/>
          <a:p>
            <a:pPr eaLnBrk="1" hangingPunct="1">
              <a:defRPr/>
            </a:pPr>
            <a:r>
              <a:rPr lang="en-US" altLang="en-US" sz="4000" b="1">
                <a:solidFill>
                  <a:srgbClr val="FF66CC"/>
                </a:solidFill>
              </a:rPr>
              <a:t>ECONOMIC LOSS</a:t>
            </a:r>
            <a:endParaRPr lang="en-US" altLang="en-US" sz="6600" b="1" u="sng">
              <a:solidFill>
                <a:srgbClr val="FF66CC"/>
              </a:solidFill>
            </a:endParaRPr>
          </a:p>
        </p:txBody>
      </p:sp>
      <p:sp>
        <p:nvSpPr>
          <p:cNvPr id="50181" name="Rectangle 5"/>
          <p:cNvSpPr>
            <a:spLocks noGrp="1" noChangeArrowheads="1"/>
          </p:cNvSpPr>
          <p:nvPr>
            <p:ph type="body" sz="half" idx="1"/>
          </p:nvPr>
        </p:nvSpPr>
        <p:spPr>
          <a:xfrm>
            <a:off x="0" y="914400"/>
            <a:ext cx="3276600" cy="4530725"/>
          </a:xfrm>
        </p:spPr>
        <p:txBody>
          <a:bodyPr/>
          <a:lstStyle/>
          <a:p>
            <a:pPr eaLnBrk="1" hangingPunct="1">
              <a:lnSpc>
                <a:spcPct val="90000"/>
              </a:lnSpc>
              <a:defRPr/>
            </a:pPr>
            <a:r>
              <a:rPr lang="en-US" altLang="en-US" sz="2800">
                <a:solidFill>
                  <a:srgbClr val="FF66CC"/>
                </a:solidFill>
              </a:rPr>
              <a:t>I</a:t>
            </a:r>
            <a:r>
              <a:rPr lang="en-US" altLang="en-US" sz="2800" b="1">
                <a:solidFill>
                  <a:srgbClr val="FF66CC"/>
                </a:solidFill>
              </a:rPr>
              <a:t>N TERMS OF DEATHS-LOSS OF WORKERS,</a:t>
            </a:r>
          </a:p>
          <a:p>
            <a:pPr eaLnBrk="1" hangingPunct="1">
              <a:lnSpc>
                <a:spcPct val="90000"/>
              </a:lnSpc>
              <a:defRPr/>
            </a:pPr>
            <a:r>
              <a:rPr lang="en-US" altLang="en-US" sz="2800" b="1">
                <a:solidFill>
                  <a:srgbClr val="FF66CC"/>
                </a:solidFill>
              </a:rPr>
              <a:t>DISABILITY-LOSS OF WORKING TIME,</a:t>
            </a:r>
          </a:p>
          <a:p>
            <a:pPr eaLnBrk="1" hangingPunct="1">
              <a:lnSpc>
                <a:spcPct val="90000"/>
              </a:lnSpc>
              <a:defRPr/>
            </a:pPr>
            <a:r>
              <a:rPr lang="en-US" altLang="en-US" sz="2800" b="1">
                <a:solidFill>
                  <a:srgbClr val="FF66CC"/>
                </a:solidFill>
              </a:rPr>
              <a:t> DEBILITY- LOSS OF PRODUCTIVE CAPACITY</a:t>
            </a:r>
          </a:p>
          <a:p>
            <a:pPr eaLnBrk="1" hangingPunct="1">
              <a:lnSpc>
                <a:spcPct val="90000"/>
              </a:lnSpc>
              <a:defRPr/>
            </a:pPr>
            <a:endParaRPr lang="en-US" altLang="en-US" sz="2800" b="1">
              <a:solidFill>
                <a:srgbClr val="FF66CC"/>
              </a:solidFill>
            </a:endParaRPr>
          </a:p>
        </p:txBody>
      </p:sp>
      <p:sp>
        <p:nvSpPr>
          <p:cNvPr id="50182" name="Rectangle 6"/>
          <p:cNvSpPr>
            <a:spLocks noGrp="1" noChangeArrowheads="1"/>
          </p:cNvSpPr>
          <p:nvPr>
            <p:ph type="body" sz="half" idx="2"/>
          </p:nvPr>
        </p:nvSpPr>
        <p:spPr/>
        <p:txBody>
          <a:bodyPr/>
          <a:lstStyle/>
          <a:p>
            <a:pPr eaLnBrk="1" hangingPunct="1">
              <a:lnSpc>
                <a:spcPct val="80000"/>
              </a:lnSpc>
              <a:buFont typeface="Wingdings" pitchFamily="2" charset="2"/>
              <a:buNone/>
              <a:defRPr/>
            </a:pPr>
            <a:r>
              <a:rPr lang="en-US" altLang="en-US" sz="800">
                <a:solidFill>
                  <a:srgbClr val="FF66CC"/>
                </a:solidFill>
              </a:rPr>
              <a:t>             </a:t>
            </a:r>
            <a:endParaRPr lang="en-US" altLang="en-US" sz="500" b="1"/>
          </a:p>
        </p:txBody>
      </p:sp>
      <p:sp>
        <p:nvSpPr>
          <p:cNvPr id="50183" name="Text Box 7"/>
          <p:cNvSpPr txBox="1">
            <a:spLocks noChangeArrowheads="1"/>
          </p:cNvSpPr>
          <p:nvPr/>
        </p:nvSpPr>
        <p:spPr bwMode="auto">
          <a:xfrm>
            <a:off x="3352800" y="838200"/>
            <a:ext cx="6172200" cy="5703888"/>
          </a:xfrm>
          <a:prstGeom prst="rect">
            <a:avLst/>
          </a:prstGeom>
          <a:noFill/>
          <a:ln>
            <a:noFill/>
          </a:ln>
          <a:effectLst/>
        </p:spPr>
        <p:txBody>
          <a:bodyPr>
            <a:spAutoFit/>
          </a:bodyPr>
          <a:lstStyle/>
          <a:p>
            <a:pPr eaLnBrk="0" fontAlgn="base" hangingPunct="0">
              <a:spcBef>
                <a:spcPct val="0"/>
              </a:spcBef>
              <a:spcAft>
                <a:spcPct val="0"/>
              </a:spcAft>
              <a:defRPr/>
            </a:pPr>
            <a:r>
              <a:rPr lang="en-US" altLang="en-US" sz="2800" b="1">
                <a:solidFill>
                  <a:srgbClr val="EAEAEA"/>
                </a:solidFill>
                <a:effectLst>
                  <a:outerShdw blurRad="38100" dist="38100" dir="2700000" algn="tl">
                    <a:srgbClr val="000000"/>
                  </a:outerShdw>
                </a:effectLst>
                <a:latin typeface="Arial" panose="020B0604020202020204" pitchFamily="34" charset="0"/>
              </a:rPr>
              <a:t>IN TERMS OF </a:t>
            </a:r>
            <a:r>
              <a:rPr lang="en-US" altLang="en-US" sz="2800">
                <a:solidFill>
                  <a:srgbClr val="EAEAEA"/>
                </a:solidFill>
                <a:effectLst>
                  <a:outerShdw blurRad="38100" dist="38100" dir="2700000" algn="tl">
                    <a:srgbClr val="000000"/>
                  </a:outerShdw>
                </a:effectLst>
                <a:latin typeface="Arial" panose="020B0604020202020204" pitchFamily="34" charset="0"/>
              </a:rPr>
              <a:t> </a:t>
            </a:r>
            <a:r>
              <a:rPr lang="en-US" altLang="en-US" sz="2800" b="1">
                <a:solidFill>
                  <a:srgbClr val="EAEAEA"/>
                </a:solidFill>
                <a:effectLst>
                  <a:outerShdw blurRad="38100" dist="38100" dir="2700000" algn="tl">
                    <a:srgbClr val="000000"/>
                  </a:outerShdw>
                </a:effectLst>
                <a:latin typeface="Arial" panose="020B0604020202020204" pitchFamily="34" charset="0"/>
              </a:rPr>
              <a:t>EXPENDITURE (INDIAN RUPEES) DURING  WATER &amp; SANITATION DECADE</a:t>
            </a:r>
          </a:p>
          <a:p>
            <a:pPr eaLnBrk="0" fontAlgn="base" hangingPunct="0">
              <a:spcBef>
                <a:spcPct val="0"/>
              </a:spcBef>
              <a:spcAft>
                <a:spcPct val="0"/>
              </a:spcAft>
              <a:defRPr/>
            </a:pPr>
            <a:r>
              <a:rPr lang="en-US" altLang="en-US" sz="2800" b="1">
                <a:solidFill>
                  <a:srgbClr val="EAEAEA"/>
                </a:solidFill>
                <a:effectLst>
                  <a:outerShdw blurRad="38100" dist="38100" dir="2700000" algn="tl">
                    <a:srgbClr val="000000"/>
                  </a:outerShdw>
                </a:effectLst>
                <a:latin typeface="Arial" panose="020B0604020202020204" pitchFamily="34" charset="0"/>
              </a:rPr>
              <a:t>1ST  TO 5TH FIVE YEAR PLANS-</a:t>
            </a:r>
          </a:p>
          <a:p>
            <a:pPr eaLnBrk="0" fontAlgn="base" hangingPunct="0">
              <a:spcBef>
                <a:spcPct val="0"/>
              </a:spcBef>
              <a:spcAft>
                <a:spcPct val="0"/>
              </a:spcAft>
              <a:defRPr/>
            </a:pPr>
            <a:r>
              <a:rPr lang="en-US" altLang="en-US" sz="2800" b="1">
                <a:solidFill>
                  <a:srgbClr val="EAEAEA"/>
                </a:solidFill>
                <a:effectLst>
                  <a:outerShdw blurRad="38100" dist="38100" dir="2700000" algn="tl">
                    <a:srgbClr val="000000"/>
                  </a:outerShdw>
                </a:effectLst>
                <a:latin typeface="Arial" panose="020B0604020202020204" pitchFamily="34" charset="0"/>
              </a:rPr>
              <a:t>                50 MILLIONS </a:t>
            </a:r>
          </a:p>
          <a:p>
            <a:pPr eaLnBrk="0" fontAlgn="base" hangingPunct="0">
              <a:spcBef>
                <a:spcPct val="0"/>
              </a:spcBef>
              <a:spcAft>
                <a:spcPct val="0"/>
              </a:spcAft>
              <a:defRPr/>
            </a:pPr>
            <a:r>
              <a:rPr lang="en-US" altLang="en-US" sz="2800" b="1">
                <a:solidFill>
                  <a:srgbClr val="EAEAEA"/>
                </a:solidFill>
                <a:effectLst>
                  <a:outerShdw blurRad="38100" dist="38100" dir="2700000" algn="tl">
                    <a:srgbClr val="000000"/>
                  </a:outerShdw>
                </a:effectLst>
                <a:latin typeface="Arial" panose="020B0604020202020204" pitchFamily="34" charset="0"/>
              </a:rPr>
              <a:t>7TH FIVE YEAR PLAN-</a:t>
            </a:r>
          </a:p>
          <a:p>
            <a:pPr eaLnBrk="0" fontAlgn="base" hangingPunct="0">
              <a:spcBef>
                <a:spcPct val="0"/>
              </a:spcBef>
              <a:spcAft>
                <a:spcPct val="0"/>
              </a:spcAft>
              <a:defRPr/>
            </a:pPr>
            <a:r>
              <a:rPr lang="en-US" altLang="en-US" sz="2800" b="1">
                <a:solidFill>
                  <a:srgbClr val="EAEAEA"/>
                </a:solidFill>
                <a:effectLst>
                  <a:outerShdw blurRad="38100" dist="38100" dir="2700000" algn="tl">
                    <a:srgbClr val="000000"/>
                  </a:outerShdw>
                </a:effectLst>
                <a:latin typeface="Arial" panose="020B0604020202020204" pitchFamily="34" charset="0"/>
              </a:rPr>
              <a:t>               33340    MILLIONS</a:t>
            </a:r>
          </a:p>
          <a:p>
            <a:pPr eaLnBrk="0" fontAlgn="base" hangingPunct="0">
              <a:spcBef>
                <a:spcPct val="0"/>
              </a:spcBef>
              <a:spcAft>
                <a:spcPct val="0"/>
              </a:spcAft>
              <a:defRPr/>
            </a:pPr>
            <a:r>
              <a:rPr lang="en-US" altLang="en-US" sz="2800" b="1">
                <a:solidFill>
                  <a:srgbClr val="EAEAEA"/>
                </a:solidFill>
                <a:effectLst>
                  <a:outerShdw blurRad="38100" dist="38100" dir="2700000" algn="tl">
                    <a:srgbClr val="000000"/>
                  </a:outerShdw>
                </a:effectLst>
                <a:latin typeface="Arial" panose="020B0604020202020204" pitchFamily="34" charset="0"/>
              </a:rPr>
              <a:t>8TH &amp; 9TH PLAN PERIODS -</a:t>
            </a:r>
          </a:p>
          <a:p>
            <a:pPr eaLnBrk="0" fontAlgn="base" hangingPunct="0">
              <a:spcBef>
                <a:spcPct val="0"/>
              </a:spcBef>
              <a:spcAft>
                <a:spcPct val="0"/>
              </a:spcAft>
              <a:defRPr/>
            </a:pPr>
            <a:r>
              <a:rPr lang="en-US" altLang="en-US" sz="2800" b="1">
                <a:solidFill>
                  <a:srgbClr val="EAEAEA"/>
                </a:solidFill>
                <a:effectLst>
                  <a:outerShdw blurRad="38100" dist="38100" dir="2700000" algn="tl">
                    <a:srgbClr val="000000"/>
                  </a:outerShdw>
                </a:effectLst>
                <a:latin typeface="Arial" panose="020B0604020202020204" pitchFamily="34" charset="0"/>
              </a:rPr>
              <a:t>                    65530  MILLION S</a:t>
            </a:r>
          </a:p>
          <a:p>
            <a:pPr eaLnBrk="0" fontAlgn="base" hangingPunct="0">
              <a:spcBef>
                <a:spcPct val="0"/>
              </a:spcBef>
              <a:spcAft>
                <a:spcPct val="0"/>
              </a:spcAft>
              <a:defRPr/>
            </a:pPr>
            <a:r>
              <a:rPr lang="en-US" altLang="en-US" sz="2800" b="1">
                <a:solidFill>
                  <a:srgbClr val="EAEAEA"/>
                </a:solidFill>
                <a:effectLst>
                  <a:outerShdw blurRad="38100" dist="38100" dir="2700000" algn="tl">
                    <a:srgbClr val="000000"/>
                  </a:outerShdw>
                </a:effectLst>
                <a:latin typeface="Arial" panose="020B0604020202020204" pitchFamily="34" charset="0"/>
              </a:rPr>
              <a:t> TB CONTROL – 870 MILLIONS</a:t>
            </a:r>
          </a:p>
          <a:p>
            <a:pPr eaLnBrk="0" fontAlgn="base" hangingPunct="0">
              <a:spcBef>
                <a:spcPct val="0"/>
              </a:spcBef>
              <a:spcAft>
                <a:spcPct val="0"/>
              </a:spcAft>
              <a:defRPr/>
            </a:pPr>
            <a:endParaRPr lang="en-US" altLang="en-US" sz="2800" b="1">
              <a:solidFill>
                <a:srgbClr val="EAEAEA"/>
              </a:solidFill>
              <a:effectLst>
                <a:outerShdw blurRad="38100" dist="38100" dir="2700000" algn="tl">
                  <a:srgbClr val="000000"/>
                </a:outerShdw>
              </a:effectLst>
              <a:latin typeface="Arial" panose="020B0604020202020204" pitchFamily="34" charset="0"/>
            </a:endParaRPr>
          </a:p>
          <a:p>
            <a:pPr eaLnBrk="0" fontAlgn="base" hangingPunct="0">
              <a:spcBef>
                <a:spcPct val="0"/>
              </a:spcBef>
              <a:spcAft>
                <a:spcPct val="0"/>
              </a:spcAft>
              <a:defRPr/>
            </a:pPr>
            <a:endParaRPr lang="en-US" altLang="en-US" sz="2000" b="1">
              <a:solidFill>
                <a:srgbClr val="EAEAEA"/>
              </a:solidFill>
              <a:effectLst>
                <a:outerShdw blurRad="38100" dist="38100" dir="2700000" algn="tl">
                  <a:srgbClr val="000000"/>
                </a:outerShdw>
              </a:effectLst>
              <a:latin typeface="Arial" panose="020B0604020202020204" pitchFamily="34" charset="0"/>
            </a:endParaRPr>
          </a:p>
          <a:p>
            <a:pPr eaLnBrk="0" fontAlgn="base" hangingPunct="0">
              <a:spcBef>
                <a:spcPct val="0"/>
              </a:spcBef>
              <a:spcAft>
                <a:spcPct val="0"/>
              </a:spcAft>
              <a:defRPr/>
            </a:pPr>
            <a:endParaRPr lang="en-US" altLang="en-US" sz="2000">
              <a:solidFill>
                <a:srgbClr val="EAEAEA"/>
              </a:solidFill>
              <a:latin typeface="Arial" panose="020B0604020202020204" pitchFamily="34" charset="0"/>
            </a:endParaRPr>
          </a:p>
          <a:p>
            <a:pPr eaLnBrk="0" fontAlgn="base" hangingPunct="0">
              <a:spcBef>
                <a:spcPct val="0"/>
              </a:spcBef>
              <a:spcAft>
                <a:spcPct val="0"/>
              </a:spcAft>
              <a:defRPr/>
            </a:pPr>
            <a:endParaRPr lang="en-US" altLang="en-US" sz="2000">
              <a:solidFill>
                <a:srgbClr val="EAEAEA"/>
              </a:solidFill>
              <a:latin typeface="Arial" panose="020B0604020202020204" pitchFamily="34" charset="0"/>
            </a:endParaRPr>
          </a:p>
        </p:txBody>
      </p:sp>
      <p:sp>
        <p:nvSpPr>
          <p:cNvPr id="15366" name="Text Box 9"/>
          <p:cNvSpPr txBox="1">
            <a:spLocks noChangeArrowheads="1"/>
          </p:cNvSpPr>
          <p:nvPr/>
        </p:nvSpPr>
        <p:spPr bwMode="auto">
          <a:xfrm>
            <a:off x="365125" y="6096000"/>
            <a:ext cx="9159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eaLnBrk="0" fontAlgn="base" hangingPunct="0">
              <a:spcBef>
                <a:spcPct val="0"/>
              </a:spcBef>
              <a:spcAft>
                <a:spcPct val="0"/>
              </a:spcAft>
            </a:pPr>
            <a:r>
              <a:rPr lang="en-US" altLang="en-US" sz="2000" b="1" smtClean="0">
                <a:solidFill>
                  <a:srgbClr val="FF66CC"/>
                </a:solidFill>
              </a:rPr>
              <a:t>(WATER &amp; SANITATION DECADE  REPORT, MINISTRY OF HEALTH, NEW DELHI)</a:t>
            </a:r>
          </a:p>
          <a:p>
            <a:pPr eaLnBrk="0" fontAlgn="base" hangingPunct="0">
              <a:spcBef>
                <a:spcPct val="0"/>
              </a:spcBef>
              <a:spcAft>
                <a:spcPct val="0"/>
              </a:spcAft>
            </a:pPr>
            <a:endParaRPr lang="en-US" altLang="en-US" sz="2000" smtClean="0">
              <a:solidFill>
                <a:srgbClr val="EAEAEA"/>
              </a:solidFill>
            </a:endParaRPr>
          </a:p>
        </p:txBody>
      </p:sp>
      <p:pic>
        <p:nvPicPr>
          <p:cNvPr id="1536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662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82563"/>
            <a:ext cx="5089525" cy="1417637"/>
          </a:xfrm>
        </p:spPr>
        <p:txBody>
          <a:bodyPr/>
          <a:lstStyle/>
          <a:p>
            <a:pPr eaLnBrk="1" hangingPunct="1">
              <a:defRPr/>
            </a:pPr>
            <a:r>
              <a:rPr lang="en-US" altLang="en-US" sz="3600" b="1">
                <a:solidFill>
                  <a:srgbClr val="FFFFFF"/>
                </a:solidFill>
              </a:rPr>
              <a:t>CHOLERA </a:t>
            </a:r>
            <a:r>
              <a:rPr lang="en-US" altLang="en-US" sz="3600" b="1"/>
              <a:t/>
            </a:r>
            <a:br>
              <a:rPr lang="en-US" altLang="en-US" sz="3600" b="1"/>
            </a:br>
            <a:r>
              <a:rPr lang="en-US" altLang="en-US" sz="3200" b="1">
                <a:solidFill>
                  <a:srgbClr val="FFFFFF"/>
                </a:solidFill>
              </a:rPr>
              <a:t>(CASES - 2873,</a:t>
            </a:r>
            <a:br>
              <a:rPr lang="en-US" altLang="en-US" sz="3200" b="1">
                <a:solidFill>
                  <a:srgbClr val="FFFFFF"/>
                </a:solidFill>
              </a:rPr>
            </a:br>
            <a:r>
              <a:rPr lang="en-US" altLang="en-US" sz="2800" b="1">
                <a:solidFill>
                  <a:srgbClr val="FFFFFF"/>
                </a:solidFill>
              </a:rPr>
              <a:t>DEATHS</a:t>
            </a:r>
            <a:r>
              <a:rPr lang="en-US" altLang="en-US" sz="3200" b="1">
                <a:solidFill>
                  <a:srgbClr val="FFFFFF"/>
                </a:solidFill>
              </a:rPr>
              <a:t> - 2) (2003)</a:t>
            </a:r>
            <a:endParaRPr lang="en-US" altLang="en-US" sz="3600" b="1" u="sng">
              <a:solidFill>
                <a:schemeClr val="accent2"/>
              </a:solidFill>
            </a:endParaRPr>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038600"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781550" y="1905000"/>
            <a:ext cx="4133850" cy="5160963"/>
          </a:xfrm>
          <a:noFill/>
          <a:extLst>
            <a:ext uri="{909E8E84-426E-40DD-AFC4-6F175D3DCCD1}">
              <a14:hiddenFill xmlns:a14="http://schemas.microsoft.com/office/drawing/2010/main">
                <a:solidFill>
                  <a:srgbClr val="FFFFFF"/>
                </a:solidFill>
              </a14:hiddenFill>
            </a:ext>
          </a:extLst>
        </p:spPr>
      </p:pic>
      <p:sp>
        <p:nvSpPr>
          <p:cNvPr id="17418" name="Text Box 10"/>
          <p:cNvSpPr txBox="1">
            <a:spLocks noChangeArrowheads="1"/>
          </p:cNvSpPr>
          <p:nvPr/>
        </p:nvSpPr>
        <p:spPr bwMode="auto">
          <a:xfrm>
            <a:off x="5089525" y="0"/>
            <a:ext cx="4511675" cy="1920875"/>
          </a:xfrm>
          <a:prstGeom prst="rect">
            <a:avLst/>
          </a:prstGeom>
          <a:noFill/>
          <a:ln>
            <a:noFill/>
          </a:ln>
          <a:effectLst/>
        </p:spPr>
        <p:txBody>
          <a:bodyPr>
            <a:spAutoFit/>
          </a:bodyPr>
          <a:lstStyle/>
          <a:p>
            <a:pPr eaLnBrk="0" fontAlgn="base" hangingPunct="0">
              <a:spcBef>
                <a:spcPct val="0"/>
              </a:spcBef>
              <a:spcAft>
                <a:spcPct val="0"/>
              </a:spcAft>
              <a:defRPr/>
            </a:pPr>
            <a:r>
              <a:rPr lang="en-US" altLang="en-US" sz="3600" b="1">
                <a:solidFill>
                  <a:srgbClr val="EAEAEA"/>
                </a:solidFill>
                <a:effectLst>
                  <a:outerShdw blurRad="38100" dist="38100" dir="2700000" algn="tl">
                    <a:srgbClr val="000000"/>
                  </a:outerShdw>
                </a:effectLst>
                <a:latin typeface="Arial" panose="020B0604020202020204" pitchFamily="34" charset="0"/>
              </a:rPr>
              <a:t>INFECTIVE DIARRHEAS</a:t>
            </a:r>
          </a:p>
          <a:p>
            <a:pPr eaLnBrk="0" fontAlgn="base" hangingPunct="0">
              <a:spcBef>
                <a:spcPct val="0"/>
              </a:spcBef>
              <a:spcAft>
                <a:spcPct val="0"/>
              </a:spcAft>
              <a:defRPr/>
            </a:pPr>
            <a:r>
              <a:rPr lang="en-US" altLang="en-US" sz="2400" b="1">
                <a:solidFill>
                  <a:srgbClr val="EAEAEA"/>
                </a:solidFill>
                <a:effectLst>
                  <a:outerShdw blurRad="38100" dist="38100" dir="2700000" algn="tl">
                    <a:srgbClr val="000000"/>
                  </a:outerShdw>
                </a:effectLst>
                <a:latin typeface="Arial" panose="020B0604020202020204" pitchFamily="34" charset="0"/>
              </a:rPr>
              <a:t>ROTAVIRUS - 15 TO 25%</a:t>
            </a:r>
          </a:p>
          <a:p>
            <a:pPr eaLnBrk="0" fontAlgn="base" hangingPunct="0">
              <a:spcBef>
                <a:spcPct val="0"/>
              </a:spcBef>
              <a:spcAft>
                <a:spcPct val="0"/>
              </a:spcAft>
              <a:defRPr/>
            </a:pPr>
            <a:r>
              <a:rPr lang="en-US" altLang="en-US" sz="2400" b="1">
                <a:solidFill>
                  <a:srgbClr val="EAEAEA"/>
                </a:solidFill>
                <a:effectLst>
                  <a:outerShdw blurRad="38100" dist="38100" dir="2700000" algn="tl">
                    <a:srgbClr val="000000"/>
                  </a:outerShdw>
                </a:effectLst>
                <a:latin typeface="Arial" panose="020B0604020202020204" pitchFamily="34" charset="0"/>
              </a:rPr>
              <a:t>E. COLI - 10 TO 20%</a:t>
            </a:r>
          </a:p>
        </p:txBody>
      </p:sp>
      <p:pic>
        <p:nvPicPr>
          <p:cNvPr id="174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532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ltLang="en-US" sz="4000" b="1"/>
              <a:t>TYPHOID PATIENT</a:t>
            </a:r>
            <a:endParaRPr lang="en-US" altLang="en-US" b="1" u="sng"/>
          </a:p>
        </p:txBody>
      </p:sp>
      <p:sp>
        <p:nvSpPr>
          <p:cNvPr id="19459" name="Rectangle 3"/>
          <p:cNvSpPr>
            <a:spLocks noGrp="1" noChangeArrowheads="1"/>
          </p:cNvSpPr>
          <p:nvPr>
            <p:ph type="body" idx="1"/>
          </p:nvPr>
        </p:nvSpPr>
        <p:spPr/>
        <p:txBody>
          <a:bodyPr/>
          <a:lstStyle/>
          <a:p>
            <a:pPr eaLnBrk="1" hangingPunct="1">
              <a:defRPr/>
            </a:pPr>
            <a:endParaRPr lang="ru-RU" altLang="en-US"/>
          </a:p>
        </p:txBody>
      </p:sp>
      <p:pic>
        <p:nvPicPr>
          <p:cNvPr id="194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80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8"/>
          <p:cNvSpPr txBox="1">
            <a:spLocks noChangeArrowheads="1"/>
          </p:cNvSpPr>
          <p:nvPr/>
        </p:nvSpPr>
        <p:spPr bwMode="auto">
          <a:xfrm>
            <a:off x="5486400" y="1844675"/>
            <a:ext cx="4038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6pPr>
            <a:lvl7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7pPr>
            <a:lvl8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8pPr>
            <a:lvl9pPr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defRPr>
            </a:lvl9pPr>
          </a:lstStyle>
          <a:p>
            <a:pPr fontAlgn="base">
              <a:spcBef>
                <a:spcPct val="0"/>
              </a:spcBef>
              <a:spcAft>
                <a:spcPct val="0"/>
              </a:spcAft>
            </a:pPr>
            <a:r>
              <a:rPr lang="en-US" altLang="en-US" sz="3600" b="1" smtClean="0">
                <a:solidFill>
                  <a:srgbClr val="EAEAEA"/>
                </a:solidFill>
                <a:latin typeface="Arial" pitchFamily="34" charset="0"/>
              </a:rPr>
              <a:t>Cases - 329499</a:t>
            </a:r>
          </a:p>
          <a:p>
            <a:pPr fontAlgn="base">
              <a:spcBef>
                <a:spcPct val="0"/>
              </a:spcBef>
              <a:spcAft>
                <a:spcPct val="0"/>
              </a:spcAft>
            </a:pPr>
            <a:r>
              <a:rPr lang="en-US" altLang="en-US" sz="3600" b="1" smtClean="0">
                <a:solidFill>
                  <a:srgbClr val="EAEAEA"/>
                </a:solidFill>
                <a:latin typeface="Arial" pitchFamily="34" charset="0"/>
              </a:rPr>
              <a:t>Deaths - 672</a:t>
            </a:r>
          </a:p>
          <a:p>
            <a:pPr fontAlgn="base">
              <a:spcBef>
                <a:spcPct val="0"/>
              </a:spcBef>
              <a:spcAft>
                <a:spcPct val="0"/>
              </a:spcAft>
            </a:pPr>
            <a:r>
              <a:rPr lang="en-US" altLang="en-US" sz="3600" b="1" smtClean="0">
                <a:solidFill>
                  <a:srgbClr val="EAEAEA"/>
                </a:solidFill>
                <a:latin typeface="Arial" pitchFamily="34" charset="0"/>
              </a:rPr>
              <a:t>(1995)</a:t>
            </a:r>
          </a:p>
        </p:txBody>
      </p:sp>
      <p:pic>
        <p:nvPicPr>
          <p:cNvPr id="1946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377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1428</Words>
  <Application>Microsoft Office PowerPoint</Application>
  <PresentationFormat>On-screen Show (4:3)</PresentationFormat>
  <Paragraphs>247</Paragraphs>
  <Slides>33</Slides>
  <Notes>17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Cliff</vt:lpstr>
      <vt:lpstr>SANITATION</vt:lpstr>
      <vt:lpstr>STILL A DISTANT DREAM</vt:lpstr>
      <vt:lpstr>PowerPoint Presentation</vt:lpstr>
      <vt:lpstr>SITUATION ANALYSIS OF INDIAN SANITATION </vt:lpstr>
      <vt:lpstr>DISEASE BURDEN DUE TO POOR SANITATION  </vt:lpstr>
      <vt:lpstr> VECTOR BORNE DISEASES DUE TO POOR SANITATION</vt:lpstr>
      <vt:lpstr>ECONOMIC LOSS</vt:lpstr>
      <vt:lpstr>CHOLERA  (CASES - 2873, DEATHS - 2) (2003)</vt:lpstr>
      <vt:lpstr>TYPHOID PATIENT</vt:lpstr>
      <vt:lpstr> URBAN INDIA </vt:lpstr>
      <vt:lpstr>FAST FOODS CENTRES AND GETTING INFECTED</vt:lpstr>
      <vt:lpstr>SANITATION SCENARIO AT INDIAN RAILWAY STATIONS</vt:lpstr>
      <vt:lpstr>PowerPoint Presentation</vt:lpstr>
      <vt:lpstr>URBAN SLUMS</vt:lpstr>
      <vt:lpstr>UNSAFE  SLUM  ENVIRONMENT</vt:lpstr>
      <vt:lpstr>SEWAGE IN A SLUM</vt:lpstr>
      <vt:lpstr>POOR SANITATION AND  VECTOR BREEDING PLACES</vt:lpstr>
      <vt:lpstr>RURAL SANITATION</vt:lpstr>
      <vt:lpstr>RURAL SOCIETY</vt:lpstr>
      <vt:lpstr>OPEN DEFECATION</vt:lpstr>
      <vt:lpstr>              PUBLIC URINATION,               Source of contamination</vt:lpstr>
      <vt:lpstr>UNSAFE WATER</vt:lpstr>
      <vt:lpstr>UNSAFE WATER</vt:lpstr>
      <vt:lpstr>FAITH VERSUS DISEASE POLLUTED RIVERS</vt:lpstr>
      <vt:lpstr>UBIQUITOUS FLY</vt:lpstr>
      <vt:lpstr>PUBLIC SPITTING &amp; TUBERCULOSIS</vt:lpstr>
      <vt:lpstr>PUBLIC SPITTING  IN MAHARASHTRA &amp; TB </vt:lpstr>
      <vt:lpstr> ADVOCATORS   FOR  HAND- WASHING UNHAPPY  </vt:lpstr>
      <vt:lpstr>TRIBAL INDIA</vt:lpstr>
      <vt:lpstr>       WHAT IS WRONG</vt:lpstr>
      <vt:lpstr>What is the sanity behind the policy?</vt:lpstr>
      <vt:lpstr>APPARENT INTERVENTIONS: </vt:lpstr>
      <vt:lpstr>CRUX OF THE PROBLEM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dc:title>
  <dc:creator>ADMIN</dc:creator>
  <cp:lastModifiedBy>ismail - [2010]</cp:lastModifiedBy>
  <cp:revision>34</cp:revision>
  <dcterms:created xsi:type="dcterms:W3CDTF">2022-08-01T05:19:30Z</dcterms:created>
  <dcterms:modified xsi:type="dcterms:W3CDTF">2023-07-07T00:30:00Z</dcterms:modified>
</cp:coreProperties>
</file>