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1" r:id="rId4"/>
    <p:sldMasterId id="2147483713" r:id="rId5"/>
    <p:sldMasterId id="2147483730" r:id="rId6"/>
    <p:sldMasterId id="2147483742" r:id="rId7"/>
    <p:sldMasterId id="2147483906" r:id="rId8"/>
  </p:sldMasterIdLst>
  <p:notesMasterIdLst>
    <p:notesMasterId r:id="rId150"/>
  </p:notesMasterIdLst>
  <p:sldIdLst>
    <p:sldId id="793" r:id="rId9"/>
    <p:sldId id="794" r:id="rId10"/>
    <p:sldId id="795" r:id="rId11"/>
    <p:sldId id="796" r:id="rId12"/>
    <p:sldId id="797" r:id="rId13"/>
    <p:sldId id="798" r:id="rId14"/>
    <p:sldId id="799" r:id="rId15"/>
    <p:sldId id="800" r:id="rId16"/>
    <p:sldId id="801" r:id="rId17"/>
    <p:sldId id="802" r:id="rId18"/>
    <p:sldId id="803" r:id="rId19"/>
    <p:sldId id="384" r:id="rId20"/>
    <p:sldId id="385" r:id="rId21"/>
    <p:sldId id="386" r:id="rId22"/>
    <p:sldId id="387" r:id="rId23"/>
    <p:sldId id="388" r:id="rId24"/>
    <p:sldId id="389"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282" r:id="rId65"/>
    <p:sldId id="283" r:id="rId66"/>
    <p:sldId id="284" r:id="rId67"/>
    <p:sldId id="285" r:id="rId68"/>
    <p:sldId id="286" r:id="rId69"/>
    <p:sldId id="287" r:id="rId70"/>
    <p:sldId id="288" r:id="rId71"/>
    <p:sldId id="289" r:id="rId72"/>
    <p:sldId id="290" r:id="rId73"/>
    <p:sldId id="291" r:id="rId74"/>
    <p:sldId id="292" r:id="rId75"/>
    <p:sldId id="293" r:id="rId76"/>
    <p:sldId id="294" r:id="rId77"/>
    <p:sldId id="295" r:id="rId78"/>
    <p:sldId id="296" r:id="rId79"/>
    <p:sldId id="297" r:id="rId80"/>
    <p:sldId id="298" r:id="rId81"/>
    <p:sldId id="299" r:id="rId82"/>
    <p:sldId id="300" r:id="rId83"/>
    <p:sldId id="301" r:id="rId84"/>
    <p:sldId id="302" r:id="rId85"/>
    <p:sldId id="303" r:id="rId86"/>
    <p:sldId id="304" r:id="rId87"/>
    <p:sldId id="305" r:id="rId88"/>
    <p:sldId id="306" r:id="rId89"/>
    <p:sldId id="307" r:id="rId90"/>
    <p:sldId id="308" r:id="rId91"/>
    <p:sldId id="309" r:id="rId92"/>
    <p:sldId id="310" r:id="rId93"/>
    <p:sldId id="311" r:id="rId94"/>
    <p:sldId id="312" r:id="rId95"/>
    <p:sldId id="313" r:id="rId96"/>
    <p:sldId id="314" r:id="rId97"/>
    <p:sldId id="315" r:id="rId98"/>
    <p:sldId id="316" r:id="rId99"/>
    <p:sldId id="317" r:id="rId100"/>
    <p:sldId id="318" r:id="rId101"/>
    <p:sldId id="319" r:id="rId102"/>
    <p:sldId id="320" r:id="rId103"/>
    <p:sldId id="321" r:id="rId104"/>
    <p:sldId id="322" r:id="rId105"/>
    <p:sldId id="323" r:id="rId106"/>
    <p:sldId id="324" r:id="rId107"/>
    <p:sldId id="325" r:id="rId108"/>
    <p:sldId id="326" r:id="rId109"/>
    <p:sldId id="327" r:id="rId110"/>
    <p:sldId id="328" r:id="rId111"/>
    <p:sldId id="329" r:id="rId112"/>
    <p:sldId id="330" r:id="rId113"/>
    <p:sldId id="331" r:id="rId114"/>
    <p:sldId id="332" r:id="rId115"/>
    <p:sldId id="333" r:id="rId116"/>
    <p:sldId id="334" r:id="rId117"/>
    <p:sldId id="335" r:id="rId118"/>
    <p:sldId id="336" r:id="rId119"/>
    <p:sldId id="337" r:id="rId120"/>
    <p:sldId id="338" r:id="rId121"/>
    <p:sldId id="339" r:id="rId122"/>
    <p:sldId id="340" r:id="rId123"/>
    <p:sldId id="341" r:id="rId124"/>
    <p:sldId id="342" r:id="rId125"/>
    <p:sldId id="343" r:id="rId126"/>
    <p:sldId id="344" r:id="rId127"/>
    <p:sldId id="345" r:id="rId128"/>
    <p:sldId id="346" r:id="rId129"/>
    <p:sldId id="347" r:id="rId130"/>
    <p:sldId id="348" r:id="rId131"/>
    <p:sldId id="349" r:id="rId132"/>
    <p:sldId id="350" r:id="rId133"/>
    <p:sldId id="351" r:id="rId134"/>
    <p:sldId id="352" r:id="rId135"/>
    <p:sldId id="353" r:id="rId136"/>
    <p:sldId id="354" r:id="rId137"/>
    <p:sldId id="355" r:id="rId138"/>
    <p:sldId id="356" r:id="rId139"/>
    <p:sldId id="357" r:id="rId140"/>
    <p:sldId id="358" r:id="rId141"/>
    <p:sldId id="359" r:id="rId142"/>
    <p:sldId id="360" r:id="rId143"/>
    <p:sldId id="361" r:id="rId144"/>
    <p:sldId id="362" r:id="rId145"/>
    <p:sldId id="363" r:id="rId146"/>
    <p:sldId id="364" r:id="rId147"/>
    <p:sldId id="365" r:id="rId148"/>
    <p:sldId id="366"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25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slide" Target="slides/slide130.xml"/><Relationship Id="rId154" Type="http://schemas.openxmlformats.org/officeDocument/2006/relationships/tableStyles" Target="tableStyles.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slide" Target="slides/slide136.xml"/><Relationship Id="rId149" Type="http://schemas.openxmlformats.org/officeDocument/2006/relationships/slide" Target="slides/slide14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50" Type="http://schemas.openxmlformats.org/officeDocument/2006/relationships/notesMaster" Target="notesMasters/notes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slide" Target="slides/slide121.xml"/><Relationship Id="rId137" Type="http://schemas.openxmlformats.org/officeDocument/2006/relationships/slide" Target="slides/slide12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slide" Target="slides/slide124.xml"/><Relationship Id="rId140" Type="http://schemas.openxmlformats.org/officeDocument/2006/relationships/slide" Target="slides/slide132.xml"/><Relationship Id="rId145" Type="http://schemas.openxmlformats.org/officeDocument/2006/relationships/slide" Target="slides/slide137.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slide" Target="slides/slide127.xml"/><Relationship Id="rId143" Type="http://schemas.openxmlformats.org/officeDocument/2006/relationships/slide" Target="slides/slide135.xml"/><Relationship Id="rId148" Type="http://schemas.openxmlformats.org/officeDocument/2006/relationships/slide" Target="slides/slide140.xml"/><Relationship Id="rId15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C39CE-8B94-4073-BC21-5104853D57C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D09C19C7-5060-4BD4-931F-1845E937A648}">
      <dgm:prSet phldrT="[Text]"/>
      <dgm:spPr/>
      <dgm:t>
        <a:bodyPr/>
        <a:lstStyle/>
        <a:p>
          <a:r>
            <a:rPr lang="en-US" dirty="0" smtClean="0">
              <a:latin typeface="Times New Roman" pitchFamily="18" charset="0"/>
              <a:cs typeface="Times New Roman" pitchFamily="18" charset="0"/>
            </a:rPr>
            <a:t>COMMUNITY HEALT</a:t>
          </a:r>
          <a:endParaRPr lang="en-US" dirty="0">
            <a:latin typeface="Times New Roman" pitchFamily="18" charset="0"/>
            <a:cs typeface="Times New Roman" pitchFamily="18" charset="0"/>
          </a:endParaRPr>
        </a:p>
      </dgm:t>
    </dgm:pt>
    <dgm:pt modelId="{3F0CAF2F-E490-4F4C-AFCF-8F7D3D5FD487}" type="parTrans" cxnId="{00A92AE5-2F24-48F9-B86B-2B7BCC3D898E}">
      <dgm:prSet/>
      <dgm:spPr/>
      <dgm:t>
        <a:bodyPr/>
        <a:lstStyle/>
        <a:p>
          <a:endParaRPr lang="en-US"/>
        </a:p>
      </dgm:t>
    </dgm:pt>
    <dgm:pt modelId="{F53BEC4D-CC18-42DE-B666-5C1E23A75094}" type="sibTrans" cxnId="{00A92AE5-2F24-48F9-B86B-2B7BCC3D898E}">
      <dgm:prSet/>
      <dgm:spPr/>
      <dgm:t>
        <a:bodyPr/>
        <a:lstStyle/>
        <a:p>
          <a:endParaRPr lang="en-US"/>
        </a:p>
      </dgm:t>
    </dgm:pt>
    <dgm:pt modelId="{2A791321-C104-4D49-AC65-73CBFE7A4EB0}">
      <dgm:prSet phldrT="[Text]"/>
      <dgm:spPr/>
      <dgm:t>
        <a:bodyPr/>
        <a:lstStyle/>
        <a:p>
          <a:r>
            <a:rPr lang="en-US" dirty="0" smtClean="0">
              <a:latin typeface="Times New Roman" pitchFamily="18" charset="0"/>
              <a:cs typeface="Times New Roman" pitchFamily="18" charset="0"/>
            </a:rPr>
            <a:t>ADMINISTRATIVE PURPOSE</a:t>
          </a:r>
          <a:endParaRPr lang="en-US" dirty="0">
            <a:latin typeface="Times New Roman" pitchFamily="18" charset="0"/>
            <a:cs typeface="Times New Roman" pitchFamily="18" charset="0"/>
          </a:endParaRPr>
        </a:p>
      </dgm:t>
    </dgm:pt>
    <dgm:pt modelId="{6685FA26-BA88-4840-A311-00AB13C3B5AC}" type="parTrans" cxnId="{FE7A7B75-9A60-4FD9-BEBD-AAA48F9ED14D}">
      <dgm:prSet/>
      <dgm:spPr/>
      <dgm:t>
        <a:bodyPr/>
        <a:lstStyle/>
        <a:p>
          <a:endParaRPr lang="en-US"/>
        </a:p>
      </dgm:t>
    </dgm:pt>
    <dgm:pt modelId="{523B9F74-ACB9-463F-AC8F-A600C1BEB970}" type="sibTrans" cxnId="{FE7A7B75-9A60-4FD9-BEBD-AAA48F9ED14D}">
      <dgm:prSet/>
      <dgm:spPr/>
      <dgm:t>
        <a:bodyPr/>
        <a:lstStyle/>
        <a:p>
          <a:endParaRPr lang="en-US"/>
        </a:p>
      </dgm:t>
    </dgm:pt>
    <dgm:pt modelId="{0BBC3730-53FC-42DB-841F-983E5EABF062}">
      <dgm:prSet phldrT="[Text]"/>
      <dgm:spPr/>
      <dgm:t>
        <a:bodyPr/>
        <a:lstStyle/>
        <a:p>
          <a:r>
            <a:rPr lang="en-US" dirty="0" smtClean="0">
              <a:latin typeface="Times New Roman" pitchFamily="18" charset="0"/>
              <a:cs typeface="Times New Roman" pitchFamily="18" charset="0"/>
            </a:rPr>
            <a:t>HEALTH PROGRAMMED ORGANISATION</a:t>
          </a:r>
          <a:endParaRPr lang="en-US" dirty="0">
            <a:latin typeface="Times New Roman" pitchFamily="18" charset="0"/>
            <a:cs typeface="Times New Roman" pitchFamily="18" charset="0"/>
          </a:endParaRPr>
        </a:p>
      </dgm:t>
    </dgm:pt>
    <dgm:pt modelId="{4F70FA7B-8C50-47E2-95BB-4B7FD1E9D943}" type="parTrans" cxnId="{49DBB482-E110-431F-8498-F747E0529D8D}">
      <dgm:prSet/>
      <dgm:spPr/>
      <dgm:t>
        <a:bodyPr/>
        <a:lstStyle/>
        <a:p>
          <a:endParaRPr lang="en-US"/>
        </a:p>
      </dgm:t>
    </dgm:pt>
    <dgm:pt modelId="{98DFAAEE-63AB-4949-BC40-90CB387C2282}" type="sibTrans" cxnId="{49DBB482-E110-431F-8498-F747E0529D8D}">
      <dgm:prSet/>
      <dgm:spPr/>
      <dgm:t>
        <a:bodyPr/>
        <a:lstStyle/>
        <a:p>
          <a:endParaRPr lang="en-US"/>
        </a:p>
      </dgm:t>
    </dgm:pt>
    <dgm:pt modelId="{2CE903AE-29E9-47C7-B393-5C84D0610B7F}">
      <dgm:prSet phldrT="[Text]"/>
      <dgm:spPr/>
      <dgm:t>
        <a:bodyPr/>
        <a:lstStyle/>
        <a:p>
          <a:r>
            <a:rPr lang="en-US" dirty="0" smtClean="0">
              <a:latin typeface="Times New Roman" pitchFamily="18" charset="0"/>
              <a:cs typeface="Times New Roman" pitchFamily="18" charset="0"/>
            </a:rPr>
            <a:t>LEGISLATION PURPOSE</a:t>
          </a:r>
          <a:endParaRPr lang="en-US" dirty="0">
            <a:latin typeface="Times New Roman" pitchFamily="18" charset="0"/>
            <a:cs typeface="Times New Roman" pitchFamily="18" charset="0"/>
          </a:endParaRPr>
        </a:p>
      </dgm:t>
    </dgm:pt>
    <dgm:pt modelId="{6F723DF3-617B-4701-9C5F-4C6930D0F05E}" type="parTrans" cxnId="{3CEF74BF-9C4B-4455-8EC9-63083927C9F4}">
      <dgm:prSet/>
      <dgm:spPr/>
      <dgm:t>
        <a:bodyPr/>
        <a:lstStyle/>
        <a:p>
          <a:endParaRPr lang="en-US"/>
        </a:p>
      </dgm:t>
    </dgm:pt>
    <dgm:pt modelId="{AFFBC730-2B63-411D-B735-4CC291CCBEC6}" type="sibTrans" cxnId="{3CEF74BF-9C4B-4455-8EC9-63083927C9F4}">
      <dgm:prSet/>
      <dgm:spPr/>
      <dgm:t>
        <a:bodyPr/>
        <a:lstStyle/>
        <a:p>
          <a:endParaRPr lang="en-US"/>
        </a:p>
      </dgm:t>
    </dgm:pt>
    <dgm:pt modelId="{32DF1FE0-D168-4A62-A8F3-3F88AC2BC37B}">
      <dgm:prSet phldrT="[Text]"/>
      <dgm:spPr/>
      <dgm:t>
        <a:bodyPr/>
        <a:lstStyle/>
        <a:p>
          <a:r>
            <a:rPr lang="en-US" dirty="0" smtClean="0">
              <a:latin typeface="Times New Roman" pitchFamily="18" charset="0"/>
              <a:cs typeface="Times New Roman" pitchFamily="18" charset="0"/>
            </a:rPr>
            <a:t>GOVERNMENT PURPOSE</a:t>
          </a:r>
          <a:endParaRPr lang="en-US" dirty="0">
            <a:latin typeface="Times New Roman" pitchFamily="18" charset="0"/>
            <a:cs typeface="Times New Roman" pitchFamily="18" charset="0"/>
          </a:endParaRPr>
        </a:p>
      </dgm:t>
    </dgm:pt>
    <dgm:pt modelId="{C879DAB7-D18E-4DAF-91CD-CF3CBB1DE3CB}" type="parTrans" cxnId="{35BD65FC-1829-430E-AF10-4E058A218321}">
      <dgm:prSet/>
      <dgm:spPr/>
      <dgm:t>
        <a:bodyPr/>
        <a:lstStyle/>
        <a:p>
          <a:endParaRPr lang="en-US"/>
        </a:p>
      </dgm:t>
    </dgm:pt>
    <dgm:pt modelId="{97FC7A26-D26F-4B17-9C4D-05D2B3F29457}" type="sibTrans" cxnId="{35BD65FC-1829-430E-AF10-4E058A218321}">
      <dgm:prSet/>
      <dgm:spPr/>
      <dgm:t>
        <a:bodyPr/>
        <a:lstStyle/>
        <a:p>
          <a:endParaRPr lang="en-US"/>
        </a:p>
      </dgm:t>
    </dgm:pt>
    <dgm:pt modelId="{BDFAE23B-6306-497B-9299-32EE59874A2A}" type="pres">
      <dgm:prSet presAssocID="{F79C39CE-8B94-4073-BC21-5104853D57C8}" presName="Name0" presStyleCnt="0">
        <dgm:presLayoutVars>
          <dgm:dir/>
          <dgm:resizeHandles val="exact"/>
        </dgm:presLayoutVars>
      </dgm:prSet>
      <dgm:spPr/>
      <dgm:t>
        <a:bodyPr/>
        <a:lstStyle/>
        <a:p>
          <a:endParaRPr lang="en-IN"/>
        </a:p>
      </dgm:t>
    </dgm:pt>
    <dgm:pt modelId="{411902E1-69F9-47D2-8B7D-3AC2B30DC041}" type="pres">
      <dgm:prSet presAssocID="{D09C19C7-5060-4BD4-931F-1845E937A648}" presName="node" presStyleLbl="node1" presStyleIdx="0" presStyleCnt="5">
        <dgm:presLayoutVars>
          <dgm:bulletEnabled val="1"/>
        </dgm:presLayoutVars>
      </dgm:prSet>
      <dgm:spPr/>
      <dgm:t>
        <a:bodyPr/>
        <a:lstStyle/>
        <a:p>
          <a:endParaRPr lang="en-US"/>
        </a:p>
      </dgm:t>
    </dgm:pt>
    <dgm:pt modelId="{D9999F5D-9585-4884-86B8-A738D8543FC1}" type="pres">
      <dgm:prSet presAssocID="{F53BEC4D-CC18-42DE-B666-5C1E23A75094}" presName="sibTrans" presStyleLbl="sibTrans1D1" presStyleIdx="0" presStyleCnt="4"/>
      <dgm:spPr/>
      <dgm:t>
        <a:bodyPr/>
        <a:lstStyle/>
        <a:p>
          <a:endParaRPr lang="en-IN"/>
        </a:p>
      </dgm:t>
    </dgm:pt>
    <dgm:pt modelId="{C5DC3D67-2010-4559-AEDB-7A9CB3347067}" type="pres">
      <dgm:prSet presAssocID="{F53BEC4D-CC18-42DE-B666-5C1E23A75094}" presName="connectorText" presStyleLbl="sibTrans1D1" presStyleIdx="0" presStyleCnt="4"/>
      <dgm:spPr/>
      <dgm:t>
        <a:bodyPr/>
        <a:lstStyle/>
        <a:p>
          <a:endParaRPr lang="en-IN"/>
        </a:p>
      </dgm:t>
    </dgm:pt>
    <dgm:pt modelId="{479B8860-45A4-4DCE-BA60-CCB7C632BECA}" type="pres">
      <dgm:prSet presAssocID="{2A791321-C104-4D49-AC65-73CBFE7A4EB0}" presName="node" presStyleLbl="node1" presStyleIdx="1" presStyleCnt="5">
        <dgm:presLayoutVars>
          <dgm:bulletEnabled val="1"/>
        </dgm:presLayoutVars>
      </dgm:prSet>
      <dgm:spPr/>
      <dgm:t>
        <a:bodyPr/>
        <a:lstStyle/>
        <a:p>
          <a:endParaRPr lang="en-IN"/>
        </a:p>
      </dgm:t>
    </dgm:pt>
    <dgm:pt modelId="{45071E8B-A386-4268-A271-0C57A397386B}" type="pres">
      <dgm:prSet presAssocID="{523B9F74-ACB9-463F-AC8F-A600C1BEB970}" presName="sibTrans" presStyleLbl="sibTrans1D1" presStyleIdx="1" presStyleCnt="4"/>
      <dgm:spPr/>
      <dgm:t>
        <a:bodyPr/>
        <a:lstStyle/>
        <a:p>
          <a:endParaRPr lang="en-IN"/>
        </a:p>
      </dgm:t>
    </dgm:pt>
    <dgm:pt modelId="{C62517ED-94A2-4649-9829-C47CE80060F5}" type="pres">
      <dgm:prSet presAssocID="{523B9F74-ACB9-463F-AC8F-A600C1BEB970}" presName="connectorText" presStyleLbl="sibTrans1D1" presStyleIdx="1" presStyleCnt="4"/>
      <dgm:spPr/>
      <dgm:t>
        <a:bodyPr/>
        <a:lstStyle/>
        <a:p>
          <a:endParaRPr lang="en-IN"/>
        </a:p>
      </dgm:t>
    </dgm:pt>
    <dgm:pt modelId="{8578EADE-0175-4282-895E-7C36F6F08F33}" type="pres">
      <dgm:prSet presAssocID="{0BBC3730-53FC-42DB-841F-983E5EABF062}" presName="node" presStyleLbl="node1" presStyleIdx="2" presStyleCnt="5">
        <dgm:presLayoutVars>
          <dgm:bulletEnabled val="1"/>
        </dgm:presLayoutVars>
      </dgm:prSet>
      <dgm:spPr/>
      <dgm:t>
        <a:bodyPr/>
        <a:lstStyle/>
        <a:p>
          <a:endParaRPr lang="en-US"/>
        </a:p>
      </dgm:t>
    </dgm:pt>
    <dgm:pt modelId="{3DD5447E-C254-4A35-A3CF-0EB634F6A4C2}" type="pres">
      <dgm:prSet presAssocID="{98DFAAEE-63AB-4949-BC40-90CB387C2282}" presName="sibTrans" presStyleLbl="sibTrans1D1" presStyleIdx="2" presStyleCnt="4"/>
      <dgm:spPr/>
      <dgm:t>
        <a:bodyPr/>
        <a:lstStyle/>
        <a:p>
          <a:endParaRPr lang="en-IN"/>
        </a:p>
      </dgm:t>
    </dgm:pt>
    <dgm:pt modelId="{1AAC2D61-9B82-4C78-814B-E074EE10FBA9}" type="pres">
      <dgm:prSet presAssocID="{98DFAAEE-63AB-4949-BC40-90CB387C2282}" presName="connectorText" presStyleLbl="sibTrans1D1" presStyleIdx="2" presStyleCnt="4"/>
      <dgm:spPr/>
      <dgm:t>
        <a:bodyPr/>
        <a:lstStyle/>
        <a:p>
          <a:endParaRPr lang="en-IN"/>
        </a:p>
      </dgm:t>
    </dgm:pt>
    <dgm:pt modelId="{98B594CD-60B8-4F63-A35A-B4E9CF3833C5}" type="pres">
      <dgm:prSet presAssocID="{2CE903AE-29E9-47C7-B393-5C84D0610B7F}" presName="node" presStyleLbl="node1" presStyleIdx="3" presStyleCnt="5">
        <dgm:presLayoutVars>
          <dgm:bulletEnabled val="1"/>
        </dgm:presLayoutVars>
      </dgm:prSet>
      <dgm:spPr/>
      <dgm:t>
        <a:bodyPr/>
        <a:lstStyle/>
        <a:p>
          <a:endParaRPr lang="en-IN"/>
        </a:p>
      </dgm:t>
    </dgm:pt>
    <dgm:pt modelId="{4282EF3B-8BC1-4B05-B172-782A72E49B91}" type="pres">
      <dgm:prSet presAssocID="{AFFBC730-2B63-411D-B735-4CC291CCBEC6}" presName="sibTrans" presStyleLbl="sibTrans1D1" presStyleIdx="3" presStyleCnt="4"/>
      <dgm:spPr/>
      <dgm:t>
        <a:bodyPr/>
        <a:lstStyle/>
        <a:p>
          <a:endParaRPr lang="en-IN"/>
        </a:p>
      </dgm:t>
    </dgm:pt>
    <dgm:pt modelId="{5A41C74C-5D64-4E55-A1EB-FB2C344318D5}" type="pres">
      <dgm:prSet presAssocID="{AFFBC730-2B63-411D-B735-4CC291CCBEC6}" presName="connectorText" presStyleLbl="sibTrans1D1" presStyleIdx="3" presStyleCnt="4"/>
      <dgm:spPr/>
      <dgm:t>
        <a:bodyPr/>
        <a:lstStyle/>
        <a:p>
          <a:endParaRPr lang="en-IN"/>
        </a:p>
      </dgm:t>
    </dgm:pt>
    <dgm:pt modelId="{DCBC3278-29B1-415C-90C3-BF3B0788DC2F}" type="pres">
      <dgm:prSet presAssocID="{32DF1FE0-D168-4A62-A8F3-3F88AC2BC37B}" presName="node" presStyleLbl="node1" presStyleIdx="4" presStyleCnt="5">
        <dgm:presLayoutVars>
          <dgm:bulletEnabled val="1"/>
        </dgm:presLayoutVars>
      </dgm:prSet>
      <dgm:spPr/>
      <dgm:t>
        <a:bodyPr/>
        <a:lstStyle/>
        <a:p>
          <a:endParaRPr lang="en-IN"/>
        </a:p>
      </dgm:t>
    </dgm:pt>
  </dgm:ptLst>
  <dgm:cxnLst>
    <dgm:cxn modelId="{FE7A7B75-9A60-4FD9-BEBD-AAA48F9ED14D}" srcId="{F79C39CE-8B94-4073-BC21-5104853D57C8}" destId="{2A791321-C104-4D49-AC65-73CBFE7A4EB0}" srcOrd="1" destOrd="0" parTransId="{6685FA26-BA88-4840-A311-00AB13C3B5AC}" sibTransId="{523B9F74-ACB9-463F-AC8F-A600C1BEB970}"/>
    <dgm:cxn modelId="{00A92AE5-2F24-48F9-B86B-2B7BCC3D898E}" srcId="{F79C39CE-8B94-4073-BC21-5104853D57C8}" destId="{D09C19C7-5060-4BD4-931F-1845E937A648}" srcOrd="0" destOrd="0" parTransId="{3F0CAF2F-E490-4F4C-AFCF-8F7D3D5FD487}" sibTransId="{F53BEC4D-CC18-42DE-B666-5C1E23A75094}"/>
    <dgm:cxn modelId="{3CEF74BF-9C4B-4455-8EC9-63083927C9F4}" srcId="{F79C39CE-8B94-4073-BC21-5104853D57C8}" destId="{2CE903AE-29E9-47C7-B393-5C84D0610B7F}" srcOrd="3" destOrd="0" parTransId="{6F723DF3-617B-4701-9C5F-4C6930D0F05E}" sibTransId="{AFFBC730-2B63-411D-B735-4CC291CCBEC6}"/>
    <dgm:cxn modelId="{4E5F770E-9BD7-409C-A3E1-541F69D4746F}" type="presOf" srcId="{523B9F74-ACB9-463F-AC8F-A600C1BEB970}" destId="{45071E8B-A386-4268-A271-0C57A397386B}" srcOrd="0" destOrd="0" presId="urn:microsoft.com/office/officeart/2005/8/layout/bProcess3"/>
    <dgm:cxn modelId="{0B1E0E03-BC47-4B1C-8948-21AA885EABDC}" type="presOf" srcId="{2A791321-C104-4D49-AC65-73CBFE7A4EB0}" destId="{479B8860-45A4-4DCE-BA60-CCB7C632BECA}" srcOrd="0" destOrd="0" presId="urn:microsoft.com/office/officeart/2005/8/layout/bProcess3"/>
    <dgm:cxn modelId="{9339C23C-7422-4D39-B0C1-AC54CDF2DC56}" type="presOf" srcId="{F53BEC4D-CC18-42DE-B666-5C1E23A75094}" destId="{C5DC3D67-2010-4559-AEDB-7A9CB3347067}" srcOrd="1" destOrd="0" presId="urn:microsoft.com/office/officeart/2005/8/layout/bProcess3"/>
    <dgm:cxn modelId="{E1D6E988-963B-4B97-9787-1375591B4CF9}" type="presOf" srcId="{523B9F74-ACB9-463F-AC8F-A600C1BEB970}" destId="{C62517ED-94A2-4649-9829-C47CE80060F5}" srcOrd="1" destOrd="0" presId="urn:microsoft.com/office/officeart/2005/8/layout/bProcess3"/>
    <dgm:cxn modelId="{C0A97171-EA5D-487B-AC67-8F995B6AF3BE}" type="presOf" srcId="{98DFAAEE-63AB-4949-BC40-90CB387C2282}" destId="{3DD5447E-C254-4A35-A3CF-0EB634F6A4C2}" srcOrd="0" destOrd="0" presId="urn:microsoft.com/office/officeart/2005/8/layout/bProcess3"/>
    <dgm:cxn modelId="{63ABF58D-7403-4599-9DB6-0FE23100BA9F}" type="presOf" srcId="{98DFAAEE-63AB-4949-BC40-90CB387C2282}" destId="{1AAC2D61-9B82-4C78-814B-E074EE10FBA9}" srcOrd="1" destOrd="0" presId="urn:microsoft.com/office/officeart/2005/8/layout/bProcess3"/>
    <dgm:cxn modelId="{49DBB482-E110-431F-8498-F747E0529D8D}" srcId="{F79C39CE-8B94-4073-BC21-5104853D57C8}" destId="{0BBC3730-53FC-42DB-841F-983E5EABF062}" srcOrd="2" destOrd="0" parTransId="{4F70FA7B-8C50-47E2-95BB-4B7FD1E9D943}" sibTransId="{98DFAAEE-63AB-4949-BC40-90CB387C2282}"/>
    <dgm:cxn modelId="{1F324A56-0394-4EE9-AA6A-84EF5473387F}" type="presOf" srcId="{0BBC3730-53FC-42DB-841F-983E5EABF062}" destId="{8578EADE-0175-4282-895E-7C36F6F08F33}" srcOrd="0" destOrd="0" presId="urn:microsoft.com/office/officeart/2005/8/layout/bProcess3"/>
    <dgm:cxn modelId="{1EB4EE93-C9AC-4200-A089-14AF9E3ABCD9}" type="presOf" srcId="{F79C39CE-8B94-4073-BC21-5104853D57C8}" destId="{BDFAE23B-6306-497B-9299-32EE59874A2A}" srcOrd="0" destOrd="0" presId="urn:microsoft.com/office/officeart/2005/8/layout/bProcess3"/>
    <dgm:cxn modelId="{61666522-A564-404E-9F6F-01087CE064E0}" type="presOf" srcId="{32DF1FE0-D168-4A62-A8F3-3F88AC2BC37B}" destId="{DCBC3278-29B1-415C-90C3-BF3B0788DC2F}" srcOrd="0" destOrd="0" presId="urn:microsoft.com/office/officeart/2005/8/layout/bProcess3"/>
    <dgm:cxn modelId="{C6B56FFA-7AD4-42B5-AE71-1483A5A2B4A1}" type="presOf" srcId="{AFFBC730-2B63-411D-B735-4CC291CCBEC6}" destId="{4282EF3B-8BC1-4B05-B172-782A72E49B91}" srcOrd="0" destOrd="0" presId="urn:microsoft.com/office/officeart/2005/8/layout/bProcess3"/>
    <dgm:cxn modelId="{60266098-1EF8-444F-A370-013DBC993A7D}" type="presOf" srcId="{D09C19C7-5060-4BD4-931F-1845E937A648}" destId="{411902E1-69F9-47D2-8B7D-3AC2B30DC041}" srcOrd="0" destOrd="0" presId="urn:microsoft.com/office/officeart/2005/8/layout/bProcess3"/>
    <dgm:cxn modelId="{6DB8756A-AFCC-4288-BBDE-1845772D8F70}" type="presOf" srcId="{2CE903AE-29E9-47C7-B393-5C84D0610B7F}" destId="{98B594CD-60B8-4F63-A35A-B4E9CF3833C5}" srcOrd="0" destOrd="0" presId="urn:microsoft.com/office/officeart/2005/8/layout/bProcess3"/>
    <dgm:cxn modelId="{35BD65FC-1829-430E-AF10-4E058A218321}" srcId="{F79C39CE-8B94-4073-BC21-5104853D57C8}" destId="{32DF1FE0-D168-4A62-A8F3-3F88AC2BC37B}" srcOrd="4" destOrd="0" parTransId="{C879DAB7-D18E-4DAF-91CD-CF3CBB1DE3CB}" sibTransId="{97FC7A26-D26F-4B17-9C4D-05D2B3F29457}"/>
    <dgm:cxn modelId="{5495FE41-464B-4A1E-89B1-B74671A7D154}" type="presOf" srcId="{AFFBC730-2B63-411D-B735-4CC291CCBEC6}" destId="{5A41C74C-5D64-4E55-A1EB-FB2C344318D5}" srcOrd="1" destOrd="0" presId="urn:microsoft.com/office/officeart/2005/8/layout/bProcess3"/>
    <dgm:cxn modelId="{7CFAED78-23E8-458A-90EA-31D30FE94A48}" type="presOf" srcId="{F53BEC4D-CC18-42DE-B666-5C1E23A75094}" destId="{D9999F5D-9585-4884-86B8-A738D8543FC1}" srcOrd="0" destOrd="0" presId="urn:microsoft.com/office/officeart/2005/8/layout/bProcess3"/>
    <dgm:cxn modelId="{A12AFDB9-7E8F-4BE4-BA10-E6C1E1BAF15D}" type="presParOf" srcId="{BDFAE23B-6306-497B-9299-32EE59874A2A}" destId="{411902E1-69F9-47D2-8B7D-3AC2B30DC041}" srcOrd="0" destOrd="0" presId="urn:microsoft.com/office/officeart/2005/8/layout/bProcess3"/>
    <dgm:cxn modelId="{57EBB5F9-7269-4D61-8C31-59FA3F80BED1}" type="presParOf" srcId="{BDFAE23B-6306-497B-9299-32EE59874A2A}" destId="{D9999F5D-9585-4884-86B8-A738D8543FC1}" srcOrd="1" destOrd="0" presId="urn:microsoft.com/office/officeart/2005/8/layout/bProcess3"/>
    <dgm:cxn modelId="{9643897E-3FAF-4E58-AAF9-08FFF02B56DF}" type="presParOf" srcId="{D9999F5D-9585-4884-86B8-A738D8543FC1}" destId="{C5DC3D67-2010-4559-AEDB-7A9CB3347067}" srcOrd="0" destOrd="0" presId="urn:microsoft.com/office/officeart/2005/8/layout/bProcess3"/>
    <dgm:cxn modelId="{82C64DBC-BC33-4678-A131-6A0D4401C0BD}" type="presParOf" srcId="{BDFAE23B-6306-497B-9299-32EE59874A2A}" destId="{479B8860-45A4-4DCE-BA60-CCB7C632BECA}" srcOrd="2" destOrd="0" presId="urn:microsoft.com/office/officeart/2005/8/layout/bProcess3"/>
    <dgm:cxn modelId="{A489A3AB-52E3-4C49-B711-174EEBBEEAAD}" type="presParOf" srcId="{BDFAE23B-6306-497B-9299-32EE59874A2A}" destId="{45071E8B-A386-4268-A271-0C57A397386B}" srcOrd="3" destOrd="0" presId="urn:microsoft.com/office/officeart/2005/8/layout/bProcess3"/>
    <dgm:cxn modelId="{BF97AC7D-C59F-4275-8B31-E066D089B984}" type="presParOf" srcId="{45071E8B-A386-4268-A271-0C57A397386B}" destId="{C62517ED-94A2-4649-9829-C47CE80060F5}" srcOrd="0" destOrd="0" presId="urn:microsoft.com/office/officeart/2005/8/layout/bProcess3"/>
    <dgm:cxn modelId="{42FD7495-B10C-4A95-A520-9E1377477F85}" type="presParOf" srcId="{BDFAE23B-6306-497B-9299-32EE59874A2A}" destId="{8578EADE-0175-4282-895E-7C36F6F08F33}" srcOrd="4" destOrd="0" presId="urn:microsoft.com/office/officeart/2005/8/layout/bProcess3"/>
    <dgm:cxn modelId="{8DFFE375-9267-4AF6-B98E-F0B453478E67}" type="presParOf" srcId="{BDFAE23B-6306-497B-9299-32EE59874A2A}" destId="{3DD5447E-C254-4A35-A3CF-0EB634F6A4C2}" srcOrd="5" destOrd="0" presId="urn:microsoft.com/office/officeart/2005/8/layout/bProcess3"/>
    <dgm:cxn modelId="{1905BF9C-E7D9-473B-8216-DFDA7A0B9AEB}" type="presParOf" srcId="{3DD5447E-C254-4A35-A3CF-0EB634F6A4C2}" destId="{1AAC2D61-9B82-4C78-814B-E074EE10FBA9}" srcOrd="0" destOrd="0" presId="urn:microsoft.com/office/officeart/2005/8/layout/bProcess3"/>
    <dgm:cxn modelId="{A701BC20-4417-459D-A394-FB661AF6F006}" type="presParOf" srcId="{BDFAE23B-6306-497B-9299-32EE59874A2A}" destId="{98B594CD-60B8-4F63-A35A-B4E9CF3833C5}" srcOrd="6" destOrd="0" presId="urn:microsoft.com/office/officeart/2005/8/layout/bProcess3"/>
    <dgm:cxn modelId="{F470AC4C-55E2-4099-8779-75110B2360B1}" type="presParOf" srcId="{BDFAE23B-6306-497B-9299-32EE59874A2A}" destId="{4282EF3B-8BC1-4B05-B172-782A72E49B91}" srcOrd="7" destOrd="0" presId="urn:microsoft.com/office/officeart/2005/8/layout/bProcess3"/>
    <dgm:cxn modelId="{A160A06D-62BF-41B0-9761-C35E021E7045}" type="presParOf" srcId="{4282EF3B-8BC1-4B05-B172-782A72E49B91}" destId="{5A41C74C-5D64-4E55-A1EB-FB2C344318D5}" srcOrd="0" destOrd="0" presId="urn:microsoft.com/office/officeart/2005/8/layout/bProcess3"/>
    <dgm:cxn modelId="{62161E85-F275-4E35-9637-930827D02A5E}" type="presParOf" srcId="{BDFAE23B-6306-497B-9299-32EE59874A2A}" destId="{DCBC3278-29B1-415C-90C3-BF3B0788DC2F}"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EC3FA4-E17D-4E6F-B405-95C46010291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BBDEE3CE-3144-4210-BD44-5D522A482F91}">
      <dgm:prSet phldrT="[Text]"/>
      <dgm:spPr>
        <a:solidFill>
          <a:srgbClr val="00B050"/>
        </a:solidFill>
      </dgm:spPr>
      <dgm:t>
        <a:bodyPr/>
        <a:lstStyle/>
        <a:p>
          <a:r>
            <a:rPr lang="en-US" dirty="0" smtClean="0">
              <a:latin typeface="Times New Roman" pitchFamily="18" charset="0"/>
              <a:cs typeface="Times New Roman" pitchFamily="18" charset="0"/>
            </a:rPr>
            <a:t>CENTREL STATISTICAL ORGANISATION</a:t>
          </a:r>
          <a:endParaRPr lang="en-US" dirty="0">
            <a:latin typeface="Times New Roman" pitchFamily="18" charset="0"/>
            <a:cs typeface="Times New Roman" pitchFamily="18" charset="0"/>
          </a:endParaRPr>
        </a:p>
      </dgm:t>
    </dgm:pt>
    <dgm:pt modelId="{B67F6A8F-22E2-4922-B238-CDB6C7820145}" type="parTrans" cxnId="{00B04DA3-C861-4095-8B87-E43FEFAF5090}">
      <dgm:prSet/>
      <dgm:spPr/>
      <dgm:t>
        <a:bodyPr/>
        <a:lstStyle/>
        <a:p>
          <a:endParaRPr lang="en-US"/>
        </a:p>
      </dgm:t>
    </dgm:pt>
    <dgm:pt modelId="{85F07D45-8FC5-4B20-AD13-2F1C71867744}" type="sibTrans" cxnId="{00B04DA3-C861-4095-8B87-E43FEFAF5090}">
      <dgm:prSet/>
      <dgm:spPr/>
      <dgm:t>
        <a:bodyPr/>
        <a:lstStyle/>
        <a:p>
          <a:endParaRPr lang="en-US"/>
        </a:p>
      </dgm:t>
    </dgm:pt>
    <dgm:pt modelId="{D5761773-E5BF-474B-B5F3-B311608DA364}">
      <dgm:prSet phldrT="[Text]"/>
      <dgm:spPr>
        <a:solidFill>
          <a:srgbClr val="00B050"/>
        </a:solidFill>
      </dgm:spPr>
      <dgm:t>
        <a:bodyPr/>
        <a:lstStyle/>
        <a:p>
          <a:r>
            <a:rPr lang="en-US" dirty="0" smtClean="0">
              <a:latin typeface="Times New Roman" pitchFamily="18" charset="0"/>
              <a:cs typeface="Times New Roman" pitchFamily="18" charset="0"/>
            </a:rPr>
            <a:t>NATIONAL SAMPLE SURVEY ORGANISATION</a:t>
          </a:r>
          <a:endParaRPr lang="en-US" dirty="0">
            <a:latin typeface="Times New Roman" pitchFamily="18" charset="0"/>
            <a:cs typeface="Times New Roman" pitchFamily="18" charset="0"/>
          </a:endParaRPr>
        </a:p>
      </dgm:t>
    </dgm:pt>
    <dgm:pt modelId="{D1BD82DC-C148-4FA6-8361-4EBF0F038842}" type="parTrans" cxnId="{270A8CA9-AA54-4F3E-9048-7C97DF38F401}">
      <dgm:prSet/>
      <dgm:spPr/>
      <dgm:t>
        <a:bodyPr/>
        <a:lstStyle/>
        <a:p>
          <a:endParaRPr lang="en-US"/>
        </a:p>
      </dgm:t>
    </dgm:pt>
    <dgm:pt modelId="{47C60605-133D-45A1-87ED-5FF426DE3EC7}" type="sibTrans" cxnId="{270A8CA9-AA54-4F3E-9048-7C97DF38F401}">
      <dgm:prSet/>
      <dgm:spPr/>
      <dgm:t>
        <a:bodyPr/>
        <a:lstStyle/>
        <a:p>
          <a:endParaRPr lang="en-US"/>
        </a:p>
      </dgm:t>
    </dgm:pt>
    <dgm:pt modelId="{3EC8E5B2-5FF1-4E04-95D0-0329849C1EF6}">
      <dgm:prSet phldrT="[Text]"/>
      <dgm:spPr>
        <a:solidFill>
          <a:srgbClr val="00B050"/>
        </a:solidFill>
      </dgm:spPr>
      <dgm:t>
        <a:bodyPr/>
        <a:lstStyle/>
        <a:p>
          <a:r>
            <a:rPr lang="en-US" dirty="0" smtClean="0">
              <a:latin typeface="Times New Roman" pitchFamily="18" charset="0"/>
              <a:cs typeface="Times New Roman" pitchFamily="18" charset="0"/>
            </a:rPr>
            <a:t>REGISTRAR GENERAL &amp; CENCUS COMMISSIONER </a:t>
          </a:r>
          <a:endParaRPr lang="en-US" dirty="0">
            <a:latin typeface="Times New Roman" pitchFamily="18" charset="0"/>
            <a:cs typeface="Times New Roman" pitchFamily="18" charset="0"/>
          </a:endParaRPr>
        </a:p>
      </dgm:t>
    </dgm:pt>
    <dgm:pt modelId="{C6A51E04-CBDF-460C-94E5-26D024661A4D}" type="parTrans" cxnId="{30C19DA6-9FAA-4BF8-9C8C-6D39DD1F0EA0}">
      <dgm:prSet/>
      <dgm:spPr/>
      <dgm:t>
        <a:bodyPr/>
        <a:lstStyle/>
        <a:p>
          <a:endParaRPr lang="en-US"/>
        </a:p>
      </dgm:t>
    </dgm:pt>
    <dgm:pt modelId="{1588491A-86B6-4500-A53F-61D30F2FA994}" type="sibTrans" cxnId="{30C19DA6-9FAA-4BF8-9C8C-6D39DD1F0EA0}">
      <dgm:prSet/>
      <dgm:spPr/>
      <dgm:t>
        <a:bodyPr/>
        <a:lstStyle/>
        <a:p>
          <a:endParaRPr lang="en-US"/>
        </a:p>
      </dgm:t>
    </dgm:pt>
    <dgm:pt modelId="{C9F69639-E50F-4CE2-8FA0-0D3949850E49}">
      <dgm:prSet phldrT="[Text]"/>
      <dgm:spPr>
        <a:solidFill>
          <a:srgbClr val="00B050"/>
        </a:solidFill>
      </dgm:spPr>
      <dgm:t>
        <a:bodyPr/>
        <a:lstStyle/>
        <a:p>
          <a:r>
            <a:rPr lang="en-US" dirty="0" smtClean="0">
              <a:latin typeface="Times New Roman" pitchFamily="18" charset="0"/>
              <a:cs typeface="Times New Roman" pitchFamily="18" charset="0"/>
            </a:rPr>
            <a:t>MINISTRY OF FAMILY AND HEALT</a:t>
          </a:r>
          <a:endParaRPr lang="en-US" dirty="0">
            <a:latin typeface="Times New Roman" pitchFamily="18" charset="0"/>
            <a:cs typeface="Times New Roman" pitchFamily="18" charset="0"/>
          </a:endParaRPr>
        </a:p>
      </dgm:t>
    </dgm:pt>
    <dgm:pt modelId="{7856D34E-EA1C-4C7A-B12C-0B9A921A8141}" type="parTrans" cxnId="{4F979949-DDC8-4F84-A69A-FB9A2DABB2E2}">
      <dgm:prSet/>
      <dgm:spPr/>
      <dgm:t>
        <a:bodyPr/>
        <a:lstStyle/>
        <a:p>
          <a:endParaRPr lang="en-US"/>
        </a:p>
      </dgm:t>
    </dgm:pt>
    <dgm:pt modelId="{5CE69257-24B5-4743-A674-B9BFC2FBD7C8}" type="sibTrans" cxnId="{4F979949-DDC8-4F84-A69A-FB9A2DABB2E2}">
      <dgm:prSet/>
      <dgm:spPr/>
      <dgm:t>
        <a:bodyPr/>
        <a:lstStyle/>
        <a:p>
          <a:endParaRPr lang="en-US"/>
        </a:p>
      </dgm:t>
    </dgm:pt>
    <dgm:pt modelId="{E7A0E9DC-1D59-4BBA-A7EE-A26CE61D444B}">
      <dgm:prSet phldrT="[Text]"/>
      <dgm:spPr>
        <a:solidFill>
          <a:srgbClr val="00B050"/>
        </a:solidFill>
      </dgm:spPr>
      <dgm:t>
        <a:bodyPr/>
        <a:lstStyle/>
        <a:p>
          <a:r>
            <a:rPr lang="en-US" dirty="0" smtClean="0">
              <a:latin typeface="Times New Roman" pitchFamily="18" charset="0"/>
              <a:cs typeface="Times New Roman" pitchFamily="18" charset="0"/>
            </a:rPr>
            <a:t>INTERNATIONAL INSTITUTION FOR POPULATION STUDY</a:t>
          </a:r>
          <a:endParaRPr lang="en-US" dirty="0">
            <a:latin typeface="Times New Roman" pitchFamily="18" charset="0"/>
            <a:cs typeface="Times New Roman" pitchFamily="18" charset="0"/>
          </a:endParaRPr>
        </a:p>
      </dgm:t>
    </dgm:pt>
    <dgm:pt modelId="{2EF55CCA-D83D-4FD1-97A5-3129083F02CD}" type="parTrans" cxnId="{D9192E78-477A-4DF9-9D0E-9702DC9DA6D9}">
      <dgm:prSet/>
      <dgm:spPr/>
      <dgm:t>
        <a:bodyPr/>
        <a:lstStyle/>
        <a:p>
          <a:endParaRPr lang="en-US"/>
        </a:p>
      </dgm:t>
    </dgm:pt>
    <dgm:pt modelId="{08120794-824A-4E1A-ACAE-19C4360F56A4}" type="sibTrans" cxnId="{D9192E78-477A-4DF9-9D0E-9702DC9DA6D9}">
      <dgm:prSet/>
      <dgm:spPr/>
      <dgm:t>
        <a:bodyPr/>
        <a:lstStyle/>
        <a:p>
          <a:endParaRPr lang="en-US"/>
        </a:p>
      </dgm:t>
    </dgm:pt>
    <dgm:pt modelId="{B9C332EB-A582-4287-B96B-96AFCB0BADA5}" type="pres">
      <dgm:prSet presAssocID="{11EC3FA4-E17D-4E6F-B405-95C46010291F}" presName="Name0" presStyleCnt="0">
        <dgm:presLayoutVars>
          <dgm:dir/>
          <dgm:resizeHandles val="exact"/>
        </dgm:presLayoutVars>
      </dgm:prSet>
      <dgm:spPr/>
      <dgm:t>
        <a:bodyPr/>
        <a:lstStyle/>
        <a:p>
          <a:endParaRPr lang="en-IN"/>
        </a:p>
      </dgm:t>
    </dgm:pt>
    <dgm:pt modelId="{22705F9A-B17C-42BF-BDAA-1BDAA3131577}" type="pres">
      <dgm:prSet presAssocID="{11EC3FA4-E17D-4E6F-B405-95C46010291F}" presName="cycle" presStyleCnt="0"/>
      <dgm:spPr/>
    </dgm:pt>
    <dgm:pt modelId="{2A9CE168-55E8-4E3F-8E22-D8B256CDA49D}" type="pres">
      <dgm:prSet presAssocID="{BBDEE3CE-3144-4210-BD44-5D522A482F91}" presName="nodeFirstNode" presStyleLbl="node1" presStyleIdx="0" presStyleCnt="5">
        <dgm:presLayoutVars>
          <dgm:bulletEnabled val="1"/>
        </dgm:presLayoutVars>
      </dgm:prSet>
      <dgm:spPr/>
      <dgm:t>
        <a:bodyPr/>
        <a:lstStyle/>
        <a:p>
          <a:endParaRPr lang="en-IN"/>
        </a:p>
      </dgm:t>
    </dgm:pt>
    <dgm:pt modelId="{A1AE0FF8-2B27-45CD-90CC-C65E9F33857B}" type="pres">
      <dgm:prSet presAssocID="{85F07D45-8FC5-4B20-AD13-2F1C71867744}" presName="sibTransFirstNode" presStyleLbl="bgShp" presStyleIdx="0" presStyleCnt="1"/>
      <dgm:spPr/>
      <dgm:t>
        <a:bodyPr/>
        <a:lstStyle/>
        <a:p>
          <a:endParaRPr lang="en-IN"/>
        </a:p>
      </dgm:t>
    </dgm:pt>
    <dgm:pt modelId="{83402B10-DADB-4E0E-901C-247C868BE27E}" type="pres">
      <dgm:prSet presAssocID="{D5761773-E5BF-474B-B5F3-B311608DA364}" presName="nodeFollowingNodes" presStyleLbl="node1" presStyleIdx="1" presStyleCnt="5">
        <dgm:presLayoutVars>
          <dgm:bulletEnabled val="1"/>
        </dgm:presLayoutVars>
      </dgm:prSet>
      <dgm:spPr/>
      <dgm:t>
        <a:bodyPr/>
        <a:lstStyle/>
        <a:p>
          <a:endParaRPr lang="en-IN"/>
        </a:p>
      </dgm:t>
    </dgm:pt>
    <dgm:pt modelId="{4A905CB1-F07B-4486-82D8-7458B8910753}" type="pres">
      <dgm:prSet presAssocID="{3EC8E5B2-5FF1-4E04-95D0-0329849C1EF6}" presName="nodeFollowingNodes" presStyleLbl="node1" presStyleIdx="2" presStyleCnt="5">
        <dgm:presLayoutVars>
          <dgm:bulletEnabled val="1"/>
        </dgm:presLayoutVars>
      </dgm:prSet>
      <dgm:spPr/>
      <dgm:t>
        <a:bodyPr/>
        <a:lstStyle/>
        <a:p>
          <a:endParaRPr lang="en-US"/>
        </a:p>
      </dgm:t>
    </dgm:pt>
    <dgm:pt modelId="{D2A84092-923B-4B7B-A84B-3E3CE8E93C6B}" type="pres">
      <dgm:prSet presAssocID="{C9F69639-E50F-4CE2-8FA0-0D3949850E49}" presName="nodeFollowingNodes" presStyleLbl="node1" presStyleIdx="3" presStyleCnt="5">
        <dgm:presLayoutVars>
          <dgm:bulletEnabled val="1"/>
        </dgm:presLayoutVars>
      </dgm:prSet>
      <dgm:spPr/>
      <dgm:t>
        <a:bodyPr/>
        <a:lstStyle/>
        <a:p>
          <a:endParaRPr lang="en-IN"/>
        </a:p>
      </dgm:t>
    </dgm:pt>
    <dgm:pt modelId="{AF7A4B1B-7287-460A-A81C-1AAAC6D4C1B0}" type="pres">
      <dgm:prSet presAssocID="{E7A0E9DC-1D59-4BBA-A7EE-A26CE61D444B}" presName="nodeFollowingNodes" presStyleLbl="node1" presStyleIdx="4" presStyleCnt="5">
        <dgm:presLayoutVars>
          <dgm:bulletEnabled val="1"/>
        </dgm:presLayoutVars>
      </dgm:prSet>
      <dgm:spPr/>
      <dgm:t>
        <a:bodyPr/>
        <a:lstStyle/>
        <a:p>
          <a:endParaRPr lang="en-IN"/>
        </a:p>
      </dgm:t>
    </dgm:pt>
  </dgm:ptLst>
  <dgm:cxnLst>
    <dgm:cxn modelId="{A923295A-A314-40E3-BC6B-0D86045342BD}" type="presOf" srcId="{3EC8E5B2-5FF1-4E04-95D0-0329849C1EF6}" destId="{4A905CB1-F07B-4486-82D8-7458B8910753}" srcOrd="0" destOrd="0" presId="urn:microsoft.com/office/officeart/2005/8/layout/cycle3"/>
    <dgm:cxn modelId="{270A8CA9-AA54-4F3E-9048-7C97DF38F401}" srcId="{11EC3FA4-E17D-4E6F-B405-95C46010291F}" destId="{D5761773-E5BF-474B-B5F3-B311608DA364}" srcOrd="1" destOrd="0" parTransId="{D1BD82DC-C148-4FA6-8361-4EBF0F038842}" sibTransId="{47C60605-133D-45A1-87ED-5FF426DE3EC7}"/>
    <dgm:cxn modelId="{709F1E72-8257-4B0D-9E2A-5DCF36D202B6}" type="presOf" srcId="{E7A0E9DC-1D59-4BBA-A7EE-A26CE61D444B}" destId="{AF7A4B1B-7287-460A-A81C-1AAAC6D4C1B0}" srcOrd="0" destOrd="0" presId="urn:microsoft.com/office/officeart/2005/8/layout/cycle3"/>
    <dgm:cxn modelId="{3E866488-CED8-47F1-8842-AC0E0217B9A9}" type="presOf" srcId="{85F07D45-8FC5-4B20-AD13-2F1C71867744}" destId="{A1AE0FF8-2B27-45CD-90CC-C65E9F33857B}" srcOrd="0" destOrd="0" presId="urn:microsoft.com/office/officeart/2005/8/layout/cycle3"/>
    <dgm:cxn modelId="{00B04DA3-C861-4095-8B87-E43FEFAF5090}" srcId="{11EC3FA4-E17D-4E6F-B405-95C46010291F}" destId="{BBDEE3CE-3144-4210-BD44-5D522A482F91}" srcOrd="0" destOrd="0" parTransId="{B67F6A8F-22E2-4922-B238-CDB6C7820145}" sibTransId="{85F07D45-8FC5-4B20-AD13-2F1C71867744}"/>
    <dgm:cxn modelId="{30C19DA6-9FAA-4BF8-9C8C-6D39DD1F0EA0}" srcId="{11EC3FA4-E17D-4E6F-B405-95C46010291F}" destId="{3EC8E5B2-5FF1-4E04-95D0-0329849C1EF6}" srcOrd="2" destOrd="0" parTransId="{C6A51E04-CBDF-460C-94E5-26D024661A4D}" sibTransId="{1588491A-86B6-4500-A53F-61D30F2FA994}"/>
    <dgm:cxn modelId="{D9192E78-477A-4DF9-9D0E-9702DC9DA6D9}" srcId="{11EC3FA4-E17D-4E6F-B405-95C46010291F}" destId="{E7A0E9DC-1D59-4BBA-A7EE-A26CE61D444B}" srcOrd="4" destOrd="0" parTransId="{2EF55CCA-D83D-4FD1-97A5-3129083F02CD}" sibTransId="{08120794-824A-4E1A-ACAE-19C4360F56A4}"/>
    <dgm:cxn modelId="{2A075900-D280-4B9C-8956-78FF6C923171}" type="presOf" srcId="{D5761773-E5BF-474B-B5F3-B311608DA364}" destId="{83402B10-DADB-4E0E-901C-247C868BE27E}" srcOrd="0" destOrd="0" presId="urn:microsoft.com/office/officeart/2005/8/layout/cycle3"/>
    <dgm:cxn modelId="{243A9FE9-1EBC-4201-8A94-B22E8C63FD1F}" type="presOf" srcId="{BBDEE3CE-3144-4210-BD44-5D522A482F91}" destId="{2A9CE168-55E8-4E3F-8E22-D8B256CDA49D}" srcOrd="0" destOrd="0" presId="urn:microsoft.com/office/officeart/2005/8/layout/cycle3"/>
    <dgm:cxn modelId="{5424AF61-57CF-46E0-9E6C-80D54E6800CD}" type="presOf" srcId="{C9F69639-E50F-4CE2-8FA0-0D3949850E49}" destId="{D2A84092-923B-4B7B-A84B-3E3CE8E93C6B}" srcOrd="0" destOrd="0" presId="urn:microsoft.com/office/officeart/2005/8/layout/cycle3"/>
    <dgm:cxn modelId="{3490FFAF-185F-4607-B865-FE2C6F6B5534}" type="presOf" srcId="{11EC3FA4-E17D-4E6F-B405-95C46010291F}" destId="{B9C332EB-A582-4287-B96B-96AFCB0BADA5}" srcOrd="0" destOrd="0" presId="urn:microsoft.com/office/officeart/2005/8/layout/cycle3"/>
    <dgm:cxn modelId="{4F979949-DDC8-4F84-A69A-FB9A2DABB2E2}" srcId="{11EC3FA4-E17D-4E6F-B405-95C46010291F}" destId="{C9F69639-E50F-4CE2-8FA0-0D3949850E49}" srcOrd="3" destOrd="0" parTransId="{7856D34E-EA1C-4C7A-B12C-0B9A921A8141}" sibTransId="{5CE69257-24B5-4743-A674-B9BFC2FBD7C8}"/>
    <dgm:cxn modelId="{B7F2481D-92B5-4B1B-ADC4-ABCAE4F4471C}" type="presParOf" srcId="{B9C332EB-A582-4287-B96B-96AFCB0BADA5}" destId="{22705F9A-B17C-42BF-BDAA-1BDAA3131577}" srcOrd="0" destOrd="0" presId="urn:microsoft.com/office/officeart/2005/8/layout/cycle3"/>
    <dgm:cxn modelId="{A3C5DCC3-DA11-41D2-9C63-AD86AD26ED4F}" type="presParOf" srcId="{22705F9A-B17C-42BF-BDAA-1BDAA3131577}" destId="{2A9CE168-55E8-4E3F-8E22-D8B256CDA49D}" srcOrd="0" destOrd="0" presId="urn:microsoft.com/office/officeart/2005/8/layout/cycle3"/>
    <dgm:cxn modelId="{1F4EBC10-F786-4341-9188-87781241D007}" type="presParOf" srcId="{22705F9A-B17C-42BF-BDAA-1BDAA3131577}" destId="{A1AE0FF8-2B27-45CD-90CC-C65E9F33857B}" srcOrd="1" destOrd="0" presId="urn:microsoft.com/office/officeart/2005/8/layout/cycle3"/>
    <dgm:cxn modelId="{0FEA71A3-40EA-41F1-B8AC-8071708AC488}" type="presParOf" srcId="{22705F9A-B17C-42BF-BDAA-1BDAA3131577}" destId="{83402B10-DADB-4E0E-901C-247C868BE27E}" srcOrd="2" destOrd="0" presId="urn:microsoft.com/office/officeart/2005/8/layout/cycle3"/>
    <dgm:cxn modelId="{2C8F79B2-BCA3-4DFB-9A1A-A659E6AD9AB0}" type="presParOf" srcId="{22705F9A-B17C-42BF-BDAA-1BDAA3131577}" destId="{4A905CB1-F07B-4486-82D8-7458B8910753}" srcOrd="3" destOrd="0" presId="urn:microsoft.com/office/officeart/2005/8/layout/cycle3"/>
    <dgm:cxn modelId="{50333ACD-6871-4E21-8CC1-31A0C736B042}" type="presParOf" srcId="{22705F9A-B17C-42BF-BDAA-1BDAA3131577}" destId="{D2A84092-923B-4B7B-A84B-3E3CE8E93C6B}" srcOrd="4" destOrd="0" presId="urn:microsoft.com/office/officeart/2005/8/layout/cycle3"/>
    <dgm:cxn modelId="{A3AB9757-67A0-4063-9DA5-2FF7866F8CF4}" type="presParOf" srcId="{22705F9A-B17C-42BF-BDAA-1BDAA3131577}" destId="{AF7A4B1B-7287-460A-A81C-1AAAC6D4C1B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52993-8DD4-40FA-850F-2AEF09FE3C8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89A303D-F267-4F2A-885D-0AC7EA54BB6B}">
      <dgm:prSet phldrT="[Text]"/>
      <dgm:spPr>
        <a:solidFill>
          <a:srgbClr val="FFFF00">
            <a:alpha val="90000"/>
          </a:srgbClr>
        </a:solidFill>
      </dgm:spPr>
      <dgm:t>
        <a:bodyPr/>
        <a:lstStyle/>
        <a:p>
          <a:r>
            <a:rPr lang="en-US" dirty="0" smtClean="0">
              <a:latin typeface="Times New Roman" pitchFamily="18" charset="0"/>
              <a:cs typeface="Times New Roman" pitchFamily="18" charset="0"/>
            </a:rPr>
            <a:t>CRUDE BIRTH RATE</a:t>
          </a:r>
          <a:endParaRPr lang="en-US" dirty="0">
            <a:latin typeface="Times New Roman" pitchFamily="18" charset="0"/>
            <a:cs typeface="Times New Roman" pitchFamily="18" charset="0"/>
          </a:endParaRPr>
        </a:p>
      </dgm:t>
    </dgm:pt>
    <dgm:pt modelId="{E9215A8B-385C-490B-B90C-9DE2B003E7AA}" type="parTrans" cxnId="{169647E8-788E-4BF3-89D0-FAF8ABF8F16F}">
      <dgm:prSet/>
      <dgm:spPr/>
      <dgm:t>
        <a:bodyPr/>
        <a:lstStyle/>
        <a:p>
          <a:endParaRPr lang="en-US"/>
        </a:p>
      </dgm:t>
    </dgm:pt>
    <dgm:pt modelId="{7E619FC4-13DC-4655-8710-52C69D64E95E}" type="sibTrans" cxnId="{169647E8-788E-4BF3-89D0-FAF8ABF8F16F}">
      <dgm:prSet/>
      <dgm:spPr/>
      <dgm:t>
        <a:bodyPr/>
        <a:lstStyle/>
        <a:p>
          <a:endParaRPr lang="en-US"/>
        </a:p>
      </dgm:t>
    </dgm:pt>
    <dgm:pt modelId="{C21E2B11-AC72-470D-B868-B1F62570A1DD}">
      <dgm:prSet phldrT="[Text]"/>
      <dgm:spPr>
        <a:solidFill>
          <a:srgbClr val="FFFF00">
            <a:alpha val="90000"/>
          </a:srgbClr>
        </a:solidFill>
      </dgm:spPr>
      <dgm:t>
        <a:bodyPr/>
        <a:lstStyle/>
        <a:p>
          <a:r>
            <a:rPr lang="en-US" dirty="0" smtClean="0">
              <a:latin typeface="Times New Roman" pitchFamily="18" charset="0"/>
              <a:cs typeface="Times New Roman" pitchFamily="18" charset="0"/>
            </a:rPr>
            <a:t>CRUDE DEATH RATE</a:t>
          </a:r>
          <a:endParaRPr lang="en-US" dirty="0">
            <a:latin typeface="Times New Roman" pitchFamily="18" charset="0"/>
            <a:cs typeface="Times New Roman" pitchFamily="18" charset="0"/>
          </a:endParaRPr>
        </a:p>
      </dgm:t>
    </dgm:pt>
    <dgm:pt modelId="{982B5B8B-13CE-4FEC-95D7-06A6CFB8AF3C}" type="parTrans" cxnId="{F5B8B2C8-0447-4040-9DC9-E115B697EEB8}">
      <dgm:prSet/>
      <dgm:spPr/>
      <dgm:t>
        <a:bodyPr/>
        <a:lstStyle/>
        <a:p>
          <a:endParaRPr lang="en-US"/>
        </a:p>
      </dgm:t>
    </dgm:pt>
    <dgm:pt modelId="{7196E1A2-BDCC-4983-87EE-FF12ACC253B1}" type="sibTrans" cxnId="{F5B8B2C8-0447-4040-9DC9-E115B697EEB8}">
      <dgm:prSet/>
      <dgm:spPr/>
      <dgm:t>
        <a:bodyPr/>
        <a:lstStyle/>
        <a:p>
          <a:endParaRPr lang="en-US"/>
        </a:p>
      </dgm:t>
    </dgm:pt>
    <dgm:pt modelId="{7EFE1CB2-2271-4FEA-B7E7-03E740FB47C2}">
      <dgm:prSet phldrT="[Text]"/>
      <dgm:spPr>
        <a:solidFill>
          <a:srgbClr val="FFFF00">
            <a:alpha val="90000"/>
          </a:srgbClr>
        </a:solidFill>
      </dgm:spPr>
      <dgm:t>
        <a:bodyPr/>
        <a:lstStyle/>
        <a:p>
          <a:r>
            <a:rPr lang="en-US" dirty="0" smtClean="0">
              <a:latin typeface="Times New Roman" pitchFamily="18" charset="0"/>
              <a:cs typeface="Times New Roman" pitchFamily="18" charset="0"/>
            </a:rPr>
            <a:t>NEO NATAL MORTALITY RATE</a:t>
          </a:r>
          <a:endParaRPr lang="en-US" dirty="0">
            <a:latin typeface="Times New Roman" pitchFamily="18" charset="0"/>
            <a:cs typeface="Times New Roman" pitchFamily="18" charset="0"/>
          </a:endParaRPr>
        </a:p>
      </dgm:t>
    </dgm:pt>
    <dgm:pt modelId="{89C73FAD-1E38-4AD6-9E18-4C47C1F65325}" type="parTrans" cxnId="{DAC20B84-F554-4869-9344-8C7C64ED9747}">
      <dgm:prSet/>
      <dgm:spPr/>
      <dgm:t>
        <a:bodyPr/>
        <a:lstStyle/>
        <a:p>
          <a:endParaRPr lang="en-US"/>
        </a:p>
      </dgm:t>
    </dgm:pt>
    <dgm:pt modelId="{DFAF55C4-E496-45BB-80D4-2AA0B216CEF2}" type="sibTrans" cxnId="{DAC20B84-F554-4869-9344-8C7C64ED9747}">
      <dgm:prSet/>
      <dgm:spPr/>
      <dgm:t>
        <a:bodyPr/>
        <a:lstStyle/>
        <a:p>
          <a:endParaRPr lang="en-US"/>
        </a:p>
      </dgm:t>
    </dgm:pt>
    <dgm:pt modelId="{BBA8A47D-F999-4C6C-A14A-734676E976ED}">
      <dgm:prSet phldrT="[Text]"/>
      <dgm:spPr>
        <a:solidFill>
          <a:srgbClr val="FFFF00">
            <a:alpha val="90000"/>
          </a:srgbClr>
        </a:solidFill>
      </dgm:spPr>
      <dgm:t>
        <a:bodyPr/>
        <a:lstStyle/>
        <a:p>
          <a:r>
            <a:rPr lang="en-US" dirty="0" smtClean="0">
              <a:latin typeface="Times New Roman" pitchFamily="18" charset="0"/>
              <a:cs typeface="Times New Roman" pitchFamily="18" charset="0"/>
            </a:rPr>
            <a:t>GENEREL FERTILITY RATE</a:t>
          </a:r>
          <a:endParaRPr lang="en-US" dirty="0">
            <a:latin typeface="Times New Roman" pitchFamily="18" charset="0"/>
            <a:cs typeface="Times New Roman" pitchFamily="18" charset="0"/>
          </a:endParaRPr>
        </a:p>
      </dgm:t>
    </dgm:pt>
    <dgm:pt modelId="{DCB22D72-148B-43F3-A23C-80EC20A58F85}" type="parTrans" cxnId="{D491C5F7-448C-468F-9955-CEF2205ED00E}">
      <dgm:prSet/>
      <dgm:spPr/>
      <dgm:t>
        <a:bodyPr/>
        <a:lstStyle/>
        <a:p>
          <a:endParaRPr lang="en-US"/>
        </a:p>
      </dgm:t>
    </dgm:pt>
    <dgm:pt modelId="{2CFB3FEF-CFB9-4B7C-B5BB-33FF320F9BAF}" type="sibTrans" cxnId="{D491C5F7-448C-468F-9955-CEF2205ED00E}">
      <dgm:prSet/>
      <dgm:spPr/>
      <dgm:t>
        <a:bodyPr/>
        <a:lstStyle/>
        <a:p>
          <a:endParaRPr lang="en-US"/>
        </a:p>
      </dgm:t>
    </dgm:pt>
    <dgm:pt modelId="{B326742A-DCFD-480B-AD3E-0E817D93F58F}">
      <dgm:prSet phldrT="[Text]"/>
      <dgm:spPr>
        <a:solidFill>
          <a:srgbClr val="FFFF00">
            <a:alpha val="90000"/>
          </a:srgbClr>
        </a:solidFill>
      </dgm:spPr>
      <dgm:t>
        <a:bodyPr/>
        <a:lstStyle/>
        <a:p>
          <a:r>
            <a:rPr lang="en-US" dirty="0" smtClean="0">
              <a:latin typeface="Times New Roman" pitchFamily="18" charset="0"/>
              <a:cs typeface="Times New Roman" pitchFamily="18" charset="0"/>
            </a:rPr>
            <a:t>INFANT MORTALITY RATE</a:t>
          </a:r>
          <a:endParaRPr lang="en-US" dirty="0">
            <a:latin typeface="Times New Roman" pitchFamily="18" charset="0"/>
            <a:cs typeface="Times New Roman" pitchFamily="18" charset="0"/>
          </a:endParaRPr>
        </a:p>
      </dgm:t>
    </dgm:pt>
    <dgm:pt modelId="{763E91CB-C3A0-4D08-93E9-AADE24590A66}" type="parTrans" cxnId="{73CEF025-E44C-441A-9448-4877448910FE}">
      <dgm:prSet/>
      <dgm:spPr/>
      <dgm:t>
        <a:bodyPr/>
        <a:lstStyle/>
        <a:p>
          <a:endParaRPr lang="en-US"/>
        </a:p>
      </dgm:t>
    </dgm:pt>
    <dgm:pt modelId="{AF814638-AABD-46DE-ABDB-1A3AE52B9DDC}" type="sibTrans" cxnId="{73CEF025-E44C-441A-9448-4877448910FE}">
      <dgm:prSet/>
      <dgm:spPr/>
      <dgm:t>
        <a:bodyPr/>
        <a:lstStyle/>
        <a:p>
          <a:endParaRPr lang="en-US"/>
        </a:p>
      </dgm:t>
    </dgm:pt>
    <dgm:pt modelId="{B462C00E-8F4E-4740-8EE5-30A9D2B6F109}">
      <dgm:prSet phldrT="[Text]"/>
      <dgm:spPr>
        <a:solidFill>
          <a:srgbClr val="FFFF00">
            <a:alpha val="90000"/>
          </a:srgbClr>
        </a:solidFill>
      </dgm:spPr>
      <dgm:t>
        <a:bodyPr/>
        <a:lstStyle/>
        <a:p>
          <a:r>
            <a:rPr lang="en-US" dirty="0" smtClean="0">
              <a:latin typeface="Times New Roman" pitchFamily="18" charset="0"/>
              <a:cs typeface="Times New Roman" pitchFamily="18" charset="0"/>
            </a:rPr>
            <a:t>MATERNAL MORTALITY RATE</a:t>
          </a:r>
          <a:endParaRPr lang="en-US" dirty="0">
            <a:latin typeface="Times New Roman" pitchFamily="18" charset="0"/>
            <a:cs typeface="Times New Roman" pitchFamily="18" charset="0"/>
          </a:endParaRPr>
        </a:p>
      </dgm:t>
    </dgm:pt>
    <dgm:pt modelId="{D3F8682D-71CE-472B-A918-6418C4F71430}" type="parTrans" cxnId="{A42DC38E-1248-49A1-A2D7-E96D0E8EDA67}">
      <dgm:prSet/>
      <dgm:spPr/>
      <dgm:t>
        <a:bodyPr/>
        <a:lstStyle/>
        <a:p>
          <a:endParaRPr lang="en-US"/>
        </a:p>
      </dgm:t>
    </dgm:pt>
    <dgm:pt modelId="{7708FB1D-479C-4023-8EAD-496453443916}" type="sibTrans" cxnId="{A42DC38E-1248-49A1-A2D7-E96D0E8EDA67}">
      <dgm:prSet/>
      <dgm:spPr/>
      <dgm:t>
        <a:bodyPr/>
        <a:lstStyle/>
        <a:p>
          <a:endParaRPr lang="en-US"/>
        </a:p>
      </dgm:t>
    </dgm:pt>
    <dgm:pt modelId="{88F9482F-E6F1-4A58-A6CB-2E4D981A90AD}" type="pres">
      <dgm:prSet presAssocID="{55D52993-8DD4-40FA-850F-2AEF09FE3C8A}" presName="hierChild1" presStyleCnt="0">
        <dgm:presLayoutVars>
          <dgm:chPref val="1"/>
          <dgm:dir/>
          <dgm:animOne val="branch"/>
          <dgm:animLvl val="lvl"/>
          <dgm:resizeHandles/>
        </dgm:presLayoutVars>
      </dgm:prSet>
      <dgm:spPr/>
      <dgm:t>
        <a:bodyPr/>
        <a:lstStyle/>
        <a:p>
          <a:endParaRPr lang="en-IN"/>
        </a:p>
      </dgm:t>
    </dgm:pt>
    <dgm:pt modelId="{2DBB8B7B-4F9A-43FB-AA44-8BCB1FA45BC3}" type="pres">
      <dgm:prSet presAssocID="{589A303D-F267-4F2A-885D-0AC7EA54BB6B}" presName="hierRoot1" presStyleCnt="0"/>
      <dgm:spPr/>
    </dgm:pt>
    <dgm:pt modelId="{655C75E1-6696-41B1-B0D7-F47B1055C39C}" type="pres">
      <dgm:prSet presAssocID="{589A303D-F267-4F2A-885D-0AC7EA54BB6B}" presName="composite" presStyleCnt="0"/>
      <dgm:spPr/>
    </dgm:pt>
    <dgm:pt modelId="{7E29E7EF-8D4F-4754-962B-E5B33569DFAF}" type="pres">
      <dgm:prSet presAssocID="{589A303D-F267-4F2A-885D-0AC7EA54BB6B}" presName="background" presStyleLbl="node0" presStyleIdx="0" presStyleCnt="1"/>
      <dgm:spPr/>
    </dgm:pt>
    <dgm:pt modelId="{2E0A4BFC-E457-44C1-AAD0-AA43F570625B}" type="pres">
      <dgm:prSet presAssocID="{589A303D-F267-4F2A-885D-0AC7EA54BB6B}" presName="text" presStyleLbl="fgAcc0" presStyleIdx="0" presStyleCnt="1">
        <dgm:presLayoutVars>
          <dgm:chPref val="3"/>
        </dgm:presLayoutVars>
      </dgm:prSet>
      <dgm:spPr/>
      <dgm:t>
        <a:bodyPr/>
        <a:lstStyle/>
        <a:p>
          <a:endParaRPr lang="en-IN"/>
        </a:p>
      </dgm:t>
    </dgm:pt>
    <dgm:pt modelId="{A2E90AB6-D1BB-4C90-AAA2-1AA70C41B5F9}" type="pres">
      <dgm:prSet presAssocID="{589A303D-F267-4F2A-885D-0AC7EA54BB6B}" presName="hierChild2" presStyleCnt="0"/>
      <dgm:spPr/>
    </dgm:pt>
    <dgm:pt modelId="{7565A784-5A60-4D5A-8122-8BE275A0F8B3}" type="pres">
      <dgm:prSet presAssocID="{982B5B8B-13CE-4FEC-95D7-06A6CFB8AF3C}" presName="Name10" presStyleLbl="parChTrans1D2" presStyleIdx="0" presStyleCnt="2"/>
      <dgm:spPr/>
      <dgm:t>
        <a:bodyPr/>
        <a:lstStyle/>
        <a:p>
          <a:endParaRPr lang="en-IN"/>
        </a:p>
      </dgm:t>
    </dgm:pt>
    <dgm:pt modelId="{F15F1116-2204-4545-B331-B5CE5BFEC207}" type="pres">
      <dgm:prSet presAssocID="{C21E2B11-AC72-470D-B868-B1F62570A1DD}" presName="hierRoot2" presStyleCnt="0"/>
      <dgm:spPr/>
    </dgm:pt>
    <dgm:pt modelId="{18729F3D-6901-4A8E-8A5A-61D72C09AC60}" type="pres">
      <dgm:prSet presAssocID="{C21E2B11-AC72-470D-B868-B1F62570A1DD}" presName="composite2" presStyleCnt="0"/>
      <dgm:spPr/>
    </dgm:pt>
    <dgm:pt modelId="{A308BF7E-D16E-48F5-B6B5-F6355CC1B91D}" type="pres">
      <dgm:prSet presAssocID="{C21E2B11-AC72-470D-B868-B1F62570A1DD}" presName="background2" presStyleLbl="node2" presStyleIdx="0" presStyleCnt="2"/>
      <dgm:spPr/>
    </dgm:pt>
    <dgm:pt modelId="{6A412489-802C-451A-9684-EA737135A1B2}" type="pres">
      <dgm:prSet presAssocID="{C21E2B11-AC72-470D-B868-B1F62570A1DD}" presName="text2" presStyleLbl="fgAcc2" presStyleIdx="0" presStyleCnt="2">
        <dgm:presLayoutVars>
          <dgm:chPref val="3"/>
        </dgm:presLayoutVars>
      </dgm:prSet>
      <dgm:spPr/>
      <dgm:t>
        <a:bodyPr/>
        <a:lstStyle/>
        <a:p>
          <a:endParaRPr lang="en-IN"/>
        </a:p>
      </dgm:t>
    </dgm:pt>
    <dgm:pt modelId="{5DFC94F1-4550-4EF6-A855-7C26638ACEBA}" type="pres">
      <dgm:prSet presAssocID="{C21E2B11-AC72-470D-B868-B1F62570A1DD}" presName="hierChild3" presStyleCnt="0"/>
      <dgm:spPr/>
    </dgm:pt>
    <dgm:pt modelId="{50BF7F21-6DD5-43CE-91CB-C145F8830414}" type="pres">
      <dgm:prSet presAssocID="{89C73FAD-1E38-4AD6-9E18-4C47C1F65325}" presName="Name17" presStyleLbl="parChTrans1D3" presStyleIdx="0" presStyleCnt="3"/>
      <dgm:spPr/>
      <dgm:t>
        <a:bodyPr/>
        <a:lstStyle/>
        <a:p>
          <a:endParaRPr lang="en-IN"/>
        </a:p>
      </dgm:t>
    </dgm:pt>
    <dgm:pt modelId="{5760DA3E-9D63-4690-BBD8-1A6235937F83}" type="pres">
      <dgm:prSet presAssocID="{7EFE1CB2-2271-4FEA-B7E7-03E740FB47C2}" presName="hierRoot3" presStyleCnt="0"/>
      <dgm:spPr/>
    </dgm:pt>
    <dgm:pt modelId="{E0D5676F-4DF2-4674-A1B5-4B251D7AAD85}" type="pres">
      <dgm:prSet presAssocID="{7EFE1CB2-2271-4FEA-B7E7-03E740FB47C2}" presName="composite3" presStyleCnt="0"/>
      <dgm:spPr/>
    </dgm:pt>
    <dgm:pt modelId="{8A328811-BBD5-4441-9B07-17E97DAABD0A}" type="pres">
      <dgm:prSet presAssocID="{7EFE1CB2-2271-4FEA-B7E7-03E740FB47C2}" presName="background3" presStyleLbl="node3" presStyleIdx="0" presStyleCnt="3"/>
      <dgm:spPr/>
    </dgm:pt>
    <dgm:pt modelId="{66363CA8-9AC2-453B-B92E-727238D055E0}" type="pres">
      <dgm:prSet presAssocID="{7EFE1CB2-2271-4FEA-B7E7-03E740FB47C2}" presName="text3" presStyleLbl="fgAcc3" presStyleIdx="0" presStyleCnt="3">
        <dgm:presLayoutVars>
          <dgm:chPref val="3"/>
        </dgm:presLayoutVars>
      </dgm:prSet>
      <dgm:spPr/>
      <dgm:t>
        <a:bodyPr/>
        <a:lstStyle/>
        <a:p>
          <a:endParaRPr lang="en-IN"/>
        </a:p>
      </dgm:t>
    </dgm:pt>
    <dgm:pt modelId="{613670BE-977E-4F61-B424-F987BF3112E0}" type="pres">
      <dgm:prSet presAssocID="{7EFE1CB2-2271-4FEA-B7E7-03E740FB47C2}" presName="hierChild4" presStyleCnt="0"/>
      <dgm:spPr/>
    </dgm:pt>
    <dgm:pt modelId="{15AE9631-51D3-4DC9-AF01-803D0FD6A8FE}" type="pres">
      <dgm:prSet presAssocID="{DCB22D72-148B-43F3-A23C-80EC20A58F85}" presName="Name17" presStyleLbl="parChTrans1D3" presStyleIdx="1" presStyleCnt="3"/>
      <dgm:spPr/>
      <dgm:t>
        <a:bodyPr/>
        <a:lstStyle/>
        <a:p>
          <a:endParaRPr lang="en-IN"/>
        </a:p>
      </dgm:t>
    </dgm:pt>
    <dgm:pt modelId="{4B547637-3C9D-407C-BFD1-B217D48AF64D}" type="pres">
      <dgm:prSet presAssocID="{BBA8A47D-F999-4C6C-A14A-734676E976ED}" presName="hierRoot3" presStyleCnt="0"/>
      <dgm:spPr/>
    </dgm:pt>
    <dgm:pt modelId="{2759467D-C3A1-4892-9735-88A9136FF379}" type="pres">
      <dgm:prSet presAssocID="{BBA8A47D-F999-4C6C-A14A-734676E976ED}" presName="composite3" presStyleCnt="0"/>
      <dgm:spPr/>
    </dgm:pt>
    <dgm:pt modelId="{23834967-52C3-42F1-A25C-4192DA519641}" type="pres">
      <dgm:prSet presAssocID="{BBA8A47D-F999-4C6C-A14A-734676E976ED}" presName="background3" presStyleLbl="node3" presStyleIdx="1" presStyleCnt="3"/>
      <dgm:spPr/>
    </dgm:pt>
    <dgm:pt modelId="{9C8380CF-DBCA-497D-9A12-731DA4E4EF98}" type="pres">
      <dgm:prSet presAssocID="{BBA8A47D-F999-4C6C-A14A-734676E976ED}" presName="text3" presStyleLbl="fgAcc3" presStyleIdx="1" presStyleCnt="3">
        <dgm:presLayoutVars>
          <dgm:chPref val="3"/>
        </dgm:presLayoutVars>
      </dgm:prSet>
      <dgm:spPr/>
      <dgm:t>
        <a:bodyPr/>
        <a:lstStyle/>
        <a:p>
          <a:endParaRPr lang="en-IN"/>
        </a:p>
      </dgm:t>
    </dgm:pt>
    <dgm:pt modelId="{90D03CAB-3C3B-4E3A-A2BD-5E840519C89B}" type="pres">
      <dgm:prSet presAssocID="{BBA8A47D-F999-4C6C-A14A-734676E976ED}" presName="hierChild4" presStyleCnt="0"/>
      <dgm:spPr/>
    </dgm:pt>
    <dgm:pt modelId="{F63BFABC-0B27-4352-AD06-F2BDA6AED47E}" type="pres">
      <dgm:prSet presAssocID="{763E91CB-C3A0-4D08-93E9-AADE24590A66}" presName="Name10" presStyleLbl="parChTrans1D2" presStyleIdx="1" presStyleCnt="2"/>
      <dgm:spPr/>
      <dgm:t>
        <a:bodyPr/>
        <a:lstStyle/>
        <a:p>
          <a:endParaRPr lang="en-IN"/>
        </a:p>
      </dgm:t>
    </dgm:pt>
    <dgm:pt modelId="{FF5A0B78-0C5E-4228-ACBF-8BF5F5897350}" type="pres">
      <dgm:prSet presAssocID="{B326742A-DCFD-480B-AD3E-0E817D93F58F}" presName="hierRoot2" presStyleCnt="0"/>
      <dgm:spPr/>
    </dgm:pt>
    <dgm:pt modelId="{88B753D0-85DC-48EE-ABFF-3C234104FC8C}" type="pres">
      <dgm:prSet presAssocID="{B326742A-DCFD-480B-AD3E-0E817D93F58F}" presName="composite2" presStyleCnt="0"/>
      <dgm:spPr/>
    </dgm:pt>
    <dgm:pt modelId="{51C0B5F0-015A-4E58-8E5C-90BAF230D549}" type="pres">
      <dgm:prSet presAssocID="{B326742A-DCFD-480B-AD3E-0E817D93F58F}" presName="background2" presStyleLbl="node2" presStyleIdx="1" presStyleCnt="2"/>
      <dgm:spPr/>
    </dgm:pt>
    <dgm:pt modelId="{21C7254E-03BC-4190-8AF6-78E6E2F78B2D}" type="pres">
      <dgm:prSet presAssocID="{B326742A-DCFD-480B-AD3E-0E817D93F58F}" presName="text2" presStyleLbl="fgAcc2" presStyleIdx="1" presStyleCnt="2">
        <dgm:presLayoutVars>
          <dgm:chPref val="3"/>
        </dgm:presLayoutVars>
      </dgm:prSet>
      <dgm:spPr/>
      <dgm:t>
        <a:bodyPr/>
        <a:lstStyle/>
        <a:p>
          <a:endParaRPr lang="en-IN"/>
        </a:p>
      </dgm:t>
    </dgm:pt>
    <dgm:pt modelId="{683107B6-534E-46AA-9D78-344F42026257}" type="pres">
      <dgm:prSet presAssocID="{B326742A-DCFD-480B-AD3E-0E817D93F58F}" presName="hierChild3" presStyleCnt="0"/>
      <dgm:spPr/>
    </dgm:pt>
    <dgm:pt modelId="{17AAFF07-0C18-4592-87DC-8980D56122F9}" type="pres">
      <dgm:prSet presAssocID="{D3F8682D-71CE-472B-A918-6418C4F71430}" presName="Name17" presStyleLbl="parChTrans1D3" presStyleIdx="2" presStyleCnt="3"/>
      <dgm:spPr/>
      <dgm:t>
        <a:bodyPr/>
        <a:lstStyle/>
        <a:p>
          <a:endParaRPr lang="en-IN"/>
        </a:p>
      </dgm:t>
    </dgm:pt>
    <dgm:pt modelId="{B084A842-E1BB-48E7-B760-BC6AF79F178D}" type="pres">
      <dgm:prSet presAssocID="{B462C00E-8F4E-4740-8EE5-30A9D2B6F109}" presName="hierRoot3" presStyleCnt="0"/>
      <dgm:spPr/>
    </dgm:pt>
    <dgm:pt modelId="{934D4F0C-6C91-4766-B1C4-91150E72616C}" type="pres">
      <dgm:prSet presAssocID="{B462C00E-8F4E-4740-8EE5-30A9D2B6F109}" presName="composite3" presStyleCnt="0"/>
      <dgm:spPr/>
    </dgm:pt>
    <dgm:pt modelId="{CF5FAF79-4C69-405F-89A3-A3F814544AFF}" type="pres">
      <dgm:prSet presAssocID="{B462C00E-8F4E-4740-8EE5-30A9D2B6F109}" presName="background3" presStyleLbl="node3" presStyleIdx="2" presStyleCnt="3"/>
      <dgm:spPr/>
    </dgm:pt>
    <dgm:pt modelId="{44CD3713-C6DB-4E38-849F-C290AE15695E}" type="pres">
      <dgm:prSet presAssocID="{B462C00E-8F4E-4740-8EE5-30A9D2B6F109}" presName="text3" presStyleLbl="fgAcc3" presStyleIdx="2" presStyleCnt="3">
        <dgm:presLayoutVars>
          <dgm:chPref val="3"/>
        </dgm:presLayoutVars>
      </dgm:prSet>
      <dgm:spPr/>
      <dgm:t>
        <a:bodyPr/>
        <a:lstStyle/>
        <a:p>
          <a:endParaRPr lang="en-IN"/>
        </a:p>
      </dgm:t>
    </dgm:pt>
    <dgm:pt modelId="{4C83AAB5-A8C6-42FA-889D-159733854D9C}" type="pres">
      <dgm:prSet presAssocID="{B462C00E-8F4E-4740-8EE5-30A9D2B6F109}" presName="hierChild4" presStyleCnt="0"/>
      <dgm:spPr/>
    </dgm:pt>
  </dgm:ptLst>
  <dgm:cxnLst>
    <dgm:cxn modelId="{F0251916-C7DC-4189-8FFC-9CA1B526488D}" type="presOf" srcId="{DCB22D72-148B-43F3-A23C-80EC20A58F85}" destId="{15AE9631-51D3-4DC9-AF01-803D0FD6A8FE}" srcOrd="0" destOrd="0" presId="urn:microsoft.com/office/officeart/2005/8/layout/hierarchy1"/>
    <dgm:cxn modelId="{D491C5F7-448C-468F-9955-CEF2205ED00E}" srcId="{C21E2B11-AC72-470D-B868-B1F62570A1DD}" destId="{BBA8A47D-F999-4C6C-A14A-734676E976ED}" srcOrd="1" destOrd="0" parTransId="{DCB22D72-148B-43F3-A23C-80EC20A58F85}" sibTransId="{2CFB3FEF-CFB9-4B7C-B5BB-33FF320F9BAF}"/>
    <dgm:cxn modelId="{CAC03116-4BFD-43BD-B9D4-296A04FA2AE8}" type="presOf" srcId="{B462C00E-8F4E-4740-8EE5-30A9D2B6F109}" destId="{44CD3713-C6DB-4E38-849F-C290AE15695E}" srcOrd="0" destOrd="0" presId="urn:microsoft.com/office/officeart/2005/8/layout/hierarchy1"/>
    <dgm:cxn modelId="{B1EDF78B-91C8-43DC-8BA8-59B118349CE9}" type="presOf" srcId="{C21E2B11-AC72-470D-B868-B1F62570A1DD}" destId="{6A412489-802C-451A-9684-EA737135A1B2}" srcOrd="0" destOrd="0" presId="urn:microsoft.com/office/officeart/2005/8/layout/hierarchy1"/>
    <dgm:cxn modelId="{C50E7582-3B66-4789-BD61-4FDBE11FC11C}" type="presOf" srcId="{7EFE1CB2-2271-4FEA-B7E7-03E740FB47C2}" destId="{66363CA8-9AC2-453B-B92E-727238D055E0}" srcOrd="0" destOrd="0" presId="urn:microsoft.com/office/officeart/2005/8/layout/hierarchy1"/>
    <dgm:cxn modelId="{ED95102F-CC6E-49C2-9451-1FA329984D90}" type="presOf" srcId="{BBA8A47D-F999-4C6C-A14A-734676E976ED}" destId="{9C8380CF-DBCA-497D-9A12-731DA4E4EF98}" srcOrd="0" destOrd="0" presId="urn:microsoft.com/office/officeart/2005/8/layout/hierarchy1"/>
    <dgm:cxn modelId="{E35CDFCE-C11B-4E1A-A25F-277F78048561}" type="presOf" srcId="{55D52993-8DD4-40FA-850F-2AEF09FE3C8A}" destId="{88F9482F-E6F1-4A58-A6CB-2E4D981A90AD}" srcOrd="0" destOrd="0" presId="urn:microsoft.com/office/officeart/2005/8/layout/hierarchy1"/>
    <dgm:cxn modelId="{BBAB2BA0-96CA-452D-8003-86D302B473FD}" type="presOf" srcId="{D3F8682D-71CE-472B-A918-6418C4F71430}" destId="{17AAFF07-0C18-4592-87DC-8980D56122F9}" srcOrd="0" destOrd="0" presId="urn:microsoft.com/office/officeart/2005/8/layout/hierarchy1"/>
    <dgm:cxn modelId="{C96B2F12-EBD4-4635-8782-F50ED53B1BC2}" type="presOf" srcId="{B326742A-DCFD-480B-AD3E-0E817D93F58F}" destId="{21C7254E-03BC-4190-8AF6-78E6E2F78B2D}" srcOrd="0" destOrd="0" presId="urn:microsoft.com/office/officeart/2005/8/layout/hierarchy1"/>
    <dgm:cxn modelId="{73CEF025-E44C-441A-9448-4877448910FE}" srcId="{589A303D-F267-4F2A-885D-0AC7EA54BB6B}" destId="{B326742A-DCFD-480B-AD3E-0E817D93F58F}" srcOrd="1" destOrd="0" parTransId="{763E91CB-C3A0-4D08-93E9-AADE24590A66}" sibTransId="{AF814638-AABD-46DE-ABDB-1A3AE52B9DDC}"/>
    <dgm:cxn modelId="{F5B8B2C8-0447-4040-9DC9-E115B697EEB8}" srcId="{589A303D-F267-4F2A-885D-0AC7EA54BB6B}" destId="{C21E2B11-AC72-470D-B868-B1F62570A1DD}" srcOrd="0" destOrd="0" parTransId="{982B5B8B-13CE-4FEC-95D7-06A6CFB8AF3C}" sibTransId="{7196E1A2-BDCC-4983-87EE-FF12ACC253B1}"/>
    <dgm:cxn modelId="{169647E8-788E-4BF3-89D0-FAF8ABF8F16F}" srcId="{55D52993-8DD4-40FA-850F-2AEF09FE3C8A}" destId="{589A303D-F267-4F2A-885D-0AC7EA54BB6B}" srcOrd="0" destOrd="0" parTransId="{E9215A8B-385C-490B-B90C-9DE2B003E7AA}" sibTransId="{7E619FC4-13DC-4655-8710-52C69D64E95E}"/>
    <dgm:cxn modelId="{3815450D-1293-4167-B2F8-642C1A077A7B}" type="presOf" srcId="{89C73FAD-1E38-4AD6-9E18-4C47C1F65325}" destId="{50BF7F21-6DD5-43CE-91CB-C145F8830414}" srcOrd="0" destOrd="0" presId="urn:microsoft.com/office/officeart/2005/8/layout/hierarchy1"/>
    <dgm:cxn modelId="{CFD1816F-3B23-4D15-86F6-52F1BDDFB37A}" type="presOf" srcId="{763E91CB-C3A0-4D08-93E9-AADE24590A66}" destId="{F63BFABC-0B27-4352-AD06-F2BDA6AED47E}" srcOrd="0" destOrd="0" presId="urn:microsoft.com/office/officeart/2005/8/layout/hierarchy1"/>
    <dgm:cxn modelId="{D22E4C0D-B7E0-4A7A-9BB3-0D5327FC43DA}" type="presOf" srcId="{982B5B8B-13CE-4FEC-95D7-06A6CFB8AF3C}" destId="{7565A784-5A60-4D5A-8122-8BE275A0F8B3}" srcOrd="0" destOrd="0" presId="urn:microsoft.com/office/officeart/2005/8/layout/hierarchy1"/>
    <dgm:cxn modelId="{DAC20B84-F554-4869-9344-8C7C64ED9747}" srcId="{C21E2B11-AC72-470D-B868-B1F62570A1DD}" destId="{7EFE1CB2-2271-4FEA-B7E7-03E740FB47C2}" srcOrd="0" destOrd="0" parTransId="{89C73FAD-1E38-4AD6-9E18-4C47C1F65325}" sibTransId="{DFAF55C4-E496-45BB-80D4-2AA0B216CEF2}"/>
    <dgm:cxn modelId="{33FF9BFB-A64C-4562-A2B5-DB8F99904BE8}" type="presOf" srcId="{589A303D-F267-4F2A-885D-0AC7EA54BB6B}" destId="{2E0A4BFC-E457-44C1-AAD0-AA43F570625B}" srcOrd="0" destOrd="0" presId="urn:microsoft.com/office/officeart/2005/8/layout/hierarchy1"/>
    <dgm:cxn modelId="{A42DC38E-1248-49A1-A2D7-E96D0E8EDA67}" srcId="{B326742A-DCFD-480B-AD3E-0E817D93F58F}" destId="{B462C00E-8F4E-4740-8EE5-30A9D2B6F109}" srcOrd="0" destOrd="0" parTransId="{D3F8682D-71CE-472B-A918-6418C4F71430}" sibTransId="{7708FB1D-479C-4023-8EAD-496453443916}"/>
    <dgm:cxn modelId="{2F1EF38A-3980-4CD5-817D-8393E81E2FD1}" type="presParOf" srcId="{88F9482F-E6F1-4A58-A6CB-2E4D981A90AD}" destId="{2DBB8B7B-4F9A-43FB-AA44-8BCB1FA45BC3}" srcOrd="0" destOrd="0" presId="urn:microsoft.com/office/officeart/2005/8/layout/hierarchy1"/>
    <dgm:cxn modelId="{30714B5C-4DBF-4C85-93FC-2E02D4C692BA}" type="presParOf" srcId="{2DBB8B7B-4F9A-43FB-AA44-8BCB1FA45BC3}" destId="{655C75E1-6696-41B1-B0D7-F47B1055C39C}" srcOrd="0" destOrd="0" presId="urn:microsoft.com/office/officeart/2005/8/layout/hierarchy1"/>
    <dgm:cxn modelId="{39859296-D530-48D6-BEAD-F5808479B01A}" type="presParOf" srcId="{655C75E1-6696-41B1-B0D7-F47B1055C39C}" destId="{7E29E7EF-8D4F-4754-962B-E5B33569DFAF}" srcOrd="0" destOrd="0" presId="urn:microsoft.com/office/officeart/2005/8/layout/hierarchy1"/>
    <dgm:cxn modelId="{C78980FC-8097-47E8-B97F-0262E0EAB249}" type="presParOf" srcId="{655C75E1-6696-41B1-B0D7-F47B1055C39C}" destId="{2E0A4BFC-E457-44C1-AAD0-AA43F570625B}" srcOrd="1" destOrd="0" presId="urn:microsoft.com/office/officeart/2005/8/layout/hierarchy1"/>
    <dgm:cxn modelId="{9896233C-2465-4DB3-A36C-5AB117906E53}" type="presParOf" srcId="{2DBB8B7B-4F9A-43FB-AA44-8BCB1FA45BC3}" destId="{A2E90AB6-D1BB-4C90-AAA2-1AA70C41B5F9}" srcOrd="1" destOrd="0" presId="urn:microsoft.com/office/officeart/2005/8/layout/hierarchy1"/>
    <dgm:cxn modelId="{FF92C38A-3991-4199-9B6D-BF4370DBF9AF}" type="presParOf" srcId="{A2E90AB6-D1BB-4C90-AAA2-1AA70C41B5F9}" destId="{7565A784-5A60-4D5A-8122-8BE275A0F8B3}" srcOrd="0" destOrd="0" presId="urn:microsoft.com/office/officeart/2005/8/layout/hierarchy1"/>
    <dgm:cxn modelId="{65FC00EF-7591-42EF-888B-F83A0420CA73}" type="presParOf" srcId="{A2E90AB6-D1BB-4C90-AAA2-1AA70C41B5F9}" destId="{F15F1116-2204-4545-B331-B5CE5BFEC207}" srcOrd="1" destOrd="0" presId="urn:microsoft.com/office/officeart/2005/8/layout/hierarchy1"/>
    <dgm:cxn modelId="{2AB7B181-D40C-4DB2-8C8B-C147DD985A5C}" type="presParOf" srcId="{F15F1116-2204-4545-B331-B5CE5BFEC207}" destId="{18729F3D-6901-4A8E-8A5A-61D72C09AC60}" srcOrd="0" destOrd="0" presId="urn:microsoft.com/office/officeart/2005/8/layout/hierarchy1"/>
    <dgm:cxn modelId="{8A08A395-6EAB-4870-BFDB-BA3365D23F0B}" type="presParOf" srcId="{18729F3D-6901-4A8E-8A5A-61D72C09AC60}" destId="{A308BF7E-D16E-48F5-B6B5-F6355CC1B91D}" srcOrd="0" destOrd="0" presId="urn:microsoft.com/office/officeart/2005/8/layout/hierarchy1"/>
    <dgm:cxn modelId="{9058096C-363E-49E3-A056-D59363D3BB93}" type="presParOf" srcId="{18729F3D-6901-4A8E-8A5A-61D72C09AC60}" destId="{6A412489-802C-451A-9684-EA737135A1B2}" srcOrd="1" destOrd="0" presId="urn:microsoft.com/office/officeart/2005/8/layout/hierarchy1"/>
    <dgm:cxn modelId="{3B9809AF-F465-4C84-8936-7754262790E4}" type="presParOf" srcId="{F15F1116-2204-4545-B331-B5CE5BFEC207}" destId="{5DFC94F1-4550-4EF6-A855-7C26638ACEBA}" srcOrd="1" destOrd="0" presId="urn:microsoft.com/office/officeart/2005/8/layout/hierarchy1"/>
    <dgm:cxn modelId="{E43B3526-F910-45B4-8BFF-0066ED7F941B}" type="presParOf" srcId="{5DFC94F1-4550-4EF6-A855-7C26638ACEBA}" destId="{50BF7F21-6DD5-43CE-91CB-C145F8830414}" srcOrd="0" destOrd="0" presId="urn:microsoft.com/office/officeart/2005/8/layout/hierarchy1"/>
    <dgm:cxn modelId="{35719B38-C972-467B-9851-567B73545656}" type="presParOf" srcId="{5DFC94F1-4550-4EF6-A855-7C26638ACEBA}" destId="{5760DA3E-9D63-4690-BBD8-1A6235937F83}" srcOrd="1" destOrd="0" presId="urn:microsoft.com/office/officeart/2005/8/layout/hierarchy1"/>
    <dgm:cxn modelId="{008C1FFD-496A-4762-AE3B-DFAC17E8CB6F}" type="presParOf" srcId="{5760DA3E-9D63-4690-BBD8-1A6235937F83}" destId="{E0D5676F-4DF2-4674-A1B5-4B251D7AAD85}" srcOrd="0" destOrd="0" presId="urn:microsoft.com/office/officeart/2005/8/layout/hierarchy1"/>
    <dgm:cxn modelId="{668653BF-3FBA-4452-B3D7-554E706F8F67}" type="presParOf" srcId="{E0D5676F-4DF2-4674-A1B5-4B251D7AAD85}" destId="{8A328811-BBD5-4441-9B07-17E97DAABD0A}" srcOrd="0" destOrd="0" presId="urn:microsoft.com/office/officeart/2005/8/layout/hierarchy1"/>
    <dgm:cxn modelId="{4157D017-E740-4FE5-8EE6-1F63CC757F14}" type="presParOf" srcId="{E0D5676F-4DF2-4674-A1B5-4B251D7AAD85}" destId="{66363CA8-9AC2-453B-B92E-727238D055E0}" srcOrd="1" destOrd="0" presId="urn:microsoft.com/office/officeart/2005/8/layout/hierarchy1"/>
    <dgm:cxn modelId="{31A839E3-0DF8-4361-B5ED-FC317442B940}" type="presParOf" srcId="{5760DA3E-9D63-4690-BBD8-1A6235937F83}" destId="{613670BE-977E-4F61-B424-F987BF3112E0}" srcOrd="1" destOrd="0" presId="urn:microsoft.com/office/officeart/2005/8/layout/hierarchy1"/>
    <dgm:cxn modelId="{D7EC2643-7150-4E0C-ABD2-A130CF1ACC8A}" type="presParOf" srcId="{5DFC94F1-4550-4EF6-A855-7C26638ACEBA}" destId="{15AE9631-51D3-4DC9-AF01-803D0FD6A8FE}" srcOrd="2" destOrd="0" presId="urn:microsoft.com/office/officeart/2005/8/layout/hierarchy1"/>
    <dgm:cxn modelId="{DA3E2724-F776-4726-BE1E-BC53A1E9639C}" type="presParOf" srcId="{5DFC94F1-4550-4EF6-A855-7C26638ACEBA}" destId="{4B547637-3C9D-407C-BFD1-B217D48AF64D}" srcOrd="3" destOrd="0" presId="urn:microsoft.com/office/officeart/2005/8/layout/hierarchy1"/>
    <dgm:cxn modelId="{0C62DB39-1D5B-4B9E-90AA-48AB63957A47}" type="presParOf" srcId="{4B547637-3C9D-407C-BFD1-B217D48AF64D}" destId="{2759467D-C3A1-4892-9735-88A9136FF379}" srcOrd="0" destOrd="0" presId="urn:microsoft.com/office/officeart/2005/8/layout/hierarchy1"/>
    <dgm:cxn modelId="{854F6C94-83BE-4245-AF74-46385B72868A}" type="presParOf" srcId="{2759467D-C3A1-4892-9735-88A9136FF379}" destId="{23834967-52C3-42F1-A25C-4192DA519641}" srcOrd="0" destOrd="0" presId="urn:microsoft.com/office/officeart/2005/8/layout/hierarchy1"/>
    <dgm:cxn modelId="{CA9C2712-6A36-4EFE-922E-0C9DB3B1B204}" type="presParOf" srcId="{2759467D-C3A1-4892-9735-88A9136FF379}" destId="{9C8380CF-DBCA-497D-9A12-731DA4E4EF98}" srcOrd="1" destOrd="0" presId="urn:microsoft.com/office/officeart/2005/8/layout/hierarchy1"/>
    <dgm:cxn modelId="{2C0920EC-7620-495B-B76C-9390A80A13B4}" type="presParOf" srcId="{4B547637-3C9D-407C-BFD1-B217D48AF64D}" destId="{90D03CAB-3C3B-4E3A-A2BD-5E840519C89B}" srcOrd="1" destOrd="0" presId="urn:microsoft.com/office/officeart/2005/8/layout/hierarchy1"/>
    <dgm:cxn modelId="{6AE05D21-F021-4F00-834F-EB7E3D4DBCB0}" type="presParOf" srcId="{A2E90AB6-D1BB-4C90-AAA2-1AA70C41B5F9}" destId="{F63BFABC-0B27-4352-AD06-F2BDA6AED47E}" srcOrd="2" destOrd="0" presId="urn:microsoft.com/office/officeart/2005/8/layout/hierarchy1"/>
    <dgm:cxn modelId="{36AD7743-8DD5-4531-BB7F-A509C7A51E08}" type="presParOf" srcId="{A2E90AB6-D1BB-4C90-AAA2-1AA70C41B5F9}" destId="{FF5A0B78-0C5E-4228-ACBF-8BF5F5897350}" srcOrd="3" destOrd="0" presId="urn:microsoft.com/office/officeart/2005/8/layout/hierarchy1"/>
    <dgm:cxn modelId="{AAF0B6E8-6E1A-4EB4-A5EB-DE2A16A5988B}" type="presParOf" srcId="{FF5A0B78-0C5E-4228-ACBF-8BF5F5897350}" destId="{88B753D0-85DC-48EE-ABFF-3C234104FC8C}" srcOrd="0" destOrd="0" presId="urn:microsoft.com/office/officeart/2005/8/layout/hierarchy1"/>
    <dgm:cxn modelId="{C1682244-C3AB-429B-8F57-116FC7140457}" type="presParOf" srcId="{88B753D0-85DC-48EE-ABFF-3C234104FC8C}" destId="{51C0B5F0-015A-4E58-8E5C-90BAF230D549}" srcOrd="0" destOrd="0" presId="urn:microsoft.com/office/officeart/2005/8/layout/hierarchy1"/>
    <dgm:cxn modelId="{CF9EBAFB-058F-45E1-AF16-172F1157573B}" type="presParOf" srcId="{88B753D0-85DC-48EE-ABFF-3C234104FC8C}" destId="{21C7254E-03BC-4190-8AF6-78E6E2F78B2D}" srcOrd="1" destOrd="0" presId="urn:microsoft.com/office/officeart/2005/8/layout/hierarchy1"/>
    <dgm:cxn modelId="{5758BD77-079D-4752-898B-D4C34D5025DC}" type="presParOf" srcId="{FF5A0B78-0C5E-4228-ACBF-8BF5F5897350}" destId="{683107B6-534E-46AA-9D78-344F42026257}" srcOrd="1" destOrd="0" presId="urn:microsoft.com/office/officeart/2005/8/layout/hierarchy1"/>
    <dgm:cxn modelId="{19DCB261-C553-436B-A3B3-9DB26A0FACA3}" type="presParOf" srcId="{683107B6-534E-46AA-9D78-344F42026257}" destId="{17AAFF07-0C18-4592-87DC-8980D56122F9}" srcOrd="0" destOrd="0" presId="urn:microsoft.com/office/officeart/2005/8/layout/hierarchy1"/>
    <dgm:cxn modelId="{5F2EDCB8-C197-4F01-9FEA-7E216143749E}" type="presParOf" srcId="{683107B6-534E-46AA-9D78-344F42026257}" destId="{B084A842-E1BB-48E7-B760-BC6AF79F178D}" srcOrd="1" destOrd="0" presId="urn:microsoft.com/office/officeart/2005/8/layout/hierarchy1"/>
    <dgm:cxn modelId="{B54DAD6D-289B-4C99-A9F5-1DF1D9E346F8}" type="presParOf" srcId="{B084A842-E1BB-48E7-B760-BC6AF79F178D}" destId="{934D4F0C-6C91-4766-B1C4-91150E72616C}" srcOrd="0" destOrd="0" presId="urn:microsoft.com/office/officeart/2005/8/layout/hierarchy1"/>
    <dgm:cxn modelId="{54A1A86D-890A-4205-9FB0-9A38892E4AB6}" type="presParOf" srcId="{934D4F0C-6C91-4766-B1C4-91150E72616C}" destId="{CF5FAF79-4C69-405F-89A3-A3F814544AFF}" srcOrd="0" destOrd="0" presId="urn:microsoft.com/office/officeart/2005/8/layout/hierarchy1"/>
    <dgm:cxn modelId="{8F440D97-CA71-47C2-9F95-194BE896314C}" type="presParOf" srcId="{934D4F0C-6C91-4766-B1C4-91150E72616C}" destId="{44CD3713-C6DB-4E38-849F-C290AE15695E}" srcOrd="1" destOrd="0" presId="urn:microsoft.com/office/officeart/2005/8/layout/hierarchy1"/>
    <dgm:cxn modelId="{9F82E0BC-83C0-47F3-804A-07D5AF1F5C23}" type="presParOf" srcId="{B084A842-E1BB-48E7-B760-BC6AF79F178D}" destId="{4C83AAB5-A8C6-42FA-889D-159733854D9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579704-09C4-4375-BFA1-FFC1C3F3B64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B4D9619-5DCE-46FF-989C-F4F82C544229}">
      <dgm:prSet phldrT="[Text]"/>
      <dgm:spPr>
        <a:solidFill>
          <a:srgbClr val="00B0F0"/>
        </a:solidFill>
      </dgm:spPr>
      <dgm:t>
        <a:bodyPr/>
        <a:lstStyle/>
        <a:p>
          <a:r>
            <a:rPr lang="en-US" dirty="0" smtClean="0">
              <a:latin typeface="Times New Roman" pitchFamily="18" charset="0"/>
              <a:cs typeface="Times New Roman" pitchFamily="18" charset="0"/>
            </a:rPr>
            <a:t>GENERAL</a:t>
          </a:r>
          <a:endParaRPr lang="en-US" dirty="0">
            <a:latin typeface="Times New Roman" pitchFamily="18" charset="0"/>
            <a:cs typeface="Times New Roman" pitchFamily="18" charset="0"/>
          </a:endParaRPr>
        </a:p>
      </dgm:t>
    </dgm:pt>
    <dgm:pt modelId="{0A3C04EE-5820-4B38-8077-3808E84DE2A3}" type="parTrans" cxnId="{F7777741-A228-491A-A308-4E740757A089}">
      <dgm:prSet/>
      <dgm:spPr/>
      <dgm:t>
        <a:bodyPr/>
        <a:lstStyle/>
        <a:p>
          <a:endParaRPr lang="en-US"/>
        </a:p>
      </dgm:t>
    </dgm:pt>
    <dgm:pt modelId="{E91C8D7F-3E49-4332-AB9D-695354C4545E}" type="sibTrans" cxnId="{F7777741-A228-491A-A308-4E740757A089}">
      <dgm:prSet/>
      <dgm:spPr/>
      <dgm:t>
        <a:bodyPr/>
        <a:lstStyle/>
        <a:p>
          <a:endParaRPr lang="en-US"/>
        </a:p>
      </dgm:t>
    </dgm:pt>
    <dgm:pt modelId="{3F350618-8898-45A4-B6E1-BF2A9AC85C68}">
      <dgm:prSet phldrT="[Text]"/>
      <dgm:spPr>
        <a:solidFill>
          <a:srgbClr val="C00000"/>
        </a:solidFill>
      </dgm:spPr>
      <dgm:t>
        <a:bodyPr/>
        <a:lstStyle/>
        <a:p>
          <a:r>
            <a:rPr lang="en-US" dirty="0" smtClean="0">
              <a:latin typeface="Times New Roman" pitchFamily="18" charset="0"/>
              <a:cs typeface="Times New Roman" pitchFamily="18" charset="0"/>
            </a:rPr>
            <a:t>ADMINISTRATIVE UTILITY</a:t>
          </a:r>
          <a:endParaRPr lang="en-US" dirty="0">
            <a:latin typeface="Times New Roman" pitchFamily="18" charset="0"/>
            <a:cs typeface="Times New Roman" pitchFamily="18" charset="0"/>
          </a:endParaRPr>
        </a:p>
      </dgm:t>
    </dgm:pt>
    <dgm:pt modelId="{DC976BCB-B338-447B-BFEB-833B9C8D4C45}" type="parTrans" cxnId="{228481D4-F3D6-4236-9839-813C2EC0DE53}">
      <dgm:prSet/>
      <dgm:spPr/>
      <dgm:t>
        <a:bodyPr/>
        <a:lstStyle/>
        <a:p>
          <a:endParaRPr lang="en-US"/>
        </a:p>
      </dgm:t>
    </dgm:pt>
    <dgm:pt modelId="{FF731F61-D25F-483E-995B-1900656560FB}" type="sibTrans" cxnId="{228481D4-F3D6-4236-9839-813C2EC0DE53}">
      <dgm:prSet/>
      <dgm:spPr/>
      <dgm:t>
        <a:bodyPr/>
        <a:lstStyle/>
        <a:p>
          <a:endParaRPr lang="en-US"/>
        </a:p>
      </dgm:t>
    </dgm:pt>
    <dgm:pt modelId="{0E3FAB4A-07DC-43F3-A972-E804641A777B}">
      <dgm:prSet phldrT="[Text]"/>
      <dgm:spPr>
        <a:solidFill>
          <a:srgbClr val="C00000"/>
        </a:solidFill>
      </dgm:spPr>
      <dgm:t>
        <a:bodyPr/>
        <a:lstStyle/>
        <a:p>
          <a:r>
            <a:rPr lang="en-US" dirty="0" smtClean="0">
              <a:latin typeface="Times New Roman" pitchFamily="18" charset="0"/>
              <a:cs typeface="Times New Roman" pitchFamily="18" charset="0"/>
            </a:rPr>
            <a:t>USEFULL IN POLICY PLANING</a:t>
          </a:r>
          <a:endParaRPr lang="en-US" dirty="0">
            <a:latin typeface="Times New Roman" pitchFamily="18" charset="0"/>
            <a:cs typeface="Times New Roman" pitchFamily="18" charset="0"/>
          </a:endParaRPr>
        </a:p>
      </dgm:t>
    </dgm:pt>
    <dgm:pt modelId="{C35B0CD2-409D-4E8A-AD2B-7ED9E67AA00C}" type="parTrans" cxnId="{4EDE51C6-1F06-468E-9BB8-BFF545CF3D82}">
      <dgm:prSet/>
      <dgm:spPr/>
      <dgm:t>
        <a:bodyPr/>
        <a:lstStyle/>
        <a:p>
          <a:endParaRPr lang="en-US"/>
        </a:p>
      </dgm:t>
    </dgm:pt>
    <dgm:pt modelId="{7096AD1B-C3D8-4110-B438-5E73831DB8FC}" type="sibTrans" cxnId="{4EDE51C6-1F06-468E-9BB8-BFF545CF3D82}">
      <dgm:prSet/>
      <dgm:spPr/>
      <dgm:t>
        <a:bodyPr/>
        <a:lstStyle/>
        <a:p>
          <a:endParaRPr lang="en-US"/>
        </a:p>
      </dgm:t>
    </dgm:pt>
    <dgm:pt modelId="{7580F4BA-8260-4362-BE54-5054CE3AD709}">
      <dgm:prSet phldrT="[Text]"/>
      <dgm:spPr>
        <a:solidFill>
          <a:srgbClr val="C00000"/>
        </a:solidFill>
      </dgm:spPr>
      <dgm:t>
        <a:bodyPr/>
        <a:lstStyle/>
        <a:p>
          <a:r>
            <a:rPr lang="en-US" dirty="0" smtClean="0">
              <a:latin typeface="Times New Roman" pitchFamily="18" charset="0"/>
              <a:cs typeface="Times New Roman" pitchFamily="18" charset="0"/>
            </a:rPr>
            <a:t>INTERNATIONAL UTILITY</a:t>
          </a:r>
          <a:endParaRPr lang="en-US" dirty="0">
            <a:latin typeface="Times New Roman" pitchFamily="18" charset="0"/>
            <a:cs typeface="Times New Roman" pitchFamily="18" charset="0"/>
          </a:endParaRPr>
        </a:p>
      </dgm:t>
    </dgm:pt>
    <dgm:pt modelId="{3668BFE8-1122-4633-890E-157C81647DAE}" type="parTrans" cxnId="{11C35A82-127C-4BEC-A035-F096F3F89348}">
      <dgm:prSet/>
      <dgm:spPr/>
      <dgm:t>
        <a:bodyPr/>
        <a:lstStyle/>
        <a:p>
          <a:endParaRPr lang="en-US"/>
        </a:p>
      </dgm:t>
    </dgm:pt>
    <dgm:pt modelId="{DA605FC0-3830-4E60-9E0A-97B744957887}" type="sibTrans" cxnId="{11C35A82-127C-4BEC-A035-F096F3F89348}">
      <dgm:prSet/>
      <dgm:spPr/>
      <dgm:t>
        <a:bodyPr/>
        <a:lstStyle/>
        <a:p>
          <a:endParaRPr lang="en-US"/>
        </a:p>
      </dgm:t>
    </dgm:pt>
    <dgm:pt modelId="{77D3B871-4B20-4C9A-991C-B23AED363A27}">
      <dgm:prSet phldrT="[Text]"/>
      <dgm:spPr>
        <a:solidFill>
          <a:srgbClr val="C00000"/>
        </a:solidFill>
      </dgm:spPr>
      <dgm:t>
        <a:bodyPr/>
        <a:lstStyle/>
        <a:p>
          <a:r>
            <a:rPr lang="en-US" dirty="0" smtClean="0">
              <a:latin typeface="Times New Roman" pitchFamily="18" charset="0"/>
              <a:cs typeface="Times New Roman" pitchFamily="18" charset="0"/>
            </a:rPr>
            <a:t>BASES OF SOCIAL REFORM</a:t>
          </a:r>
          <a:endParaRPr lang="en-US" dirty="0">
            <a:latin typeface="Times New Roman" pitchFamily="18" charset="0"/>
            <a:cs typeface="Times New Roman" pitchFamily="18" charset="0"/>
          </a:endParaRPr>
        </a:p>
      </dgm:t>
    </dgm:pt>
    <dgm:pt modelId="{6A255059-BD4F-45D8-8945-6457E03A0F16}" type="parTrans" cxnId="{4558BDE4-7D09-4307-BDD4-1C2CC478CF57}">
      <dgm:prSet/>
      <dgm:spPr/>
      <dgm:t>
        <a:bodyPr/>
        <a:lstStyle/>
        <a:p>
          <a:endParaRPr lang="en-US"/>
        </a:p>
      </dgm:t>
    </dgm:pt>
    <dgm:pt modelId="{1B50CDC4-36F6-4835-A72C-E3C5FADEF774}" type="sibTrans" cxnId="{4558BDE4-7D09-4307-BDD4-1C2CC478CF57}">
      <dgm:prSet/>
      <dgm:spPr/>
      <dgm:t>
        <a:bodyPr/>
        <a:lstStyle/>
        <a:p>
          <a:endParaRPr lang="en-US"/>
        </a:p>
      </dgm:t>
    </dgm:pt>
    <dgm:pt modelId="{6A1E9608-DD4C-4922-A3F8-7CFDDE76D1EC}" type="pres">
      <dgm:prSet presAssocID="{74579704-09C4-4375-BFA1-FFC1C3F3B644}" presName="diagram" presStyleCnt="0">
        <dgm:presLayoutVars>
          <dgm:chMax val="1"/>
          <dgm:dir/>
          <dgm:animLvl val="ctr"/>
          <dgm:resizeHandles val="exact"/>
        </dgm:presLayoutVars>
      </dgm:prSet>
      <dgm:spPr/>
      <dgm:t>
        <a:bodyPr/>
        <a:lstStyle/>
        <a:p>
          <a:endParaRPr lang="en-IN"/>
        </a:p>
      </dgm:t>
    </dgm:pt>
    <dgm:pt modelId="{BF160835-674D-4A00-B822-5750FAF0DE01}" type="pres">
      <dgm:prSet presAssocID="{74579704-09C4-4375-BFA1-FFC1C3F3B644}" presName="matrix" presStyleCnt="0"/>
      <dgm:spPr/>
    </dgm:pt>
    <dgm:pt modelId="{78C61FDF-D7B1-4293-B2E5-BA9C1C707000}" type="pres">
      <dgm:prSet presAssocID="{74579704-09C4-4375-BFA1-FFC1C3F3B644}" presName="tile1" presStyleLbl="node1" presStyleIdx="0" presStyleCnt="4"/>
      <dgm:spPr/>
      <dgm:t>
        <a:bodyPr/>
        <a:lstStyle/>
        <a:p>
          <a:endParaRPr lang="en-IN"/>
        </a:p>
      </dgm:t>
    </dgm:pt>
    <dgm:pt modelId="{93D93EE6-7117-4C58-802E-AF2D1B7BF5E7}" type="pres">
      <dgm:prSet presAssocID="{74579704-09C4-4375-BFA1-FFC1C3F3B644}" presName="tile1text" presStyleLbl="node1" presStyleIdx="0" presStyleCnt="4">
        <dgm:presLayoutVars>
          <dgm:chMax val="0"/>
          <dgm:chPref val="0"/>
          <dgm:bulletEnabled val="1"/>
        </dgm:presLayoutVars>
      </dgm:prSet>
      <dgm:spPr/>
      <dgm:t>
        <a:bodyPr/>
        <a:lstStyle/>
        <a:p>
          <a:endParaRPr lang="en-IN"/>
        </a:p>
      </dgm:t>
    </dgm:pt>
    <dgm:pt modelId="{7714F6D3-ED92-4F77-B578-B18214A4D16A}" type="pres">
      <dgm:prSet presAssocID="{74579704-09C4-4375-BFA1-FFC1C3F3B644}" presName="tile2" presStyleLbl="node1" presStyleIdx="1" presStyleCnt="4"/>
      <dgm:spPr/>
      <dgm:t>
        <a:bodyPr/>
        <a:lstStyle/>
        <a:p>
          <a:endParaRPr lang="en-US"/>
        </a:p>
      </dgm:t>
    </dgm:pt>
    <dgm:pt modelId="{0CA98944-9DD4-4A53-8038-05188CF5AABF}" type="pres">
      <dgm:prSet presAssocID="{74579704-09C4-4375-BFA1-FFC1C3F3B644}" presName="tile2text" presStyleLbl="node1" presStyleIdx="1" presStyleCnt="4">
        <dgm:presLayoutVars>
          <dgm:chMax val="0"/>
          <dgm:chPref val="0"/>
          <dgm:bulletEnabled val="1"/>
        </dgm:presLayoutVars>
      </dgm:prSet>
      <dgm:spPr/>
      <dgm:t>
        <a:bodyPr/>
        <a:lstStyle/>
        <a:p>
          <a:endParaRPr lang="en-US"/>
        </a:p>
      </dgm:t>
    </dgm:pt>
    <dgm:pt modelId="{B1C31F93-9720-4B0B-8E3D-068019EBF33D}" type="pres">
      <dgm:prSet presAssocID="{74579704-09C4-4375-BFA1-FFC1C3F3B644}" presName="tile3" presStyleLbl="node1" presStyleIdx="2" presStyleCnt="4"/>
      <dgm:spPr/>
      <dgm:t>
        <a:bodyPr/>
        <a:lstStyle/>
        <a:p>
          <a:endParaRPr lang="en-IN"/>
        </a:p>
      </dgm:t>
    </dgm:pt>
    <dgm:pt modelId="{609B6101-A0E5-42A1-AAB4-912E596FDCB9}" type="pres">
      <dgm:prSet presAssocID="{74579704-09C4-4375-BFA1-FFC1C3F3B644}" presName="tile3text" presStyleLbl="node1" presStyleIdx="2" presStyleCnt="4">
        <dgm:presLayoutVars>
          <dgm:chMax val="0"/>
          <dgm:chPref val="0"/>
          <dgm:bulletEnabled val="1"/>
        </dgm:presLayoutVars>
      </dgm:prSet>
      <dgm:spPr/>
      <dgm:t>
        <a:bodyPr/>
        <a:lstStyle/>
        <a:p>
          <a:endParaRPr lang="en-IN"/>
        </a:p>
      </dgm:t>
    </dgm:pt>
    <dgm:pt modelId="{58B47CDD-77CC-410A-B8A5-58A8D71E7D7A}" type="pres">
      <dgm:prSet presAssocID="{74579704-09C4-4375-BFA1-FFC1C3F3B644}" presName="tile4" presStyleLbl="node1" presStyleIdx="3" presStyleCnt="4"/>
      <dgm:spPr/>
      <dgm:t>
        <a:bodyPr/>
        <a:lstStyle/>
        <a:p>
          <a:endParaRPr lang="en-IN"/>
        </a:p>
      </dgm:t>
    </dgm:pt>
    <dgm:pt modelId="{DE42CDA3-BBF2-4BDF-A36D-BBE03ED36005}" type="pres">
      <dgm:prSet presAssocID="{74579704-09C4-4375-BFA1-FFC1C3F3B644}" presName="tile4text" presStyleLbl="node1" presStyleIdx="3" presStyleCnt="4">
        <dgm:presLayoutVars>
          <dgm:chMax val="0"/>
          <dgm:chPref val="0"/>
          <dgm:bulletEnabled val="1"/>
        </dgm:presLayoutVars>
      </dgm:prSet>
      <dgm:spPr/>
      <dgm:t>
        <a:bodyPr/>
        <a:lstStyle/>
        <a:p>
          <a:endParaRPr lang="en-IN"/>
        </a:p>
      </dgm:t>
    </dgm:pt>
    <dgm:pt modelId="{0A1FECE5-CCC8-41C1-91F1-AC78C7D9DE12}" type="pres">
      <dgm:prSet presAssocID="{74579704-09C4-4375-BFA1-FFC1C3F3B644}" presName="centerTile" presStyleLbl="fgShp" presStyleIdx="0" presStyleCnt="1">
        <dgm:presLayoutVars>
          <dgm:chMax val="0"/>
          <dgm:chPref val="0"/>
        </dgm:presLayoutVars>
      </dgm:prSet>
      <dgm:spPr/>
      <dgm:t>
        <a:bodyPr/>
        <a:lstStyle/>
        <a:p>
          <a:endParaRPr lang="en-US"/>
        </a:p>
      </dgm:t>
    </dgm:pt>
  </dgm:ptLst>
  <dgm:cxnLst>
    <dgm:cxn modelId="{823CC750-61D8-4526-AC02-0DE74E7A6DCB}" type="presOf" srcId="{0E3FAB4A-07DC-43F3-A972-E804641A777B}" destId="{7714F6D3-ED92-4F77-B578-B18214A4D16A}" srcOrd="0" destOrd="0" presId="urn:microsoft.com/office/officeart/2005/8/layout/matrix1"/>
    <dgm:cxn modelId="{F7777741-A228-491A-A308-4E740757A089}" srcId="{74579704-09C4-4375-BFA1-FFC1C3F3B644}" destId="{6B4D9619-5DCE-46FF-989C-F4F82C544229}" srcOrd="0" destOrd="0" parTransId="{0A3C04EE-5820-4B38-8077-3808E84DE2A3}" sibTransId="{E91C8D7F-3E49-4332-AB9D-695354C4545E}"/>
    <dgm:cxn modelId="{245692C7-0A7A-4930-8C08-B2AA2787089E}" type="presOf" srcId="{7580F4BA-8260-4362-BE54-5054CE3AD709}" destId="{B1C31F93-9720-4B0B-8E3D-068019EBF33D}" srcOrd="0" destOrd="0" presId="urn:microsoft.com/office/officeart/2005/8/layout/matrix1"/>
    <dgm:cxn modelId="{DB424F68-4B93-4371-A208-863BE882D88C}" type="presOf" srcId="{3F350618-8898-45A4-B6E1-BF2A9AC85C68}" destId="{93D93EE6-7117-4C58-802E-AF2D1B7BF5E7}" srcOrd="1" destOrd="0" presId="urn:microsoft.com/office/officeart/2005/8/layout/matrix1"/>
    <dgm:cxn modelId="{B7033618-0200-42E6-A687-752374984EBD}" type="presOf" srcId="{77D3B871-4B20-4C9A-991C-B23AED363A27}" destId="{DE42CDA3-BBF2-4BDF-A36D-BBE03ED36005}" srcOrd="1" destOrd="0" presId="urn:microsoft.com/office/officeart/2005/8/layout/matrix1"/>
    <dgm:cxn modelId="{050B0415-759A-4902-9D03-EE4F0878F82A}" type="presOf" srcId="{74579704-09C4-4375-BFA1-FFC1C3F3B644}" destId="{6A1E9608-DD4C-4922-A3F8-7CFDDE76D1EC}" srcOrd="0" destOrd="0" presId="urn:microsoft.com/office/officeart/2005/8/layout/matrix1"/>
    <dgm:cxn modelId="{64862B48-7D57-48EE-9C25-0B6C963BD992}" type="presOf" srcId="{0E3FAB4A-07DC-43F3-A972-E804641A777B}" destId="{0CA98944-9DD4-4A53-8038-05188CF5AABF}" srcOrd="1" destOrd="0" presId="urn:microsoft.com/office/officeart/2005/8/layout/matrix1"/>
    <dgm:cxn modelId="{03123629-71B5-4C7E-A1AC-5C1C136167BE}" type="presOf" srcId="{77D3B871-4B20-4C9A-991C-B23AED363A27}" destId="{58B47CDD-77CC-410A-B8A5-58A8D71E7D7A}" srcOrd="0" destOrd="0" presId="urn:microsoft.com/office/officeart/2005/8/layout/matrix1"/>
    <dgm:cxn modelId="{858F7E26-546F-4C9F-A247-F99DF662D519}" type="presOf" srcId="{6B4D9619-5DCE-46FF-989C-F4F82C544229}" destId="{0A1FECE5-CCC8-41C1-91F1-AC78C7D9DE12}" srcOrd="0" destOrd="0" presId="urn:microsoft.com/office/officeart/2005/8/layout/matrix1"/>
    <dgm:cxn modelId="{11C35A82-127C-4BEC-A035-F096F3F89348}" srcId="{6B4D9619-5DCE-46FF-989C-F4F82C544229}" destId="{7580F4BA-8260-4362-BE54-5054CE3AD709}" srcOrd="2" destOrd="0" parTransId="{3668BFE8-1122-4633-890E-157C81647DAE}" sibTransId="{DA605FC0-3830-4E60-9E0A-97B744957887}"/>
    <dgm:cxn modelId="{4558BDE4-7D09-4307-BDD4-1C2CC478CF57}" srcId="{6B4D9619-5DCE-46FF-989C-F4F82C544229}" destId="{77D3B871-4B20-4C9A-991C-B23AED363A27}" srcOrd="3" destOrd="0" parTransId="{6A255059-BD4F-45D8-8945-6457E03A0F16}" sibTransId="{1B50CDC4-36F6-4835-A72C-E3C5FADEF774}"/>
    <dgm:cxn modelId="{12D1AA74-2540-4561-9110-0B14D5BE88D2}" type="presOf" srcId="{3F350618-8898-45A4-B6E1-BF2A9AC85C68}" destId="{78C61FDF-D7B1-4293-B2E5-BA9C1C707000}" srcOrd="0" destOrd="0" presId="urn:microsoft.com/office/officeart/2005/8/layout/matrix1"/>
    <dgm:cxn modelId="{228481D4-F3D6-4236-9839-813C2EC0DE53}" srcId="{6B4D9619-5DCE-46FF-989C-F4F82C544229}" destId="{3F350618-8898-45A4-B6E1-BF2A9AC85C68}" srcOrd="0" destOrd="0" parTransId="{DC976BCB-B338-447B-BFEB-833B9C8D4C45}" sibTransId="{FF731F61-D25F-483E-995B-1900656560FB}"/>
    <dgm:cxn modelId="{3A438EDC-3279-4FCD-ABA0-72018AD6E645}" type="presOf" srcId="{7580F4BA-8260-4362-BE54-5054CE3AD709}" destId="{609B6101-A0E5-42A1-AAB4-912E596FDCB9}" srcOrd="1" destOrd="0" presId="urn:microsoft.com/office/officeart/2005/8/layout/matrix1"/>
    <dgm:cxn modelId="{4EDE51C6-1F06-468E-9BB8-BFF545CF3D82}" srcId="{6B4D9619-5DCE-46FF-989C-F4F82C544229}" destId="{0E3FAB4A-07DC-43F3-A972-E804641A777B}" srcOrd="1" destOrd="0" parTransId="{C35B0CD2-409D-4E8A-AD2B-7ED9E67AA00C}" sibTransId="{7096AD1B-C3D8-4110-B438-5E73831DB8FC}"/>
    <dgm:cxn modelId="{98B1F7AE-04DA-45A7-8C73-297688CEA0CF}" type="presParOf" srcId="{6A1E9608-DD4C-4922-A3F8-7CFDDE76D1EC}" destId="{BF160835-674D-4A00-B822-5750FAF0DE01}" srcOrd="0" destOrd="0" presId="urn:microsoft.com/office/officeart/2005/8/layout/matrix1"/>
    <dgm:cxn modelId="{67361DE1-E73E-4434-85AF-93560123F7F9}" type="presParOf" srcId="{BF160835-674D-4A00-B822-5750FAF0DE01}" destId="{78C61FDF-D7B1-4293-B2E5-BA9C1C707000}" srcOrd="0" destOrd="0" presId="urn:microsoft.com/office/officeart/2005/8/layout/matrix1"/>
    <dgm:cxn modelId="{C064188F-7B20-48D6-86A0-9F3436A705C0}" type="presParOf" srcId="{BF160835-674D-4A00-B822-5750FAF0DE01}" destId="{93D93EE6-7117-4C58-802E-AF2D1B7BF5E7}" srcOrd="1" destOrd="0" presId="urn:microsoft.com/office/officeart/2005/8/layout/matrix1"/>
    <dgm:cxn modelId="{765B5452-D969-42D1-A75C-082D1DC4F8A9}" type="presParOf" srcId="{BF160835-674D-4A00-B822-5750FAF0DE01}" destId="{7714F6D3-ED92-4F77-B578-B18214A4D16A}" srcOrd="2" destOrd="0" presId="urn:microsoft.com/office/officeart/2005/8/layout/matrix1"/>
    <dgm:cxn modelId="{51902195-59C0-4AAE-9B28-BA95E92CAED4}" type="presParOf" srcId="{BF160835-674D-4A00-B822-5750FAF0DE01}" destId="{0CA98944-9DD4-4A53-8038-05188CF5AABF}" srcOrd="3" destOrd="0" presId="urn:microsoft.com/office/officeart/2005/8/layout/matrix1"/>
    <dgm:cxn modelId="{3759CD2D-27C8-4C7E-9923-4F13B0587117}" type="presParOf" srcId="{BF160835-674D-4A00-B822-5750FAF0DE01}" destId="{B1C31F93-9720-4B0B-8E3D-068019EBF33D}" srcOrd="4" destOrd="0" presId="urn:microsoft.com/office/officeart/2005/8/layout/matrix1"/>
    <dgm:cxn modelId="{CF75B983-B154-45F0-8A14-7C68414423D9}" type="presParOf" srcId="{BF160835-674D-4A00-B822-5750FAF0DE01}" destId="{609B6101-A0E5-42A1-AAB4-912E596FDCB9}" srcOrd="5" destOrd="0" presId="urn:microsoft.com/office/officeart/2005/8/layout/matrix1"/>
    <dgm:cxn modelId="{EFD560D8-3003-4FA9-88BC-505B65103AB5}" type="presParOf" srcId="{BF160835-674D-4A00-B822-5750FAF0DE01}" destId="{58B47CDD-77CC-410A-B8A5-58A8D71E7D7A}" srcOrd="6" destOrd="0" presId="urn:microsoft.com/office/officeart/2005/8/layout/matrix1"/>
    <dgm:cxn modelId="{C127A8A8-AFD4-4C9C-90E8-0CAB61DB0342}" type="presParOf" srcId="{BF160835-674D-4A00-B822-5750FAF0DE01}" destId="{DE42CDA3-BBF2-4BDF-A36D-BBE03ED36005}" srcOrd="7" destOrd="0" presId="urn:microsoft.com/office/officeart/2005/8/layout/matrix1"/>
    <dgm:cxn modelId="{503A099C-8657-4716-B6CF-B5F168BCF554}" type="presParOf" srcId="{6A1E9608-DD4C-4922-A3F8-7CFDDE76D1EC}" destId="{0A1FECE5-CCC8-41C1-91F1-AC78C7D9DE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3FF97C-A75D-4813-AD05-D65A9EA358B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8316082-102E-4EF3-A1AF-A00B2DA0F48E}">
      <dgm:prSet phldrT="[Text]"/>
      <dgm:spPr/>
      <dgm:t>
        <a:bodyPr/>
        <a:lstStyle/>
        <a:p>
          <a:r>
            <a:rPr lang="en-US" dirty="0" smtClean="0">
              <a:latin typeface="Times New Roman" pitchFamily="18" charset="0"/>
              <a:cs typeface="Times New Roman" pitchFamily="18" charset="0"/>
            </a:rPr>
            <a:t>HEALTH</a:t>
          </a:r>
          <a:endParaRPr lang="en-US" dirty="0">
            <a:latin typeface="Times New Roman" pitchFamily="18" charset="0"/>
            <a:cs typeface="Times New Roman" pitchFamily="18" charset="0"/>
          </a:endParaRPr>
        </a:p>
      </dgm:t>
    </dgm:pt>
    <dgm:pt modelId="{3C3B95F9-05FC-498D-AB29-4B6D9AD6B8B8}" type="parTrans" cxnId="{65A1508D-91CC-4E2A-8980-64A4F7F76D58}">
      <dgm:prSet/>
      <dgm:spPr/>
      <dgm:t>
        <a:bodyPr/>
        <a:lstStyle/>
        <a:p>
          <a:endParaRPr lang="en-US"/>
        </a:p>
      </dgm:t>
    </dgm:pt>
    <dgm:pt modelId="{7B2E123C-556C-4740-B98F-4F42216AEAA0}" type="sibTrans" cxnId="{65A1508D-91CC-4E2A-8980-64A4F7F76D58}">
      <dgm:prSet/>
      <dgm:spPr/>
      <dgm:t>
        <a:bodyPr/>
        <a:lstStyle/>
        <a:p>
          <a:endParaRPr lang="en-US"/>
        </a:p>
      </dgm:t>
    </dgm:pt>
    <dgm:pt modelId="{E12AFE22-CDFE-41D3-B21E-52FE73F0AE41}">
      <dgm:prSet phldrT="[Text]"/>
      <dgm:spPr>
        <a:solidFill>
          <a:srgbClr val="00B0F0"/>
        </a:solidFill>
      </dgm:spPr>
      <dgm:t>
        <a:bodyPr/>
        <a:lstStyle/>
        <a:p>
          <a:r>
            <a:rPr lang="en-US" dirty="0" smtClean="0">
              <a:latin typeface="Times New Roman" pitchFamily="18" charset="0"/>
              <a:cs typeface="Times New Roman" pitchFamily="18" charset="0"/>
            </a:rPr>
            <a:t>MAKING POLICIES AND PROGRAMS FOR HEALTH</a:t>
          </a:r>
          <a:endParaRPr lang="en-US" dirty="0">
            <a:latin typeface="Times New Roman" pitchFamily="18" charset="0"/>
            <a:cs typeface="Times New Roman" pitchFamily="18" charset="0"/>
          </a:endParaRPr>
        </a:p>
      </dgm:t>
    </dgm:pt>
    <dgm:pt modelId="{E9D5F0E8-1A28-4D23-BA11-D75C83D5D0B9}" type="parTrans" cxnId="{CEF9C621-5172-464A-B28C-E942CBE90C3A}">
      <dgm:prSet/>
      <dgm:spPr/>
      <dgm:t>
        <a:bodyPr/>
        <a:lstStyle/>
        <a:p>
          <a:endParaRPr lang="en-US"/>
        </a:p>
      </dgm:t>
    </dgm:pt>
    <dgm:pt modelId="{E14DE853-930D-42F7-961C-215568BD12A6}" type="sibTrans" cxnId="{CEF9C621-5172-464A-B28C-E942CBE90C3A}">
      <dgm:prSet/>
      <dgm:spPr/>
      <dgm:t>
        <a:bodyPr/>
        <a:lstStyle/>
        <a:p>
          <a:endParaRPr lang="en-US"/>
        </a:p>
      </dgm:t>
    </dgm:pt>
    <dgm:pt modelId="{F6412AD2-00F6-43AF-9CFE-D3DA080CF5D8}">
      <dgm:prSet phldrT="[Text]"/>
      <dgm:spPr>
        <a:solidFill>
          <a:srgbClr val="00B0F0"/>
        </a:solidFill>
      </dgm:spPr>
      <dgm:t>
        <a:bodyPr/>
        <a:lstStyle/>
        <a:p>
          <a:r>
            <a:rPr lang="en-US" dirty="0" smtClean="0">
              <a:latin typeface="Times New Roman" pitchFamily="18" charset="0"/>
              <a:cs typeface="Times New Roman" pitchFamily="18" charset="0"/>
            </a:rPr>
            <a:t>IMPROVEMENT IN ADMINISTRATION</a:t>
          </a:r>
          <a:endParaRPr lang="en-US" dirty="0">
            <a:latin typeface="Times New Roman" pitchFamily="18" charset="0"/>
            <a:cs typeface="Times New Roman" pitchFamily="18" charset="0"/>
          </a:endParaRPr>
        </a:p>
      </dgm:t>
    </dgm:pt>
    <dgm:pt modelId="{A00AAAAF-2B92-42E6-A23A-4D017FE85732}" type="parTrans" cxnId="{295B77D1-18B1-4EA7-BC72-CCF8C9F579FF}">
      <dgm:prSet/>
      <dgm:spPr/>
      <dgm:t>
        <a:bodyPr/>
        <a:lstStyle/>
        <a:p>
          <a:endParaRPr lang="en-US"/>
        </a:p>
      </dgm:t>
    </dgm:pt>
    <dgm:pt modelId="{B463958F-1263-43BB-BED4-F534E5B4AA14}" type="sibTrans" cxnId="{295B77D1-18B1-4EA7-BC72-CCF8C9F579FF}">
      <dgm:prSet/>
      <dgm:spPr/>
      <dgm:t>
        <a:bodyPr/>
        <a:lstStyle/>
        <a:p>
          <a:endParaRPr lang="en-US"/>
        </a:p>
      </dgm:t>
    </dgm:pt>
    <dgm:pt modelId="{2A1F043F-1D38-4699-A246-B2693F6610A5}">
      <dgm:prSet phldrT="[Text]"/>
      <dgm:spPr>
        <a:solidFill>
          <a:srgbClr val="00B0F0"/>
        </a:solidFill>
      </dgm:spPr>
      <dgm:t>
        <a:bodyPr/>
        <a:lstStyle/>
        <a:p>
          <a:r>
            <a:rPr lang="en-US" dirty="0" smtClean="0">
              <a:latin typeface="Times New Roman" pitchFamily="18" charset="0"/>
              <a:cs typeface="Times New Roman" pitchFamily="18" charset="0"/>
            </a:rPr>
            <a:t>COMPARISSON OF HEALTH STATUS</a:t>
          </a:r>
          <a:endParaRPr lang="en-US" dirty="0">
            <a:latin typeface="Times New Roman" pitchFamily="18" charset="0"/>
            <a:cs typeface="Times New Roman" pitchFamily="18" charset="0"/>
          </a:endParaRPr>
        </a:p>
      </dgm:t>
    </dgm:pt>
    <dgm:pt modelId="{C9A8382D-93E5-4B81-A8D4-C7E556D33EE7}" type="parTrans" cxnId="{ACAF763E-9579-4741-BDAD-5DF666A90039}">
      <dgm:prSet/>
      <dgm:spPr/>
      <dgm:t>
        <a:bodyPr/>
        <a:lstStyle/>
        <a:p>
          <a:endParaRPr lang="en-US"/>
        </a:p>
      </dgm:t>
    </dgm:pt>
    <dgm:pt modelId="{52DEBBB7-207D-49E5-B5B5-381D7817902D}" type="sibTrans" cxnId="{ACAF763E-9579-4741-BDAD-5DF666A90039}">
      <dgm:prSet/>
      <dgm:spPr/>
      <dgm:t>
        <a:bodyPr/>
        <a:lstStyle/>
        <a:p>
          <a:endParaRPr lang="en-US"/>
        </a:p>
      </dgm:t>
    </dgm:pt>
    <dgm:pt modelId="{662E7F7D-5013-4CDD-A6C8-CE01E0818A4A}">
      <dgm:prSet phldrT="[Text]"/>
      <dgm:spPr>
        <a:solidFill>
          <a:srgbClr val="00B0F0"/>
        </a:solidFill>
      </dgm:spPr>
      <dgm:t>
        <a:bodyPr/>
        <a:lstStyle/>
        <a:p>
          <a:r>
            <a:rPr lang="en-US" dirty="0" smtClean="0">
              <a:latin typeface="Times New Roman" pitchFamily="18" charset="0"/>
              <a:cs typeface="Times New Roman" pitchFamily="18" charset="0"/>
            </a:rPr>
            <a:t>DETERMINATION OF HEALTH STATUS</a:t>
          </a:r>
        </a:p>
        <a:p>
          <a:r>
            <a:rPr lang="en-US" dirty="0" smtClean="0">
              <a:latin typeface="Times New Roman" pitchFamily="18" charset="0"/>
              <a:cs typeface="Times New Roman" pitchFamily="18" charset="0"/>
            </a:rPr>
            <a:t>(INDIVIDUAL, COMMUNITY, HEALTH NEEDS)</a:t>
          </a:r>
          <a:endParaRPr lang="en-US" dirty="0">
            <a:latin typeface="Times New Roman" pitchFamily="18" charset="0"/>
            <a:cs typeface="Times New Roman" pitchFamily="18" charset="0"/>
          </a:endParaRPr>
        </a:p>
      </dgm:t>
    </dgm:pt>
    <dgm:pt modelId="{9488F505-89F8-4874-97A1-3AD8F91490F6}" type="parTrans" cxnId="{FBBA5935-99BB-47BC-AD42-745C60729FF6}">
      <dgm:prSet/>
      <dgm:spPr/>
      <dgm:t>
        <a:bodyPr/>
        <a:lstStyle/>
        <a:p>
          <a:endParaRPr lang="en-US"/>
        </a:p>
      </dgm:t>
    </dgm:pt>
    <dgm:pt modelId="{F10A7895-EEA9-4D9F-9433-4F9650E3C696}" type="sibTrans" cxnId="{FBBA5935-99BB-47BC-AD42-745C60729FF6}">
      <dgm:prSet/>
      <dgm:spPr/>
      <dgm:t>
        <a:bodyPr/>
        <a:lstStyle/>
        <a:p>
          <a:endParaRPr lang="en-US"/>
        </a:p>
      </dgm:t>
    </dgm:pt>
    <dgm:pt modelId="{4D2ADB79-2CB8-4A19-BF27-3356A7F4AE7E}" type="pres">
      <dgm:prSet presAssocID="{023FF97C-A75D-4813-AD05-D65A9EA358B3}" presName="diagram" presStyleCnt="0">
        <dgm:presLayoutVars>
          <dgm:chMax val="1"/>
          <dgm:dir/>
          <dgm:animLvl val="ctr"/>
          <dgm:resizeHandles val="exact"/>
        </dgm:presLayoutVars>
      </dgm:prSet>
      <dgm:spPr/>
      <dgm:t>
        <a:bodyPr/>
        <a:lstStyle/>
        <a:p>
          <a:endParaRPr lang="en-IN"/>
        </a:p>
      </dgm:t>
    </dgm:pt>
    <dgm:pt modelId="{F82D2DEB-1634-40B0-A037-A1EEA3B05F68}" type="pres">
      <dgm:prSet presAssocID="{023FF97C-A75D-4813-AD05-D65A9EA358B3}" presName="matrix" presStyleCnt="0"/>
      <dgm:spPr/>
    </dgm:pt>
    <dgm:pt modelId="{37EAA7A4-BE99-47D7-8897-FDE6603A39B6}" type="pres">
      <dgm:prSet presAssocID="{023FF97C-A75D-4813-AD05-D65A9EA358B3}" presName="tile1" presStyleLbl="node1" presStyleIdx="0" presStyleCnt="4"/>
      <dgm:spPr/>
      <dgm:t>
        <a:bodyPr/>
        <a:lstStyle/>
        <a:p>
          <a:endParaRPr lang="en-IN"/>
        </a:p>
      </dgm:t>
    </dgm:pt>
    <dgm:pt modelId="{7B936D1E-7967-41E2-9722-7CC9EB7E7CC8}" type="pres">
      <dgm:prSet presAssocID="{023FF97C-A75D-4813-AD05-D65A9EA358B3}" presName="tile1text" presStyleLbl="node1" presStyleIdx="0" presStyleCnt="4">
        <dgm:presLayoutVars>
          <dgm:chMax val="0"/>
          <dgm:chPref val="0"/>
          <dgm:bulletEnabled val="1"/>
        </dgm:presLayoutVars>
      </dgm:prSet>
      <dgm:spPr/>
      <dgm:t>
        <a:bodyPr/>
        <a:lstStyle/>
        <a:p>
          <a:endParaRPr lang="en-IN"/>
        </a:p>
      </dgm:t>
    </dgm:pt>
    <dgm:pt modelId="{C70D9F0E-98DD-4EAD-97DD-0B6C1077FCAA}" type="pres">
      <dgm:prSet presAssocID="{023FF97C-A75D-4813-AD05-D65A9EA358B3}" presName="tile2" presStyleLbl="node1" presStyleIdx="1" presStyleCnt="4"/>
      <dgm:spPr/>
      <dgm:t>
        <a:bodyPr/>
        <a:lstStyle/>
        <a:p>
          <a:endParaRPr lang="en-IN"/>
        </a:p>
      </dgm:t>
    </dgm:pt>
    <dgm:pt modelId="{F66C3EC1-5B3A-449A-9DFF-CED358A25319}" type="pres">
      <dgm:prSet presAssocID="{023FF97C-A75D-4813-AD05-D65A9EA358B3}" presName="tile2text" presStyleLbl="node1" presStyleIdx="1" presStyleCnt="4">
        <dgm:presLayoutVars>
          <dgm:chMax val="0"/>
          <dgm:chPref val="0"/>
          <dgm:bulletEnabled val="1"/>
        </dgm:presLayoutVars>
      </dgm:prSet>
      <dgm:spPr/>
      <dgm:t>
        <a:bodyPr/>
        <a:lstStyle/>
        <a:p>
          <a:endParaRPr lang="en-IN"/>
        </a:p>
      </dgm:t>
    </dgm:pt>
    <dgm:pt modelId="{1F726A5A-E5F5-4EEE-AE71-47005D7B74F4}" type="pres">
      <dgm:prSet presAssocID="{023FF97C-A75D-4813-AD05-D65A9EA358B3}" presName="tile3" presStyleLbl="node1" presStyleIdx="2" presStyleCnt="4"/>
      <dgm:spPr/>
      <dgm:t>
        <a:bodyPr/>
        <a:lstStyle/>
        <a:p>
          <a:endParaRPr lang="en-US"/>
        </a:p>
      </dgm:t>
    </dgm:pt>
    <dgm:pt modelId="{B9462D79-8E43-4F6B-A0BF-56C35DA9B357}" type="pres">
      <dgm:prSet presAssocID="{023FF97C-A75D-4813-AD05-D65A9EA358B3}" presName="tile3text" presStyleLbl="node1" presStyleIdx="2" presStyleCnt="4">
        <dgm:presLayoutVars>
          <dgm:chMax val="0"/>
          <dgm:chPref val="0"/>
          <dgm:bulletEnabled val="1"/>
        </dgm:presLayoutVars>
      </dgm:prSet>
      <dgm:spPr/>
      <dgm:t>
        <a:bodyPr/>
        <a:lstStyle/>
        <a:p>
          <a:endParaRPr lang="en-US"/>
        </a:p>
      </dgm:t>
    </dgm:pt>
    <dgm:pt modelId="{08CD6472-FFFB-4153-A3D2-B1FCE6963148}" type="pres">
      <dgm:prSet presAssocID="{023FF97C-A75D-4813-AD05-D65A9EA358B3}" presName="tile4" presStyleLbl="node1" presStyleIdx="3" presStyleCnt="4"/>
      <dgm:spPr/>
      <dgm:t>
        <a:bodyPr/>
        <a:lstStyle/>
        <a:p>
          <a:endParaRPr lang="en-US"/>
        </a:p>
      </dgm:t>
    </dgm:pt>
    <dgm:pt modelId="{5A9354CF-D28D-47A1-B5F2-945E8D215BE8}" type="pres">
      <dgm:prSet presAssocID="{023FF97C-A75D-4813-AD05-D65A9EA358B3}" presName="tile4text" presStyleLbl="node1" presStyleIdx="3" presStyleCnt="4">
        <dgm:presLayoutVars>
          <dgm:chMax val="0"/>
          <dgm:chPref val="0"/>
          <dgm:bulletEnabled val="1"/>
        </dgm:presLayoutVars>
      </dgm:prSet>
      <dgm:spPr/>
      <dgm:t>
        <a:bodyPr/>
        <a:lstStyle/>
        <a:p>
          <a:endParaRPr lang="en-US"/>
        </a:p>
      </dgm:t>
    </dgm:pt>
    <dgm:pt modelId="{136E9ABC-12F5-428C-85D1-D56FFD9703D1}" type="pres">
      <dgm:prSet presAssocID="{023FF97C-A75D-4813-AD05-D65A9EA358B3}" presName="centerTile" presStyleLbl="fgShp" presStyleIdx="0" presStyleCnt="1">
        <dgm:presLayoutVars>
          <dgm:chMax val="0"/>
          <dgm:chPref val="0"/>
        </dgm:presLayoutVars>
      </dgm:prSet>
      <dgm:spPr/>
      <dgm:t>
        <a:bodyPr/>
        <a:lstStyle/>
        <a:p>
          <a:endParaRPr lang="en-IN"/>
        </a:p>
      </dgm:t>
    </dgm:pt>
  </dgm:ptLst>
  <dgm:cxnLst>
    <dgm:cxn modelId="{CEF9C621-5172-464A-B28C-E942CBE90C3A}" srcId="{A8316082-102E-4EF3-A1AF-A00B2DA0F48E}" destId="{E12AFE22-CDFE-41D3-B21E-52FE73F0AE41}" srcOrd="0" destOrd="0" parTransId="{E9D5F0E8-1A28-4D23-BA11-D75C83D5D0B9}" sibTransId="{E14DE853-930D-42F7-961C-215568BD12A6}"/>
    <dgm:cxn modelId="{ADFE93B8-1E39-4A6E-9D11-2CF0B1D4895E}" type="presOf" srcId="{F6412AD2-00F6-43AF-9CFE-D3DA080CF5D8}" destId="{C70D9F0E-98DD-4EAD-97DD-0B6C1077FCAA}" srcOrd="0" destOrd="0" presId="urn:microsoft.com/office/officeart/2005/8/layout/matrix1"/>
    <dgm:cxn modelId="{1271B1A8-4E8A-4C28-AA33-6229FFA12205}" type="presOf" srcId="{E12AFE22-CDFE-41D3-B21E-52FE73F0AE41}" destId="{37EAA7A4-BE99-47D7-8897-FDE6603A39B6}" srcOrd="0" destOrd="0" presId="urn:microsoft.com/office/officeart/2005/8/layout/matrix1"/>
    <dgm:cxn modelId="{26492C99-D085-4A7F-BF62-019F84724C84}" type="presOf" srcId="{662E7F7D-5013-4CDD-A6C8-CE01E0818A4A}" destId="{5A9354CF-D28D-47A1-B5F2-945E8D215BE8}" srcOrd="1" destOrd="0" presId="urn:microsoft.com/office/officeart/2005/8/layout/matrix1"/>
    <dgm:cxn modelId="{8A497E7B-48BA-4AEC-BD99-901551F0FEB2}" type="presOf" srcId="{2A1F043F-1D38-4699-A246-B2693F6610A5}" destId="{B9462D79-8E43-4F6B-A0BF-56C35DA9B357}" srcOrd="1" destOrd="0" presId="urn:microsoft.com/office/officeart/2005/8/layout/matrix1"/>
    <dgm:cxn modelId="{6F34DC39-B896-4401-B73D-6E2B85DB0B2A}" type="presOf" srcId="{662E7F7D-5013-4CDD-A6C8-CE01E0818A4A}" destId="{08CD6472-FFFB-4153-A3D2-B1FCE6963148}" srcOrd="0" destOrd="0" presId="urn:microsoft.com/office/officeart/2005/8/layout/matrix1"/>
    <dgm:cxn modelId="{5C61CE23-E8FC-49B6-9EA9-7BF46BEFA6D9}" type="presOf" srcId="{F6412AD2-00F6-43AF-9CFE-D3DA080CF5D8}" destId="{F66C3EC1-5B3A-449A-9DFF-CED358A25319}" srcOrd="1" destOrd="0" presId="urn:microsoft.com/office/officeart/2005/8/layout/matrix1"/>
    <dgm:cxn modelId="{25858D0E-B81C-455E-B0F6-EFAA8C8F7787}" type="presOf" srcId="{E12AFE22-CDFE-41D3-B21E-52FE73F0AE41}" destId="{7B936D1E-7967-41E2-9722-7CC9EB7E7CC8}" srcOrd="1" destOrd="0" presId="urn:microsoft.com/office/officeart/2005/8/layout/matrix1"/>
    <dgm:cxn modelId="{EE0B1FFB-5224-4DBD-B16F-A0D2C0DDB973}" type="presOf" srcId="{A8316082-102E-4EF3-A1AF-A00B2DA0F48E}" destId="{136E9ABC-12F5-428C-85D1-D56FFD9703D1}" srcOrd="0" destOrd="0" presId="urn:microsoft.com/office/officeart/2005/8/layout/matrix1"/>
    <dgm:cxn modelId="{FBBA5935-99BB-47BC-AD42-745C60729FF6}" srcId="{A8316082-102E-4EF3-A1AF-A00B2DA0F48E}" destId="{662E7F7D-5013-4CDD-A6C8-CE01E0818A4A}" srcOrd="3" destOrd="0" parTransId="{9488F505-89F8-4874-97A1-3AD8F91490F6}" sibTransId="{F10A7895-EEA9-4D9F-9433-4F9650E3C696}"/>
    <dgm:cxn modelId="{ACAF763E-9579-4741-BDAD-5DF666A90039}" srcId="{A8316082-102E-4EF3-A1AF-A00B2DA0F48E}" destId="{2A1F043F-1D38-4699-A246-B2693F6610A5}" srcOrd="2" destOrd="0" parTransId="{C9A8382D-93E5-4B81-A8D4-C7E556D33EE7}" sibTransId="{52DEBBB7-207D-49E5-B5B5-381D7817902D}"/>
    <dgm:cxn modelId="{1B71F571-342E-4A92-9806-50704F33716E}" type="presOf" srcId="{023FF97C-A75D-4813-AD05-D65A9EA358B3}" destId="{4D2ADB79-2CB8-4A19-BF27-3356A7F4AE7E}" srcOrd="0" destOrd="0" presId="urn:microsoft.com/office/officeart/2005/8/layout/matrix1"/>
    <dgm:cxn modelId="{295B77D1-18B1-4EA7-BC72-CCF8C9F579FF}" srcId="{A8316082-102E-4EF3-A1AF-A00B2DA0F48E}" destId="{F6412AD2-00F6-43AF-9CFE-D3DA080CF5D8}" srcOrd="1" destOrd="0" parTransId="{A00AAAAF-2B92-42E6-A23A-4D017FE85732}" sibTransId="{B463958F-1263-43BB-BED4-F534E5B4AA14}"/>
    <dgm:cxn modelId="{65A1508D-91CC-4E2A-8980-64A4F7F76D58}" srcId="{023FF97C-A75D-4813-AD05-D65A9EA358B3}" destId="{A8316082-102E-4EF3-A1AF-A00B2DA0F48E}" srcOrd="0" destOrd="0" parTransId="{3C3B95F9-05FC-498D-AB29-4B6D9AD6B8B8}" sibTransId="{7B2E123C-556C-4740-B98F-4F42216AEAA0}"/>
    <dgm:cxn modelId="{2C79304A-72D0-49E9-A503-15C7FA02177D}" type="presOf" srcId="{2A1F043F-1D38-4699-A246-B2693F6610A5}" destId="{1F726A5A-E5F5-4EEE-AE71-47005D7B74F4}" srcOrd="0" destOrd="0" presId="urn:microsoft.com/office/officeart/2005/8/layout/matrix1"/>
    <dgm:cxn modelId="{0DA8BD5E-6C83-46B4-9BA3-363D04369A33}" type="presParOf" srcId="{4D2ADB79-2CB8-4A19-BF27-3356A7F4AE7E}" destId="{F82D2DEB-1634-40B0-A037-A1EEA3B05F68}" srcOrd="0" destOrd="0" presId="urn:microsoft.com/office/officeart/2005/8/layout/matrix1"/>
    <dgm:cxn modelId="{5636BE81-9709-4152-8FDD-1AB93ACE2A0F}" type="presParOf" srcId="{F82D2DEB-1634-40B0-A037-A1EEA3B05F68}" destId="{37EAA7A4-BE99-47D7-8897-FDE6603A39B6}" srcOrd="0" destOrd="0" presId="urn:microsoft.com/office/officeart/2005/8/layout/matrix1"/>
    <dgm:cxn modelId="{2F29D160-670A-4DFE-BD20-DBB321B23817}" type="presParOf" srcId="{F82D2DEB-1634-40B0-A037-A1EEA3B05F68}" destId="{7B936D1E-7967-41E2-9722-7CC9EB7E7CC8}" srcOrd="1" destOrd="0" presId="urn:microsoft.com/office/officeart/2005/8/layout/matrix1"/>
    <dgm:cxn modelId="{2057BC52-4D90-4B45-9865-29DBE6868080}" type="presParOf" srcId="{F82D2DEB-1634-40B0-A037-A1EEA3B05F68}" destId="{C70D9F0E-98DD-4EAD-97DD-0B6C1077FCAA}" srcOrd="2" destOrd="0" presId="urn:microsoft.com/office/officeart/2005/8/layout/matrix1"/>
    <dgm:cxn modelId="{5C289F07-18C9-456E-AC9C-6A0E186E9EB8}" type="presParOf" srcId="{F82D2DEB-1634-40B0-A037-A1EEA3B05F68}" destId="{F66C3EC1-5B3A-449A-9DFF-CED358A25319}" srcOrd="3" destOrd="0" presId="urn:microsoft.com/office/officeart/2005/8/layout/matrix1"/>
    <dgm:cxn modelId="{AD0F8C1D-4C1B-45D8-B28A-BB922202C0A4}" type="presParOf" srcId="{F82D2DEB-1634-40B0-A037-A1EEA3B05F68}" destId="{1F726A5A-E5F5-4EEE-AE71-47005D7B74F4}" srcOrd="4" destOrd="0" presId="urn:microsoft.com/office/officeart/2005/8/layout/matrix1"/>
    <dgm:cxn modelId="{4E215415-5B58-4F0D-9D51-AADC0900A526}" type="presParOf" srcId="{F82D2DEB-1634-40B0-A037-A1EEA3B05F68}" destId="{B9462D79-8E43-4F6B-A0BF-56C35DA9B357}" srcOrd="5" destOrd="0" presId="urn:microsoft.com/office/officeart/2005/8/layout/matrix1"/>
    <dgm:cxn modelId="{F1326230-742F-4A71-8C59-1424DC401DE0}" type="presParOf" srcId="{F82D2DEB-1634-40B0-A037-A1EEA3B05F68}" destId="{08CD6472-FFFB-4153-A3D2-B1FCE6963148}" srcOrd="6" destOrd="0" presId="urn:microsoft.com/office/officeart/2005/8/layout/matrix1"/>
    <dgm:cxn modelId="{C9E4633F-4DCB-45B1-987C-B6B12B2525A2}" type="presParOf" srcId="{F82D2DEB-1634-40B0-A037-A1EEA3B05F68}" destId="{5A9354CF-D28D-47A1-B5F2-945E8D215BE8}" srcOrd="7" destOrd="0" presId="urn:microsoft.com/office/officeart/2005/8/layout/matrix1"/>
    <dgm:cxn modelId="{0848D517-8555-41C6-B503-9983B6AC907C}" type="presParOf" srcId="{4D2ADB79-2CB8-4A19-BF27-3356A7F4AE7E}" destId="{136E9ABC-12F5-428C-85D1-D56FFD9703D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F34F43-6E02-4538-BD17-A12D175156C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D609DCF-CF4E-46C9-BBA1-FD9EAF76C293}">
      <dgm:prSet phldrT="[Text]"/>
      <dgm:spPr/>
      <dgm:t>
        <a:bodyPr/>
        <a:lstStyle/>
        <a:p>
          <a:r>
            <a:rPr lang="en-US" dirty="0" smtClean="0">
              <a:latin typeface="Times New Roman" pitchFamily="18" charset="0"/>
              <a:cs typeface="Times New Roman" pitchFamily="18" charset="0"/>
            </a:rPr>
            <a:t>AGE SPECIFIC FERTILITY RATE</a:t>
          </a:r>
          <a:endParaRPr lang="en-US" dirty="0">
            <a:latin typeface="Times New Roman" pitchFamily="18" charset="0"/>
            <a:cs typeface="Times New Roman" pitchFamily="18" charset="0"/>
          </a:endParaRPr>
        </a:p>
      </dgm:t>
    </dgm:pt>
    <dgm:pt modelId="{7739AA56-86F6-46FD-9BD8-E1D7F3680AB3}" type="parTrans" cxnId="{2D621ADD-783F-4154-84BC-31B1C67A7554}">
      <dgm:prSet/>
      <dgm:spPr/>
      <dgm:t>
        <a:bodyPr/>
        <a:lstStyle/>
        <a:p>
          <a:endParaRPr lang="en-US"/>
        </a:p>
      </dgm:t>
    </dgm:pt>
    <dgm:pt modelId="{79755244-6014-4460-AEE8-79AC64A8D32F}" type="sibTrans" cxnId="{2D621ADD-783F-4154-84BC-31B1C67A7554}">
      <dgm:prSet/>
      <dgm:spPr/>
      <dgm:t>
        <a:bodyPr/>
        <a:lstStyle/>
        <a:p>
          <a:endParaRPr lang="en-US"/>
        </a:p>
      </dgm:t>
    </dgm:pt>
    <dgm:pt modelId="{4316F1E0-1D1B-46AD-8F8C-223C663EAEF6}">
      <dgm:prSet phldrT="[Text]"/>
      <dgm:spPr/>
      <dgm:t>
        <a:bodyPr/>
        <a:lstStyle/>
        <a:p>
          <a:r>
            <a:rPr lang="en-US" dirty="0" smtClean="0">
              <a:latin typeface="Times New Roman" pitchFamily="18" charset="0"/>
              <a:cs typeface="Times New Roman" pitchFamily="18" charset="0"/>
            </a:rPr>
            <a:t>TOTAL FERTILITY RATE</a:t>
          </a:r>
          <a:endParaRPr lang="en-US" dirty="0">
            <a:latin typeface="Times New Roman" pitchFamily="18" charset="0"/>
            <a:cs typeface="Times New Roman" pitchFamily="18" charset="0"/>
          </a:endParaRPr>
        </a:p>
      </dgm:t>
    </dgm:pt>
    <dgm:pt modelId="{89B3D93E-76B2-4840-A01F-DA9CCEEB97B4}" type="parTrans" cxnId="{39928E30-85AE-4E9C-941D-6D79564467D4}">
      <dgm:prSet/>
      <dgm:spPr/>
      <dgm:t>
        <a:bodyPr/>
        <a:lstStyle/>
        <a:p>
          <a:endParaRPr lang="en-US"/>
        </a:p>
      </dgm:t>
    </dgm:pt>
    <dgm:pt modelId="{B3E4D5E7-AD35-4820-96B1-1309D8EC93CD}" type="sibTrans" cxnId="{39928E30-85AE-4E9C-941D-6D79564467D4}">
      <dgm:prSet/>
      <dgm:spPr/>
      <dgm:t>
        <a:bodyPr/>
        <a:lstStyle/>
        <a:p>
          <a:endParaRPr lang="en-US"/>
        </a:p>
      </dgm:t>
    </dgm:pt>
    <dgm:pt modelId="{87FD4A94-5D2A-4703-9F1F-2E6D8B8955FD}">
      <dgm:prSet phldrT="[Text]"/>
      <dgm:spPr/>
      <dgm:t>
        <a:bodyPr/>
        <a:lstStyle/>
        <a:p>
          <a:r>
            <a:rPr lang="en-US" dirty="0" smtClean="0">
              <a:latin typeface="Times New Roman" pitchFamily="18" charset="0"/>
              <a:cs typeface="Times New Roman" pitchFamily="18" charset="0"/>
            </a:rPr>
            <a:t>CRUDE MARRIAGE RATE</a:t>
          </a:r>
          <a:endParaRPr lang="en-US" dirty="0">
            <a:latin typeface="Times New Roman" pitchFamily="18" charset="0"/>
            <a:cs typeface="Times New Roman" pitchFamily="18" charset="0"/>
          </a:endParaRPr>
        </a:p>
      </dgm:t>
    </dgm:pt>
    <dgm:pt modelId="{977BB5D0-6980-4981-AAE0-91D920354592}" type="parTrans" cxnId="{F7A19912-79C2-4533-A1CA-55FEEC92732E}">
      <dgm:prSet/>
      <dgm:spPr/>
      <dgm:t>
        <a:bodyPr/>
        <a:lstStyle/>
        <a:p>
          <a:endParaRPr lang="en-US"/>
        </a:p>
      </dgm:t>
    </dgm:pt>
    <dgm:pt modelId="{216B81DD-757F-4388-BCBE-1CA0EF66FB5A}" type="sibTrans" cxnId="{F7A19912-79C2-4533-A1CA-55FEEC92732E}">
      <dgm:prSet/>
      <dgm:spPr/>
      <dgm:t>
        <a:bodyPr/>
        <a:lstStyle/>
        <a:p>
          <a:endParaRPr lang="en-US"/>
        </a:p>
      </dgm:t>
    </dgm:pt>
    <dgm:pt modelId="{B28A8F7C-A57F-43EF-BE82-808EBB4057D9}">
      <dgm:prSet phldrT="[Text]"/>
      <dgm:spPr/>
      <dgm:t>
        <a:bodyPr/>
        <a:lstStyle/>
        <a:p>
          <a:r>
            <a:rPr lang="en-US" dirty="0" smtClean="0">
              <a:latin typeface="Times New Roman" pitchFamily="18" charset="0"/>
              <a:cs typeface="Times New Roman" pitchFamily="18" charset="0"/>
            </a:rPr>
            <a:t>PREGNANCY RATE RATIO</a:t>
          </a:r>
          <a:endParaRPr lang="en-US" dirty="0">
            <a:latin typeface="Times New Roman" pitchFamily="18" charset="0"/>
            <a:cs typeface="Times New Roman" pitchFamily="18" charset="0"/>
          </a:endParaRPr>
        </a:p>
      </dgm:t>
    </dgm:pt>
    <dgm:pt modelId="{A5B2EBA6-F64C-43B9-9A4C-8ED19A1F8CCD}" type="parTrans" cxnId="{AE3051EC-F139-413B-82C8-716A7572F504}">
      <dgm:prSet/>
      <dgm:spPr/>
      <dgm:t>
        <a:bodyPr/>
        <a:lstStyle/>
        <a:p>
          <a:endParaRPr lang="en-US"/>
        </a:p>
      </dgm:t>
    </dgm:pt>
    <dgm:pt modelId="{86F680CC-F92C-4E5A-9291-2C3CAA78BC7A}" type="sibTrans" cxnId="{AE3051EC-F139-413B-82C8-716A7572F504}">
      <dgm:prSet/>
      <dgm:spPr/>
      <dgm:t>
        <a:bodyPr/>
        <a:lstStyle/>
        <a:p>
          <a:endParaRPr lang="en-US"/>
        </a:p>
      </dgm:t>
    </dgm:pt>
    <dgm:pt modelId="{C0901738-ABBC-476A-A9EB-98D8A8ED37EA}">
      <dgm:prSet phldrT="[Text]"/>
      <dgm:spPr/>
      <dgm:t>
        <a:bodyPr/>
        <a:lstStyle/>
        <a:p>
          <a:r>
            <a:rPr lang="en-US" dirty="0" smtClean="0">
              <a:latin typeface="Times New Roman" pitchFamily="18" charset="0"/>
              <a:cs typeface="Times New Roman" pitchFamily="18" charset="0"/>
            </a:rPr>
            <a:t>NET REPRODUCTION RATE</a:t>
          </a:r>
          <a:endParaRPr lang="en-US" dirty="0">
            <a:latin typeface="Times New Roman" pitchFamily="18" charset="0"/>
            <a:cs typeface="Times New Roman" pitchFamily="18" charset="0"/>
          </a:endParaRPr>
        </a:p>
      </dgm:t>
    </dgm:pt>
    <dgm:pt modelId="{9FE0FF54-11E7-40EE-87DD-BE02412BB2D5}" type="parTrans" cxnId="{16421740-BA81-44E0-B9D2-F58DA040A502}">
      <dgm:prSet/>
      <dgm:spPr/>
      <dgm:t>
        <a:bodyPr/>
        <a:lstStyle/>
        <a:p>
          <a:endParaRPr lang="en-US"/>
        </a:p>
      </dgm:t>
    </dgm:pt>
    <dgm:pt modelId="{5A3A2321-022D-4BFD-937E-3BEB9451AD69}" type="sibTrans" cxnId="{16421740-BA81-44E0-B9D2-F58DA040A502}">
      <dgm:prSet/>
      <dgm:spPr/>
      <dgm:t>
        <a:bodyPr/>
        <a:lstStyle/>
        <a:p>
          <a:endParaRPr lang="en-US"/>
        </a:p>
      </dgm:t>
    </dgm:pt>
    <dgm:pt modelId="{10ED4820-2CED-44ED-88C0-A57D8465D30C}">
      <dgm:prSet phldrT="[Text]"/>
      <dgm:spPr/>
      <dgm:t>
        <a:bodyPr/>
        <a:lstStyle/>
        <a:p>
          <a:r>
            <a:rPr lang="en-US" dirty="0" smtClean="0">
              <a:latin typeface="Times New Roman" pitchFamily="18" charset="0"/>
              <a:cs typeface="Times New Roman" pitchFamily="18" charset="0"/>
            </a:rPr>
            <a:t>ABORTION RATIO</a:t>
          </a:r>
          <a:endParaRPr lang="en-US" dirty="0">
            <a:latin typeface="Times New Roman" pitchFamily="18" charset="0"/>
            <a:cs typeface="Times New Roman" pitchFamily="18" charset="0"/>
          </a:endParaRPr>
        </a:p>
      </dgm:t>
    </dgm:pt>
    <dgm:pt modelId="{02FFE3A2-B38C-4C58-9CDF-E8B2FE8F3BBC}" type="parTrans" cxnId="{2314F0EE-00B3-4CF3-A610-C44DB472DF79}">
      <dgm:prSet/>
      <dgm:spPr/>
      <dgm:t>
        <a:bodyPr/>
        <a:lstStyle/>
        <a:p>
          <a:endParaRPr lang="en-US"/>
        </a:p>
      </dgm:t>
    </dgm:pt>
    <dgm:pt modelId="{43622C6E-4E72-432C-B239-DAADC823FB52}" type="sibTrans" cxnId="{2314F0EE-00B3-4CF3-A610-C44DB472DF79}">
      <dgm:prSet/>
      <dgm:spPr/>
      <dgm:t>
        <a:bodyPr/>
        <a:lstStyle/>
        <a:p>
          <a:endParaRPr lang="en-US"/>
        </a:p>
      </dgm:t>
    </dgm:pt>
    <dgm:pt modelId="{D07EB4F2-B061-4B9B-8AB0-D855742230E9}" type="pres">
      <dgm:prSet presAssocID="{E9F34F43-6E02-4538-BD17-A12D175156C6}" presName="diagram" presStyleCnt="0">
        <dgm:presLayoutVars>
          <dgm:chPref val="1"/>
          <dgm:dir/>
          <dgm:animOne val="branch"/>
          <dgm:animLvl val="lvl"/>
          <dgm:resizeHandles val="exact"/>
        </dgm:presLayoutVars>
      </dgm:prSet>
      <dgm:spPr/>
      <dgm:t>
        <a:bodyPr/>
        <a:lstStyle/>
        <a:p>
          <a:endParaRPr lang="en-IN"/>
        </a:p>
      </dgm:t>
    </dgm:pt>
    <dgm:pt modelId="{CA7776F1-F4EB-4FF9-80B4-14F7B5A89DA3}" type="pres">
      <dgm:prSet presAssocID="{0D609DCF-CF4E-46C9-BBA1-FD9EAF76C293}" presName="root1" presStyleCnt="0"/>
      <dgm:spPr/>
    </dgm:pt>
    <dgm:pt modelId="{FF491B1F-8A9D-4CFB-988A-A228ADC75852}" type="pres">
      <dgm:prSet presAssocID="{0D609DCF-CF4E-46C9-BBA1-FD9EAF76C293}" presName="LevelOneTextNode" presStyleLbl="node0" presStyleIdx="0" presStyleCnt="1">
        <dgm:presLayoutVars>
          <dgm:chPref val="3"/>
        </dgm:presLayoutVars>
      </dgm:prSet>
      <dgm:spPr/>
      <dgm:t>
        <a:bodyPr/>
        <a:lstStyle/>
        <a:p>
          <a:endParaRPr lang="en-IN"/>
        </a:p>
      </dgm:t>
    </dgm:pt>
    <dgm:pt modelId="{BCFFA471-AA18-47B7-940E-706C9FAF52A1}" type="pres">
      <dgm:prSet presAssocID="{0D609DCF-CF4E-46C9-BBA1-FD9EAF76C293}" presName="level2hierChild" presStyleCnt="0"/>
      <dgm:spPr/>
    </dgm:pt>
    <dgm:pt modelId="{25DE5C86-E43B-4FB8-B533-2E3712DBE9FD}" type="pres">
      <dgm:prSet presAssocID="{89B3D93E-76B2-4840-A01F-DA9CCEEB97B4}" presName="conn2-1" presStyleLbl="parChTrans1D2" presStyleIdx="0" presStyleCnt="2"/>
      <dgm:spPr/>
      <dgm:t>
        <a:bodyPr/>
        <a:lstStyle/>
        <a:p>
          <a:endParaRPr lang="en-IN"/>
        </a:p>
      </dgm:t>
    </dgm:pt>
    <dgm:pt modelId="{529EC9CF-B2B6-4650-A9B0-47D80A56CE55}" type="pres">
      <dgm:prSet presAssocID="{89B3D93E-76B2-4840-A01F-DA9CCEEB97B4}" presName="connTx" presStyleLbl="parChTrans1D2" presStyleIdx="0" presStyleCnt="2"/>
      <dgm:spPr/>
      <dgm:t>
        <a:bodyPr/>
        <a:lstStyle/>
        <a:p>
          <a:endParaRPr lang="en-IN"/>
        </a:p>
      </dgm:t>
    </dgm:pt>
    <dgm:pt modelId="{5B5A9EBB-E552-4434-B127-36066F973F1C}" type="pres">
      <dgm:prSet presAssocID="{4316F1E0-1D1B-46AD-8F8C-223C663EAEF6}" presName="root2" presStyleCnt="0"/>
      <dgm:spPr/>
    </dgm:pt>
    <dgm:pt modelId="{915E38B8-F6E8-4AD2-86B6-86734A9DC8DB}" type="pres">
      <dgm:prSet presAssocID="{4316F1E0-1D1B-46AD-8F8C-223C663EAEF6}" presName="LevelTwoTextNode" presStyleLbl="node2" presStyleIdx="0" presStyleCnt="2">
        <dgm:presLayoutVars>
          <dgm:chPref val="3"/>
        </dgm:presLayoutVars>
      </dgm:prSet>
      <dgm:spPr/>
      <dgm:t>
        <a:bodyPr/>
        <a:lstStyle/>
        <a:p>
          <a:endParaRPr lang="en-IN"/>
        </a:p>
      </dgm:t>
    </dgm:pt>
    <dgm:pt modelId="{EDF79C36-A706-438B-84B3-F55FBF2F00BE}" type="pres">
      <dgm:prSet presAssocID="{4316F1E0-1D1B-46AD-8F8C-223C663EAEF6}" presName="level3hierChild" presStyleCnt="0"/>
      <dgm:spPr/>
    </dgm:pt>
    <dgm:pt modelId="{C6DC1C28-9B94-4670-AA4B-2852FD0A3280}" type="pres">
      <dgm:prSet presAssocID="{977BB5D0-6980-4981-AAE0-91D920354592}" presName="conn2-1" presStyleLbl="parChTrans1D3" presStyleIdx="0" presStyleCnt="3"/>
      <dgm:spPr/>
      <dgm:t>
        <a:bodyPr/>
        <a:lstStyle/>
        <a:p>
          <a:endParaRPr lang="en-IN"/>
        </a:p>
      </dgm:t>
    </dgm:pt>
    <dgm:pt modelId="{9AC0E34B-BD11-4D1A-9A8C-706403666394}" type="pres">
      <dgm:prSet presAssocID="{977BB5D0-6980-4981-AAE0-91D920354592}" presName="connTx" presStyleLbl="parChTrans1D3" presStyleIdx="0" presStyleCnt="3"/>
      <dgm:spPr/>
      <dgm:t>
        <a:bodyPr/>
        <a:lstStyle/>
        <a:p>
          <a:endParaRPr lang="en-IN"/>
        </a:p>
      </dgm:t>
    </dgm:pt>
    <dgm:pt modelId="{F2D38F44-C384-46B9-98FE-F8CE7D169DBB}" type="pres">
      <dgm:prSet presAssocID="{87FD4A94-5D2A-4703-9F1F-2E6D8B8955FD}" presName="root2" presStyleCnt="0"/>
      <dgm:spPr/>
    </dgm:pt>
    <dgm:pt modelId="{B33183DD-C22D-4060-B1B3-48BC19E10051}" type="pres">
      <dgm:prSet presAssocID="{87FD4A94-5D2A-4703-9F1F-2E6D8B8955FD}" presName="LevelTwoTextNode" presStyleLbl="node3" presStyleIdx="0" presStyleCnt="3">
        <dgm:presLayoutVars>
          <dgm:chPref val="3"/>
        </dgm:presLayoutVars>
      </dgm:prSet>
      <dgm:spPr/>
      <dgm:t>
        <a:bodyPr/>
        <a:lstStyle/>
        <a:p>
          <a:endParaRPr lang="en-IN"/>
        </a:p>
      </dgm:t>
    </dgm:pt>
    <dgm:pt modelId="{152D9008-63E5-4F0F-AA6E-73EFC2801F50}" type="pres">
      <dgm:prSet presAssocID="{87FD4A94-5D2A-4703-9F1F-2E6D8B8955FD}" presName="level3hierChild" presStyleCnt="0"/>
      <dgm:spPr/>
    </dgm:pt>
    <dgm:pt modelId="{CFDC540B-6EB6-455D-AD16-64FD5FB9ECCB}" type="pres">
      <dgm:prSet presAssocID="{A5B2EBA6-F64C-43B9-9A4C-8ED19A1F8CCD}" presName="conn2-1" presStyleLbl="parChTrans1D3" presStyleIdx="1" presStyleCnt="3"/>
      <dgm:spPr/>
      <dgm:t>
        <a:bodyPr/>
        <a:lstStyle/>
        <a:p>
          <a:endParaRPr lang="en-IN"/>
        </a:p>
      </dgm:t>
    </dgm:pt>
    <dgm:pt modelId="{7BFF8C46-F3B9-4EB1-83A0-C948E9F06A83}" type="pres">
      <dgm:prSet presAssocID="{A5B2EBA6-F64C-43B9-9A4C-8ED19A1F8CCD}" presName="connTx" presStyleLbl="parChTrans1D3" presStyleIdx="1" presStyleCnt="3"/>
      <dgm:spPr/>
      <dgm:t>
        <a:bodyPr/>
        <a:lstStyle/>
        <a:p>
          <a:endParaRPr lang="en-IN"/>
        </a:p>
      </dgm:t>
    </dgm:pt>
    <dgm:pt modelId="{31C46635-2D02-4F2C-92CF-2502CFB3899E}" type="pres">
      <dgm:prSet presAssocID="{B28A8F7C-A57F-43EF-BE82-808EBB4057D9}" presName="root2" presStyleCnt="0"/>
      <dgm:spPr/>
    </dgm:pt>
    <dgm:pt modelId="{CBF50190-7EF6-4839-9115-EB10334A73ED}" type="pres">
      <dgm:prSet presAssocID="{B28A8F7C-A57F-43EF-BE82-808EBB4057D9}" presName="LevelTwoTextNode" presStyleLbl="node3" presStyleIdx="1" presStyleCnt="3">
        <dgm:presLayoutVars>
          <dgm:chPref val="3"/>
        </dgm:presLayoutVars>
      </dgm:prSet>
      <dgm:spPr/>
      <dgm:t>
        <a:bodyPr/>
        <a:lstStyle/>
        <a:p>
          <a:endParaRPr lang="en-US"/>
        </a:p>
      </dgm:t>
    </dgm:pt>
    <dgm:pt modelId="{2ABDE3FF-2B76-4AF4-9F50-E789D3BC3F08}" type="pres">
      <dgm:prSet presAssocID="{B28A8F7C-A57F-43EF-BE82-808EBB4057D9}" presName="level3hierChild" presStyleCnt="0"/>
      <dgm:spPr/>
    </dgm:pt>
    <dgm:pt modelId="{38B91772-1899-44F1-8610-60108AD7583D}" type="pres">
      <dgm:prSet presAssocID="{9FE0FF54-11E7-40EE-87DD-BE02412BB2D5}" presName="conn2-1" presStyleLbl="parChTrans1D2" presStyleIdx="1" presStyleCnt="2"/>
      <dgm:spPr/>
      <dgm:t>
        <a:bodyPr/>
        <a:lstStyle/>
        <a:p>
          <a:endParaRPr lang="en-IN"/>
        </a:p>
      </dgm:t>
    </dgm:pt>
    <dgm:pt modelId="{22048F6F-C8F2-423E-9FCB-4A056EA5B5B6}" type="pres">
      <dgm:prSet presAssocID="{9FE0FF54-11E7-40EE-87DD-BE02412BB2D5}" presName="connTx" presStyleLbl="parChTrans1D2" presStyleIdx="1" presStyleCnt="2"/>
      <dgm:spPr/>
      <dgm:t>
        <a:bodyPr/>
        <a:lstStyle/>
        <a:p>
          <a:endParaRPr lang="en-IN"/>
        </a:p>
      </dgm:t>
    </dgm:pt>
    <dgm:pt modelId="{6E3614F2-7530-42C1-A8DA-4B3409AB8BCD}" type="pres">
      <dgm:prSet presAssocID="{C0901738-ABBC-476A-A9EB-98D8A8ED37EA}" presName="root2" presStyleCnt="0"/>
      <dgm:spPr/>
    </dgm:pt>
    <dgm:pt modelId="{0F1B8C28-0F9B-4F73-BFEB-DE17682A7ADB}" type="pres">
      <dgm:prSet presAssocID="{C0901738-ABBC-476A-A9EB-98D8A8ED37EA}" presName="LevelTwoTextNode" presStyleLbl="node2" presStyleIdx="1" presStyleCnt="2">
        <dgm:presLayoutVars>
          <dgm:chPref val="3"/>
        </dgm:presLayoutVars>
      </dgm:prSet>
      <dgm:spPr/>
      <dgm:t>
        <a:bodyPr/>
        <a:lstStyle/>
        <a:p>
          <a:endParaRPr lang="en-IN"/>
        </a:p>
      </dgm:t>
    </dgm:pt>
    <dgm:pt modelId="{E13E022B-0FBE-4997-8204-A6B2A76B05B2}" type="pres">
      <dgm:prSet presAssocID="{C0901738-ABBC-476A-A9EB-98D8A8ED37EA}" presName="level3hierChild" presStyleCnt="0"/>
      <dgm:spPr/>
    </dgm:pt>
    <dgm:pt modelId="{14801843-2E51-4448-8B30-BBEF63088C96}" type="pres">
      <dgm:prSet presAssocID="{02FFE3A2-B38C-4C58-9CDF-E8B2FE8F3BBC}" presName="conn2-1" presStyleLbl="parChTrans1D3" presStyleIdx="2" presStyleCnt="3"/>
      <dgm:spPr/>
      <dgm:t>
        <a:bodyPr/>
        <a:lstStyle/>
        <a:p>
          <a:endParaRPr lang="en-IN"/>
        </a:p>
      </dgm:t>
    </dgm:pt>
    <dgm:pt modelId="{715F5937-EA02-4547-95E8-D1F627344A57}" type="pres">
      <dgm:prSet presAssocID="{02FFE3A2-B38C-4C58-9CDF-E8B2FE8F3BBC}" presName="connTx" presStyleLbl="parChTrans1D3" presStyleIdx="2" presStyleCnt="3"/>
      <dgm:spPr/>
      <dgm:t>
        <a:bodyPr/>
        <a:lstStyle/>
        <a:p>
          <a:endParaRPr lang="en-IN"/>
        </a:p>
      </dgm:t>
    </dgm:pt>
    <dgm:pt modelId="{7CBDE04A-38A3-4412-9AD7-F4A84B378292}" type="pres">
      <dgm:prSet presAssocID="{10ED4820-2CED-44ED-88C0-A57D8465D30C}" presName="root2" presStyleCnt="0"/>
      <dgm:spPr/>
    </dgm:pt>
    <dgm:pt modelId="{999BCE10-786A-41F2-B8D6-95E575889650}" type="pres">
      <dgm:prSet presAssocID="{10ED4820-2CED-44ED-88C0-A57D8465D30C}" presName="LevelTwoTextNode" presStyleLbl="node3" presStyleIdx="2" presStyleCnt="3">
        <dgm:presLayoutVars>
          <dgm:chPref val="3"/>
        </dgm:presLayoutVars>
      </dgm:prSet>
      <dgm:spPr/>
      <dgm:t>
        <a:bodyPr/>
        <a:lstStyle/>
        <a:p>
          <a:endParaRPr lang="en-US"/>
        </a:p>
      </dgm:t>
    </dgm:pt>
    <dgm:pt modelId="{523ECFB4-9471-4B5E-8170-1857E3651EDF}" type="pres">
      <dgm:prSet presAssocID="{10ED4820-2CED-44ED-88C0-A57D8465D30C}" presName="level3hierChild" presStyleCnt="0"/>
      <dgm:spPr/>
    </dgm:pt>
  </dgm:ptLst>
  <dgm:cxnLst>
    <dgm:cxn modelId="{B7398DA2-0316-4088-813D-64CC09FBC77D}" type="presOf" srcId="{B28A8F7C-A57F-43EF-BE82-808EBB4057D9}" destId="{CBF50190-7EF6-4839-9115-EB10334A73ED}" srcOrd="0" destOrd="0" presId="urn:microsoft.com/office/officeart/2005/8/layout/hierarchy2"/>
    <dgm:cxn modelId="{16421740-BA81-44E0-B9D2-F58DA040A502}" srcId="{0D609DCF-CF4E-46C9-BBA1-FD9EAF76C293}" destId="{C0901738-ABBC-476A-A9EB-98D8A8ED37EA}" srcOrd="1" destOrd="0" parTransId="{9FE0FF54-11E7-40EE-87DD-BE02412BB2D5}" sibTransId="{5A3A2321-022D-4BFD-937E-3BEB9451AD69}"/>
    <dgm:cxn modelId="{AA0BA475-ED23-4A56-BAEE-A092AC2C4941}" type="presOf" srcId="{87FD4A94-5D2A-4703-9F1F-2E6D8B8955FD}" destId="{B33183DD-C22D-4060-B1B3-48BC19E10051}" srcOrd="0" destOrd="0" presId="urn:microsoft.com/office/officeart/2005/8/layout/hierarchy2"/>
    <dgm:cxn modelId="{C55A193A-A3FA-4C62-91F7-DD69EA40EB1F}" type="presOf" srcId="{9FE0FF54-11E7-40EE-87DD-BE02412BB2D5}" destId="{38B91772-1899-44F1-8610-60108AD7583D}" srcOrd="0" destOrd="0" presId="urn:microsoft.com/office/officeart/2005/8/layout/hierarchy2"/>
    <dgm:cxn modelId="{DA18A60C-CA6F-4E26-BE37-5BA309196D41}" type="presOf" srcId="{4316F1E0-1D1B-46AD-8F8C-223C663EAEF6}" destId="{915E38B8-F6E8-4AD2-86B6-86734A9DC8DB}" srcOrd="0" destOrd="0" presId="urn:microsoft.com/office/officeart/2005/8/layout/hierarchy2"/>
    <dgm:cxn modelId="{627FFD1A-0B96-4F47-88FF-52FE8FCB73AD}" type="presOf" srcId="{977BB5D0-6980-4981-AAE0-91D920354592}" destId="{9AC0E34B-BD11-4D1A-9A8C-706403666394}" srcOrd="1" destOrd="0" presId="urn:microsoft.com/office/officeart/2005/8/layout/hierarchy2"/>
    <dgm:cxn modelId="{DD237A5B-2DA1-4C80-877F-8F5B1A75982F}" type="presOf" srcId="{9FE0FF54-11E7-40EE-87DD-BE02412BB2D5}" destId="{22048F6F-C8F2-423E-9FCB-4A056EA5B5B6}" srcOrd="1" destOrd="0" presId="urn:microsoft.com/office/officeart/2005/8/layout/hierarchy2"/>
    <dgm:cxn modelId="{40D31B5A-78A0-45BC-9BD0-87C9C9605A05}" type="presOf" srcId="{0D609DCF-CF4E-46C9-BBA1-FD9EAF76C293}" destId="{FF491B1F-8A9D-4CFB-988A-A228ADC75852}" srcOrd="0" destOrd="0" presId="urn:microsoft.com/office/officeart/2005/8/layout/hierarchy2"/>
    <dgm:cxn modelId="{448FD8B3-A554-4FEA-B235-DEF26D16AE1A}" type="presOf" srcId="{10ED4820-2CED-44ED-88C0-A57D8465D30C}" destId="{999BCE10-786A-41F2-B8D6-95E575889650}" srcOrd="0" destOrd="0" presId="urn:microsoft.com/office/officeart/2005/8/layout/hierarchy2"/>
    <dgm:cxn modelId="{A50C7E3C-2B77-4585-9026-EE9D38B7C308}" type="presOf" srcId="{89B3D93E-76B2-4840-A01F-DA9CCEEB97B4}" destId="{25DE5C86-E43B-4FB8-B533-2E3712DBE9FD}" srcOrd="0" destOrd="0" presId="urn:microsoft.com/office/officeart/2005/8/layout/hierarchy2"/>
    <dgm:cxn modelId="{D45261B5-AFE1-468B-9740-DAD657B75167}" type="presOf" srcId="{E9F34F43-6E02-4538-BD17-A12D175156C6}" destId="{D07EB4F2-B061-4B9B-8AB0-D855742230E9}" srcOrd="0" destOrd="0" presId="urn:microsoft.com/office/officeart/2005/8/layout/hierarchy2"/>
    <dgm:cxn modelId="{B40F64A8-1AD7-4AFA-B57A-1DFF61E69687}" type="presOf" srcId="{02FFE3A2-B38C-4C58-9CDF-E8B2FE8F3BBC}" destId="{715F5937-EA02-4547-95E8-D1F627344A57}" srcOrd="1" destOrd="0" presId="urn:microsoft.com/office/officeart/2005/8/layout/hierarchy2"/>
    <dgm:cxn modelId="{39928E30-85AE-4E9C-941D-6D79564467D4}" srcId="{0D609DCF-CF4E-46C9-BBA1-FD9EAF76C293}" destId="{4316F1E0-1D1B-46AD-8F8C-223C663EAEF6}" srcOrd="0" destOrd="0" parTransId="{89B3D93E-76B2-4840-A01F-DA9CCEEB97B4}" sibTransId="{B3E4D5E7-AD35-4820-96B1-1309D8EC93CD}"/>
    <dgm:cxn modelId="{3A594406-325F-4B2C-9EF3-EF6E33816B1D}" type="presOf" srcId="{02FFE3A2-B38C-4C58-9CDF-E8B2FE8F3BBC}" destId="{14801843-2E51-4448-8B30-BBEF63088C96}" srcOrd="0" destOrd="0" presId="urn:microsoft.com/office/officeart/2005/8/layout/hierarchy2"/>
    <dgm:cxn modelId="{2D621ADD-783F-4154-84BC-31B1C67A7554}" srcId="{E9F34F43-6E02-4538-BD17-A12D175156C6}" destId="{0D609DCF-CF4E-46C9-BBA1-FD9EAF76C293}" srcOrd="0" destOrd="0" parTransId="{7739AA56-86F6-46FD-9BD8-E1D7F3680AB3}" sibTransId="{79755244-6014-4460-AEE8-79AC64A8D32F}"/>
    <dgm:cxn modelId="{4876297D-05C8-4203-9ADE-ED7C36F1F39D}" type="presOf" srcId="{89B3D93E-76B2-4840-A01F-DA9CCEEB97B4}" destId="{529EC9CF-B2B6-4650-A9B0-47D80A56CE55}" srcOrd="1" destOrd="0" presId="urn:microsoft.com/office/officeart/2005/8/layout/hierarchy2"/>
    <dgm:cxn modelId="{E9947E7E-7FE9-4BE5-A307-CFFBF7C9D9E6}" type="presOf" srcId="{A5B2EBA6-F64C-43B9-9A4C-8ED19A1F8CCD}" destId="{CFDC540B-6EB6-455D-AD16-64FD5FB9ECCB}" srcOrd="0" destOrd="0" presId="urn:microsoft.com/office/officeart/2005/8/layout/hierarchy2"/>
    <dgm:cxn modelId="{2314F0EE-00B3-4CF3-A610-C44DB472DF79}" srcId="{C0901738-ABBC-476A-A9EB-98D8A8ED37EA}" destId="{10ED4820-2CED-44ED-88C0-A57D8465D30C}" srcOrd="0" destOrd="0" parTransId="{02FFE3A2-B38C-4C58-9CDF-E8B2FE8F3BBC}" sibTransId="{43622C6E-4E72-432C-B239-DAADC823FB52}"/>
    <dgm:cxn modelId="{9AF957C4-EC00-4CCB-9E80-A24327663B8F}" type="presOf" srcId="{C0901738-ABBC-476A-A9EB-98D8A8ED37EA}" destId="{0F1B8C28-0F9B-4F73-BFEB-DE17682A7ADB}" srcOrd="0" destOrd="0" presId="urn:microsoft.com/office/officeart/2005/8/layout/hierarchy2"/>
    <dgm:cxn modelId="{E85AC2A9-5B59-467D-9430-EAA71EC1BFDC}" type="presOf" srcId="{A5B2EBA6-F64C-43B9-9A4C-8ED19A1F8CCD}" destId="{7BFF8C46-F3B9-4EB1-83A0-C948E9F06A83}" srcOrd="1" destOrd="0" presId="urn:microsoft.com/office/officeart/2005/8/layout/hierarchy2"/>
    <dgm:cxn modelId="{F7A19912-79C2-4533-A1CA-55FEEC92732E}" srcId="{4316F1E0-1D1B-46AD-8F8C-223C663EAEF6}" destId="{87FD4A94-5D2A-4703-9F1F-2E6D8B8955FD}" srcOrd="0" destOrd="0" parTransId="{977BB5D0-6980-4981-AAE0-91D920354592}" sibTransId="{216B81DD-757F-4388-BCBE-1CA0EF66FB5A}"/>
    <dgm:cxn modelId="{77E4C04F-CCEF-4612-AF4C-6BBB305B81F3}" type="presOf" srcId="{977BB5D0-6980-4981-AAE0-91D920354592}" destId="{C6DC1C28-9B94-4670-AA4B-2852FD0A3280}" srcOrd="0" destOrd="0" presId="urn:microsoft.com/office/officeart/2005/8/layout/hierarchy2"/>
    <dgm:cxn modelId="{AE3051EC-F139-413B-82C8-716A7572F504}" srcId="{4316F1E0-1D1B-46AD-8F8C-223C663EAEF6}" destId="{B28A8F7C-A57F-43EF-BE82-808EBB4057D9}" srcOrd="1" destOrd="0" parTransId="{A5B2EBA6-F64C-43B9-9A4C-8ED19A1F8CCD}" sibTransId="{86F680CC-F92C-4E5A-9291-2C3CAA78BC7A}"/>
    <dgm:cxn modelId="{C17784B4-5DDB-4B6D-AFF9-A8B4C1BFE547}" type="presParOf" srcId="{D07EB4F2-B061-4B9B-8AB0-D855742230E9}" destId="{CA7776F1-F4EB-4FF9-80B4-14F7B5A89DA3}" srcOrd="0" destOrd="0" presId="urn:microsoft.com/office/officeart/2005/8/layout/hierarchy2"/>
    <dgm:cxn modelId="{390065DE-C195-4F20-8763-9F28898AAF95}" type="presParOf" srcId="{CA7776F1-F4EB-4FF9-80B4-14F7B5A89DA3}" destId="{FF491B1F-8A9D-4CFB-988A-A228ADC75852}" srcOrd="0" destOrd="0" presId="urn:microsoft.com/office/officeart/2005/8/layout/hierarchy2"/>
    <dgm:cxn modelId="{97FEB03F-FDDF-4B01-A454-138E1DEA028E}" type="presParOf" srcId="{CA7776F1-F4EB-4FF9-80B4-14F7B5A89DA3}" destId="{BCFFA471-AA18-47B7-940E-706C9FAF52A1}" srcOrd="1" destOrd="0" presId="urn:microsoft.com/office/officeart/2005/8/layout/hierarchy2"/>
    <dgm:cxn modelId="{D3B532AC-5E6A-4317-9BD6-7383EA9A0B92}" type="presParOf" srcId="{BCFFA471-AA18-47B7-940E-706C9FAF52A1}" destId="{25DE5C86-E43B-4FB8-B533-2E3712DBE9FD}" srcOrd="0" destOrd="0" presId="urn:microsoft.com/office/officeart/2005/8/layout/hierarchy2"/>
    <dgm:cxn modelId="{40A5F07A-C2B3-41F6-B1D7-3E378946F073}" type="presParOf" srcId="{25DE5C86-E43B-4FB8-B533-2E3712DBE9FD}" destId="{529EC9CF-B2B6-4650-A9B0-47D80A56CE55}" srcOrd="0" destOrd="0" presId="urn:microsoft.com/office/officeart/2005/8/layout/hierarchy2"/>
    <dgm:cxn modelId="{526C1DE2-0D6D-45DA-8050-E719429A410B}" type="presParOf" srcId="{BCFFA471-AA18-47B7-940E-706C9FAF52A1}" destId="{5B5A9EBB-E552-4434-B127-36066F973F1C}" srcOrd="1" destOrd="0" presId="urn:microsoft.com/office/officeart/2005/8/layout/hierarchy2"/>
    <dgm:cxn modelId="{F3509AFC-3E2C-455E-86BB-DCE3F6F90FE1}" type="presParOf" srcId="{5B5A9EBB-E552-4434-B127-36066F973F1C}" destId="{915E38B8-F6E8-4AD2-86B6-86734A9DC8DB}" srcOrd="0" destOrd="0" presId="urn:microsoft.com/office/officeart/2005/8/layout/hierarchy2"/>
    <dgm:cxn modelId="{491D9EA1-FCDF-499E-9B1B-6F2E0052BF77}" type="presParOf" srcId="{5B5A9EBB-E552-4434-B127-36066F973F1C}" destId="{EDF79C36-A706-438B-84B3-F55FBF2F00BE}" srcOrd="1" destOrd="0" presId="urn:microsoft.com/office/officeart/2005/8/layout/hierarchy2"/>
    <dgm:cxn modelId="{DBF97099-4E0B-4E5E-86E1-FD00330D75C6}" type="presParOf" srcId="{EDF79C36-A706-438B-84B3-F55FBF2F00BE}" destId="{C6DC1C28-9B94-4670-AA4B-2852FD0A3280}" srcOrd="0" destOrd="0" presId="urn:microsoft.com/office/officeart/2005/8/layout/hierarchy2"/>
    <dgm:cxn modelId="{2C78C845-674B-4858-B81E-DB7A186D2F0B}" type="presParOf" srcId="{C6DC1C28-9B94-4670-AA4B-2852FD0A3280}" destId="{9AC0E34B-BD11-4D1A-9A8C-706403666394}" srcOrd="0" destOrd="0" presId="urn:microsoft.com/office/officeart/2005/8/layout/hierarchy2"/>
    <dgm:cxn modelId="{A5C5BA9F-B409-4E65-9CEF-9689C5257754}" type="presParOf" srcId="{EDF79C36-A706-438B-84B3-F55FBF2F00BE}" destId="{F2D38F44-C384-46B9-98FE-F8CE7D169DBB}" srcOrd="1" destOrd="0" presId="urn:microsoft.com/office/officeart/2005/8/layout/hierarchy2"/>
    <dgm:cxn modelId="{72BFEB02-22E5-4E95-BE54-76D0A55D9CCD}" type="presParOf" srcId="{F2D38F44-C384-46B9-98FE-F8CE7D169DBB}" destId="{B33183DD-C22D-4060-B1B3-48BC19E10051}" srcOrd="0" destOrd="0" presId="urn:microsoft.com/office/officeart/2005/8/layout/hierarchy2"/>
    <dgm:cxn modelId="{2803E707-8A04-4E69-BE90-25C83A638FB6}" type="presParOf" srcId="{F2D38F44-C384-46B9-98FE-F8CE7D169DBB}" destId="{152D9008-63E5-4F0F-AA6E-73EFC2801F50}" srcOrd="1" destOrd="0" presId="urn:microsoft.com/office/officeart/2005/8/layout/hierarchy2"/>
    <dgm:cxn modelId="{52C0947E-6EE4-4D84-9AAA-C628ECDF918E}" type="presParOf" srcId="{EDF79C36-A706-438B-84B3-F55FBF2F00BE}" destId="{CFDC540B-6EB6-455D-AD16-64FD5FB9ECCB}" srcOrd="2" destOrd="0" presId="urn:microsoft.com/office/officeart/2005/8/layout/hierarchy2"/>
    <dgm:cxn modelId="{9478F447-ECC9-4599-A8A9-6E785E33B0C5}" type="presParOf" srcId="{CFDC540B-6EB6-455D-AD16-64FD5FB9ECCB}" destId="{7BFF8C46-F3B9-4EB1-83A0-C948E9F06A83}" srcOrd="0" destOrd="0" presId="urn:microsoft.com/office/officeart/2005/8/layout/hierarchy2"/>
    <dgm:cxn modelId="{42842AAE-43F6-49E5-B69A-05C33A3D5F96}" type="presParOf" srcId="{EDF79C36-A706-438B-84B3-F55FBF2F00BE}" destId="{31C46635-2D02-4F2C-92CF-2502CFB3899E}" srcOrd="3" destOrd="0" presId="urn:microsoft.com/office/officeart/2005/8/layout/hierarchy2"/>
    <dgm:cxn modelId="{467685C7-02DC-43B6-85B1-E6DDD76142D6}" type="presParOf" srcId="{31C46635-2D02-4F2C-92CF-2502CFB3899E}" destId="{CBF50190-7EF6-4839-9115-EB10334A73ED}" srcOrd="0" destOrd="0" presId="urn:microsoft.com/office/officeart/2005/8/layout/hierarchy2"/>
    <dgm:cxn modelId="{6EFD0AF8-DC91-40E9-8C33-23ECD7DD54CC}" type="presParOf" srcId="{31C46635-2D02-4F2C-92CF-2502CFB3899E}" destId="{2ABDE3FF-2B76-4AF4-9F50-E789D3BC3F08}" srcOrd="1" destOrd="0" presId="urn:microsoft.com/office/officeart/2005/8/layout/hierarchy2"/>
    <dgm:cxn modelId="{9907CFF3-9027-4FEC-8534-BD5CFCA7D369}" type="presParOf" srcId="{BCFFA471-AA18-47B7-940E-706C9FAF52A1}" destId="{38B91772-1899-44F1-8610-60108AD7583D}" srcOrd="2" destOrd="0" presId="urn:microsoft.com/office/officeart/2005/8/layout/hierarchy2"/>
    <dgm:cxn modelId="{97653694-1B75-4B59-BC99-FB566F9C3211}" type="presParOf" srcId="{38B91772-1899-44F1-8610-60108AD7583D}" destId="{22048F6F-C8F2-423E-9FCB-4A056EA5B5B6}" srcOrd="0" destOrd="0" presId="urn:microsoft.com/office/officeart/2005/8/layout/hierarchy2"/>
    <dgm:cxn modelId="{191CC9EC-764B-4179-8D8F-74A84BC6AA55}" type="presParOf" srcId="{BCFFA471-AA18-47B7-940E-706C9FAF52A1}" destId="{6E3614F2-7530-42C1-A8DA-4B3409AB8BCD}" srcOrd="3" destOrd="0" presId="urn:microsoft.com/office/officeart/2005/8/layout/hierarchy2"/>
    <dgm:cxn modelId="{C6D11785-A586-4CD3-B3A2-1F2CCFA00468}" type="presParOf" srcId="{6E3614F2-7530-42C1-A8DA-4B3409AB8BCD}" destId="{0F1B8C28-0F9B-4F73-BFEB-DE17682A7ADB}" srcOrd="0" destOrd="0" presId="urn:microsoft.com/office/officeart/2005/8/layout/hierarchy2"/>
    <dgm:cxn modelId="{864B8FAE-76B5-42BB-9899-1DB57EC29432}" type="presParOf" srcId="{6E3614F2-7530-42C1-A8DA-4B3409AB8BCD}" destId="{E13E022B-0FBE-4997-8204-A6B2A76B05B2}" srcOrd="1" destOrd="0" presId="urn:microsoft.com/office/officeart/2005/8/layout/hierarchy2"/>
    <dgm:cxn modelId="{A5F89355-2B17-41CC-B9DF-834C92960D51}" type="presParOf" srcId="{E13E022B-0FBE-4997-8204-A6B2A76B05B2}" destId="{14801843-2E51-4448-8B30-BBEF63088C96}" srcOrd="0" destOrd="0" presId="urn:microsoft.com/office/officeart/2005/8/layout/hierarchy2"/>
    <dgm:cxn modelId="{3F12D2CA-AA94-47C5-BC70-545109420014}" type="presParOf" srcId="{14801843-2E51-4448-8B30-BBEF63088C96}" destId="{715F5937-EA02-4547-95E8-D1F627344A57}" srcOrd="0" destOrd="0" presId="urn:microsoft.com/office/officeart/2005/8/layout/hierarchy2"/>
    <dgm:cxn modelId="{A7E8A497-B719-422B-A8B0-6C2087F80567}" type="presParOf" srcId="{E13E022B-0FBE-4997-8204-A6B2A76B05B2}" destId="{7CBDE04A-38A3-4412-9AD7-F4A84B378292}" srcOrd="1" destOrd="0" presId="urn:microsoft.com/office/officeart/2005/8/layout/hierarchy2"/>
    <dgm:cxn modelId="{4C7C7213-51D1-44F1-930C-D7413D6C4CC3}" type="presParOf" srcId="{7CBDE04A-38A3-4412-9AD7-F4A84B378292}" destId="{999BCE10-786A-41F2-B8D6-95E575889650}" srcOrd="0" destOrd="0" presId="urn:microsoft.com/office/officeart/2005/8/layout/hierarchy2"/>
    <dgm:cxn modelId="{83668665-3ADE-43DD-A187-C603AB9E0E14}" type="presParOf" srcId="{7CBDE04A-38A3-4412-9AD7-F4A84B378292}" destId="{523ECFB4-9471-4B5E-8170-1857E3651E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A48B93-BCD2-458F-9C3A-40373A89F7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1FD36D-8841-4E36-BEDA-ABDF251D3A13}">
      <dgm:prSet phldrT="[Text]"/>
      <dgm:spPr/>
      <dgm:t>
        <a:bodyPr/>
        <a:lstStyle/>
        <a:p>
          <a:r>
            <a:rPr lang="en-US" dirty="0"/>
            <a:t>TOUCH</a:t>
          </a:r>
        </a:p>
      </dgm:t>
    </dgm:pt>
    <dgm:pt modelId="{32C730F0-CBBA-4CBD-A7CD-C0D310973A50}" type="parTrans" cxnId="{9A68399D-93E2-4F04-93E8-55C88C87992F}">
      <dgm:prSet/>
      <dgm:spPr/>
      <dgm:t>
        <a:bodyPr/>
        <a:lstStyle/>
        <a:p>
          <a:endParaRPr lang="en-US"/>
        </a:p>
      </dgm:t>
    </dgm:pt>
    <dgm:pt modelId="{7D390AD1-4794-46EB-9F5E-28EA8D7EFD46}" type="sibTrans" cxnId="{9A68399D-93E2-4F04-93E8-55C88C87992F}">
      <dgm:prSet/>
      <dgm:spPr/>
      <dgm:t>
        <a:bodyPr/>
        <a:lstStyle/>
        <a:p>
          <a:endParaRPr lang="en-US"/>
        </a:p>
      </dgm:t>
    </dgm:pt>
    <dgm:pt modelId="{D7485D24-6A4C-499A-A1B9-FD812E0D8A7E}" type="asst">
      <dgm:prSet phldrT="[Text]"/>
      <dgm:spPr/>
      <dgm:t>
        <a:bodyPr/>
        <a:lstStyle/>
        <a:p>
          <a:r>
            <a:rPr lang="en-US" dirty="0"/>
            <a:t>SEXUAL INTER COURSE</a:t>
          </a:r>
        </a:p>
      </dgm:t>
    </dgm:pt>
    <dgm:pt modelId="{A306BC85-FA1D-4BF8-AFC5-354CC5A76FAF}" type="parTrans" cxnId="{DE6D0612-6408-4D66-AF6F-AE16B9390582}">
      <dgm:prSet/>
      <dgm:spPr/>
      <dgm:t>
        <a:bodyPr/>
        <a:lstStyle/>
        <a:p>
          <a:endParaRPr lang="en-US"/>
        </a:p>
      </dgm:t>
    </dgm:pt>
    <dgm:pt modelId="{5FBCB940-3C1E-4C10-999C-90BB0A87D7B3}" type="sibTrans" cxnId="{DE6D0612-6408-4D66-AF6F-AE16B9390582}">
      <dgm:prSet/>
      <dgm:spPr/>
      <dgm:t>
        <a:bodyPr/>
        <a:lstStyle/>
        <a:p>
          <a:endParaRPr lang="en-US"/>
        </a:p>
      </dgm:t>
    </dgm:pt>
    <dgm:pt modelId="{B2D28165-8B2B-411F-9CFF-BFDFF213AA51}">
      <dgm:prSet phldrT="[Text]"/>
      <dgm:spPr/>
      <dgm:t>
        <a:bodyPr/>
        <a:lstStyle/>
        <a:p>
          <a:r>
            <a:rPr lang="en-US" dirty="0"/>
            <a:t>BITING</a:t>
          </a:r>
        </a:p>
      </dgm:t>
    </dgm:pt>
    <dgm:pt modelId="{EEDA591A-C2D6-406D-9988-9C20BEBD3E13}" type="parTrans" cxnId="{F11525B1-15D0-4A21-8CD7-77B91347B872}">
      <dgm:prSet/>
      <dgm:spPr/>
      <dgm:t>
        <a:bodyPr/>
        <a:lstStyle/>
        <a:p>
          <a:endParaRPr lang="en-US"/>
        </a:p>
      </dgm:t>
    </dgm:pt>
    <dgm:pt modelId="{4CDF85C9-C920-4A06-9099-1AE7200B4F3C}" type="sibTrans" cxnId="{F11525B1-15D0-4A21-8CD7-77B91347B872}">
      <dgm:prSet/>
      <dgm:spPr/>
      <dgm:t>
        <a:bodyPr/>
        <a:lstStyle/>
        <a:p>
          <a:endParaRPr lang="en-US"/>
        </a:p>
      </dgm:t>
    </dgm:pt>
    <dgm:pt modelId="{404D0718-DF9F-46B3-A718-2426D7548245}">
      <dgm:prSet phldrT="[Text]"/>
      <dgm:spPr/>
      <dgm:t>
        <a:bodyPr/>
        <a:lstStyle/>
        <a:p>
          <a:r>
            <a:rPr lang="en-US" dirty="0"/>
            <a:t>PROJECTION OF DROPLETS</a:t>
          </a:r>
        </a:p>
      </dgm:t>
    </dgm:pt>
    <dgm:pt modelId="{525A4670-760E-4CEF-886C-D64A133EDC36}" type="parTrans" cxnId="{5F851AFD-DB6E-467A-BD9D-61918EDFAA0B}">
      <dgm:prSet/>
      <dgm:spPr/>
      <dgm:t>
        <a:bodyPr/>
        <a:lstStyle/>
        <a:p>
          <a:endParaRPr lang="en-US"/>
        </a:p>
      </dgm:t>
    </dgm:pt>
    <dgm:pt modelId="{26BF14E2-62E7-4BDC-961B-7BE9F3484742}" type="sibTrans" cxnId="{5F851AFD-DB6E-467A-BD9D-61918EDFAA0B}">
      <dgm:prSet/>
      <dgm:spPr/>
      <dgm:t>
        <a:bodyPr/>
        <a:lstStyle/>
        <a:p>
          <a:endParaRPr lang="en-US"/>
        </a:p>
      </dgm:t>
    </dgm:pt>
    <dgm:pt modelId="{28B3C9EA-1D54-4DDD-AD5D-2BA84E5CA8E1}">
      <dgm:prSet phldrT="[Text]"/>
      <dgm:spPr/>
      <dgm:t>
        <a:bodyPr/>
        <a:lstStyle/>
        <a:p>
          <a:r>
            <a:rPr lang="en-US" dirty="0"/>
            <a:t>ACROSS PLACENTA</a:t>
          </a:r>
        </a:p>
      </dgm:t>
    </dgm:pt>
    <dgm:pt modelId="{D464E6D3-3FD8-4877-A42F-192A6012279D}" type="parTrans" cxnId="{F35ED042-720A-4228-A2B2-C1DD0225C385}">
      <dgm:prSet/>
      <dgm:spPr/>
      <dgm:t>
        <a:bodyPr/>
        <a:lstStyle/>
        <a:p>
          <a:endParaRPr lang="en-US"/>
        </a:p>
      </dgm:t>
    </dgm:pt>
    <dgm:pt modelId="{D88D6C6C-AC87-4396-9C23-ECA43FF8345C}" type="sibTrans" cxnId="{F35ED042-720A-4228-A2B2-C1DD0225C385}">
      <dgm:prSet/>
      <dgm:spPr/>
      <dgm:t>
        <a:bodyPr/>
        <a:lstStyle/>
        <a:p>
          <a:endParaRPr lang="en-US"/>
        </a:p>
      </dgm:t>
    </dgm:pt>
    <dgm:pt modelId="{D3D40567-586E-4E07-9A98-AC4B63F8ABF2}" type="pres">
      <dgm:prSet presAssocID="{03A48B93-BCD2-458F-9C3A-40373A89F753}" presName="hierChild1" presStyleCnt="0">
        <dgm:presLayoutVars>
          <dgm:orgChart val="1"/>
          <dgm:chPref val="1"/>
          <dgm:dir/>
          <dgm:animOne val="branch"/>
          <dgm:animLvl val="lvl"/>
          <dgm:resizeHandles/>
        </dgm:presLayoutVars>
      </dgm:prSet>
      <dgm:spPr/>
      <dgm:t>
        <a:bodyPr/>
        <a:lstStyle/>
        <a:p>
          <a:endParaRPr lang="en-IN"/>
        </a:p>
      </dgm:t>
    </dgm:pt>
    <dgm:pt modelId="{42E00E18-15D6-484F-8CCE-F88DAD4837BA}" type="pres">
      <dgm:prSet presAssocID="{F51FD36D-8841-4E36-BEDA-ABDF251D3A13}" presName="hierRoot1" presStyleCnt="0">
        <dgm:presLayoutVars>
          <dgm:hierBranch val="init"/>
        </dgm:presLayoutVars>
      </dgm:prSet>
      <dgm:spPr/>
    </dgm:pt>
    <dgm:pt modelId="{B6717AC7-2E19-45A6-8B0F-FE3118563BC2}" type="pres">
      <dgm:prSet presAssocID="{F51FD36D-8841-4E36-BEDA-ABDF251D3A13}" presName="rootComposite1" presStyleCnt="0"/>
      <dgm:spPr/>
    </dgm:pt>
    <dgm:pt modelId="{25C1082D-CBE0-4BD4-8569-A660829FB4F4}" type="pres">
      <dgm:prSet presAssocID="{F51FD36D-8841-4E36-BEDA-ABDF251D3A13}" presName="rootText1" presStyleLbl="node0" presStyleIdx="0" presStyleCnt="1">
        <dgm:presLayoutVars>
          <dgm:chPref val="3"/>
        </dgm:presLayoutVars>
      </dgm:prSet>
      <dgm:spPr/>
      <dgm:t>
        <a:bodyPr/>
        <a:lstStyle/>
        <a:p>
          <a:endParaRPr lang="en-IN"/>
        </a:p>
      </dgm:t>
    </dgm:pt>
    <dgm:pt modelId="{164E03C1-BCAE-4FE0-AAC5-C1464F70AB6D}" type="pres">
      <dgm:prSet presAssocID="{F51FD36D-8841-4E36-BEDA-ABDF251D3A13}" presName="rootConnector1" presStyleLbl="node1" presStyleIdx="0" presStyleCnt="0"/>
      <dgm:spPr/>
      <dgm:t>
        <a:bodyPr/>
        <a:lstStyle/>
        <a:p>
          <a:endParaRPr lang="en-IN"/>
        </a:p>
      </dgm:t>
    </dgm:pt>
    <dgm:pt modelId="{ACA28535-5781-4D0F-8470-90873AFE5B42}" type="pres">
      <dgm:prSet presAssocID="{F51FD36D-8841-4E36-BEDA-ABDF251D3A13}" presName="hierChild2" presStyleCnt="0"/>
      <dgm:spPr/>
    </dgm:pt>
    <dgm:pt modelId="{DCCA6B5E-ECFF-4CDD-8D6D-9A054B9AD82E}" type="pres">
      <dgm:prSet presAssocID="{EEDA591A-C2D6-406D-9988-9C20BEBD3E13}" presName="Name37" presStyleLbl="parChTrans1D2" presStyleIdx="0" presStyleCnt="4"/>
      <dgm:spPr/>
      <dgm:t>
        <a:bodyPr/>
        <a:lstStyle/>
        <a:p>
          <a:endParaRPr lang="en-IN"/>
        </a:p>
      </dgm:t>
    </dgm:pt>
    <dgm:pt modelId="{5B789181-9339-4681-804E-0C8DBDA1051C}" type="pres">
      <dgm:prSet presAssocID="{B2D28165-8B2B-411F-9CFF-BFDFF213AA51}" presName="hierRoot2" presStyleCnt="0">
        <dgm:presLayoutVars>
          <dgm:hierBranch val="init"/>
        </dgm:presLayoutVars>
      </dgm:prSet>
      <dgm:spPr/>
    </dgm:pt>
    <dgm:pt modelId="{03BB983D-2857-47BD-8784-93946A49CF58}" type="pres">
      <dgm:prSet presAssocID="{B2D28165-8B2B-411F-9CFF-BFDFF213AA51}" presName="rootComposite" presStyleCnt="0"/>
      <dgm:spPr/>
    </dgm:pt>
    <dgm:pt modelId="{67628F7A-95D9-4F35-867D-EDE87C4DE6E4}" type="pres">
      <dgm:prSet presAssocID="{B2D28165-8B2B-411F-9CFF-BFDFF213AA51}" presName="rootText" presStyleLbl="node2" presStyleIdx="0" presStyleCnt="3">
        <dgm:presLayoutVars>
          <dgm:chPref val="3"/>
        </dgm:presLayoutVars>
      </dgm:prSet>
      <dgm:spPr/>
      <dgm:t>
        <a:bodyPr/>
        <a:lstStyle/>
        <a:p>
          <a:endParaRPr lang="en-IN"/>
        </a:p>
      </dgm:t>
    </dgm:pt>
    <dgm:pt modelId="{B1061547-C5FE-4A48-B75A-74A36186BAE5}" type="pres">
      <dgm:prSet presAssocID="{B2D28165-8B2B-411F-9CFF-BFDFF213AA51}" presName="rootConnector" presStyleLbl="node2" presStyleIdx="0" presStyleCnt="3"/>
      <dgm:spPr/>
      <dgm:t>
        <a:bodyPr/>
        <a:lstStyle/>
        <a:p>
          <a:endParaRPr lang="en-IN"/>
        </a:p>
      </dgm:t>
    </dgm:pt>
    <dgm:pt modelId="{84217071-3E7E-4AED-89D1-1779AA8B8089}" type="pres">
      <dgm:prSet presAssocID="{B2D28165-8B2B-411F-9CFF-BFDFF213AA51}" presName="hierChild4" presStyleCnt="0"/>
      <dgm:spPr/>
    </dgm:pt>
    <dgm:pt modelId="{B553D06C-5F01-4C34-BD1E-5F50E76C63E2}" type="pres">
      <dgm:prSet presAssocID="{B2D28165-8B2B-411F-9CFF-BFDFF213AA51}" presName="hierChild5" presStyleCnt="0"/>
      <dgm:spPr/>
    </dgm:pt>
    <dgm:pt modelId="{1B5D0AF1-A0E0-4989-B2A7-E2CDA436DB34}" type="pres">
      <dgm:prSet presAssocID="{525A4670-760E-4CEF-886C-D64A133EDC36}" presName="Name37" presStyleLbl="parChTrans1D2" presStyleIdx="1" presStyleCnt="4"/>
      <dgm:spPr/>
      <dgm:t>
        <a:bodyPr/>
        <a:lstStyle/>
        <a:p>
          <a:endParaRPr lang="en-IN"/>
        </a:p>
      </dgm:t>
    </dgm:pt>
    <dgm:pt modelId="{1A032938-B5AA-4A8C-94D6-B1EDD7A63A29}" type="pres">
      <dgm:prSet presAssocID="{404D0718-DF9F-46B3-A718-2426D7548245}" presName="hierRoot2" presStyleCnt="0">
        <dgm:presLayoutVars>
          <dgm:hierBranch val="init"/>
        </dgm:presLayoutVars>
      </dgm:prSet>
      <dgm:spPr/>
    </dgm:pt>
    <dgm:pt modelId="{B8A786C6-3879-46C4-A596-694853B0A314}" type="pres">
      <dgm:prSet presAssocID="{404D0718-DF9F-46B3-A718-2426D7548245}" presName="rootComposite" presStyleCnt="0"/>
      <dgm:spPr/>
    </dgm:pt>
    <dgm:pt modelId="{A12753C6-0884-45A7-AEF8-18C58C3D1F2D}" type="pres">
      <dgm:prSet presAssocID="{404D0718-DF9F-46B3-A718-2426D7548245}" presName="rootText" presStyleLbl="node2" presStyleIdx="1" presStyleCnt="3">
        <dgm:presLayoutVars>
          <dgm:chPref val="3"/>
        </dgm:presLayoutVars>
      </dgm:prSet>
      <dgm:spPr/>
      <dgm:t>
        <a:bodyPr/>
        <a:lstStyle/>
        <a:p>
          <a:endParaRPr lang="en-IN"/>
        </a:p>
      </dgm:t>
    </dgm:pt>
    <dgm:pt modelId="{AAFCA12A-C953-42A3-8413-DF74DBB304CC}" type="pres">
      <dgm:prSet presAssocID="{404D0718-DF9F-46B3-A718-2426D7548245}" presName="rootConnector" presStyleLbl="node2" presStyleIdx="1" presStyleCnt="3"/>
      <dgm:spPr/>
      <dgm:t>
        <a:bodyPr/>
        <a:lstStyle/>
        <a:p>
          <a:endParaRPr lang="en-IN"/>
        </a:p>
      </dgm:t>
    </dgm:pt>
    <dgm:pt modelId="{99ACC961-D818-41D1-90F5-E42DF6B6D309}" type="pres">
      <dgm:prSet presAssocID="{404D0718-DF9F-46B3-A718-2426D7548245}" presName="hierChild4" presStyleCnt="0"/>
      <dgm:spPr/>
    </dgm:pt>
    <dgm:pt modelId="{E085ED74-809E-4A15-93C2-AEDB97434C42}" type="pres">
      <dgm:prSet presAssocID="{404D0718-DF9F-46B3-A718-2426D7548245}" presName="hierChild5" presStyleCnt="0"/>
      <dgm:spPr/>
    </dgm:pt>
    <dgm:pt modelId="{D1BAFB3F-15E9-4F2B-89C1-FE331FE232AC}" type="pres">
      <dgm:prSet presAssocID="{D464E6D3-3FD8-4877-A42F-192A6012279D}" presName="Name37" presStyleLbl="parChTrans1D2" presStyleIdx="2" presStyleCnt="4"/>
      <dgm:spPr/>
      <dgm:t>
        <a:bodyPr/>
        <a:lstStyle/>
        <a:p>
          <a:endParaRPr lang="en-IN"/>
        </a:p>
      </dgm:t>
    </dgm:pt>
    <dgm:pt modelId="{9728D2CA-3671-4EB1-AF7D-FF49705CC688}" type="pres">
      <dgm:prSet presAssocID="{28B3C9EA-1D54-4DDD-AD5D-2BA84E5CA8E1}" presName="hierRoot2" presStyleCnt="0">
        <dgm:presLayoutVars>
          <dgm:hierBranch val="init"/>
        </dgm:presLayoutVars>
      </dgm:prSet>
      <dgm:spPr/>
    </dgm:pt>
    <dgm:pt modelId="{2509FFD5-F130-41B7-9D9D-99D368B2AAF4}" type="pres">
      <dgm:prSet presAssocID="{28B3C9EA-1D54-4DDD-AD5D-2BA84E5CA8E1}" presName="rootComposite" presStyleCnt="0"/>
      <dgm:spPr/>
    </dgm:pt>
    <dgm:pt modelId="{DF3953E0-6EF6-4670-B77E-F05490D54EE2}" type="pres">
      <dgm:prSet presAssocID="{28B3C9EA-1D54-4DDD-AD5D-2BA84E5CA8E1}" presName="rootText" presStyleLbl="node2" presStyleIdx="2" presStyleCnt="3">
        <dgm:presLayoutVars>
          <dgm:chPref val="3"/>
        </dgm:presLayoutVars>
      </dgm:prSet>
      <dgm:spPr/>
      <dgm:t>
        <a:bodyPr/>
        <a:lstStyle/>
        <a:p>
          <a:endParaRPr lang="en-IN"/>
        </a:p>
      </dgm:t>
    </dgm:pt>
    <dgm:pt modelId="{347B507D-6D60-4ECE-8ED0-7B1D9AE67EAF}" type="pres">
      <dgm:prSet presAssocID="{28B3C9EA-1D54-4DDD-AD5D-2BA84E5CA8E1}" presName="rootConnector" presStyleLbl="node2" presStyleIdx="2" presStyleCnt="3"/>
      <dgm:spPr/>
      <dgm:t>
        <a:bodyPr/>
        <a:lstStyle/>
        <a:p>
          <a:endParaRPr lang="en-IN"/>
        </a:p>
      </dgm:t>
    </dgm:pt>
    <dgm:pt modelId="{4EB20064-351E-4647-A7C7-ED5B9A382110}" type="pres">
      <dgm:prSet presAssocID="{28B3C9EA-1D54-4DDD-AD5D-2BA84E5CA8E1}" presName="hierChild4" presStyleCnt="0"/>
      <dgm:spPr/>
    </dgm:pt>
    <dgm:pt modelId="{9B9D0545-7BEB-4B06-BDFA-55D6B59BF371}" type="pres">
      <dgm:prSet presAssocID="{28B3C9EA-1D54-4DDD-AD5D-2BA84E5CA8E1}" presName="hierChild5" presStyleCnt="0"/>
      <dgm:spPr/>
    </dgm:pt>
    <dgm:pt modelId="{E286EAA0-D214-44D3-AAFE-D216B42C012E}" type="pres">
      <dgm:prSet presAssocID="{F51FD36D-8841-4E36-BEDA-ABDF251D3A13}" presName="hierChild3" presStyleCnt="0"/>
      <dgm:spPr/>
    </dgm:pt>
    <dgm:pt modelId="{FAD3CECE-A0C9-4F4C-8429-9D44A8C03538}" type="pres">
      <dgm:prSet presAssocID="{A306BC85-FA1D-4BF8-AFC5-354CC5A76FAF}" presName="Name111" presStyleLbl="parChTrans1D2" presStyleIdx="3" presStyleCnt="4"/>
      <dgm:spPr/>
      <dgm:t>
        <a:bodyPr/>
        <a:lstStyle/>
        <a:p>
          <a:endParaRPr lang="en-IN"/>
        </a:p>
      </dgm:t>
    </dgm:pt>
    <dgm:pt modelId="{7EA5BAE7-2892-4854-9AD1-39D0A580F5DD}" type="pres">
      <dgm:prSet presAssocID="{D7485D24-6A4C-499A-A1B9-FD812E0D8A7E}" presName="hierRoot3" presStyleCnt="0">
        <dgm:presLayoutVars>
          <dgm:hierBranch val="init"/>
        </dgm:presLayoutVars>
      </dgm:prSet>
      <dgm:spPr/>
    </dgm:pt>
    <dgm:pt modelId="{C44B45CB-9053-4554-A9C3-6E94DA7F49D1}" type="pres">
      <dgm:prSet presAssocID="{D7485D24-6A4C-499A-A1B9-FD812E0D8A7E}" presName="rootComposite3" presStyleCnt="0"/>
      <dgm:spPr/>
    </dgm:pt>
    <dgm:pt modelId="{BA2B3343-DDD0-45D2-976D-4DD4456EB50F}" type="pres">
      <dgm:prSet presAssocID="{D7485D24-6A4C-499A-A1B9-FD812E0D8A7E}" presName="rootText3" presStyleLbl="asst1" presStyleIdx="0" presStyleCnt="1">
        <dgm:presLayoutVars>
          <dgm:chPref val="3"/>
        </dgm:presLayoutVars>
      </dgm:prSet>
      <dgm:spPr/>
      <dgm:t>
        <a:bodyPr/>
        <a:lstStyle/>
        <a:p>
          <a:endParaRPr lang="en-IN"/>
        </a:p>
      </dgm:t>
    </dgm:pt>
    <dgm:pt modelId="{C9162642-1236-4BD4-92B0-EC0C0E6E6A53}" type="pres">
      <dgm:prSet presAssocID="{D7485D24-6A4C-499A-A1B9-FD812E0D8A7E}" presName="rootConnector3" presStyleLbl="asst1" presStyleIdx="0" presStyleCnt="1"/>
      <dgm:spPr/>
      <dgm:t>
        <a:bodyPr/>
        <a:lstStyle/>
        <a:p>
          <a:endParaRPr lang="en-IN"/>
        </a:p>
      </dgm:t>
    </dgm:pt>
    <dgm:pt modelId="{C04F4A04-558D-41C6-B1BE-5A9BB01CFD0F}" type="pres">
      <dgm:prSet presAssocID="{D7485D24-6A4C-499A-A1B9-FD812E0D8A7E}" presName="hierChild6" presStyleCnt="0"/>
      <dgm:spPr/>
    </dgm:pt>
    <dgm:pt modelId="{9C30A964-EC2D-4EBE-ADDD-B20E9FB2D181}" type="pres">
      <dgm:prSet presAssocID="{D7485D24-6A4C-499A-A1B9-FD812E0D8A7E}" presName="hierChild7" presStyleCnt="0"/>
      <dgm:spPr/>
    </dgm:pt>
  </dgm:ptLst>
  <dgm:cxnLst>
    <dgm:cxn modelId="{2F8F8A8D-07BF-4FF5-84D7-7AFA5F5CB886}" type="presOf" srcId="{28B3C9EA-1D54-4DDD-AD5D-2BA84E5CA8E1}" destId="{DF3953E0-6EF6-4670-B77E-F05490D54EE2}" srcOrd="0" destOrd="0" presId="urn:microsoft.com/office/officeart/2005/8/layout/orgChart1"/>
    <dgm:cxn modelId="{23AB68F9-BE5D-445D-A11E-33F0DF0C7489}" type="presOf" srcId="{404D0718-DF9F-46B3-A718-2426D7548245}" destId="{A12753C6-0884-45A7-AEF8-18C58C3D1F2D}" srcOrd="0" destOrd="0" presId="urn:microsoft.com/office/officeart/2005/8/layout/orgChart1"/>
    <dgm:cxn modelId="{C6634571-B2ED-4021-8DB0-8A2453E23E96}" type="presOf" srcId="{03A48B93-BCD2-458F-9C3A-40373A89F753}" destId="{D3D40567-586E-4E07-9A98-AC4B63F8ABF2}" srcOrd="0" destOrd="0" presId="urn:microsoft.com/office/officeart/2005/8/layout/orgChart1"/>
    <dgm:cxn modelId="{B6390862-BE47-4678-87CE-D7C1A53EC107}" type="presOf" srcId="{F51FD36D-8841-4E36-BEDA-ABDF251D3A13}" destId="{25C1082D-CBE0-4BD4-8569-A660829FB4F4}" srcOrd="0" destOrd="0" presId="urn:microsoft.com/office/officeart/2005/8/layout/orgChart1"/>
    <dgm:cxn modelId="{6C5095B0-3E4F-4800-81FA-1BAA8C776013}" type="presOf" srcId="{B2D28165-8B2B-411F-9CFF-BFDFF213AA51}" destId="{B1061547-C5FE-4A48-B75A-74A36186BAE5}" srcOrd="1" destOrd="0" presId="urn:microsoft.com/office/officeart/2005/8/layout/orgChart1"/>
    <dgm:cxn modelId="{77AC39EF-E865-4019-992E-06CB88C25BA7}" type="presOf" srcId="{404D0718-DF9F-46B3-A718-2426D7548245}" destId="{AAFCA12A-C953-42A3-8413-DF74DBB304CC}" srcOrd="1" destOrd="0" presId="urn:microsoft.com/office/officeart/2005/8/layout/orgChart1"/>
    <dgm:cxn modelId="{F35ED042-720A-4228-A2B2-C1DD0225C385}" srcId="{F51FD36D-8841-4E36-BEDA-ABDF251D3A13}" destId="{28B3C9EA-1D54-4DDD-AD5D-2BA84E5CA8E1}" srcOrd="3" destOrd="0" parTransId="{D464E6D3-3FD8-4877-A42F-192A6012279D}" sibTransId="{D88D6C6C-AC87-4396-9C23-ECA43FF8345C}"/>
    <dgm:cxn modelId="{4AAB12C9-9377-4A0F-AC40-BCF9BD52C5F1}" type="presOf" srcId="{525A4670-760E-4CEF-886C-D64A133EDC36}" destId="{1B5D0AF1-A0E0-4989-B2A7-E2CDA436DB34}" srcOrd="0" destOrd="0" presId="urn:microsoft.com/office/officeart/2005/8/layout/orgChart1"/>
    <dgm:cxn modelId="{25FB4848-A1EE-4DF5-A614-72D20690AD9C}" type="presOf" srcId="{F51FD36D-8841-4E36-BEDA-ABDF251D3A13}" destId="{164E03C1-BCAE-4FE0-AAC5-C1464F70AB6D}" srcOrd="1" destOrd="0" presId="urn:microsoft.com/office/officeart/2005/8/layout/orgChart1"/>
    <dgm:cxn modelId="{F8EE1979-93E1-4606-AC00-6826CF8EF9F7}" type="presOf" srcId="{D7485D24-6A4C-499A-A1B9-FD812E0D8A7E}" destId="{BA2B3343-DDD0-45D2-976D-4DD4456EB50F}" srcOrd="0" destOrd="0" presId="urn:microsoft.com/office/officeart/2005/8/layout/orgChart1"/>
    <dgm:cxn modelId="{5F851AFD-DB6E-467A-BD9D-61918EDFAA0B}" srcId="{F51FD36D-8841-4E36-BEDA-ABDF251D3A13}" destId="{404D0718-DF9F-46B3-A718-2426D7548245}" srcOrd="2" destOrd="0" parTransId="{525A4670-760E-4CEF-886C-D64A133EDC36}" sibTransId="{26BF14E2-62E7-4BDC-961B-7BE9F3484742}"/>
    <dgm:cxn modelId="{A5773840-3A53-4305-8FE2-056C617CC5A5}" type="presOf" srcId="{B2D28165-8B2B-411F-9CFF-BFDFF213AA51}" destId="{67628F7A-95D9-4F35-867D-EDE87C4DE6E4}" srcOrd="0" destOrd="0" presId="urn:microsoft.com/office/officeart/2005/8/layout/orgChart1"/>
    <dgm:cxn modelId="{F11525B1-15D0-4A21-8CD7-77B91347B872}" srcId="{F51FD36D-8841-4E36-BEDA-ABDF251D3A13}" destId="{B2D28165-8B2B-411F-9CFF-BFDFF213AA51}" srcOrd="1" destOrd="0" parTransId="{EEDA591A-C2D6-406D-9988-9C20BEBD3E13}" sibTransId="{4CDF85C9-C920-4A06-9099-1AE7200B4F3C}"/>
    <dgm:cxn modelId="{02430861-D2BA-4288-B521-DB85EC9DB26B}" type="presOf" srcId="{EEDA591A-C2D6-406D-9988-9C20BEBD3E13}" destId="{DCCA6B5E-ECFF-4CDD-8D6D-9A054B9AD82E}" srcOrd="0" destOrd="0" presId="urn:microsoft.com/office/officeart/2005/8/layout/orgChart1"/>
    <dgm:cxn modelId="{8C523658-179B-4443-8B21-EFE5D9F98D63}" type="presOf" srcId="{A306BC85-FA1D-4BF8-AFC5-354CC5A76FAF}" destId="{FAD3CECE-A0C9-4F4C-8429-9D44A8C03538}" srcOrd="0" destOrd="0" presId="urn:microsoft.com/office/officeart/2005/8/layout/orgChart1"/>
    <dgm:cxn modelId="{974DBE4F-3681-45E5-8D5C-EC7E837B6F9B}" type="presOf" srcId="{D7485D24-6A4C-499A-A1B9-FD812E0D8A7E}" destId="{C9162642-1236-4BD4-92B0-EC0C0E6E6A53}" srcOrd="1" destOrd="0" presId="urn:microsoft.com/office/officeart/2005/8/layout/orgChart1"/>
    <dgm:cxn modelId="{DE6D0612-6408-4D66-AF6F-AE16B9390582}" srcId="{F51FD36D-8841-4E36-BEDA-ABDF251D3A13}" destId="{D7485D24-6A4C-499A-A1B9-FD812E0D8A7E}" srcOrd="0" destOrd="0" parTransId="{A306BC85-FA1D-4BF8-AFC5-354CC5A76FAF}" sibTransId="{5FBCB940-3C1E-4C10-999C-90BB0A87D7B3}"/>
    <dgm:cxn modelId="{4CE9A73C-A242-444D-A20F-D31DFC1AE312}" type="presOf" srcId="{28B3C9EA-1D54-4DDD-AD5D-2BA84E5CA8E1}" destId="{347B507D-6D60-4ECE-8ED0-7B1D9AE67EAF}" srcOrd="1" destOrd="0" presId="urn:microsoft.com/office/officeart/2005/8/layout/orgChart1"/>
    <dgm:cxn modelId="{9A68399D-93E2-4F04-93E8-55C88C87992F}" srcId="{03A48B93-BCD2-458F-9C3A-40373A89F753}" destId="{F51FD36D-8841-4E36-BEDA-ABDF251D3A13}" srcOrd="0" destOrd="0" parTransId="{32C730F0-CBBA-4CBD-A7CD-C0D310973A50}" sibTransId="{7D390AD1-4794-46EB-9F5E-28EA8D7EFD46}"/>
    <dgm:cxn modelId="{56161CC9-5012-4938-9740-2EC41097AD0B}" type="presOf" srcId="{D464E6D3-3FD8-4877-A42F-192A6012279D}" destId="{D1BAFB3F-15E9-4F2B-89C1-FE331FE232AC}" srcOrd="0" destOrd="0" presId="urn:microsoft.com/office/officeart/2005/8/layout/orgChart1"/>
    <dgm:cxn modelId="{5CDF479A-7B7D-4A2C-B4DD-1B5821281F60}" type="presParOf" srcId="{D3D40567-586E-4E07-9A98-AC4B63F8ABF2}" destId="{42E00E18-15D6-484F-8CCE-F88DAD4837BA}" srcOrd="0" destOrd="0" presId="urn:microsoft.com/office/officeart/2005/8/layout/orgChart1"/>
    <dgm:cxn modelId="{59A58010-70EF-493C-8307-D5EC4ED9A198}" type="presParOf" srcId="{42E00E18-15D6-484F-8CCE-F88DAD4837BA}" destId="{B6717AC7-2E19-45A6-8B0F-FE3118563BC2}" srcOrd="0" destOrd="0" presId="urn:microsoft.com/office/officeart/2005/8/layout/orgChart1"/>
    <dgm:cxn modelId="{CD942B8F-D4AC-412D-B826-5287DE0570B9}" type="presParOf" srcId="{B6717AC7-2E19-45A6-8B0F-FE3118563BC2}" destId="{25C1082D-CBE0-4BD4-8569-A660829FB4F4}" srcOrd="0" destOrd="0" presId="urn:microsoft.com/office/officeart/2005/8/layout/orgChart1"/>
    <dgm:cxn modelId="{7353B91F-57A8-49DF-BA9C-293DEDE478C7}" type="presParOf" srcId="{B6717AC7-2E19-45A6-8B0F-FE3118563BC2}" destId="{164E03C1-BCAE-4FE0-AAC5-C1464F70AB6D}" srcOrd="1" destOrd="0" presId="urn:microsoft.com/office/officeart/2005/8/layout/orgChart1"/>
    <dgm:cxn modelId="{DD0B0CDF-36C5-47DE-A607-7A28B49B1316}" type="presParOf" srcId="{42E00E18-15D6-484F-8CCE-F88DAD4837BA}" destId="{ACA28535-5781-4D0F-8470-90873AFE5B42}" srcOrd="1" destOrd="0" presId="urn:microsoft.com/office/officeart/2005/8/layout/orgChart1"/>
    <dgm:cxn modelId="{AF6BA4F1-1021-43F1-83E0-047DF74A4C28}" type="presParOf" srcId="{ACA28535-5781-4D0F-8470-90873AFE5B42}" destId="{DCCA6B5E-ECFF-4CDD-8D6D-9A054B9AD82E}" srcOrd="0" destOrd="0" presId="urn:microsoft.com/office/officeart/2005/8/layout/orgChart1"/>
    <dgm:cxn modelId="{9C5F04F1-FC19-4B7E-A3E5-B621C0E6230B}" type="presParOf" srcId="{ACA28535-5781-4D0F-8470-90873AFE5B42}" destId="{5B789181-9339-4681-804E-0C8DBDA1051C}" srcOrd="1" destOrd="0" presId="urn:microsoft.com/office/officeart/2005/8/layout/orgChart1"/>
    <dgm:cxn modelId="{F3D7440F-BDB5-4DA4-BD3F-D3CB797DEF23}" type="presParOf" srcId="{5B789181-9339-4681-804E-0C8DBDA1051C}" destId="{03BB983D-2857-47BD-8784-93946A49CF58}" srcOrd="0" destOrd="0" presId="urn:microsoft.com/office/officeart/2005/8/layout/orgChart1"/>
    <dgm:cxn modelId="{571320EB-B57D-4993-BCAC-B0D67D454A28}" type="presParOf" srcId="{03BB983D-2857-47BD-8784-93946A49CF58}" destId="{67628F7A-95D9-4F35-867D-EDE87C4DE6E4}" srcOrd="0" destOrd="0" presId="urn:microsoft.com/office/officeart/2005/8/layout/orgChart1"/>
    <dgm:cxn modelId="{92498D2E-CE59-4870-BE8F-34319AF833B5}" type="presParOf" srcId="{03BB983D-2857-47BD-8784-93946A49CF58}" destId="{B1061547-C5FE-4A48-B75A-74A36186BAE5}" srcOrd="1" destOrd="0" presId="urn:microsoft.com/office/officeart/2005/8/layout/orgChart1"/>
    <dgm:cxn modelId="{9FA3E826-D9AA-49B4-81FF-8A71A9FC7910}" type="presParOf" srcId="{5B789181-9339-4681-804E-0C8DBDA1051C}" destId="{84217071-3E7E-4AED-89D1-1779AA8B8089}" srcOrd="1" destOrd="0" presId="urn:microsoft.com/office/officeart/2005/8/layout/orgChart1"/>
    <dgm:cxn modelId="{A8E0967F-2808-41FA-AD94-A7ECE8C40E14}" type="presParOf" srcId="{5B789181-9339-4681-804E-0C8DBDA1051C}" destId="{B553D06C-5F01-4C34-BD1E-5F50E76C63E2}" srcOrd="2" destOrd="0" presId="urn:microsoft.com/office/officeart/2005/8/layout/orgChart1"/>
    <dgm:cxn modelId="{C21DC95C-0595-4349-B003-552F8BF041E4}" type="presParOf" srcId="{ACA28535-5781-4D0F-8470-90873AFE5B42}" destId="{1B5D0AF1-A0E0-4989-B2A7-E2CDA436DB34}" srcOrd="2" destOrd="0" presId="urn:microsoft.com/office/officeart/2005/8/layout/orgChart1"/>
    <dgm:cxn modelId="{5AD375DD-D689-4275-B456-539E6AEC33ED}" type="presParOf" srcId="{ACA28535-5781-4D0F-8470-90873AFE5B42}" destId="{1A032938-B5AA-4A8C-94D6-B1EDD7A63A29}" srcOrd="3" destOrd="0" presId="urn:microsoft.com/office/officeart/2005/8/layout/orgChart1"/>
    <dgm:cxn modelId="{46C59698-F3E0-47D2-B790-6B88DB223453}" type="presParOf" srcId="{1A032938-B5AA-4A8C-94D6-B1EDD7A63A29}" destId="{B8A786C6-3879-46C4-A596-694853B0A314}" srcOrd="0" destOrd="0" presId="urn:microsoft.com/office/officeart/2005/8/layout/orgChart1"/>
    <dgm:cxn modelId="{BA4806C6-233B-42A6-8308-462436A50EEF}" type="presParOf" srcId="{B8A786C6-3879-46C4-A596-694853B0A314}" destId="{A12753C6-0884-45A7-AEF8-18C58C3D1F2D}" srcOrd="0" destOrd="0" presId="urn:microsoft.com/office/officeart/2005/8/layout/orgChart1"/>
    <dgm:cxn modelId="{059A48E8-6E21-4C92-B5C9-31A4919DF6BD}" type="presParOf" srcId="{B8A786C6-3879-46C4-A596-694853B0A314}" destId="{AAFCA12A-C953-42A3-8413-DF74DBB304CC}" srcOrd="1" destOrd="0" presId="urn:microsoft.com/office/officeart/2005/8/layout/orgChart1"/>
    <dgm:cxn modelId="{E7A8A5BC-7E08-4215-9865-F17715768B82}" type="presParOf" srcId="{1A032938-B5AA-4A8C-94D6-B1EDD7A63A29}" destId="{99ACC961-D818-41D1-90F5-E42DF6B6D309}" srcOrd="1" destOrd="0" presId="urn:microsoft.com/office/officeart/2005/8/layout/orgChart1"/>
    <dgm:cxn modelId="{2382A317-1CB7-4772-A570-6DF7B025760B}" type="presParOf" srcId="{1A032938-B5AA-4A8C-94D6-B1EDD7A63A29}" destId="{E085ED74-809E-4A15-93C2-AEDB97434C42}" srcOrd="2" destOrd="0" presId="urn:microsoft.com/office/officeart/2005/8/layout/orgChart1"/>
    <dgm:cxn modelId="{6E9F6A9B-A4D1-4B07-B6CD-3B8B02C20910}" type="presParOf" srcId="{ACA28535-5781-4D0F-8470-90873AFE5B42}" destId="{D1BAFB3F-15E9-4F2B-89C1-FE331FE232AC}" srcOrd="4" destOrd="0" presId="urn:microsoft.com/office/officeart/2005/8/layout/orgChart1"/>
    <dgm:cxn modelId="{33B0D928-3A39-42F7-9207-5C857BBC75DE}" type="presParOf" srcId="{ACA28535-5781-4D0F-8470-90873AFE5B42}" destId="{9728D2CA-3671-4EB1-AF7D-FF49705CC688}" srcOrd="5" destOrd="0" presId="urn:microsoft.com/office/officeart/2005/8/layout/orgChart1"/>
    <dgm:cxn modelId="{6B4455AD-F16F-49A4-A505-3E0EABA40A6E}" type="presParOf" srcId="{9728D2CA-3671-4EB1-AF7D-FF49705CC688}" destId="{2509FFD5-F130-41B7-9D9D-99D368B2AAF4}" srcOrd="0" destOrd="0" presId="urn:microsoft.com/office/officeart/2005/8/layout/orgChart1"/>
    <dgm:cxn modelId="{EB098BB0-C63E-4535-B90F-CA281AC3E126}" type="presParOf" srcId="{2509FFD5-F130-41B7-9D9D-99D368B2AAF4}" destId="{DF3953E0-6EF6-4670-B77E-F05490D54EE2}" srcOrd="0" destOrd="0" presId="urn:microsoft.com/office/officeart/2005/8/layout/orgChart1"/>
    <dgm:cxn modelId="{8D6ED36C-4304-4EDA-B91C-AF12E16F4060}" type="presParOf" srcId="{2509FFD5-F130-41B7-9D9D-99D368B2AAF4}" destId="{347B507D-6D60-4ECE-8ED0-7B1D9AE67EAF}" srcOrd="1" destOrd="0" presId="urn:microsoft.com/office/officeart/2005/8/layout/orgChart1"/>
    <dgm:cxn modelId="{0DAC70E1-5D22-49FB-A709-0AB39D236985}" type="presParOf" srcId="{9728D2CA-3671-4EB1-AF7D-FF49705CC688}" destId="{4EB20064-351E-4647-A7C7-ED5B9A382110}" srcOrd="1" destOrd="0" presId="urn:microsoft.com/office/officeart/2005/8/layout/orgChart1"/>
    <dgm:cxn modelId="{CAD06F4B-BC39-48A2-9E5C-88EDCA69E085}" type="presParOf" srcId="{9728D2CA-3671-4EB1-AF7D-FF49705CC688}" destId="{9B9D0545-7BEB-4B06-BDFA-55D6B59BF371}" srcOrd="2" destOrd="0" presId="urn:microsoft.com/office/officeart/2005/8/layout/orgChart1"/>
    <dgm:cxn modelId="{5E679CCC-CFA8-47F3-B0A9-410A012100EE}" type="presParOf" srcId="{42E00E18-15D6-484F-8CCE-F88DAD4837BA}" destId="{E286EAA0-D214-44D3-AAFE-D216B42C012E}" srcOrd="2" destOrd="0" presId="urn:microsoft.com/office/officeart/2005/8/layout/orgChart1"/>
    <dgm:cxn modelId="{D220480E-6657-4364-BC84-D64FFF00B7E3}" type="presParOf" srcId="{E286EAA0-D214-44D3-AAFE-D216B42C012E}" destId="{FAD3CECE-A0C9-4F4C-8429-9D44A8C03538}" srcOrd="0" destOrd="0" presId="urn:microsoft.com/office/officeart/2005/8/layout/orgChart1"/>
    <dgm:cxn modelId="{1A57D6B8-AFB2-4B4F-99B8-80C4F839374B}" type="presParOf" srcId="{E286EAA0-D214-44D3-AAFE-D216B42C012E}" destId="{7EA5BAE7-2892-4854-9AD1-39D0A580F5DD}" srcOrd="1" destOrd="0" presId="urn:microsoft.com/office/officeart/2005/8/layout/orgChart1"/>
    <dgm:cxn modelId="{80247B4A-75EA-41E0-AFDB-D1AB023D8886}" type="presParOf" srcId="{7EA5BAE7-2892-4854-9AD1-39D0A580F5DD}" destId="{C44B45CB-9053-4554-A9C3-6E94DA7F49D1}" srcOrd="0" destOrd="0" presId="urn:microsoft.com/office/officeart/2005/8/layout/orgChart1"/>
    <dgm:cxn modelId="{FBAF6998-BEB1-4DE8-A456-323778F4D7AB}" type="presParOf" srcId="{C44B45CB-9053-4554-A9C3-6E94DA7F49D1}" destId="{BA2B3343-DDD0-45D2-976D-4DD4456EB50F}" srcOrd="0" destOrd="0" presId="urn:microsoft.com/office/officeart/2005/8/layout/orgChart1"/>
    <dgm:cxn modelId="{4FF97A12-C58E-4F2F-BFE5-B22299E2E8F4}" type="presParOf" srcId="{C44B45CB-9053-4554-A9C3-6E94DA7F49D1}" destId="{C9162642-1236-4BD4-92B0-EC0C0E6E6A53}" srcOrd="1" destOrd="0" presId="urn:microsoft.com/office/officeart/2005/8/layout/orgChart1"/>
    <dgm:cxn modelId="{2139086F-816A-4280-8A75-E47483F32D33}" type="presParOf" srcId="{7EA5BAE7-2892-4854-9AD1-39D0A580F5DD}" destId="{C04F4A04-558D-41C6-B1BE-5A9BB01CFD0F}" srcOrd="1" destOrd="0" presId="urn:microsoft.com/office/officeart/2005/8/layout/orgChart1"/>
    <dgm:cxn modelId="{4C51BBB2-5B9B-488A-8882-858B4D3E8061}" type="presParOf" srcId="{7EA5BAE7-2892-4854-9AD1-39D0A580F5DD}" destId="{9C30A964-EC2D-4EBE-ADDD-B20E9FB2D1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8D8332-5DF0-49F1-AF28-72438226A4A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F828BE0F-A73F-471E-A691-EA623784ED10}">
      <dgm:prSet phldrT="[Text]"/>
      <dgm:spPr/>
      <dgm:t>
        <a:bodyPr/>
        <a:lstStyle/>
        <a:p>
          <a:r>
            <a:rPr lang="en-US" dirty="0"/>
            <a:t>AIR BORNE</a:t>
          </a:r>
        </a:p>
      </dgm:t>
    </dgm:pt>
    <dgm:pt modelId="{4DD20375-2106-49FD-81F4-1073186C2204}" type="parTrans" cxnId="{57E22D65-43C9-4F25-AD92-880B1F013DAF}">
      <dgm:prSet/>
      <dgm:spPr/>
      <dgm:t>
        <a:bodyPr/>
        <a:lstStyle/>
        <a:p>
          <a:endParaRPr lang="en-US"/>
        </a:p>
      </dgm:t>
    </dgm:pt>
    <dgm:pt modelId="{5856F12F-A033-4E1F-B022-5A618E651884}" type="sibTrans" cxnId="{57E22D65-43C9-4F25-AD92-880B1F013DAF}">
      <dgm:prSet/>
      <dgm:spPr/>
      <dgm:t>
        <a:bodyPr/>
        <a:lstStyle/>
        <a:p>
          <a:endParaRPr lang="en-US"/>
        </a:p>
      </dgm:t>
    </dgm:pt>
    <dgm:pt modelId="{5AF4B00E-6D61-46D2-ABC1-478724B98979}">
      <dgm:prSet phldrT="[Text]"/>
      <dgm:spPr/>
      <dgm:t>
        <a:bodyPr/>
        <a:lstStyle/>
        <a:p>
          <a:r>
            <a:rPr lang="en-US" dirty="0"/>
            <a:t>VEHICLE BORNE</a:t>
          </a:r>
        </a:p>
      </dgm:t>
    </dgm:pt>
    <dgm:pt modelId="{F9B722EF-674B-4125-B860-3C590E066798}" type="parTrans" cxnId="{6F967F23-EBE6-43EF-B1DC-628EA902A45B}">
      <dgm:prSet/>
      <dgm:spPr/>
      <dgm:t>
        <a:bodyPr/>
        <a:lstStyle/>
        <a:p>
          <a:endParaRPr lang="en-US"/>
        </a:p>
      </dgm:t>
    </dgm:pt>
    <dgm:pt modelId="{C629E1F9-B558-4C7D-97B3-679A79BC3C97}" type="sibTrans" cxnId="{6F967F23-EBE6-43EF-B1DC-628EA902A45B}">
      <dgm:prSet/>
      <dgm:spPr/>
      <dgm:t>
        <a:bodyPr/>
        <a:lstStyle/>
        <a:p>
          <a:endParaRPr lang="en-US"/>
        </a:p>
      </dgm:t>
    </dgm:pt>
    <dgm:pt modelId="{8B88841F-4238-4698-8A69-FF61C1ACDF61}">
      <dgm:prSet phldrT="[Text]"/>
      <dgm:spPr/>
      <dgm:t>
        <a:bodyPr/>
        <a:lstStyle/>
        <a:p>
          <a:r>
            <a:rPr lang="en-US" dirty="0"/>
            <a:t>VECTOR BORNE</a:t>
          </a:r>
        </a:p>
      </dgm:t>
    </dgm:pt>
    <dgm:pt modelId="{5EDFD739-8DD8-4E14-B388-8A2855532021}" type="parTrans" cxnId="{9111CE09-0028-412D-BF56-6B72929068B5}">
      <dgm:prSet/>
      <dgm:spPr/>
      <dgm:t>
        <a:bodyPr/>
        <a:lstStyle/>
        <a:p>
          <a:endParaRPr lang="en-US"/>
        </a:p>
      </dgm:t>
    </dgm:pt>
    <dgm:pt modelId="{6F9584C0-6770-456A-912F-24A6E950B192}" type="sibTrans" cxnId="{9111CE09-0028-412D-BF56-6B72929068B5}">
      <dgm:prSet/>
      <dgm:spPr/>
      <dgm:t>
        <a:bodyPr/>
        <a:lstStyle/>
        <a:p>
          <a:endParaRPr lang="en-US"/>
        </a:p>
      </dgm:t>
    </dgm:pt>
    <dgm:pt modelId="{60F90B07-FD92-4050-8055-6B08BDDB6767}" type="pres">
      <dgm:prSet presAssocID="{978D8332-5DF0-49F1-AF28-72438226A4A6}" presName="Name0" presStyleCnt="0">
        <dgm:presLayoutVars>
          <dgm:dir/>
          <dgm:resizeHandles val="exact"/>
        </dgm:presLayoutVars>
      </dgm:prSet>
      <dgm:spPr/>
      <dgm:t>
        <a:bodyPr/>
        <a:lstStyle/>
        <a:p>
          <a:endParaRPr lang="en-IN"/>
        </a:p>
      </dgm:t>
    </dgm:pt>
    <dgm:pt modelId="{D7E3273C-D87A-406C-974B-12D3686FAB16}" type="pres">
      <dgm:prSet presAssocID="{F828BE0F-A73F-471E-A691-EA623784ED10}" presName="node" presStyleLbl="node1" presStyleIdx="0" presStyleCnt="3">
        <dgm:presLayoutVars>
          <dgm:bulletEnabled val="1"/>
        </dgm:presLayoutVars>
      </dgm:prSet>
      <dgm:spPr/>
      <dgm:t>
        <a:bodyPr/>
        <a:lstStyle/>
        <a:p>
          <a:endParaRPr lang="en-IN"/>
        </a:p>
      </dgm:t>
    </dgm:pt>
    <dgm:pt modelId="{1663DFA1-DD5C-4110-A2FD-C0ED0D37A525}" type="pres">
      <dgm:prSet presAssocID="{5856F12F-A033-4E1F-B022-5A618E651884}" presName="sibTrans" presStyleLbl="sibTrans2D1" presStyleIdx="0" presStyleCnt="3"/>
      <dgm:spPr/>
      <dgm:t>
        <a:bodyPr/>
        <a:lstStyle/>
        <a:p>
          <a:endParaRPr lang="en-IN"/>
        </a:p>
      </dgm:t>
    </dgm:pt>
    <dgm:pt modelId="{9C464672-0FDF-4E8A-9A0C-52DA3BDF3815}" type="pres">
      <dgm:prSet presAssocID="{5856F12F-A033-4E1F-B022-5A618E651884}" presName="connectorText" presStyleLbl="sibTrans2D1" presStyleIdx="0" presStyleCnt="3"/>
      <dgm:spPr/>
      <dgm:t>
        <a:bodyPr/>
        <a:lstStyle/>
        <a:p>
          <a:endParaRPr lang="en-IN"/>
        </a:p>
      </dgm:t>
    </dgm:pt>
    <dgm:pt modelId="{0AE57D07-DB87-4F65-8232-94611AAA4E5B}" type="pres">
      <dgm:prSet presAssocID="{5AF4B00E-6D61-46D2-ABC1-478724B98979}" presName="node" presStyleLbl="node1" presStyleIdx="1" presStyleCnt="3">
        <dgm:presLayoutVars>
          <dgm:bulletEnabled val="1"/>
        </dgm:presLayoutVars>
      </dgm:prSet>
      <dgm:spPr/>
      <dgm:t>
        <a:bodyPr/>
        <a:lstStyle/>
        <a:p>
          <a:endParaRPr lang="en-IN"/>
        </a:p>
      </dgm:t>
    </dgm:pt>
    <dgm:pt modelId="{D9F1C182-CC7D-4177-9DF8-353AD13C1DC6}" type="pres">
      <dgm:prSet presAssocID="{C629E1F9-B558-4C7D-97B3-679A79BC3C97}" presName="sibTrans" presStyleLbl="sibTrans2D1" presStyleIdx="1" presStyleCnt="3"/>
      <dgm:spPr/>
      <dgm:t>
        <a:bodyPr/>
        <a:lstStyle/>
        <a:p>
          <a:endParaRPr lang="en-IN"/>
        </a:p>
      </dgm:t>
    </dgm:pt>
    <dgm:pt modelId="{6A42A624-50EC-4E9E-830E-CD529828B119}" type="pres">
      <dgm:prSet presAssocID="{C629E1F9-B558-4C7D-97B3-679A79BC3C97}" presName="connectorText" presStyleLbl="sibTrans2D1" presStyleIdx="1" presStyleCnt="3"/>
      <dgm:spPr/>
      <dgm:t>
        <a:bodyPr/>
        <a:lstStyle/>
        <a:p>
          <a:endParaRPr lang="en-IN"/>
        </a:p>
      </dgm:t>
    </dgm:pt>
    <dgm:pt modelId="{9579862C-FE9B-4F6B-B4FD-8D0F52123698}" type="pres">
      <dgm:prSet presAssocID="{8B88841F-4238-4698-8A69-FF61C1ACDF61}" presName="node" presStyleLbl="node1" presStyleIdx="2" presStyleCnt="3">
        <dgm:presLayoutVars>
          <dgm:bulletEnabled val="1"/>
        </dgm:presLayoutVars>
      </dgm:prSet>
      <dgm:spPr/>
      <dgm:t>
        <a:bodyPr/>
        <a:lstStyle/>
        <a:p>
          <a:endParaRPr lang="en-IN"/>
        </a:p>
      </dgm:t>
    </dgm:pt>
    <dgm:pt modelId="{CCE28EE1-5C3F-41FE-B4F8-6A819D254C1C}" type="pres">
      <dgm:prSet presAssocID="{6F9584C0-6770-456A-912F-24A6E950B192}" presName="sibTrans" presStyleLbl="sibTrans2D1" presStyleIdx="2" presStyleCnt="3"/>
      <dgm:spPr/>
      <dgm:t>
        <a:bodyPr/>
        <a:lstStyle/>
        <a:p>
          <a:endParaRPr lang="en-IN"/>
        </a:p>
      </dgm:t>
    </dgm:pt>
    <dgm:pt modelId="{C63D2BE4-CBA2-4D56-B671-0E55506F197A}" type="pres">
      <dgm:prSet presAssocID="{6F9584C0-6770-456A-912F-24A6E950B192}" presName="connectorText" presStyleLbl="sibTrans2D1" presStyleIdx="2" presStyleCnt="3"/>
      <dgm:spPr/>
      <dgm:t>
        <a:bodyPr/>
        <a:lstStyle/>
        <a:p>
          <a:endParaRPr lang="en-IN"/>
        </a:p>
      </dgm:t>
    </dgm:pt>
  </dgm:ptLst>
  <dgm:cxnLst>
    <dgm:cxn modelId="{8AE49CA1-9B89-40DC-872E-4D23DAC5F2F6}" type="presOf" srcId="{8B88841F-4238-4698-8A69-FF61C1ACDF61}" destId="{9579862C-FE9B-4F6B-B4FD-8D0F52123698}" srcOrd="0" destOrd="0" presId="urn:microsoft.com/office/officeart/2005/8/layout/cycle7"/>
    <dgm:cxn modelId="{57E22D65-43C9-4F25-AD92-880B1F013DAF}" srcId="{978D8332-5DF0-49F1-AF28-72438226A4A6}" destId="{F828BE0F-A73F-471E-A691-EA623784ED10}" srcOrd="0" destOrd="0" parTransId="{4DD20375-2106-49FD-81F4-1073186C2204}" sibTransId="{5856F12F-A033-4E1F-B022-5A618E651884}"/>
    <dgm:cxn modelId="{6F967F23-EBE6-43EF-B1DC-628EA902A45B}" srcId="{978D8332-5DF0-49F1-AF28-72438226A4A6}" destId="{5AF4B00E-6D61-46D2-ABC1-478724B98979}" srcOrd="1" destOrd="0" parTransId="{F9B722EF-674B-4125-B860-3C590E066798}" sibTransId="{C629E1F9-B558-4C7D-97B3-679A79BC3C97}"/>
    <dgm:cxn modelId="{7CB70FD6-5102-42A4-B404-C4CF5AF66EFD}" type="presOf" srcId="{978D8332-5DF0-49F1-AF28-72438226A4A6}" destId="{60F90B07-FD92-4050-8055-6B08BDDB6767}" srcOrd="0" destOrd="0" presId="urn:microsoft.com/office/officeart/2005/8/layout/cycle7"/>
    <dgm:cxn modelId="{9111CE09-0028-412D-BF56-6B72929068B5}" srcId="{978D8332-5DF0-49F1-AF28-72438226A4A6}" destId="{8B88841F-4238-4698-8A69-FF61C1ACDF61}" srcOrd="2" destOrd="0" parTransId="{5EDFD739-8DD8-4E14-B388-8A2855532021}" sibTransId="{6F9584C0-6770-456A-912F-24A6E950B192}"/>
    <dgm:cxn modelId="{09C17D77-7D7E-4B33-AE62-A53046042122}" type="presOf" srcId="{6F9584C0-6770-456A-912F-24A6E950B192}" destId="{C63D2BE4-CBA2-4D56-B671-0E55506F197A}" srcOrd="1" destOrd="0" presId="urn:microsoft.com/office/officeart/2005/8/layout/cycle7"/>
    <dgm:cxn modelId="{05D8AE60-0201-4576-B786-C5AA8463DC11}" type="presOf" srcId="{5856F12F-A033-4E1F-B022-5A618E651884}" destId="{1663DFA1-DD5C-4110-A2FD-C0ED0D37A525}" srcOrd="0" destOrd="0" presId="urn:microsoft.com/office/officeart/2005/8/layout/cycle7"/>
    <dgm:cxn modelId="{5CFCBAC8-B40C-475F-8639-A49674FE88C9}" type="presOf" srcId="{6F9584C0-6770-456A-912F-24A6E950B192}" destId="{CCE28EE1-5C3F-41FE-B4F8-6A819D254C1C}" srcOrd="0" destOrd="0" presId="urn:microsoft.com/office/officeart/2005/8/layout/cycle7"/>
    <dgm:cxn modelId="{520B854C-95D0-43A0-A2E4-984FB672D138}" type="presOf" srcId="{C629E1F9-B558-4C7D-97B3-679A79BC3C97}" destId="{6A42A624-50EC-4E9E-830E-CD529828B119}" srcOrd="1" destOrd="0" presId="urn:microsoft.com/office/officeart/2005/8/layout/cycle7"/>
    <dgm:cxn modelId="{D9E7ACE2-601E-4551-8D77-21032F60009B}" type="presOf" srcId="{5856F12F-A033-4E1F-B022-5A618E651884}" destId="{9C464672-0FDF-4E8A-9A0C-52DA3BDF3815}" srcOrd="1" destOrd="0" presId="urn:microsoft.com/office/officeart/2005/8/layout/cycle7"/>
    <dgm:cxn modelId="{743A9D04-1FAB-41B6-A89D-3D17C0039B1B}" type="presOf" srcId="{F828BE0F-A73F-471E-A691-EA623784ED10}" destId="{D7E3273C-D87A-406C-974B-12D3686FAB16}" srcOrd="0" destOrd="0" presId="urn:microsoft.com/office/officeart/2005/8/layout/cycle7"/>
    <dgm:cxn modelId="{44B88CD2-6787-4D9D-B8F3-85E5ACF97589}" type="presOf" srcId="{C629E1F9-B558-4C7D-97B3-679A79BC3C97}" destId="{D9F1C182-CC7D-4177-9DF8-353AD13C1DC6}" srcOrd="0" destOrd="0" presId="urn:microsoft.com/office/officeart/2005/8/layout/cycle7"/>
    <dgm:cxn modelId="{69314AE7-1868-4425-984F-C721DD5AA34F}" type="presOf" srcId="{5AF4B00E-6D61-46D2-ABC1-478724B98979}" destId="{0AE57D07-DB87-4F65-8232-94611AAA4E5B}" srcOrd="0" destOrd="0" presId="urn:microsoft.com/office/officeart/2005/8/layout/cycle7"/>
    <dgm:cxn modelId="{37A32425-4E51-415F-BE70-A2BCB8637EFC}" type="presParOf" srcId="{60F90B07-FD92-4050-8055-6B08BDDB6767}" destId="{D7E3273C-D87A-406C-974B-12D3686FAB16}" srcOrd="0" destOrd="0" presId="urn:microsoft.com/office/officeart/2005/8/layout/cycle7"/>
    <dgm:cxn modelId="{380D666C-B3B1-4CC8-AD88-608E43729995}" type="presParOf" srcId="{60F90B07-FD92-4050-8055-6B08BDDB6767}" destId="{1663DFA1-DD5C-4110-A2FD-C0ED0D37A525}" srcOrd="1" destOrd="0" presId="urn:microsoft.com/office/officeart/2005/8/layout/cycle7"/>
    <dgm:cxn modelId="{EDC4765A-74DC-45B3-B072-D0294204C202}" type="presParOf" srcId="{1663DFA1-DD5C-4110-A2FD-C0ED0D37A525}" destId="{9C464672-0FDF-4E8A-9A0C-52DA3BDF3815}" srcOrd="0" destOrd="0" presId="urn:microsoft.com/office/officeart/2005/8/layout/cycle7"/>
    <dgm:cxn modelId="{AAF4A919-228F-4183-A472-93E96DC4EFA1}" type="presParOf" srcId="{60F90B07-FD92-4050-8055-6B08BDDB6767}" destId="{0AE57D07-DB87-4F65-8232-94611AAA4E5B}" srcOrd="2" destOrd="0" presId="urn:microsoft.com/office/officeart/2005/8/layout/cycle7"/>
    <dgm:cxn modelId="{BF96A1A6-185F-4DE5-B3CC-1F044B51F61C}" type="presParOf" srcId="{60F90B07-FD92-4050-8055-6B08BDDB6767}" destId="{D9F1C182-CC7D-4177-9DF8-353AD13C1DC6}" srcOrd="3" destOrd="0" presId="urn:microsoft.com/office/officeart/2005/8/layout/cycle7"/>
    <dgm:cxn modelId="{A6406293-190E-4B67-8AA4-89DAE365EDB3}" type="presParOf" srcId="{D9F1C182-CC7D-4177-9DF8-353AD13C1DC6}" destId="{6A42A624-50EC-4E9E-830E-CD529828B119}" srcOrd="0" destOrd="0" presId="urn:microsoft.com/office/officeart/2005/8/layout/cycle7"/>
    <dgm:cxn modelId="{E33D69D3-65E7-477C-A377-748ADDA3F552}" type="presParOf" srcId="{60F90B07-FD92-4050-8055-6B08BDDB6767}" destId="{9579862C-FE9B-4F6B-B4FD-8D0F52123698}" srcOrd="4" destOrd="0" presId="urn:microsoft.com/office/officeart/2005/8/layout/cycle7"/>
    <dgm:cxn modelId="{D7ED4B50-9D6D-4F6A-AD0F-A6D2649BA107}" type="presParOf" srcId="{60F90B07-FD92-4050-8055-6B08BDDB6767}" destId="{CCE28EE1-5C3F-41FE-B4F8-6A819D254C1C}" srcOrd="5" destOrd="0" presId="urn:microsoft.com/office/officeart/2005/8/layout/cycle7"/>
    <dgm:cxn modelId="{A6927F9F-258C-436A-98AF-BE49B8A8A005}" type="presParOf" srcId="{CCE28EE1-5C3F-41FE-B4F8-6A819D254C1C}" destId="{C63D2BE4-CBA2-4D56-B671-0E55506F197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99F5D-9585-4884-86B8-A738D8543FC1}">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1274687"/>
        <a:ext cx="27310" cy="5462"/>
      </dsp:txXfrm>
    </dsp:sp>
    <dsp:sp modelId="{411902E1-69F9-47D2-8B7D-3AC2B30DC041}">
      <dsp:nvSpPr>
        <dsp:cNvPr id="0" name=""/>
        <dsp:cNvSpPr/>
      </dsp:nvSpPr>
      <dsp:spPr>
        <a:xfrm>
          <a:off x="6308"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COMMUNITY HEALT</a:t>
          </a:r>
          <a:endParaRPr lang="en-US" sz="1900" kern="1200" dirty="0">
            <a:latin typeface="Times New Roman" pitchFamily="18" charset="0"/>
            <a:cs typeface="Times New Roman" pitchFamily="18" charset="0"/>
          </a:endParaRPr>
        </a:p>
      </dsp:txBody>
      <dsp:txXfrm>
        <a:off x="6308" y="564963"/>
        <a:ext cx="2374850" cy="1424910"/>
      </dsp:txXfrm>
    </dsp:sp>
    <dsp:sp modelId="{45071E8B-A386-4268-A271-0C57A397386B}">
      <dsp:nvSpPr>
        <dsp:cNvPr id="0" name=""/>
        <dsp:cNvSpPr/>
      </dsp:nvSpPr>
      <dsp:spPr>
        <a:xfrm>
          <a:off x="5300425"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4577" y="1274687"/>
        <a:ext cx="27310" cy="5462"/>
      </dsp:txXfrm>
    </dsp:sp>
    <dsp:sp modelId="{479B8860-45A4-4DCE-BA60-CCB7C632BECA}">
      <dsp:nvSpPr>
        <dsp:cNvPr id="0" name=""/>
        <dsp:cNvSpPr/>
      </dsp:nvSpPr>
      <dsp:spPr>
        <a:xfrm>
          <a:off x="2927374"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ADMINISTRATIVE PURPOSE</a:t>
          </a:r>
          <a:endParaRPr lang="en-US" sz="1900" kern="1200" dirty="0">
            <a:latin typeface="Times New Roman" pitchFamily="18" charset="0"/>
            <a:cs typeface="Times New Roman" pitchFamily="18" charset="0"/>
          </a:endParaRPr>
        </a:p>
      </dsp:txBody>
      <dsp:txXfrm>
        <a:off x="2927374" y="564963"/>
        <a:ext cx="2374850" cy="1424910"/>
      </dsp:txXfrm>
    </dsp:sp>
    <dsp:sp modelId="{3DD5447E-C254-4A35-A3CF-0EB634F6A4C2}">
      <dsp:nvSpPr>
        <dsp:cNvPr id="0" name=""/>
        <dsp:cNvSpPr/>
      </dsp:nvSpPr>
      <dsp:spPr>
        <a:xfrm>
          <a:off x="1193734" y="1988073"/>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68109" y="2243150"/>
        <a:ext cx="293380" cy="5462"/>
      </dsp:txXfrm>
    </dsp:sp>
    <dsp:sp modelId="{8578EADE-0175-4282-895E-7C36F6F08F33}">
      <dsp:nvSpPr>
        <dsp:cNvPr id="0" name=""/>
        <dsp:cNvSpPr/>
      </dsp:nvSpPr>
      <dsp:spPr>
        <a:xfrm>
          <a:off x="5848440"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HEALTH PROGRAMMED ORGANISATION</a:t>
          </a:r>
          <a:endParaRPr lang="en-US" sz="1900" kern="1200" dirty="0">
            <a:latin typeface="Times New Roman" pitchFamily="18" charset="0"/>
            <a:cs typeface="Times New Roman" pitchFamily="18" charset="0"/>
          </a:endParaRPr>
        </a:p>
      </dsp:txBody>
      <dsp:txXfrm>
        <a:off x="5848440" y="564963"/>
        <a:ext cx="2374850" cy="1424910"/>
      </dsp:txXfrm>
    </dsp:sp>
    <dsp:sp modelId="{4282EF3B-8BC1-4B05-B172-782A72E49B91}">
      <dsp:nvSpPr>
        <dsp:cNvPr id="0" name=""/>
        <dsp:cNvSpPr/>
      </dsp:nvSpPr>
      <dsp:spPr>
        <a:xfrm>
          <a:off x="2379359" y="320282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3245813"/>
        <a:ext cx="27310" cy="5462"/>
      </dsp:txXfrm>
    </dsp:sp>
    <dsp:sp modelId="{98B594CD-60B8-4F63-A35A-B4E9CF3833C5}">
      <dsp:nvSpPr>
        <dsp:cNvPr id="0" name=""/>
        <dsp:cNvSpPr/>
      </dsp:nvSpPr>
      <dsp:spPr>
        <a:xfrm>
          <a:off x="6308" y="2536089"/>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LEGISLATION PURPOSE</a:t>
          </a:r>
          <a:endParaRPr lang="en-US" sz="1900" kern="1200" dirty="0">
            <a:latin typeface="Times New Roman" pitchFamily="18" charset="0"/>
            <a:cs typeface="Times New Roman" pitchFamily="18" charset="0"/>
          </a:endParaRPr>
        </a:p>
      </dsp:txBody>
      <dsp:txXfrm>
        <a:off x="6308" y="2536089"/>
        <a:ext cx="2374850" cy="1424910"/>
      </dsp:txXfrm>
    </dsp:sp>
    <dsp:sp modelId="{DCBC3278-29B1-415C-90C3-BF3B0788DC2F}">
      <dsp:nvSpPr>
        <dsp:cNvPr id="0" name=""/>
        <dsp:cNvSpPr/>
      </dsp:nvSpPr>
      <dsp:spPr>
        <a:xfrm>
          <a:off x="2927374" y="2536089"/>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GOVERNMENT PURPOSE</a:t>
          </a:r>
          <a:endParaRPr lang="en-US" sz="1900" kern="1200" dirty="0">
            <a:latin typeface="Times New Roman" pitchFamily="18" charset="0"/>
            <a:cs typeface="Times New Roman" pitchFamily="18" charset="0"/>
          </a:endParaRPr>
        </a:p>
      </dsp:txBody>
      <dsp:txXfrm>
        <a:off x="2927374" y="2536089"/>
        <a:ext cx="2374850" cy="1424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E0FF8-2B27-45CD-90CC-C65E9F33857B}">
      <dsp:nvSpPr>
        <dsp:cNvPr id="0" name=""/>
        <dsp:cNvSpPr/>
      </dsp:nvSpPr>
      <dsp:spPr>
        <a:xfrm>
          <a:off x="1867779" y="-27638"/>
          <a:ext cx="4494040" cy="4494040"/>
        </a:xfrm>
        <a:prstGeom prst="circularArrow">
          <a:avLst>
            <a:gd name="adj1" fmla="val 5544"/>
            <a:gd name="adj2" fmla="val 330680"/>
            <a:gd name="adj3" fmla="val 13765712"/>
            <a:gd name="adj4" fmla="val 173921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CE168-55E8-4E3F-8E22-D8B256CDA49D}">
      <dsp:nvSpPr>
        <dsp:cNvPr id="0" name=""/>
        <dsp:cNvSpPr/>
      </dsp:nvSpPr>
      <dsp:spPr>
        <a:xfrm>
          <a:off x="3057971" y="1135"/>
          <a:ext cx="2113657" cy="105682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Times New Roman" pitchFamily="18" charset="0"/>
              <a:cs typeface="Times New Roman" pitchFamily="18" charset="0"/>
            </a:rPr>
            <a:t>CENTREL STATISTICAL ORGANISATION</a:t>
          </a:r>
          <a:endParaRPr lang="en-US" sz="1500" kern="1200" dirty="0">
            <a:latin typeface="Times New Roman" pitchFamily="18" charset="0"/>
            <a:cs typeface="Times New Roman" pitchFamily="18" charset="0"/>
          </a:endParaRPr>
        </a:p>
      </dsp:txBody>
      <dsp:txXfrm>
        <a:off x="3109561" y="52725"/>
        <a:ext cx="2010477" cy="953648"/>
      </dsp:txXfrm>
    </dsp:sp>
    <dsp:sp modelId="{83402B10-DADB-4E0E-901C-247C868BE27E}">
      <dsp:nvSpPr>
        <dsp:cNvPr id="0" name=""/>
        <dsp:cNvSpPr/>
      </dsp:nvSpPr>
      <dsp:spPr>
        <a:xfrm>
          <a:off x="4880609" y="1325359"/>
          <a:ext cx="2113657" cy="105682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Times New Roman" pitchFamily="18" charset="0"/>
              <a:cs typeface="Times New Roman" pitchFamily="18" charset="0"/>
            </a:rPr>
            <a:t>NATIONAL SAMPLE SURVEY ORGANISATION</a:t>
          </a:r>
          <a:endParaRPr lang="en-US" sz="1500" kern="1200" dirty="0">
            <a:latin typeface="Times New Roman" pitchFamily="18" charset="0"/>
            <a:cs typeface="Times New Roman" pitchFamily="18" charset="0"/>
          </a:endParaRPr>
        </a:p>
      </dsp:txBody>
      <dsp:txXfrm>
        <a:off x="4932199" y="1376949"/>
        <a:ext cx="2010477" cy="953648"/>
      </dsp:txXfrm>
    </dsp:sp>
    <dsp:sp modelId="{4A905CB1-F07B-4486-82D8-7458B8910753}">
      <dsp:nvSpPr>
        <dsp:cNvPr id="0" name=""/>
        <dsp:cNvSpPr/>
      </dsp:nvSpPr>
      <dsp:spPr>
        <a:xfrm>
          <a:off x="4184423" y="3467999"/>
          <a:ext cx="2113657" cy="105682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Times New Roman" pitchFamily="18" charset="0"/>
              <a:cs typeface="Times New Roman" pitchFamily="18" charset="0"/>
            </a:rPr>
            <a:t>REGISTRAR GENERAL &amp; CENCUS COMMISSIONER </a:t>
          </a:r>
          <a:endParaRPr lang="en-US" sz="1500" kern="1200" dirty="0">
            <a:latin typeface="Times New Roman" pitchFamily="18" charset="0"/>
            <a:cs typeface="Times New Roman" pitchFamily="18" charset="0"/>
          </a:endParaRPr>
        </a:p>
      </dsp:txBody>
      <dsp:txXfrm>
        <a:off x="4236013" y="3519589"/>
        <a:ext cx="2010477" cy="953648"/>
      </dsp:txXfrm>
    </dsp:sp>
    <dsp:sp modelId="{D2A84092-923B-4B7B-A84B-3E3CE8E93C6B}">
      <dsp:nvSpPr>
        <dsp:cNvPr id="0" name=""/>
        <dsp:cNvSpPr/>
      </dsp:nvSpPr>
      <dsp:spPr>
        <a:xfrm>
          <a:off x="1931519" y="3467999"/>
          <a:ext cx="2113657" cy="105682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Times New Roman" pitchFamily="18" charset="0"/>
              <a:cs typeface="Times New Roman" pitchFamily="18" charset="0"/>
            </a:rPr>
            <a:t>MINISTRY OF FAMILY AND HEALT</a:t>
          </a:r>
          <a:endParaRPr lang="en-US" sz="1500" kern="1200" dirty="0">
            <a:latin typeface="Times New Roman" pitchFamily="18" charset="0"/>
            <a:cs typeface="Times New Roman" pitchFamily="18" charset="0"/>
          </a:endParaRPr>
        </a:p>
      </dsp:txBody>
      <dsp:txXfrm>
        <a:off x="1983109" y="3519589"/>
        <a:ext cx="2010477" cy="953648"/>
      </dsp:txXfrm>
    </dsp:sp>
    <dsp:sp modelId="{AF7A4B1B-7287-460A-A81C-1AAAC6D4C1B0}">
      <dsp:nvSpPr>
        <dsp:cNvPr id="0" name=""/>
        <dsp:cNvSpPr/>
      </dsp:nvSpPr>
      <dsp:spPr>
        <a:xfrm>
          <a:off x="1235333" y="1325359"/>
          <a:ext cx="2113657" cy="105682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Times New Roman" pitchFamily="18" charset="0"/>
              <a:cs typeface="Times New Roman" pitchFamily="18" charset="0"/>
            </a:rPr>
            <a:t>INTERNATIONAL INSTITUTION FOR POPULATION STUDY</a:t>
          </a:r>
          <a:endParaRPr lang="en-US" sz="1500" kern="1200" dirty="0">
            <a:latin typeface="Times New Roman" pitchFamily="18" charset="0"/>
            <a:cs typeface="Times New Roman" pitchFamily="18" charset="0"/>
          </a:endParaRPr>
        </a:p>
      </dsp:txBody>
      <dsp:txXfrm>
        <a:off x="1286923" y="1376949"/>
        <a:ext cx="2010477" cy="953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AFF07-0C18-4592-87DC-8980D56122F9}">
      <dsp:nvSpPr>
        <dsp:cNvPr id="0" name=""/>
        <dsp:cNvSpPr/>
      </dsp:nvSpPr>
      <dsp:spPr>
        <a:xfrm>
          <a:off x="6104881" y="2724914"/>
          <a:ext cx="91440" cy="507496"/>
        </a:xfrm>
        <a:custGeom>
          <a:avLst/>
          <a:gdLst/>
          <a:ahLst/>
          <a:cxnLst/>
          <a:rect l="0" t="0" r="0" b="0"/>
          <a:pathLst>
            <a:path>
              <a:moveTo>
                <a:pt x="45720" y="0"/>
              </a:moveTo>
              <a:lnTo>
                <a:pt x="45720" y="507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3BFABC-0B27-4352-AD06-F2BDA6AED47E}">
      <dsp:nvSpPr>
        <dsp:cNvPr id="0" name=""/>
        <dsp:cNvSpPr/>
      </dsp:nvSpPr>
      <dsp:spPr>
        <a:xfrm>
          <a:off x="4551043" y="1109360"/>
          <a:ext cx="1599558" cy="507496"/>
        </a:xfrm>
        <a:custGeom>
          <a:avLst/>
          <a:gdLst/>
          <a:ahLst/>
          <a:cxnLst/>
          <a:rect l="0" t="0" r="0" b="0"/>
          <a:pathLst>
            <a:path>
              <a:moveTo>
                <a:pt x="0" y="0"/>
              </a:moveTo>
              <a:lnTo>
                <a:pt x="0" y="345843"/>
              </a:lnTo>
              <a:lnTo>
                <a:pt x="1599558" y="345843"/>
              </a:lnTo>
              <a:lnTo>
                <a:pt x="1599558" y="50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AE9631-51D3-4DC9-AF01-803D0FD6A8FE}">
      <dsp:nvSpPr>
        <dsp:cNvPr id="0" name=""/>
        <dsp:cNvSpPr/>
      </dsp:nvSpPr>
      <dsp:spPr>
        <a:xfrm>
          <a:off x="2951484" y="2724914"/>
          <a:ext cx="1066372" cy="507496"/>
        </a:xfrm>
        <a:custGeom>
          <a:avLst/>
          <a:gdLst/>
          <a:ahLst/>
          <a:cxnLst/>
          <a:rect l="0" t="0" r="0" b="0"/>
          <a:pathLst>
            <a:path>
              <a:moveTo>
                <a:pt x="0" y="0"/>
              </a:moveTo>
              <a:lnTo>
                <a:pt x="0" y="345843"/>
              </a:lnTo>
              <a:lnTo>
                <a:pt x="1066372" y="345843"/>
              </a:lnTo>
              <a:lnTo>
                <a:pt x="1066372" y="507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BF7F21-6DD5-43CE-91CB-C145F8830414}">
      <dsp:nvSpPr>
        <dsp:cNvPr id="0" name=""/>
        <dsp:cNvSpPr/>
      </dsp:nvSpPr>
      <dsp:spPr>
        <a:xfrm>
          <a:off x="1885112" y="2724914"/>
          <a:ext cx="1066372" cy="507496"/>
        </a:xfrm>
        <a:custGeom>
          <a:avLst/>
          <a:gdLst/>
          <a:ahLst/>
          <a:cxnLst/>
          <a:rect l="0" t="0" r="0" b="0"/>
          <a:pathLst>
            <a:path>
              <a:moveTo>
                <a:pt x="1066372" y="0"/>
              </a:moveTo>
              <a:lnTo>
                <a:pt x="1066372" y="345843"/>
              </a:lnTo>
              <a:lnTo>
                <a:pt x="0" y="345843"/>
              </a:lnTo>
              <a:lnTo>
                <a:pt x="0" y="507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5A784-5A60-4D5A-8122-8BE275A0F8B3}">
      <dsp:nvSpPr>
        <dsp:cNvPr id="0" name=""/>
        <dsp:cNvSpPr/>
      </dsp:nvSpPr>
      <dsp:spPr>
        <a:xfrm>
          <a:off x="2951484" y="1109360"/>
          <a:ext cx="1599558" cy="507496"/>
        </a:xfrm>
        <a:custGeom>
          <a:avLst/>
          <a:gdLst/>
          <a:ahLst/>
          <a:cxnLst/>
          <a:rect l="0" t="0" r="0" b="0"/>
          <a:pathLst>
            <a:path>
              <a:moveTo>
                <a:pt x="1599558" y="0"/>
              </a:moveTo>
              <a:lnTo>
                <a:pt x="1599558" y="345843"/>
              </a:lnTo>
              <a:lnTo>
                <a:pt x="0" y="345843"/>
              </a:lnTo>
              <a:lnTo>
                <a:pt x="0" y="50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9E7EF-8D4F-4754-962B-E5B33569DFAF}">
      <dsp:nvSpPr>
        <dsp:cNvPr id="0" name=""/>
        <dsp:cNvSpPr/>
      </dsp:nvSpPr>
      <dsp:spPr>
        <a:xfrm>
          <a:off x="3678556" y="1303"/>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A4BFC-E457-44C1-AAD0-AA43F570625B}">
      <dsp:nvSpPr>
        <dsp:cNvPr id="0" name=""/>
        <dsp:cNvSpPr/>
      </dsp:nvSpPr>
      <dsp:spPr>
        <a:xfrm>
          <a:off x="3872442" y="185494"/>
          <a:ext cx="1744972" cy="110805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CRUDE BIRTH RATE</a:t>
          </a:r>
          <a:endParaRPr lang="en-US" sz="2000" kern="1200" dirty="0">
            <a:latin typeface="Times New Roman" pitchFamily="18" charset="0"/>
            <a:cs typeface="Times New Roman" pitchFamily="18" charset="0"/>
          </a:endParaRPr>
        </a:p>
      </dsp:txBody>
      <dsp:txXfrm>
        <a:off x="3904896" y="217948"/>
        <a:ext cx="1680064" cy="1043149"/>
      </dsp:txXfrm>
    </dsp:sp>
    <dsp:sp modelId="{A308BF7E-D16E-48F5-B6B5-F6355CC1B91D}">
      <dsp:nvSpPr>
        <dsp:cNvPr id="0" name=""/>
        <dsp:cNvSpPr/>
      </dsp:nvSpPr>
      <dsp:spPr>
        <a:xfrm>
          <a:off x="2078998" y="1616856"/>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412489-802C-451A-9684-EA737135A1B2}">
      <dsp:nvSpPr>
        <dsp:cNvPr id="0" name=""/>
        <dsp:cNvSpPr/>
      </dsp:nvSpPr>
      <dsp:spPr>
        <a:xfrm>
          <a:off x="2272884" y="1801048"/>
          <a:ext cx="1744972" cy="110805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CRUDE DEATH RATE</a:t>
          </a:r>
          <a:endParaRPr lang="en-US" sz="2000" kern="1200" dirty="0">
            <a:latin typeface="Times New Roman" pitchFamily="18" charset="0"/>
            <a:cs typeface="Times New Roman" pitchFamily="18" charset="0"/>
          </a:endParaRPr>
        </a:p>
      </dsp:txBody>
      <dsp:txXfrm>
        <a:off x="2305338" y="1833502"/>
        <a:ext cx="1680064" cy="1043149"/>
      </dsp:txXfrm>
    </dsp:sp>
    <dsp:sp modelId="{8A328811-BBD5-4441-9B07-17E97DAABD0A}">
      <dsp:nvSpPr>
        <dsp:cNvPr id="0" name=""/>
        <dsp:cNvSpPr/>
      </dsp:nvSpPr>
      <dsp:spPr>
        <a:xfrm>
          <a:off x="1012626" y="3232410"/>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63CA8-9AC2-453B-B92E-727238D055E0}">
      <dsp:nvSpPr>
        <dsp:cNvPr id="0" name=""/>
        <dsp:cNvSpPr/>
      </dsp:nvSpPr>
      <dsp:spPr>
        <a:xfrm>
          <a:off x="1206512" y="3416602"/>
          <a:ext cx="1744972" cy="110805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NEO NATAL MORTALITY RATE</a:t>
          </a:r>
          <a:endParaRPr lang="en-US" sz="2000" kern="1200" dirty="0">
            <a:latin typeface="Times New Roman" pitchFamily="18" charset="0"/>
            <a:cs typeface="Times New Roman" pitchFamily="18" charset="0"/>
          </a:endParaRPr>
        </a:p>
      </dsp:txBody>
      <dsp:txXfrm>
        <a:off x="1238966" y="3449056"/>
        <a:ext cx="1680064" cy="1043149"/>
      </dsp:txXfrm>
    </dsp:sp>
    <dsp:sp modelId="{23834967-52C3-42F1-A25C-4192DA519641}">
      <dsp:nvSpPr>
        <dsp:cNvPr id="0" name=""/>
        <dsp:cNvSpPr/>
      </dsp:nvSpPr>
      <dsp:spPr>
        <a:xfrm>
          <a:off x="3145370" y="3232410"/>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380CF-DBCA-497D-9A12-731DA4E4EF98}">
      <dsp:nvSpPr>
        <dsp:cNvPr id="0" name=""/>
        <dsp:cNvSpPr/>
      </dsp:nvSpPr>
      <dsp:spPr>
        <a:xfrm>
          <a:off x="3339256" y="3416602"/>
          <a:ext cx="1744972" cy="110805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GENEREL FERTILITY RATE</a:t>
          </a:r>
          <a:endParaRPr lang="en-US" sz="2000" kern="1200" dirty="0">
            <a:latin typeface="Times New Roman" pitchFamily="18" charset="0"/>
            <a:cs typeface="Times New Roman" pitchFamily="18" charset="0"/>
          </a:endParaRPr>
        </a:p>
      </dsp:txBody>
      <dsp:txXfrm>
        <a:off x="3371710" y="3449056"/>
        <a:ext cx="1680064" cy="1043149"/>
      </dsp:txXfrm>
    </dsp:sp>
    <dsp:sp modelId="{51C0B5F0-015A-4E58-8E5C-90BAF230D549}">
      <dsp:nvSpPr>
        <dsp:cNvPr id="0" name=""/>
        <dsp:cNvSpPr/>
      </dsp:nvSpPr>
      <dsp:spPr>
        <a:xfrm>
          <a:off x="5278115" y="1616856"/>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C7254E-03BC-4190-8AF6-78E6E2F78B2D}">
      <dsp:nvSpPr>
        <dsp:cNvPr id="0" name=""/>
        <dsp:cNvSpPr/>
      </dsp:nvSpPr>
      <dsp:spPr>
        <a:xfrm>
          <a:off x="5472000" y="1801048"/>
          <a:ext cx="1744972" cy="110805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INFANT MORTALITY RATE</a:t>
          </a:r>
          <a:endParaRPr lang="en-US" sz="2000" kern="1200" dirty="0">
            <a:latin typeface="Times New Roman" pitchFamily="18" charset="0"/>
            <a:cs typeface="Times New Roman" pitchFamily="18" charset="0"/>
          </a:endParaRPr>
        </a:p>
      </dsp:txBody>
      <dsp:txXfrm>
        <a:off x="5504454" y="1833502"/>
        <a:ext cx="1680064" cy="1043149"/>
      </dsp:txXfrm>
    </dsp:sp>
    <dsp:sp modelId="{CF5FAF79-4C69-405F-89A3-A3F814544AFF}">
      <dsp:nvSpPr>
        <dsp:cNvPr id="0" name=""/>
        <dsp:cNvSpPr/>
      </dsp:nvSpPr>
      <dsp:spPr>
        <a:xfrm>
          <a:off x="5278115" y="3232410"/>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D3713-C6DB-4E38-849F-C290AE15695E}">
      <dsp:nvSpPr>
        <dsp:cNvPr id="0" name=""/>
        <dsp:cNvSpPr/>
      </dsp:nvSpPr>
      <dsp:spPr>
        <a:xfrm>
          <a:off x="5472000" y="3416602"/>
          <a:ext cx="1744972" cy="110805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MATERNAL MORTALITY RATE</a:t>
          </a:r>
          <a:endParaRPr lang="en-US" sz="2000" kern="1200" dirty="0">
            <a:latin typeface="Times New Roman" pitchFamily="18" charset="0"/>
            <a:cs typeface="Times New Roman" pitchFamily="18" charset="0"/>
          </a:endParaRPr>
        </a:p>
      </dsp:txBody>
      <dsp:txXfrm>
        <a:off x="5504454" y="3449056"/>
        <a:ext cx="1680064" cy="1043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1FDF-D7B1-4293-B2E5-BA9C1C707000}">
      <dsp:nvSpPr>
        <dsp:cNvPr id="0" name=""/>
        <dsp:cNvSpPr/>
      </dsp:nvSpPr>
      <dsp:spPr>
        <a:xfrm rot="16200000">
          <a:off x="925909" y="-925909"/>
          <a:ext cx="2262981" cy="4114800"/>
        </a:xfrm>
        <a:prstGeom prst="round1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latin typeface="Times New Roman" pitchFamily="18" charset="0"/>
              <a:cs typeface="Times New Roman" pitchFamily="18" charset="0"/>
            </a:rPr>
            <a:t>ADMINISTRATIVE UTILITY</a:t>
          </a:r>
          <a:endParaRPr lang="en-US" sz="3300" kern="1200" dirty="0">
            <a:latin typeface="Times New Roman" pitchFamily="18" charset="0"/>
            <a:cs typeface="Times New Roman" pitchFamily="18" charset="0"/>
          </a:endParaRPr>
        </a:p>
      </dsp:txBody>
      <dsp:txXfrm rot="5400000">
        <a:off x="-1" y="1"/>
        <a:ext cx="4114800" cy="1697236"/>
      </dsp:txXfrm>
    </dsp:sp>
    <dsp:sp modelId="{7714F6D3-ED92-4F77-B578-B18214A4D16A}">
      <dsp:nvSpPr>
        <dsp:cNvPr id="0" name=""/>
        <dsp:cNvSpPr/>
      </dsp:nvSpPr>
      <dsp:spPr>
        <a:xfrm>
          <a:off x="4114800" y="0"/>
          <a:ext cx="4114800" cy="2262981"/>
        </a:xfrm>
        <a:prstGeom prst="round1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latin typeface="Times New Roman" pitchFamily="18" charset="0"/>
              <a:cs typeface="Times New Roman" pitchFamily="18" charset="0"/>
            </a:rPr>
            <a:t>USEFULL IN POLICY PLANING</a:t>
          </a:r>
          <a:endParaRPr lang="en-US" sz="3300" kern="1200" dirty="0">
            <a:latin typeface="Times New Roman" pitchFamily="18" charset="0"/>
            <a:cs typeface="Times New Roman" pitchFamily="18" charset="0"/>
          </a:endParaRPr>
        </a:p>
      </dsp:txBody>
      <dsp:txXfrm>
        <a:off x="4114800" y="0"/>
        <a:ext cx="4114800" cy="1697236"/>
      </dsp:txXfrm>
    </dsp:sp>
    <dsp:sp modelId="{B1C31F93-9720-4B0B-8E3D-068019EBF33D}">
      <dsp:nvSpPr>
        <dsp:cNvPr id="0" name=""/>
        <dsp:cNvSpPr/>
      </dsp:nvSpPr>
      <dsp:spPr>
        <a:xfrm rot="10800000">
          <a:off x="0" y="2262981"/>
          <a:ext cx="4114800" cy="2262981"/>
        </a:xfrm>
        <a:prstGeom prst="round1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latin typeface="Times New Roman" pitchFamily="18" charset="0"/>
              <a:cs typeface="Times New Roman" pitchFamily="18" charset="0"/>
            </a:rPr>
            <a:t>INTERNATIONAL UTILITY</a:t>
          </a:r>
          <a:endParaRPr lang="en-US" sz="3300" kern="1200" dirty="0">
            <a:latin typeface="Times New Roman" pitchFamily="18" charset="0"/>
            <a:cs typeface="Times New Roman" pitchFamily="18" charset="0"/>
          </a:endParaRPr>
        </a:p>
      </dsp:txBody>
      <dsp:txXfrm rot="10800000">
        <a:off x="0" y="2828726"/>
        <a:ext cx="4114800" cy="1697236"/>
      </dsp:txXfrm>
    </dsp:sp>
    <dsp:sp modelId="{58B47CDD-77CC-410A-B8A5-58A8D71E7D7A}">
      <dsp:nvSpPr>
        <dsp:cNvPr id="0" name=""/>
        <dsp:cNvSpPr/>
      </dsp:nvSpPr>
      <dsp:spPr>
        <a:xfrm rot="5400000">
          <a:off x="5040709" y="1337072"/>
          <a:ext cx="2262981" cy="4114800"/>
        </a:xfrm>
        <a:prstGeom prst="round1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latin typeface="Times New Roman" pitchFamily="18" charset="0"/>
              <a:cs typeface="Times New Roman" pitchFamily="18" charset="0"/>
            </a:rPr>
            <a:t>BASES OF SOCIAL REFORM</a:t>
          </a:r>
          <a:endParaRPr lang="en-US" sz="3300" kern="1200" dirty="0">
            <a:latin typeface="Times New Roman" pitchFamily="18" charset="0"/>
            <a:cs typeface="Times New Roman" pitchFamily="18" charset="0"/>
          </a:endParaRPr>
        </a:p>
      </dsp:txBody>
      <dsp:txXfrm rot="-5400000">
        <a:off x="4114799" y="2828726"/>
        <a:ext cx="4114800" cy="1697236"/>
      </dsp:txXfrm>
    </dsp:sp>
    <dsp:sp modelId="{0A1FECE5-CCC8-41C1-91F1-AC78C7D9DE12}">
      <dsp:nvSpPr>
        <dsp:cNvPr id="0" name=""/>
        <dsp:cNvSpPr/>
      </dsp:nvSpPr>
      <dsp:spPr>
        <a:xfrm>
          <a:off x="2880359" y="1697236"/>
          <a:ext cx="2468880" cy="113149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Times New Roman" pitchFamily="18" charset="0"/>
              <a:cs typeface="Times New Roman" pitchFamily="18" charset="0"/>
            </a:rPr>
            <a:t>GENERAL</a:t>
          </a:r>
          <a:endParaRPr lang="en-US" sz="3300" kern="1200" dirty="0">
            <a:latin typeface="Times New Roman" pitchFamily="18" charset="0"/>
            <a:cs typeface="Times New Roman" pitchFamily="18" charset="0"/>
          </a:endParaRPr>
        </a:p>
      </dsp:txBody>
      <dsp:txXfrm>
        <a:off x="2935594" y="1752471"/>
        <a:ext cx="2358410" cy="1021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AA7A4-BE99-47D7-8897-FDE6603A39B6}">
      <dsp:nvSpPr>
        <dsp:cNvPr id="0" name=""/>
        <dsp:cNvSpPr/>
      </dsp:nvSpPr>
      <dsp:spPr>
        <a:xfrm rot="16200000">
          <a:off x="925909" y="-925909"/>
          <a:ext cx="2262981" cy="4114800"/>
        </a:xfrm>
        <a:prstGeom prst="round1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MAKING POLICIES AND PROGRAMS FOR HEALTH</a:t>
          </a:r>
          <a:endParaRPr lang="en-US" sz="2200" kern="1200" dirty="0">
            <a:latin typeface="Times New Roman" pitchFamily="18" charset="0"/>
            <a:cs typeface="Times New Roman" pitchFamily="18" charset="0"/>
          </a:endParaRPr>
        </a:p>
      </dsp:txBody>
      <dsp:txXfrm rot="5400000">
        <a:off x="-1" y="1"/>
        <a:ext cx="4114800" cy="1697236"/>
      </dsp:txXfrm>
    </dsp:sp>
    <dsp:sp modelId="{C70D9F0E-98DD-4EAD-97DD-0B6C1077FCAA}">
      <dsp:nvSpPr>
        <dsp:cNvPr id="0" name=""/>
        <dsp:cNvSpPr/>
      </dsp:nvSpPr>
      <dsp:spPr>
        <a:xfrm>
          <a:off x="4114800" y="0"/>
          <a:ext cx="4114800" cy="2262981"/>
        </a:xfrm>
        <a:prstGeom prst="round1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IMPROVEMENT IN ADMINISTRATION</a:t>
          </a:r>
          <a:endParaRPr lang="en-US" sz="2200" kern="1200" dirty="0">
            <a:latin typeface="Times New Roman" pitchFamily="18" charset="0"/>
            <a:cs typeface="Times New Roman" pitchFamily="18" charset="0"/>
          </a:endParaRPr>
        </a:p>
      </dsp:txBody>
      <dsp:txXfrm>
        <a:off x="4114800" y="0"/>
        <a:ext cx="4114800" cy="1697236"/>
      </dsp:txXfrm>
    </dsp:sp>
    <dsp:sp modelId="{1F726A5A-E5F5-4EEE-AE71-47005D7B74F4}">
      <dsp:nvSpPr>
        <dsp:cNvPr id="0" name=""/>
        <dsp:cNvSpPr/>
      </dsp:nvSpPr>
      <dsp:spPr>
        <a:xfrm rot="10800000">
          <a:off x="0" y="2262981"/>
          <a:ext cx="4114800" cy="2262981"/>
        </a:xfrm>
        <a:prstGeom prst="round1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COMPARISSON OF HEALTH STATUS</a:t>
          </a:r>
          <a:endParaRPr lang="en-US" sz="2200" kern="1200" dirty="0">
            <a:latin typeface="Times New Roman" pitchFamily="18" charset="0"/>
            <a:cs typeface="Times New Roman" pitchFamily="18" charset="0"/>
          </a:endParaRPr>
        </a:p>
      </dsp:txBody>
      <dsp:txXfrm rot="10800000">
        <a:off x="0" y="2828726"/>
        <a:ext cx="4114800" cy="1697236"/>
      </dsp:txXfrm>
    </dsp:sp>
    <dsp:sp modelId="{08CD6472-FFFB-4153-A3D2-B1FCE6963148}">
      <dsp:nvSpPr>
        <dsp:cNvPr id="0" name=""/>
        <dsp:cNvSpPr/>
      </dsp:nvSpPr>
      <dsp:spPr>
        <a:xfrm rot="5400000">
          <a:off x="5040709" y="1337072"/>
          <a:ext cx="2262981" cy="4114800"/>
        </a:xfrm>
        <a:prstGeom prst="round1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DETERMINATION OF HEALTH STATUS</a:t>
          </a:r>
        </a:p>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(INDIVIDUAL, COMMUNITY, HEALTH NEEDS)</a:t>
          </a:r>
          <a:endParaRPr lang="en-US" sz="2200" kern="1200" dirty="0">
            <a:latin typeface="Times New Roman" pitchFamily="18" charset="0"/>
            <a:cs typeface="Times New Roman" pitchFamily="18" charset="0"/>
          </a:endParaRPr>
        </a:p>
      </dsp:txBody>
      <dsp:txXfrm rot="-5400000">
        <a:off x="4114799" y="2828726"/>
        <a:ext cx="4114800" cy="1697236"/>
      </dsp:txXfrm>
    </dsp:sp>
    <dsp:sp modelId="{136E9ABC-12F5-428C-85D1-D56FFD9703D1}">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HEALTH</a:t>
          </a:r>
          <a:endParaRPr lang="en-US" sz="2200" kern="1200" dirty="0">
            <a:latin typeface="Times New Roman" pitchFamily="18" charset="0"/>
            <a:cs typeface="Times New Roman" pitchFamily="18" charset="0"/>
          </a:endParaRPr>
        </a:p>
      </dsp:txBody>
      <dsp:txXfrm>
        <a:off x="2935594" y="1752471"/>
        <a:ext cx="2358410" cy="1021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91B1F-8A9D-4CFB-988A-A228ADC75852}">
      <dsp:nvSpPr>
        <dsp:cNvPr id="0" name=""/>
        <dsp:cNvSpPr/>
      </dsp:nvSpPr>
      <dsp:spPr>
        <a:xfrm>
          <a:off x="4085" y="2033106"/>
          <a:ext cx="2163534" cy="1081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AGE SPECIFIC FERTILITY RATE</a:t>
          </a:r>
          <a:endParaRPr lang="en-US" sz="2100" kern="1200" dirty="0">
            <a:latin typeface="Times New Roman" pitchFamily="18" charset="0"/>
            <a:cs typeface="Times New Roman" pitchFamily="18" charset="0"/>
          </a:endParaRPr>
        </a:p>
      </dsp:txBody>
      <dsp:txXfrm>
        <a:off x="35769" y="2064790"/>
        <a:ext cx="2100166" cy="1018399"/>
      </dsp:txXfrm>
    </dsp:sp>
    <dsp:sp modelId="{25DE5C86-E43B-4FB8-B533-2E3712DBE9FD}">
      <dsp:nvSpPr>
        <dsp:cNvPr id="0" name=""/>
        <dsp:cNvSpPr/>
      </dsp:nvSpPr>
      <dsp:spPr>
        <a:xfrm rot="18770822">
          <a:off x="1964033" y="2085966"/>
          <a:ext cx="1272585" cy="43022"/>
        </a:xfrm>
        <a:custGeom>
          <a:avLst/>
          <a:gdLst/>
          <a:ahLst/>
          <a:cxnLst/>
          <a:rect l="0" t="0" r="0" b="0"/>
          <a:pathLst>
            <a:path>
              <a:moveTo>
                <a:pt x="0" y="21511"/>
              </a:moveTo>
              <a:lnTo>
                <a:pt x="1272585" y="215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8511" y="2075662"/>
        <a:ext cx="63629" cy="63629"/>
      </dsp:txXfrm>
    </dsp:sp>
    <dsp:sp modelId="{915E38B8-F6E8-4AD2-86B6-86734A9DC8DB}">
      <dsp:nvSpPr>
        <dsp:cNvPr id="0" name=""/>
        <dsp:cNvSpPr/>
      </dsp:nvSpPr>
      <dsp:spPr>
        <a:xfrm>
          <a:off x="3033032" y="1100081"/>
          <a:ext cx="2163534" cy="1081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TOTAL FERTILITY RATE</a:t>
          </a:r>
          <a:endParaRPr lang="en-US" sz="2100" kern="1200" dirty="0">
            <a:latin typeface="Times New Roman" pitchFamily="18" charset="0"/>
            <a:cs typeface="Times New Roman" pitchFamily="18" charset="0"/>
          </a:endParaRPr>
        </a:p>
      </dsp:txBody>
      <dsp:txXfrm>
        <a:off x="3064716" y="1131765"/>
        <a:ext cx="2100166" cy="1018399"/>
      </dsp:txXfrm>
    </dsp:sp>
    <dsp:sp modelId="{C6DC1C28-9B94-4670-AA4B-2852FD0A3280}">
      <dsp:nvSpPr>
        <dsp:cNvPr id="0" name=""/>
        <dsp:cNvSpPr/>
      </dsp:nvSpPr>
      <dsp:spPr>
        <a:xfrm rot="19457599">
          <a:off x="5096393" y="1308446"/>
          <a:ext cx="1065760" cy="43022"/>
        </a:xfrm>
        <a:custGeom>
          <a:avLst/>
          <a:gdLst/>
          <a:ahLst/>
          <a:cxnLst/>
          <a:rect l="0" t="0" r="0" b="0"/>
          <a:pathLst>
            <a:path>
              <a:moveTo>
                <a:pt x="0" y="21511"/>
              </a:moveTo>
              <a:lnTo>
                <a:pt x="1065760" y="215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2629" y="1303313"/>
        <a:ext cx="53288" cy="53288"/>
      </dsp:txXfrm>
    </dsp:sp>
    <dsp:sp modelId="{B33183DD-C22D-4060-B1B3-48BC19E10051}">
      <dsp:nvSpPr>
        <dsp:cNvPr id="0" name=""/>
        <dsp:cNvSpPr/>
      </dsp:nvSpPr>
      <dsp:spPr>
        <a:xfrm>
          <a:off x="6061980" y="478065"/>
          <a:ext cx="2163534" cy="1081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CRUDE MARRIAGE RATE</a:t>
          </a:r>
          <a:endParaRPr lang="en-US" sz="2100" kern="1200" dirty="0">
            <a:latin typeface="Times New Roman" pitchFamily="18" charset="0"/>
            <a:cs typeface="Times New Roman" pitchFamily="18" charset="0"/>
          </a:endParaRPr>
        </a:p>
      </dsp:txBody>
      <dsp:txXfrm>
        <a:off x="6093664" y="509749"/>
        <a:ext cx="2100166" cy="1018399"/>
      </dsp:txXfrm>
    </dsp:sp>
    <dsp:sp modelId="{CFDC540B-6EB6-455D-AD16-64FD5FB9ECCB}">
      <dsp:nvSpPr>
        <dsp:cNvPr id="0" name=""/>
        <dsp:cNvSpPr/>
      </dsp:nvSpPr>
      <dsp:spPr>
        <a:xfrm rot="2142401">
          <a:off x="5096393" y="1930462"/>
          <a:ext cx="1065760" cy="43022"/>
        </a:xfrm>
        <a:custGeom>
          <a:avLst/>
          <a:gdLst/>
          <a:ahLst/>
          <a:cxnLst/>
          <a:rect l="0" t="0" r="0" b="0"/>
          <a:pathLst>
            <a:path>
              <a:moveTo>
                <a:pt x="0" y="21511"/>
              </a:moveTo>
              <a:lnTo>
                <a:pt x="1065760" y="215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2629" y="1925329"/>
        <a:ext cx="53288" cy="53288"/>
      </dsp:txXfrm>
    </dsp:sp>
    <dsp:sp modelId="{CBF50190-7EF6-4839-9115-EB10334A73ED}">
      <dsp:nvSpPr>
        <dsp:cNvPr id="0" name=""/>
        <dsp:cNvSpPr/>
      </dsp:nvSpPr>
      <dsp:spPr>
        <a:xfrm>
          <a:off x="6061980" y="1722097"/>
          <a:ext cx="2163534" cy="1081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PREGNANCY RATE RATIO</a:t>
          </a:r>
          <a:endParaRPr lang="en-US" sz="2100" kern="1200" dirty="0">
            <a:latin typeface="Times New Roman" pitchFamily="18" charset="0"/>
            <a:cs typeface="Times New Roman" pitchFamily="18" charset="0"/>
          </a:endParaRPr>
        </a:p>
      </dsp:txBody>
      <dsp:txXfrm>
        <a:off x="6093664" y="1753781"/>
        <a:ext cx="2100166" cy="1018399"/>
      </dsp:txXfrm>
    </dsp:sp>
    <dsp:sp modelId="{38B91772-1899-44F1-8610-60108AD7583D}">
      <dsp:nvSpPr>
        <dsp:cNvPr id="0" name=""/>
        <dsp:cNvSpPr/>
      </dsp:nvSpPr>
      <dsp:spPr>
        <a:xfrm rot="2829178">
          <a:off x="1964033" y="3018990"/>
          <a:ext cx="1272585" cy="43022"/>
        </a:xfrm>
        <a:custGeom>
          <a:avLst/>
          <a:gdLst/>
          <a:ahLst/>
          <a:cxnLst/>
          <a:rect l="0" t="0" r="0" b="0"/>
          <a:pathLst>
            <a:path>
              <a:moveTo>
                <a:pt x="0" y="21511"/>
              </a:moveTo>
              <a:lnTo>
                <a:pt x="1272585" y="215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8511" y="3008686"/>
        <a:ext cx="63629" cy="63629"/>
      </dsp:txXfrm>
    </dsp:sp>
    <dsp:sp modelId="{0F1B8C28-0F9B-4F73-BFEB-DE17682A7ADB}">
      <dsp:nvSpPr>
        <dsp:cNvPr id="0" name=""/>
        <dsp:cNvSpPr/>
      </dsp:nvSpPr>
      <dsp:spPr>
        <a:xfrm>
          <a:off x="3033032" y="2966130"/>
          <a:ext cx="2163534" cy="1081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NET REPRODUCTION RATE</a:t>
          </a:r>
          <a:endParaRPr lang="en-US" sz="2100" kern="1200" dirty="0">
            <a:latin typeface="Times New Roman" pitchFamily="18" charset="0"/>
            <a:cs typeface="Times New Roman" pitchFamily="18" charset="0"/>
          </a:endParaRPr>
        </a:p>
      </dsp:txBody>
      <dsp:txXfrm>
        <a:off x="3064716" y="2997814"/>
        <a:ext cx="2100166" cy="1018399"/>
      </dsp:txXfrm>
    </dsp:sp>
    <dsp:sp modelId="{14801843-2E51-4448-8B30-BBEF63088C96}">
      <dsp:nvSpPr>
        <dsp:cNvPr id="0" name=""/>
        <dsp:cNvSpPr/>
      </dsp:nvSpPr>
      <dsp:spPr>
        <a:xfrm>
          <a:off x="5196567" y="3485502"/>
          <a:ext cx="865413" cy="43022"/>
        </a:xfrm>
        <a:custGeom>
          <a:avLst/>
          <a:gdLst/>
          <a:ahLst/>
          <a:cxnLst/>
          <a:rect l="0" t="0" r="0" b="0"/>
          <a:pathLst>
            <a:path>
              <a:moveTo>
                <a:pt x="0" y="21511"/>
              </a:moveTo>
              <a:lnTo>
                <a:pt x="865413" y="215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7638" y="3485378"/>
        <a:ext cx="43270" cy="43270"/>
      </dsp:txXfrm>
    </dsp:sp>
    <dsp:sp modelId="{999BCE10-786A-41F2-B8D6-95E575889650}">
      <dsp:nvSpPr>
        <dsp:cNvPr id="0" name=""/>
        <dsp:cNvSpPr/>
      </dsp:nvSpPr>
      <dsp:spPr>
        <a:xfrm>
          <a:off x="6061980" y="2966130"/>
          <a:ext cx="2163534" cy="1081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ABORTION RATIO</a:t>
          </a:r>
          <a:endParaRPr lang="en-US" sz="2100" kern="1200" dirty="0">
            <a:latin typeface="Times New Roman" pitchFamily="18" charset="0"/>
            <a:cs typeface="Times New Roman" pitchFamily="18" charset="0"/>
          </a:endParaRPr>
        </a:p>
      </dsp:txBody>
      <dsp:txXfrm>
        <a:off x="6093664" y="2997814"/>
        <a:ext cx="2100166" cy="10183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3CECE-A0C9-4F4C-8429-9D44A8C03538}">
      <dsp:nvSpPr>
        <dsp:cNvPr id="0" name=""/>
        <dsp:cNvSpPr/>
      </dsp:nvSpPr>
      <dsp:spPr>
        <a:xfrm>
          <a:off x="3867444" y="1179330"/>
          <a:ext cx="247355" cy="1083651"/>
        </a:xfrm>
        <a:custGeom>
          <a:avLst/>
          <a:gdLst/>
          <a:ahLst/>
          <a:cxnLst/>
          <a:rect l="0" t="0" r="0" b="0"/>
          <a:pathLst>
            <a:path>
              <a:moveTo>
                <a:pt x="247355" y="0"/>
              </a:moveTo>
              <a:lnTo>
                <a:pt x="247355" y="1083651"/>
              </a:lnTo>
              <a:lnTo>
                <a:pt x="0" y="1083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BAFB3F-15E9-4F2B-89C1-FE331FE232AC}">
      <dsp:nvSpPr>
        <dsp:cNvPr id="0" name=""/>
        <dsp:cNvSpPr/>
      </dsp:nvSpPr>
      <dsp:spPr>
        <a:xfrm>
          <a:off x="4114800" y="1179330"/>
          <a:ext cx="2850473" cy="2167302"/>
        </a:xfrm>
        <a:custGeom>
          <a:avLst/>
          <a:gdLst/>
          <a:ahLst/>
          <a:cxnLst/>
          <a:rect l="0" t="0" r="0" b="0"/>
          <a:pathLst>
            <a:path>
              <a:moveTo>
                <a:pt x="0" y="0"/>
              </a:moveTo>
              <a:lnTo>
                <a:pt x="0" y="1919946"/>
              </a:lnTo>
              <a:lnTo>
                <a:pt x="2850473" y="1919946"/>
              </a:lnTo>
              <a:lnTo>
                <a:pt x="2850473" y="2167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D0AF1-A0E0-4989-B2A7-E2CDA436DB34}">
      <dsp:nvSpPr>
        <dsp:cNvPr id="0" name=""/>
        <dsp:cNvSpPr/>
      </dsp:nvSpPr>
      <dsp:spPr>
        <a:xfrm>
          <a:off x="4069080" y="1179330"/>
          <a:ext cx="91440" cy="2167302"/>
        </a:xfrm>
        <a:custGeom>
          <a:avLst/>
          <a:gdLst/>
          <a:ahLst/>
          <a:cxnLst/>
          <a:rect l="0" t="0" r="0" b="0"/>
          <a:pathLst>
            <a:path>
              <a:moveTo>
                <a:pt x="45720" y="0"/>
              </a:moveTo>
              <a:lnTo>
                <a:pt x="45720" y="2167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CA6B5E-ECFF-4CDD-8D6D-9A054B9AD82E}">
      <dsp:nvSpPr>
        <dsp:cNvPr id="0" name=""/>
        <dsp:cNvSpPr/>
      </dsp:nvSpPr>
      <dsp:spPr>
        <a:xfrm>
          <a:off x="1264326" y="1179330"/>
          <a:ext cx="2850473" cy="2167302"/>
        </a:xfrm>
        <a:custGeom>
          <a:avLst/>
          <a:gdLst/>
          <a:ahLst/>
          <a:cxnLst/>
          <a:rect l="0" t="0" r="0" b="0"/>
          <a:pathLst>
            <a:path>
              <a:moveTo>
                <a:pt x="2850473" y="0"/>
              </a:moveTo>
              <a:lnTo>
                <a:pt x="2850473" y="1919946"/>
              </a:lnTo>
              <a:lnTo>
                <a:pt x="0" y="1919946"/>
              </a:lnTo>
              <a:lnTo>
                <a:pt x="0" y="2167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C1082D-CBE0-4BD4-8569-A660829FB4F4}">
      <dsp:nvSpPr>
        <dsp:cNvPr id="0" name=""/>
        <dsp:cNvSpPr/>
      </dsp:nvSpPr>
      <dsp:spPr>
        <a:xfrm>
          <a:off x="2936918" y="1448"/>
          <a:ext cx="2355763" cy="117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TOUCH</a:t>
          </a:r>
        </a:p>
      </dsp:txBody>
      <dsp:txXfrm>
        <a:off x="2936918" y="1448"/>
        <a:ext cx="2355763" cy="1177881"/>
      </dsp:txXfrm>
    </dsp:sp>
    <dsp:sp modelId="{67628F7A-95D9-4F35-867D-EDE87C4DE6E4}">
      <dsp:nvSpPr>
        <dsp:cNvPr id="0" name=""/>
        <dsp:cNvSpPr/>
      </dsp:nvSpPr>
      <dsp:spPr>
        <a:xfrm>
          <a:off x="86444" y="3346632"/>
          <a:ext cx="2355763" cy="117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BITING</a:t>
          </a:r>
        </a:p>
      </dsp:txBody>
      <dsp:txXfrm>
        <a:off x="86444" y="3346632"/>
        <a:ext cx="2355763" cy="1177881"/>
      </dsp:txXfrm>
    </dsp:sp>
    <dsp:sp modelId="{A12753C6-0884-45A7-AEF8-18C58C3D1F2D}">
      <dsp:nvSpPr>
        <dsp:cNvPr id="0" name=""/>
        <dsp:cNvSpPr/>
      </dsp:nvSpPr>
      <dsp:spPr>
        <a:xfrm>
          <a:off x="2936918" y="3346632"/>
          <a:ext cx="2355763" cy="117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PROJECTION OF DROPLETS</a:t>
          </a:r>
        </a:p>
      </dsp:txBody>
      <dsp:txXfrm>
        <a:off x="2936918" y="3346632"/>
        <a:ext cx="2355763" cy="1177881"/>
      </dsp:txXfrm>
    </dsp:sp>
    <dsp:sp modelId="{DF3953E0-6EF6-4670-B77E-F05490D54EE2}">
      <dsp:nvSpPr>
        <dsp:cNvPr id="0" name=""/>
        <dsp:cNvSpPr/>
      </dsp:nvSpPr>
      <dsp:spPr>
        <a:xfrm>
          <a:off x="5787391" y="3346632"/>
          <a:ext cx="2355763" cy="117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ACROSS PLACENTA</a:t>
          </a:r>
        </a:p>
      </dsp:txBody>
      <dsp:txXfrm>
        <a:off x="5787391" y="3346632"/>
        <a:ext cx="2355763" cy="1177881"/>
      </dsp:txXfrm>
    </dsp:sp>
    <dsp:sp modelId="{BA2B3343-DDD0-45D2-976D-4DD4456EB50F}">
      <dsp:nvSpPr>
        <dsp:cNvPr id="0" name=""/>
        <dsp:cNvSpPr/>
      </dsp:nvSpPr>
      <dsp:spPr>
        <a:xfrm>
          <a:off x="1511681" y="1674040"/>
          <a:ext cx="2355763" cy="117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SEXUAL INTER COURSE</a:t>
          </a:r>
        </a:p>
      </dsp:txBody>
      <dsp:txXfrm>
        <a:off x="1511681" y="1674040"/>
        <a:ext cx="2355763" cy="11778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3273C-D87A-406C-974B-12D3686FAB16}">
      <dsp:nvSpPr>
        <dsp:cNvPr id="0" name=""/>
        <dsp:cNvSpPr/>
      </dsp:nvSpPr>
      <dsp:spPr>
        <a:xfrm>
          <a:off x="2943448" y="1529"/>
          <a:ext cx="2342703" cy="1171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AIR BORNE</a:t>
          </a:r>
        </a:p>
      </dsp:txBody>
      <dsp:txXfrm>
        <a:off x="2977756" y="35837"/>
        <a:ext cx="2274087" cy="1102735"/>
      </dsp:txXfrm>
    </dsp:sp>
    <dsp:sp modelId="{1663DFA1-DD5C-4110-A2FD-C0ED0D37A525}">
      <dsp:nvSpPr>
        <dsp:cNvPr id="0" name=""/>
        <dsp:cNvSpPr/>
      </dsp:nvSpPr>
      <dsp:spPr>
        <a:xfrm rot="3600000">
          <a:off x="4471375" y="2057994"/>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594367" y="2139989"/>
        <a:ext cx="975885" cy="245983"/>
      </dsp:txXfrm>
    </dsp:sp>
    <dsp:sp modelId="{0AE57D07-DB87-4F65-8232-94611AAA4E5B}">
      <dsp:nvSpPr>
        <dsp:cNvPr id="0" name=""/>
        <dsp:cNvSpPr/>
      </dsp:nvSpPr>
      <dsp:spPr>
        <a:xfrm>
          <a:off x="4878468" y="3353082"/>
          <a:ext cx="2342703" cy="1171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VEHICLE BORNE</a:t>
          </a:r>
        </a:p>
      </dsp:txBody>
      <dsp:txXfrm>
        <a:off x="4912776" y="3387390"/>
        <a:ext cx="2274087" cy="1102735"/>
      </dsp:txXfrm>
    </dsp:sp>
    <dsp:sp modelId="{D9F1C182-CC7D-4177-9DF8-353AD13C1DC6}">
      <dsp:nvSpPr>
        <dsp:cNvPr id="0" name=""/>
        <dsp:cNvSpPr/>
      </dsp:nvSpPr>
      <dsp:spPr>
        <a:xfrm rot="10800000">
          <a:off x="3503865" y="3733771"/>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626857" y="3815766"/>
        <a:ext cx="975885" cy="245983"/>
      </dsp:txXfrm>
    </dsp:sp>
    <dsp:sp modelId="{9579862C-FE9B-4F6B-B4FD-8D0F52123698}">
      <dsp:nvSpPr>
        <dsp:cNvPr id="0" name=""/>
        <dsp:cNvSpPr/>
      </dsp:nvSpPr>
      <dsp:spPr>
        <a:xfrm>
          <a:off x="1008428" y="3353082"/>
          <a:ext cx="2342703" cy="1171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VECTOR BORNE</a:t>
          </a:r>
        </a:p>
      </dsp:txBody>
      <dsp:txXfrm>
        <a:off x="1042736" y="3387390"/>
        <a:ext cx="2274087" cy="1102735"/>
      </dsp:txXfrm>
    </dsp:sp>
    <dsp:sp modelId="{CCE28EE1-5C3F-41FE-B4F8-6A819D254C1C}">
      <dsp:nvSpPr>
        <dsp:cNvPr id="0" name=""/>
        <dsp:cNvSpPr/>
      </dsp:nvSpPr>
      <dsp:spPr>
        <a:xfrm rot="18000000">
          <a:off x="2536355" y="2057994"/>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659347" y="2139989"/>
        <a:ext cx="975885" cy="24598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A977A-C092-4DEF-88B3-2835697B65F5}" type="datetimeFigureOut">
              <a:rPr lang="en-IN" smtClean="0"/>
              <a:t>07-07-2023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84230-8A64-4FFB-93B0-FA9B0890FCDE}" type="slidenum">
              <a:rPr lang="en-IN" smtClean="0"/>
              <a:t>‹#›</a:t>
            </a:fld>
            <a:endParaRPr lang="en-IN"/>
          </a:p>
        </p:txBody>
      </p:sp>
    </p:spTree>
    <p:extLst>
      <p:ext uri="{BB962C8B-B14F-4D97-AF65-F5344CB8AC3E}">
        <p14:creationId xmlns:p14="http://schemas.microsoft.com/office/powerpoint/2010/main" val="331196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xfrm>
            <a:off x="1143000" y="685800"/>
            <a:ext cx="4572000" cy="3429000"/>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7953C85-494E-49FC-A966-C8FF142945BC}" type="slidenum">
              <a:rPr lang="ar-SA" altLang="en-US">
                <a:solidFill>
                  <a:prstClr val="black"/>
                </a:solidFill>
                <a:latin typeface="Times New Roman" pitchFamily="18" charset="0"/>
              </a:rPr>
              <a:pPr/>
              <a:t>84</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xfrm>
            <a:off x="1143000" y="685800"/>
            <a:ext cx="4572000" cy="342900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42A9F5C-2774-4B47-ABD2-2AEE69EA99D3}" type="slidenum">
              <a:rPr lang="ar-SA" altLang="en-US">
                <a:solidFill>
                  <a:prstClr val="black"/>
                </a:solidFill>
                <a:latin typeface="Times New Roman" pitchFamily="18" charset="0"/>
              </a:rPr>
              <a:pPr/>
              <a:t>111</a:t>
            </a:fld>
            <a:endParaRPr lang="en-US" altLang="en-US">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a:xfrm>
            <a:off x="1143000" y="685800"/>
            <a:ext cx="4572000" cy="34290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3B46959-E2D0-4F81-9E2F-7C247263C462}" type="slidenum">
              <a:rPr lang="ar-SA" altLang="en-US">
                <a:solidFill>
                  <a:prstClr val="black"/>
                </a:solidFill>
                <a:latin typeface="Times New Roman" pitchFamily="18" charset="0"/>
              </a:rPr>
              <a:pPr/>
              <a:t>113</a:t>
            </a:fld>
            <a:endParaRPr lang="en-US" altLang="en-US">
              <a:solidFill>
                <a:prstClr val="black"/>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xfrm>
            <a:off x="1143000" y="685800"/>
            <a:ext cx="4572000" cy="34290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120E969-E09A-47AD-A01A-736C6ECFD7A9}" type="slidenum">
              <a:rPr lang="ar-SA" altLang="en-US">
                <a:solidFill>
                  <a:prstClr val="black"/>
                </a:solidFill>
                <a:latin typeface="Times New Roman" pitchFamily="18" charset="0"/>
              </a:rPr>
              <a:pPr/>
              <a:t>117</a:t>
            </a:fld>
            <a:endParaRPr lang="en-US" altLang="en-US">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xfrm>
            <a:off x="1143000" y="685800"/>
            <a:ext cx="4572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A4F06AA-8067-42AF-9BB2-329C6144C2D3}" type="slidenum">
              <a:rPr lang="ar-SA" altLang="en-US">
                <a:solidFill>
                  <a:prstClr val="black"/>
                </a:solidFill>
                <a:latin typeface="Times New Roman" pitchFamily="18" charset="0"/>
              </a:rPr>
              <a:pPr/>
              <a:t>118</a:t>
            </a:fld>
            <a:endParaRPr lang="en-US" altLang="en-US">
              <a:solidFill>
                <a:prstClr val="black"/>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a:xfrm>
            <a:off x="1143000" y="685800"/>
            <a:ext cx="4572000" cy="34290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6820F59-EB70-441F-BEB8-CDE0E7D9FD34}" type="slidenum">
              <a:rPr lang="ar-SA" altLang="en-US">
                <a:solidFill>
                  <a:prstClr val="black"/>
                </a:solidFill>
                <a:latin typeface="Times New Roman" pitchFamily="18" charset="0"/>
              </a:rPr>
              <a:pPr/>
              <a:t>123</a:t>
            </a:fld>
            <a:endParaRPr lang="en-US" altLang="en-US">
              <a:solidFill>
                <a:prstClr val="black"/>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xfrm>
            <a:off x="1143000" y="685800"/>
            <a:ext cx="4572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1832CE1-0A8E-413C-B253-FA0B43837080}" type="slidenum">
              <a:rPr lang="ar-SA" altLang="en-US">
                <a:solidFill>
                  <a:prstClr val="black"/>
                </a:solidFill>
                <a:latin typeface="Times New Roman" pitchFamily="18" charset="0"/>
              </a:rPr>
              <a:pPr/>
              <a:t>124</a:t>
            </a:fld>
            <a:endParaRPr lang="en-US" altLang="en-US">
              <a:solidFill>
                <a:prstClr val="black"/>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F043285-4BF1-47FB-8F65-22E89C724A27}" type="slidenum">
              <a:rPr lang="ar-SA" altLang="en-US">
                <a:solidFill>
                  <a:prstClr val="black"/>
                </a:solidFill>
                <a:latin typeface="Times New Roman" pitchFamily="18" charset="0"/>
              </a:rPr>
              <a:pPr/>
              <a:t>131</a:t>
            </a:fld>
            <a:endParaRPr lang="en-US" altLang="en-US">
              <a:solidFill>
                <a:prstClr val="black"/>
              </a:solidFill>
              <a:latin typeface="Times New Roman" pitchFamily="18" charset="0"/>
            </a:endParaRPr>
          </a:p>
        </p:txBody>
      </p:sp>
      <p:sp>
        <p:nvSpPr>
          <p:cNvPr id="68611" name="Rectangle 2"/>
          <p:cNvSpPr>
            <a:spLocks noGrp="1" noRot="1" noChangeAspect="1" noChangeArrowheads="1" noTextEdit="1"/>
          </p:cNvSpPr>
          <p:nvPr>
            <p:ph type="sldImg"/>
          </p:nvPr>
        </p:nvSpPr>
        <p:spPr>
          <a:xfrm>
            <a:off x="1143000" y="685800"/>
            <a:ext cx="4572000" cy="34290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xfrm>
            <a:off x="1143000" y="685800"/>
            <a:ext cx="4572000" cy="3429000"/>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C6782B7-D3B7-49B4-97F2-517FA16D5BF0}" type="slidenum">
              <a:rPr lang="ar-SA" altLang="en-US">
                <a:solidFill>
                  <a:prstClr val="black"/>
                </a:solidFill>
                <a:latin typeface="Times New Roman" pitchFamily="18" charset="0"/>
              </a:rPr>
              <a:pPr/>
              <a:t>85</a:t>
            </a:fld>
            <a:endParaRPr lang="en-US" altLang="en-US">
              <a:solidFill>
                <a:prstClr val="black"/>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xfrm>
            <a:off x="1143000" y="685800"/>
            <a:ext cx="4572000" cy="3429000"/>
          </a:xfrm>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852F3DF-195A-4690-9F54-1DD504E8DB36}" type="slidenum">
              <a:rPr lang="ar-SA" altLang="en-US">
                <a:solidFill>
                  <a:prstClr val="black"/>
                </a:solidFill>
                <a:latin typeface="Times New Roman" pitchFamily="18" charset="0"/>
              </a:rPr>
              <a:pPr/>
              <a:t>87</a:t>
            </a:fld>
            <a:endParaRPr lang="en-US" altLang="en-US">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xfrm>
            <a:off x="1143000" y="685800"/>
            <a:ext cx="4572000" cy="34290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0DD838-CA8F-446A-9073-DC1A7A3CD41E}" type="slidenum">
              <a:rPr lang="ar-SA" altLang="en-US">
                <a:solidFill>
                  <a:prstClr val="black"/>
                </a:solidFill>
                <a:latin typeface="Times New Roman" pitchFamily="18" charset="0"/>
              </a:rPr>
              <a:pPr/>
              <a:t>88</a:t>
            </a:fld>
            <a:endParaRPr lang="en-US" altLang="en-US">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1143000" y="685800"/>
            <a:ext cx="4572000" cy="3429000"/>
          </a:xfrm>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143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0" fontAlgn="base" hangingPunct="0">
              <a:spcBef>
                <a:spcPct val="0"/>
              </a:spcBef>
              <a:spcAft>
                <a:spcPct val="0"/>
              </a:spcAft>
            </a:pPr>
            <a:fld id="{06864FFE-3778-4B20-9DF6-3C9BF3B2C4CB}" type="slidenum">
              <a:rPr lang="ar-SA" altLang="en-US" sz="1200" smtClean="0">
                <a:solidFill>
                  <a:prstClr val="black"/>
                </a:solidFill>
                <a:latin typeface="Times New Roman" pitchFamily="18" charset="0"/>
                <a:cs typeface="Times New Roman" pitchFamily="18" charset="0"/>
              </a:rPr>
              <a:pPr algn="r" eaLnBrk="0" fontAlgn="base" hangingPunct="0">
                <a:spcBef>
                  <a:spcPct val="0"/>
                </a:spcBef>
                <a:spcAft>
                  <a:spcPct val="0"/>
                </a:spcAft>
              </a:pPr>
              <a:t>89</a:t>
            </a:fld>
            <a:endParaRPr lang="en-US" altLang="en-US" sz="1200" smtClean="0">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xfrm>
            <a:off x="1143000" y="685800"/>
            <a:ext cx="4572000" cy="3429000"/>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22E1647-B228-4376-9DA9-6BFB224DF1ED}" type="slidenum">
              <a:rPr lang="ar-SA" altLang="en-US">
                <a:solidFill>
                  <a:prstClr val="black"/>
                </a:solidFill>
                <a:latin typeface="Times New Roman" pitchFamily="18" charset="0"/>
              </a:rPr>
              <a:pPr/>
              <a:t>90</a:t>
            </a:fld>
            <a:endParaRPr lang="en-US" altLang="en-US">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xfrm>
            <a:off x="1143000" y="685800"/>
            <a:ext cx="4572000" cy="34290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796C153-BD45-4724-8EC6-3EB4C522C300}" type="slidenum">
              <a:rPr lang="ar-SA" altLang="en-US">
                <a:solidFill>
                  <a:prstClr val="black"/>
                </a:solidFill>
                <a:latin typeface="Times New Roman" pitchFamily="18" charset="0"/>
              </a:rPr>
              <a:pPr/>
              <a:t>93</a:t>
            </a:fld>
            <a:endParaRPr lang="en-US" altLang="en-US">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a:xfrm>
            <a:off x="1143000" y="685800"/>
            <a:ext cx="4572000" cy="342900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615F387-1758-4938-9FEA-344506B60D06}" type="slidenum">
              <a:rPr lang="ar-SA" altLang="en-US">
                <a:solidFill>
                  <a:prstClr val="black"/>
                </a:solidFill>
                <a:latin typeface="Times New Roman" pitchFamily="18" charset="0"/>
              </a:rPr>
              <a:pPr/>
              <a:t>94</a:t>
            </a:fld>
            <a:endParaRPr lang="en-US" altLang="en-US">
              <a:solidFill>
                <a:prstClr val="black"/>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xfrm>
            <a:off x="1143000" y="685800"/>
            <a:ext cx="4572000" cy="34290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5C9780-2D85-4467-890D-166B0080D176}" type="slidenum">
              <a:rPr lang="ar-SA" altLang="en-US">
                <a:solidFill>
                  <a:prstClr val="black"/>
                </a:solidFill>
                <a:latin typeface="Times New Roman" pitchFamily="18" charset="0"/>
              </a:rPr>
              <a:pPr/>
              <a:t>100</a:t>
            </a:fld>
            <a:endParaRPr lang="en-US" altLang="en-US">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206F88-29FA-46D5-9E3F-6CE9A4956278}"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33A2-48C4-4007-ACF4-B863C3B099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06F88-29FA-46D5-9E3F-6CE9A4956278}"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33A2-48C4-4007-ACF4-B863C3B099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06F88-29FA-46D5-9E3F-6CE9A4956278}"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33A2-48C4-4007-ACF4-B863C3B099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98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86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298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33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89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911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613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31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06F88-29FA-46D5-9E3F-6CE9A4956278}"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33A2-48C4-4007-ACF4-B863C3B099E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09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575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495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42"/>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54951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967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77003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7/7/2023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70288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13"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813" y="2737254"/>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16292" y="2737254"/>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90958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88810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6474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206F88-29FA-46D5-9E3F-6CE9A4956278}"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633A2-48C4-4007-ACF4-B863C3B099E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4933"/>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7/7/2023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76220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35843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02995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4"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711345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63810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4"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664823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23501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83187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9" y="609608"/>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5"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28275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N" smtClean="0">
              <a:solidFill>
                <a:srgbClr val="FFFFFF"/>
              </a:solidFill>
            </a:endParaRPr>
          </a:p>
        </p:txBody>
      </p:sp>
      <p:sp>
        <p:nvSpPr>
          <p:cNvPr id="28674" name="Rectangle 2"/>
          <p:cNvSpPr>
            <a:spLocks noGrp="1" noChangeArrowheads="1"/>
          </p:cNvSpPr>
          <p:nvPr>
            <p:ph type="ctrTitle" sz="quarter"/>
          </p:nvPr>
        </p:nvSpPr>
        <p:spPr>
          <a:xfrm>
            <a:off x="685800" y="1997083"/>
            <a:ext cx="7772400" cy="1431925"/>
          </a:xfrm>
        </p:spPr>
        <p:txBody>
          <a:bodyPr anchor="b" anchorCtr="1"/>
          <a:lstStyle>
            <a:lvl1pPr algn="ctr">
              <a:defRPr/>
            </a:lvl1pPr>
          </a:lstStyle>
          <a:p>
            <a:r>
              <a:rPr lang="en-US"/>
              <a:t>Click to edit Master title style</a:t>
            </a:r>
          </a:p>
        </p:txBody>
      </p:sp>
      <p:sp>
        <p:nvSpPr>
          <p:cNvPr id="2867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fld id="{7E3970B5-3391-4B5E-AC8C-9D06EDFF3242}" type="slidenum">
              <a:rPr lang="ar-SA" altLang="en-US">
                <a:solidFill>
                  <a:srgbClr val="FFFFFF"/>
                </a:solidFill>
              </a:rPr>
              <a:pPr/>
              <a:t>‹#›</a:t>
            </a:fld>
            <a:endParaRPr lang="en-US" alt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480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206F88-29FA-46D5-9E3F-6CE9A4956278}"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33A2-48C4-4007-ACF4-B863C3B099E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9B82A16-2B27-442F-8D1E-D19C754CC601}"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0419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FB3535E-8871-4625-B62E-7AC586857216}"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36570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03B4F294-2347-44BF-AF41-2EF708B40A8A}"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80019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F50D5112-4667-475F-9850-C549C73E97E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45160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60BABF16-37CD-47D8-A5B5-8042AF13EE9C}"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91628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7E3660B1-12B1-4F84-B6E2-9B53D913101C}"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081911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D5703429-9F41-4346-806D-C4F961F60153}"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94471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C156D8B-7323-4C96-B83A-5716111E51DE}"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41088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6294D74-AA3F-47A2-89F4-DBBE5B29DF63}"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020705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6027163-85C5-4F39-9688-219761FB86CB}"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0105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206F88-29FA-46D5-9E3F-6CE9A4956278}"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633A2-48C4-4007-ACF4-B863C3B099ED}"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40"/>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08870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529677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47112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7/7/2023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448293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12"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812" y="2737252"/>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16291" y="2737252"/>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97176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671842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207545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4931"/>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7/7/2023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232477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47365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2787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206F88-29FA-46D5-9E3F-6CE9A4956278}"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633A2-48C4-4007-ACF4-B863C3B099ED}"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3"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579999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98396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3"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095876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65693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585950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8" y="609606"/>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4"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7/7/2023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55707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8A4DF6-2920-AC1B-E59D-2182B59B8C7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695C4A37-54AE-4760-30ED-5629E712C7C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D1F69379-1404-FC0D-EE97-30939624822C}"/>
              </a:ext>
            </a:extLst>
          </p:cNvPr>
          <p:cNvSpPr>
            <a:spLocks noGrp="1"/>
          </p:cNvSpPr>
          <p:nvPr>
            <p:ph type="dt" sz="half" idx="10"/>
          </p:nvPr>
        </p:nvSpPr>
        <p:spPr/>
        <p:txBody>
          <a:body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678947E5-BD76-6C09-F1B5-DBCA5C574B0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FB4423CF-2641-AB6F-AA9C-547BAA68D9F7}"/>
              </a:ext>
            </a:extLst>
          </p:cNvPr>
          <p:cNvSpPr>
            <a:spLocks noGrp="1"/>
          </p:cNvSpPr>
          <p:nvPr>
            <p:ph type="sldNum" sz="quarter" idx="12"/>
          </p:nvPr>
        </p:nvSpPr>
        <p:spPr/>
        <p:txBody>
          <a:body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273720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A27715-DB9C-2F9E-4B4A-E4108D9F8E0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F5A63EC-9FFF-4874-575D-18DE42530B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9D8FB0D-9841-AF78-4493-4A6D68673916}"/>
              </a:ext>
            </a:extLst>
          </p:cNvPr>
          <p:cNvSpPr>
            <a:spLocks noGrp="1"/>
          </p:cNvSpPr>
          <p:nvPr>
            <p:ph type="dt" sz="half" idx="10"/>
          </p:nvPr>
        </p:nvSpPr>
        <p:spPr/>
        <p:txBody>
          <a:body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78B99FE1-B4C8-B803-AC22-E1E67D5E98C3}"/>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B04E38A-1B9F-6FF0-52D4-3352F3BAD061}"/>
              </a:ext>
            </a:extLst>
          </p:cNvPr>
          <p:cNvSpPr>
            <a:spLocks noGrp="1"/>
          </p:cNvSpPr>
          <p:nvPr>
            <p:ph type="sldNum" sz="quarter" idx="12"/>
          </p:nvPr>
        </p:nvSpPr>
        <p:spPr/>
        <p:txBody>
          <a:body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340659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C06A4A-6ECC-EE85-8361-2000B9544306}"/>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C062AC4D-14A7-E4AA-CFD0-F585164B1D61}"/>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F580DE8-7495-FFBD-CAC9-83D2C0104CA2}"/>
              </a:ext>
            </a:extLst>
          </p:cNvPr>
          <p:cNvSpPr>
            <a:spLocks noGrp="1"/>
          </p:cNvSpPr>
          <p:nvPr>
            <p:ph type="dt" sz="half" idx="10"/>
          </p:nvPr>
        </p:nvSpPr>
        <p:spPr/>
        <p:txBody>
          <a:body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DD3BC126-EB69-B68C-EBFE-70295E1BB649}"/>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1146495-D218-65B7-F44A-56FEC079F6C3}"/>
              </a:ext>
            </a:extLst>
          </p:cNvPr>
          <p:cNvSpPr>
            <a:spLocks noGrp="1"/>
          </p:cNvSpPr>
          <p:nvPr>
            <p:ph type="sldNum" sz="quarter" idx="12"/>
          </p:nvPr>
        </p:nvSpPr>
        <p:spPr/>
        <p:txBody>
          <a:body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351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4A96BE-A072-4C23-8659-7693664A70A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B8E58514-22D8-F4A1-8605-31DD4B2D741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6D6EB1D2-721B-31A6-DD50-543C93C239A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4F43465D-2B23-60F2-95DF-7392E42F50DC}"/>
              </a:ext>
            </a:extLst>
          </p:cNvPr>
          <p:cNvSpPr>
            <a:spLocks noGrp="1"/>
          </p:cNvSpPr>
          <p:nvPr>
            <p:ph type="dt" sz="half" idx="10"/>
          </p:nvPr>
        </p:nvSpPr>
        <p:spPr/>
        <p:txBody>
          <a:body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1180729-F7FB-5CA1-30DF-824653BAF40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CC39405-5599-B2CA-4237-16B0FCCF2639}"/>
              </a:ext>
            </a:extLst>
          </p:cNvPr>
          <p:cNvSpPr>
            <a:spLocks noGrp="1"/>
          </p:cNvSpPr>
          <p:nvPr>
            <p:ph type="sldNum" sz="quarter" idx="12"/>
          </p:nvPr>
        </p:nvSpPr>
        <p:spPr/>
        <p:txBody>
          <a:body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724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06F88-29FA-46D5-9E3F-6CE9A4956278}"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633A2-48C4-4007-ACF4-B863C3B099ED}"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04C565-717B-C1F5-D040-11361B73AE66}"/>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137B3455-2464-CBED-8C6F-B1DDC771B4E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FAEAA25-DD07-8DAA-CD6C-1C275F708FF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FE110DCB-E1BD-B1BB-2165-B3A045B60BE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8E14F61-0B8E-FC11-0D24-3CFF7764AF7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B97E1562-8142-63F9-5083-131867A2839E}"/>
              </a:ext>
            </a:extLst>
          </p:cNvPr>
          <p:cNvSpPr>
            <a:spLocks noGrp="1"/>
          </p:cNvSpPr>
          <p:nvPr>
            <p:ph type="dt" sz="half" idx="10"/>
          </p:nvPr>
        </p:nvSpPr>
        <p:spPr/>
        <p:txBody>
          <a:body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45158C1-23F3-F498-79DC-F6A92BEEB872}"/>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4BB9DDF6-CB99-1B4C-F815-A02722F4D91C}"/>
              </a:ext>
            </a:extLst>
          </p:cNvPr>
          <p:cNvSpPr>
            <a:spLocks noGrp="1"/>
          </p:cNvSpPr>
          <p:nvPr>
            <p:ph type="sldNum" sz="quarter" idx="12"/>
          </p:nvPr>
        </p:nvSpPr>
        <p:spPr/>
        <p:txBody>
          <a:body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48161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A089B4-2AC9-820E-8CFD-899EFA6CCC8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ADA17EA9-6671-9475-817D-788013A4998C}"/>
              </a:ext>
            </a:extLst>
          </p:cNvPr>
          <p:cNvSpPr>
            <a:spLocks noGrp="1"/>
          </p:cNvSpPr>
          <p:nvPr>
            <p:ph type="dt" sz="half" idx="10"/>
          </p:nvPr>
        </p:nvSpPr>
        <p:spPr/>
        <p:txBody>
          <a:body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D6B7BCCF-8A34-396D-A330-E261C1D1398A}"/>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1BB98B25-8FD8-E182-C2FD-5DB09CC27815}"/>
              </a:ext>
            </a:extLst>
          </p:cNvPr>
          <p:cNvSpPr>
            <a:spLocks noGrp="1"/>
          </p:cNvSpPr>
          <p:nvPr>
            <p:ph type="sldNum" sz="quarter" idx="12"/>
          </p:nvPr>
        </p:nvSpPr>
        <p:spPr/>
        <p:txBody>
          <a:body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684235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FD497BB-B8AE-381E-EAE7-051B6236E1CD}"/>
              </a:ext>
            </a:extLst>
          </p:cNvPr>
          <p:cNvSpPr>
            <a:spLocks noGrp="1"/>
          </p:cNvSpPr>
          <p:nvPr>
            <p:ph type="dt" sz="half" idx="10"/>
          </p:nvPr>
        </p:nvSpPr>
        <p:spPr/>
        <p:txBody>
          <a:body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07E7A221-7A54-77C3-221C-F81E24F06906}"/>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D1AD8339-8C2E-2048-04FC-C8B0E6B21160}"/>
              </a:ext>
            </a:extLst>
          </p:cNvPr>
          <p:cNvSpPr>
            <a:spLocks noGrp="1"/>
          </p:cNvSpPr>
          <p:nvPr>
            <p:ph type="sldNum" sz="quarter" idx="12"/>
          </p:nvPr>
        </p:nvSpPr>
        <p:spPr/>
        <p:txBody>
          <a:body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605001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425BA5-4D93-9177-49FD-80B26B22B53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6214059-D2B2-F5EB-6B35-617451330DA0}"/>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046D03DD-D5F1-76DA-9ABE-CC776FB7BA0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8EDE83-6753-8462-536B-F2509D337E8B}"/>
              </a:ext>
            </a:extLst>
          </p:cNvPr>
          <p:cNvSpPr>
            <a:spLocks noGrp="1"/>
          </p:cNvSpPr>
          <p:nvPr>
            <p:ph type="dt" sz="half" idx="10"/>
          </p:nvPr>
        </p:nvSpPr>
        <p:spPr/>
        <p:txBody>
          <a:body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FBAA742-63AC-9A4C-9AE8-D35E66C366FD}"/>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5911683-F3F5-36FA-4EF0-6371D623E3C0}"/>
              </a:ext>
            </a:extLst>
          </p:cNvPr>
          <p:cNvSpPr>
            <a:spLocks noGrp="1"/>
          </p:cNvSpPr>
          <p:nvPr>
            <p:ph type="sldNum" sz="quarter" idx="12"/>
          </p:nvPr>
        </p:nvSpPr>
        <p:spPr/>
        <p:txBody>
          <a:body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54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B61DCA-49FC-BEAB-C0CC-453A998B167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A9D28089-0E03-60EB-034C-634F21A295E0}"/>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2AFD26FD-8B2A-774E-AB15-297067D00A8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37F3391-796B-944C-1611-148743D7242D}"/>
              </a:ext>
            </a:extLst>
          </p:cNvPr>
          <p:cNvSpPr>
            <a:spLocks noGrp="1"/>
          </p:cNvSpPr>
          <p:nvPr>
            <p:ph type="dt" sz="half" idx="10"/>
          </p:nvPr>
        </p:nvSpPr>
        <p:spPr/>
        <p:txBody>
          <a:body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53002CA4-3A47-DBA6-5FA8-1B286995E6A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85D0B306-051F-E779-EDFA-BC74A4999126}"/>
              </a:ext>
            </a:extLst>
          </p:cNvPr>
          <p:cNvSpPr>
            <a:spLocks noGrp="1"/>
          </p:cNvSpPr>
          <p:nvPr>
            <p:ph type="sldNum" sz="quarter" idx="12"/>
          </p:nvPr>
        </p:nvSpPr>
        <p:spPr/>
        <p:txBody>
          <a:body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31168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6577FB-BA18-4B66-19F7-B59596D740F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FD9C41B1-2946-E474-38C3-EB96E300D5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DE6D212-FA92-CB12-D5D6-A9EF0E2F3D45}"/>
              </a:ext>
            </a:extLst>
          </p:cNvPr>
          <p:cNvSpPr>
            <a:spLocks noGrp="1"/>
          </p:cNvSpPr>
          <p:nvPr>
            <p:ph type="dt" sz="half" idx="10"/>
          </p:nvPr>
        </p:nvSpPr>
        <p:spPr/>
        <p:txBody>
          <a:body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3BBF1EA-E5AC-301B-40E6-A47DDBE252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06C1742-3008-2C8D-4121-CD0131B2146E}"/>
              </a:ext>
            </a:extLst>
          </p:cNvPr>
          <p:cNvSpPr>
            <a:spLocks noGrp="1"/>
          </p:cNvSpPr>
          <p:nvPr>
            <p:ph type="sldNum" sz="quarter" idx="12"/>
          </p:nvPr>
        </p:nvSpPr>
        <p:spPr/>
        <p:txBody>
          <a:body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510777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F8AA953-C454-EBD3-FA25-1DB1DDDC49C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81483CE2-66B4-4D00-663A-CA18A45C45A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794C041-7471-CD60-EFF5-86A0A61AE07F}"/>
              </a:ext>
            </a:extLst>
          </p:cNvPr>
          <p:cNvSpPr>
            <a:spLocks noGrp="1"/>
          </p:cNvSpPr>
          <p:nvPr>
            <p:ph type="dt" sz="half" idx="10"/>
          </p:nvPr>
        </p:nvSpPr>
        <p:spPr/>
        <p:txBody>
          <a:body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7F5CB2A-B913-2EAC-EFA0-CC179C3A24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A0BA823-E432-84D5-9919-3D36ED591D8C}"/>
              </a:ext>
            </a:extLst>
          </p:cNvPr>
          <p:cNvSpPr>
            <a:spLocks noGrp="1"/>
          </p:cNvSpPr>
          <p:nvPr>
            <p:ph type="sldNum" sz="quarter" idx="12"/>
          </p:nvPr>
        </p:nvSpPr>
        <p:spPr/>
        <p:txBody>
          <a:body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845531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7892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5419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06F88-29FA-46D5-9E3F-6CE9A4956278}"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33A2-48C4-4007-ACF4-B863C3B099ED}"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3349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697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9003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2886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3934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1322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5529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8346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6356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0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06F88-29FA-46D5-9E3F-6CE9A4956278}"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633A2-48C4-4007-ACF4-B863C3B099ED}"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7260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8297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2853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0804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4142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9890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6004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2245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3.jpe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4.jpe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06F88-29FA-46D5-9E3F-6CE9A4956278}" type="datetimeFigureOut">
              <a:rPr lang="en-US" smtClean="0"/>
              <a:t>7/7/2023</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633A2-48C4-4007-ACF4-B863C3B099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053C8-3F25-44C3-AFBA-42D3B99FF44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F1315-5335-4530-804E-1F21D35273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561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7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7/7/2023</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7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9" y="6041371"/>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10813349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34" charset="0"/>
                <a:cs typeface="Arial" pitchFamily="34" charset="0"/>
              </a:defRPr>
            </a:lvl1pPr>
          </a:lstStyle>
          <a:p>
            <a:pPr fontAlgn="base">
              <a:spcBef>
                <a:spcPct val="0"/>
              </a:spcBef>
              <a:spcAft>
                <a:spcPct val="0"/>
              </a:spcAft>
            </a:pPr>
            <a:fld id="{A4A451F5-BD5C-4CE4-85E3-59262252CCC0}" type="slidenum">
              <a:rPr lang="ar-SA"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212180196"/>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9"/>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7/7/2023</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69"/>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9" y="6041369"/>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393180221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0BEA914-2484-AF20-307C-B9093097FE7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6CF1A53-8264-2573-34BC-1B2F14AB28E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E7E0C20D-1C55-2998-5BF7-8BE6E1B0ABD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A8613-26D4-49A3-BBD1-6701D9A1E68C}" type="datetimeFigureOut">
              <a:rPr lang="en-IN" smtClean="0">
                <a:solidFill>
                  <a:prstClr val="black">
                    <a:tint val="75000"/>
                  </a:prstClr>
                </a:solidFill>
              </a:rPr>
              <a:pPr/>
              <a:t>07-07-2023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D87FBD8-CBC9-5353-E8B9-73235E72188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E78B5FA-310B-51C4-FE18-8358BA0823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753FA-684D-42BC-A81C-A9B6C42E0D4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9784693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DFA1D-21C5-4C91-8F87-104BDCAC01AA}"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24D70-B391-4A2A-A1EF-E831CCDDDB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47678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38FD0-A59A-4318-94BB-EBA34A5A7F6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13EC5-2E09-4C35-87FF-34416FD0EE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17070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medicalnewstoday.com/articles/37557.php" TargetMode="External"/><Relationship Id="rId7" Type="http://schemas.openxmlformats.org/officeDocument/2006/relationships/image" Target="../media/image7.jpeg"/><Relationship Id="rId2" Type="http://schemas.openxmlformats.org/officeDocument/2006/relationships/hyperlink" Target="https://www.medicalnewstoday.com/articles/155412.php" TargetMode="External"/><Relationship Id="rId1" Type="http://schemas.openxmlformats.org/officeDocument/2006/relationships/slideLayout" Target="../slideLayouts/slideLayout13.xml"/><Relationship Id="rId6" Type="http://schemas.openxmlformats.org/officeDocument/2006/relationships/hyperlink" Target="https://www.medicalnewstoday.com/articles/186656.php" TargetMode="External"/><Relationship Id="rId5" Type="http://schemas.openxmlformats.org/officeDocument/2006/relationships/hyperlink" Target="https://www.medicalnewstoday.com/articles/150479.php" TargetMode="External"/><Relationship Id="rId4" Type="http://schemas.openxmlformats.org/officeDocument/2006/relationships/hyperlink" Target="https://www.medicalnewstoday.com/articles/246829.php"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a:t>
            </a:r>
            <a:endParaRPr lang="en-IN" dirty="0"/>
          </a:p>
        </p:txBody>
      </p:sp>
      <p:sp>
        <p:nvSpPr>
          <p:cNvPr id="3" name="Subtitle 2"/>
          <p:cNvSpPr>
            <a:spLocks noGrp="1"/>
          </p:cNvSpPr>
          <p:nvPr>
            <p:ph type="subTitle" idx="1"/>
          </p:nvPr>
        </p:nvSpPr>
        <p:spPr/>
        <p:txBody>
          <a:bodyPr>
            <a:normAutofit fontScale="62500" lnSpcReduction="20000"/>
          </a:bodyPr>
          <a:lstStyle/>
          <a:p>
            <a:pPr lvl="0">
              <a:lnSpc>
                <a:spcPct val="90000"/>
              </a:lnSpc>
              <a:spcBef>
                <a:spcPts val="1000"/>
              </a:spcBef>
            </a:pPr>
            <a:r>
              <a:rPr lang="en-US" sz="2600" b="1" dirty="0">
                <a:solidFill>
                  <a:schemeClr val="tx1"/>
                </a:solidFill>
                <a:latin typeface="Times New Roman" pitchFamily="18" charset="0"/>
                <a:cs typeface="Times New Roman" pitchFamily="18" charset="0"/>
              </a:rPr>
              <a:t>Compiled by</a:t>
            </a:r>
          </a:p>
          <a:p>
            <a:pPr lvl="0">
              <a:lnSpc>
                <a:spcPct val="90000"/>
              </a:lnSpc>
              <a:spcBef>
                <a:spcPts val="1000"/>
              </a:spcBef>
            </a:pPr>
            <a:r>
              <a:rPr lang="en-US" sz="2600" b="1" dirty="0" err="1">
                <a:solidFill>
                  <a:schemeClr val="tx1"/>
                </a:solidFill>
                <a:latin typeface="Times New Roman" pitchFamily="18" charset="0"/>
                <a:cs typeface="Times New Roman" pitchFamily="18" charset="0"/>
              </a:rPr>
              <a:t>Dr.D.Nirmala</a:t>
            </a:r>
            <a:endParaRPr lang="en-US" sz="2600" b="1" dirty="0">
              <a:solidFill>
                <a:schemeClr val="tx1"/>
              </a:solidFill>
              <a:latin typeface="Times New Roman" pitchFamily="18" charset="0"/>
              <a:cs typeface="Times New Roman" pitchFamily="18" charset="0"/>
            </a:endParaRPr>
          </a:p>
          <a:p>
            <a:pPr lvl="0">
              <a:lnSpc>
                <a:spcPct val="90000"/>
              </a:lnSpc>
              <a:spcBef>
                <a:spcPts val="1000"/>
              </a:spcBef>
            </a:pPr>
            <a:r>
              <a:rPr lang="en-US" sz="2600" b="1" dirty="0">
                <a:solidFill>
                  <a:schemeClr val="tx1"/>
                </a:solidFill>
                <a:latin typeface="Times New Roman" pitchFamily="18" charset="0"/>
                <a:cs typeface="Times New Roman" pitchFamily="18" charset="0"/>
              </a:rPr>
              <a:t>Assistant Professor</a:t>
            </a:r>
          </a:p>
          <a:p>
            <a:pPr lvl="0">
              <a:lnSpc>
                <a:spcPct val="90000"/>
              </a:lnSpc>
              <a:spcBef>
                <a:spcPts val="1000"/>
              </a:spcBef>
            </a:pPr>
            <a:r>
              <a:rPr lang="en-US" sz="2600" b="1" dirty="0">
                <a:solidFill>
                  <a:schemeClr val="tx1"/>
                </a:solidFill>
                <a:latin typeface="Times New Roman" pitchFamily="18" charset="0"/>
                <a:cs typeface="Times New Roman" pitchFamily="18" charset="0"/>
              </a:rPr>
              <a:t>Department of Social Work</a:t>
            </a:r>
          </a:p>
          <a:p>
            <a:pPr lvl="0">
              <a:lnSpc>
                <a:spcPct val="90000"/>
              </a:lnSpc>
              <a:spcBef>
                <a:spcPts val="1000"/>
              </a:spcBef>
            </a:pPr>
            <a:r>
              <a:rPr lang="en-US" sz="2600" b="1" dirty="0">
                <a:solidFill>
                  <a:schemeClr val="tx1"/>
                </a:solidFill>
                <a:latin typeface="Times New Roman" pitchFamily="18" charset="0"/>
                <a:cs typeface="Times New Roman" pitchFamily="18" charset="0"/>
              </a:rPr>
              <a:t>Bharathidasan University</a:t>
            </a:r>
          </a:p>
          <a:p>
            <a:pPr lvl="0">
              <a:lnSpc>
                <a:spcPct val="90000"/>
              </a:lnSpc>
              <a:spcBef>
                <a:spcPts val="1000"/>
              </a:spcBef>
            </a:pPr>
            <a:r>
              <a:rPr lang="en-US" sz="2600" b="1" dirty="0" err="1">
                <a:solidFill>
                  <a:schemeClr val="tx1"/>
                </a:solidFill>
                <a:latin typeface="Times New Roman" pitchFamily="18" charset="0"/>
                <a:cs typeface="Times New Roman" pitchFamily="18" charset="0"/>
              </a:rPr>
              <a:t>Tiruchirappalli</a:t>
            </a:r>
            <a:endParaRPr lang="en-IN" sz="2600" b="1" dirty="0">
              <a:solidFill>
                <a:schemeClr val="tx1"/>
              </a:solidFill>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3999886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Self confidence</a:t>
            </a:r>
            <a:endParaRPr lang="en-US" dirty="0"/>
          </a:p>
        </p:txBody>
      </p:sp>
      <p:sp>
        <p:nvSpPr>
          <p:cNvPr id="3" name="Content Placeholder 2"/>
          <p:cNvSpPr>
            <a:spLocks noGrp="1"/>
          </p:cNvSpPr>
          <p:nvPr>
            <p:ph idx="1"/>
          </p:nvPr>
        </p:nvSpPr>
        <p:spPr/>
        <p:txBody>
          <a:bodyPr>
            <a:noAutofit/>
          </a:bodyPr>
          <a:lstStyle/>
          <a:p>
            <a:pPr algn="just"/>
            <a:r>
              <a:rPr lang="en-US" sz="2400" dirty="0" smtClean="0">
                <a:latin typeface="Times New Roman" pitchFamily="18" charset="0"/>
                <a:cs typeface="Times New Roman" pitchFamily="18" charset="0"/>
              </a:rPr>
              <a:t>Confidence is knowing that you have skills and positive traits, that you are able to face challenges and deal with difficult circumstances;</a:t>
            </a:r>
          </a:p>
          <a:p>
            <a:pPr algn="just"/>
            <a:r>
              <a:rPr lang="en-US" sz="2400" dirty="0" smtClean="0">
                <a:latin typeface="Times New Roman" pitchFamily="18" charset="0"/>
                <a:cs typeface="Times New Roman" pitchFamily="18" charset="0"/>
              </a:rPr>
              <a:t>Confidence can also give you a positive outlook on life, increasing your mental and emotional wellbeing.</a:t>
            </a:r>
          </a:p>
          <a:p>
            <a:pPr algn="just"/>
            <a:r>
              <a:rPr lang="en-US" sz="2400" dirty="0" smtClean="0">
                <a:latin typeface="Times New Roman" pitchFamily="18" charset="0"/>
                <a:cs typeface="Times New Roman" pitchFamily="18" charset="0"/>
              </a:rPr>
              <a:t>Confidence levels can change throughout your life and across different areas of your life.</a:t>
            </a:r>
          </a:p>
          <a:p>
            <a:pPr algn="just"/>
            <a:r>
              <a:rPr lang="en-US" sz="2400" dirty="0" smtClean="0">
                <a:latin typeface="Times New Roman" pitchFamily="18" charset="0"/>
                <a:cs typeface="Times New Roman" pitchFamily="18" charset="0"/>
              </a:rPr>
              <a:t>Many things can influence your confidence levels such as your thoughts, feelings, actions and past experiences.</a:t>
            </a:r>
          </a:p>
          <a:p>
            <a:pPr algn="just"/>
            <a:r>
              <a:rPr lang="en-US" sz="2400" dirty="0" smtClean="0">
                <a:latin typeface="Times New Roman" pitchFamily="18" charset="0"/>
                <a:cs typeface="Times New Roman" pitchFamily="18" charset="0"/>
              </a:rPr>
              <a:t>It is important to try and understand what affects your confidence because ongoing low confidence can affect your physical and emotional health, your relationships with others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5645300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990600"/>
          </a:xfrm>
        </p:spPr>
        <p:txBody>
          <a:bodyPr/>
          <a:lstStyle/>
          <a:p>
            <a:pPr eaLnBrk="1" hangingPunct="1">
              <a:defRPr/>
            </a:pPr>
            <a:r>
              <a:rPr lang="en-US" altLang="en-US" sz="3600" b="1">
                <a:solidFill>
                  <a:srgbClr val="FF9900"/>
                </a:solidFill>
                <a:latin typeface="Bookman Old Style" panose="02050604050505020204" pitchFamily="18" charset="0"/>
              </a:rPr>
              <a:t>	    </a:t>
            </a:r>
          </a:p>
        </p:txBody>
      </p:sp>
      <p:sp>
        <p:nvSpPr>
          <p:cNvPr id="24579" name="Content Placeholder 2"/>
          <p:cNvSpPr>
            <a:spLocks noGrp="1"/>
          </p:cNvSpPr>
          <p:nvPr>
            <p:ph idx="1"/>
          </p:nvPr>
        </p:nvSpPr>
        <p:spPr>
          <a:xfrm>
            <a:off x="0" y="1066800"/>
            <a:ext cx="9144000" cy="5791200"/>
          </a:xfrm>
        </p:spPr>
        <p:txBody>
          <a:bodyPr/>
          <a:lstStyle/>
          <a:p>
            <a:pPr algn="ctr" eaLnBrk="1" hangingPunct="1">
              <a:buFont typeface="Wingdings" panose="05000000000000000000" pitchFamily="2" charset="2"/>
              <a:buNone/>
              <a:defRPr/>
            </a:pPr>
            <a:r>
              <a:rPr lang="en-US" altLang="en-US" sz="2800" b="1" u="sng" dirty="0"/>
              <a:t>Life Expectancy at  Birth</a:t>
            </a:r>
          </a:p>
          <a:p>
            <a:pPr algn="ctr" eaLnBrk="1" hangingPunct="1">
              <a:buFont typeface="Wingdings" panose="05000000000000000000" pitchFamily="2" charset="2"/>
              <a:buNone/>
              <a:defRPr/>
            </a:pPr>
            <a:endParaRPr lang="en-US" altLang="en-US" sz="2800" b="1" u="sng" dirty="0"/>
          </a:p>
          <a:p>
            <a:pPr eaLnBrk="1" hangingPunct="1">
              <a:buFont typeface="Wingdings" panose="05000000000000000000" pitchFamily="2" charset="2"/>
              <a:buNone/>
              <a:defRPr/>
            </a:pPr>
            <a:r>
              <a:rPr lang="en-US" altLang="en-US" sz="2800" b="1" u="sng" dirty="0"/>
              <a:t>The numbers of years a newborn baby would live if subjected to present mortality risks prevailing for each age group in the population.</a:t>
            </a:r>
          </a:p>
          <a:p>
            <a:pPr eaLnBrk="1" hangingPunct="1">
              <a:buFont typeface="Wingdings" panose="05000000000000000000" pitchFamily="2" charset="2"/>
              <a:buNone/>
              <a:defRPr/>
            </a:pPr>
            <a:endParaRPr lang="en-US" altLang="en-US" sz="2800" b="1" u="sng" dirty="0"/>
          </a:p>
          <a:p>
            <a:pPr eaLnBrk="1" hangingPunct="1">
              <a:defRPr/>
            </a:pPr>
            <a:r>
              <a:rPr lang="en-US" altLang="en-US" sz="2800" b="1" dirty="0"/>
              <a:t>Estimated for both sexes separately.</a:t>
            </a:r>
          </a:p>
          <a:p>
            <a:pPr eaLnBrk="1" hangingPunct="1">
              <a:lnSpc>
                <a:spcPct val="80000"/>
              </a:lnSpc>
              <a:defRPr/>
            </a:pPr>
            <a:r>
              <a:rPr lang="en-US" altLang="en-US" sz="2800" b="1" dirty="0"/>
              <a:t>Good indicator of socioeconomic development</a:t>
            </a:r>
          </a:p>
          <a:p>
            <a:pPr eaLnBrk="1" hangingPunct="1">
              <a:lnSpc>
                <a:spcPct val="80000"/>
              </a:lnSpc>
              <a:defRPr/>
            </a:pPr>
            <a:r>
              <a:rPr lang="en-US" altLang="en-US" sz="2800" b="1" dirty="0"/>
              <a:t>Positive health indicator of long time survival</a:t>
            </a:r>
          </a:p>
          <a:p>
            <a:pPr eaLnBrk="1" hangingPunct="1">
              <a:lnSpc>
                <a:spcPct val="80000"/>
              </a:lnSpc>
              <a:buFont typeface="Wingdings 2" panose="05020102010507070707" pitchFamily="18" charset="2"/>
              <a:buNone/>
              <a:defRPr/>
            </a:pPr>
            <a:r>
              <a:rPr lang="en-US" altLang="en-US" sz="2800" b="1" dirty="0"/>
              <a:t>	</a:t>
            </a:r>
          </a:p>
          <a:p>
            <a:pPr eaLnBrk="1" hangingPunct="1">
              <a:lnSpc>
                <a:spcPct val="80000"/>
              </a:lnSpc>
              <a:buFont typeface="Wingdings 2" panose="05020102010507070707" pitchFamily="18" charset="2"/>
              <a:buNone/>
              <a:defRPr/>
            </a:pPr>
            <a:endParaRPr lang="en-US" altLang="en-US" sz="2800" b="1" dirty="0"/>
          </a:p>
          <a:p>
            <a:pPr eaLnBrk="1" hangingPunct="1">
              <a:lnSpc>
                <a:spcPct val="80000"/>
              </a:lnSpc>
              <a:buFont typeface="Wingdings 2" panose="05020102010507070707" pitchFamily="18" charset="2"/>
              <a:buNone/>
              <a:defRPr/>
            </a:pPr>
            <a:endParaRPr lang="en-US" altLang="en-US" sz="2800" b="1" dirty="0"/>
          </a:p>
          <a:p>
            <a:pPr eaLnBrk="1" hangingPunct="1">
              <a:lnSpc>
                <a:spcPct val="80000"/>
              </a:lnSpc>
              <a:defRPr/>
            </a:pPr>
            <a:endParaRPr lang="en-US" altLang="en-US" sz="2800" b="1" dirty="0"/>
          </a:p>
        </p:txBody>
      </p:sp>
    </p:spTree>
    <p:extLst>
      <p:ext uri="{BB962C8B-B14F-4D97-AF65-F5344CB8AC3E}">
        <p14:creationId xmlns:p14="http://schemas.microsoft.com/office/powerpoint/2010/main" val="29706960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lgn="just">
              <a:defRPr/>
            </a:pPr>
            <a:r>
              <a:rPr lang="en-US" dirty="0">
                <a:solidFill>
                  <a:schemeClr val="tx1">
                    <a:lumMod val="95000"/>
                  </a:schemeClr>
                </a:solidFill>
                <a:effectLst/>
                <a:latin typeface="arial" panose="020B0604020202020204" pitchFamily="34" charset="0"/>
              </a:rPr>
              <a:t>How much is the life expectancy at birth in India?</a:t>
            </a:r>
          </a:p>
          <a:p>
            <a:pPr algn="just">
              <a:defRPr/>
            </a:pPr>
            <a:r>
              <a:rPr lang="en-US" dirty="0">
                <a:solidFill>
                  <a:schemeClr val="tx1">
                    <a:lumMod val="95000"/>
                  </a:schemeClr>
                </a:solidFill>
                <a:effectLst/>
                <a:latin typeface="arial" panose="020B0604020202020204" pitchFamily="34" charset="0"/>
              </a:rPr>
              <a:t>In India the average life expectancy of a </a:t>
            </a:r>
            <a:r>
              <a:rPr lang="en-US" b="1" dirty="0">
                <a:solidFill>
                  <a:schemeClr val="tx1">
                    <a:lumMod val="95000"/>
                  </a:schemeClr>
                </a:solidFill>
                <a:effectLst/>
                <a:latin typeface="arial" panose="020B0604020202020204" pitchFamily="34" charset="0"/>
              </a:rPr>
              <a:t>female is </a:t>
            </a:r>
            <a:r>
              <a:rPr lang="en-US" b="1" dirty="0">
                <a:solidFill>
                  <a:srgbClr val="FFFF00"/>
                </a:solidFill>
                <a:effectLst/>
                <a:latin typeface="arial" panose="020B0604020202020204" pitchFamily="34" charset="0"/>
              </a:rPr>
              <a:t>70.7 years and for male it is 68.2 years</a:t>
            </a:r>
            <a:r>
              <a:rPr lang="en-US" dirty="0">
                <a:solidFill>
                  <a:srgbClr val="202124"/>
                </a:solidFill>
                <a:effectLst/>
                <a:latin typeface="arial" panose="020B0604020202020204" pitchFamily="34" charset="0"/>
              </a:rPr>
              <a:t>. </a:t>
            </a:r>
            <a:r>
              <a:rPr lang="en-US" i="1" dirty="0">
                <a:solidFill>
                  <a:schemeClr val="tx2">
                    <a:lumMod val="95000"/>
                  </a:schemeClr>
                </a:solidFill>
                <a:effectLst/>
                <a:latin typeface="arial" panose="020B0604020202020204" pitchFamily="34" charset="0"/>
              </a:rPr>
              <a:t>If a child survives its first one year from his birth in India then the life expectancy increases to 71.1 years from 69.4 years</a:t>
            </a:r>
          </a:p>
          <a:p>
            <a:pPr>
              <a:defRPr/>
            </a:pPr>
            <a:endParaRPr lang="en-IN" dirty="0"/>
          </a:p>
        </p:txBody>
      </p:sp>
    </p:spTree>
    <p:extLst>
      <p:ext uri="{BB962C8B-B14F-4D97-AF65-F5344CB8AC3E}">
        <p14:creationId xmlns:p14="http://schemas.microsoft.com/office/powerpoint/2010/main" val="2464155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lgn="just">
              <a:defRPr/>
            </a:pPr>
            <a:r>
              <a:rPr lang="en-US" dirty="0">
                <a:solidFill>
                  <a:schemeClr val="tx1">
                    <a:lumMod val="95000"/>
                  </a:schemeClr>
                </a:solidFill>
                <a:effectLst/>
                <a:latin typeface="arial" panose="020B0604020202020204" pitchFamily="34" charset="0"/>
              </a:rPr>
              <a:t>Which Indian state has lowest life expectancy?</a:t>
            </a:r>
          </a:p>
          <a:p>
            <a:pPr algn="just">
              <a:defRPr/>
            </a:pPr>
            <a:r>
              <a:rPr lang="en-US" dirty="0">
                <a:solidFill>
                  <a:schemeClr val="tx1">
                    <a:lumMod val="95000"/>
                  </a:schemeClr>
                </a:solidFill>
                <a:effectLst/>
                <a:latin typeface="arial" panose="020B0604020202020204" pitchFamily="34" charset="0"/>
              </a:rPr>
              <a:t>The lowest life expectancy has been recorded in the State </a:t>
            </a:r>
            <a:r>
              <a:rPr lang="en-US" b="1" dirty="0">
                <a:solidFill>
                  <a:schemeClr val="tx1">
                    <a:lumMod val="95000"/>
                  </a:schemeClr>
                </a:solidFill>
                <a:effectLst/>
                <a:latin typeface="arial" panose="020B0604020202020204" pitchFamily="34" charset="0"/>
              </a:rPr>
              <a:t>of Madhya Pradesh</a:t>
            </a:r>
            <a:r>
              <a:rPr lang="en-US" dirty="0">
                <a:solidFill>
                  <a:schemeClr val="tx1">
                    <a:lumMod val="95000"/>
                  </a:schemeClr>
                </a:solidFill>
                <a:effectLst/>
                <a:latin typeface="arial" panose="020B0604020202020204" pitchFamily="34" charset="0"/>
              </a:rPr>
              <a:t> for rural males and </a:t>
            </a:r>
          </a:p>
          <a:p>
            <a:pPr algn="just">
              <a:defRPr/>
            </a:pPr>
            <a:r>
              <a:rPr lang="en-US" dirty="0">
                <a:solidFill>
                  <a:schemeClr val="tx1">
                    <a:lumMod val="95000"/>
                  </a:schemeClr>
                </a:solidFill>
                <a:effectLst/>
                <a:latin typeface="arial" panose="020B0604020202020204" pitchFamily="34" charset="0"/>
              </a:rPr>
              <a:t>Assam for rural females. </a:t>
            </a:r>
          </a:p>
          <a:p>
            <a:pPr algn="just">
              <a:defRPr/>
            </a:pPr>
            <a:r>
              <a:rPr lang="en-US" dirty="0">
                <a:solidFill>
                  <a:schemeClr val="tx1">
                    <a:lumMod val="95000"/>
                  </a:schemeClr>
                </a:solidFill>
                <a:effectLst/>
                <a:latin typeface="arial" panose="020B0604020202020204" pitchFamily="34" charset="0"/>
              </a:rPr>
              <a:t>The lowest life expectancy has been recorded in BIHAR both for urban males and females during 2022</a:t>
            </a:r>
            <a:r>
              <a:rPr lang="en-US" dirty="0">
                <a:solidFill>
                  <a:srgbClr val="202124"/>
                </a:solidFill>
                <a:effectLst/>
                <a:latin typeface="arial" panose="020B0604020202020204" pitchFamily="34" charset="0"/>
              </a:rPr>
              <a:t>.</a:t>
            </a:r>
          </a:p>
          <a:p>
            <a:pPr>
              <a:defRPr/>
            </a:pPr>
            <a:endParaRPr lang="en-IN" dirty="0"/>
          </a:p>
        </p:txBody>
      </p:sp>
    </p:spTree>
    <p:extLst>
      <p:ext uri="{BB962C8B-B14F-4D97-AF65-F5344CB8AC3E}">
        <p14:creationId xmlns:p14="http://schemas.microsoft.com/office/powerpoint/2010/main" val="9448630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defRPr/>
            </a:pPr>
            <a:r>
              <a:rPr lang="en-US" dirty="0"/>
              <a:t>Which country lives the longest?</a:t>
            </a:r>
          </a:p>
          <a:p>
            <a:pPr>
              <a:defRPr/>
            </a:pPr>
            <a:r>
              <a:rPr lang="en-US" dirty="0"/>
              <a:t>Countries ranked by life expectancy</a:t>
            </a:r>
          </a:p>
          <a:p>
            <a:pPr>
              <a:defRPr/>
            </a:pPr>
            <a:r>
              <a:rPr lang="en-US" dirty="0"/>
              <a:t>#	Country	Life Expectancy (both sexes)</a:t>
            </a:r>
          </a:p>
          <a:p>
            <a:pPr>
              <a:defRPr/>
            </a:pPr>
            <a:r>
              <a:rPr lang="en-US" dirty="0"/>
              <a:t>1	Hong Kong	85.29</a:t>
            </a:r>
          </a:p>
          <a:p>
            <a:pPr>
              <a:defRPr/>
            </a:pPr>
            <a:r>
              <a:rPr lang="en-US" dirty="0"/>
              <a:t>2	Japan	85.03</a:t>
            </a:r>
          </a:p>
          <a:p>
            <a:pPr>
              <a:defRPr/>
            </a:pPr>
            <a:r>
              <a:rPr lang="en-US" dirty="0"/>
              <a:t>3	Macao	84.68</a:t>
            </a:r>
          </a:p>
          <a:p>
            <a:pPr>
              <a:defRPr/>
            </a:pPr>
            <a:r>
              <a:rPr lang="en-US" dirty="0"/>
              <a:t>4	Switzerland	84.25</a:t>
            </a:r>
            <a:endParaRPr lang="en-IN" dirty="0"/>
          </a:p>
        </p:txBody>
      </p:sp>
    </p:spTree>
    <p:extLst>
      <p:ext uri="{BB962C8B-B14F-4D97-AF65-F5344CB8AC3E}">
        <p14:creationId xmlns:p14="http://schemas.microsoft.com/office/powerpoint/2010/main" val="19265453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defRPr/>
            </a:pPr>
            <a:r>
              <a:rPr lang="en-US" dirty="0"/>
              <a:t>Which Indian state has longest life expectancy?</a:t>
            </a:r>
          </a:p>
          <a:p>
            <a:pPr>
              <a:defRPr/>
            </a:pPr>
            <a:r>
              <a:rPr lang="en-US" dirty="0"/>
              <a:t>Kerala</a:t>
            </a:r>
          </a:p>
          <a:p>
            <a:pPr>
              <a:defRPr/>
            </a:pPr>
            <a:r>
              <a:rPr lang="en-US" dirty="0"/>
              <a:t>List</a:t>
            </a:r>
          </a:p>
          <a:p>
            <a:pPr>
              <a:defRPr/>
            </a:pPr>
            <a:r>
              <a:rPr lang="en-US" dirty="0"/>
              <a:t>Rank	State	Life expectancy at birth</a:t>
            </a:r>
          </a:p>
          <a:p>
            <a:pPr>
              <a:defRPr/>
            </a:pPr>
            <a:r>
              <a:rPr lang="en-US" dirty="0"/>
              <a:t>(2010–20)</a:t>
            </a:r>
          </a:p>
          <a:p>
            <a:pPr>
              <a:defRPr/>
            </a:pPr>
            <a:r>
              <a:rPr lang="en-US" dirty="0"/>
              <a:t>1	Kerala	74.9</a:t>
            </a:r>
          </a:p>
          <a:p>
            <a:pPr>
              <a:defRPr/>
            </a:pPr>
            <a:r>
              <a:rPr lang="en-US" dirty="0"/>
              <a:t>2	Delhi	73.2</a:t>
            </a:r>
          </a:p>
          <a:p>
            <a:pPr>
              <a:defRPr/>
            </a:pPr>
            <a:r>
              <a:rPr lang="en-US" dirty="0"/>
              <a:t>3	Jammu and Kashmir	72.6</a:t>
            </a:r>
            <a:endParaRPr lang="en-IN" dirty="0"/>
          </a:p>
        </p:txBody>
      </p:sp>
    </p:spTree>
    <p:extLst>
      <p:ext uri="{BB962C8B-B14F-4D97-AF65-F5344CB8AC3E}">
        <p14:creationId xmlns:p14="http://schemas.microsoft.com/office/powerpoint/2010/main" val="34184875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a:r>
              <a:rPr lang="en-US" altLang="en-US" b="1" u="sng" smtClean="0">
                <a:effectLst/>
              </a:rPr>
              <a:t>Crude Birth Rate (CBR)</a:t>
            </a:r>
          </a:p>
        </p:txBody>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just">
              <a:lnSpc>
                <a:spcPct val="90000"/>
              </a:lnSpc>
            </a:pPr>
            <a:r>
              <a:rPr lang="en-US" altLang="en-US" sz="2400" b="1" u="sng" smtClean="0">
                <a:effectLst/>
              </a:rPr>
              <a:t>CBR is defined as number of births per 1000 population during one year.</a:t>
            </a:r>
          </a:p>
          <a:p>
            <a:pPr algn="just">
              <a:lnSpc>
                <a:spcPct val="90000"/>
              </a:lnSpc>
            </a:pPr>
            <a:r>
              <a:rPr lang="en-US" altLang="en-US" sz="2400" b="1" u="sng" smtClean="0">
                <a:effectLst/>
              </a:rPr>
              <a:t>Crude Birth Rate in Jordan is 27 per 1000 population.</a:t>
            </a:r>
          </a:p>
          <a:p>
            <a:pPr algn="just">
              <a:lnSpc>
                <a:spcPct val="90000"/>
              </a:lnSpc>
            </a:pPr>
            <a:r>
              <a:rPr lang="en-US" altLang="en-US" sz="2400" smtClean="0">
                <a:effectLst/>
              </a:rPr>
              <a:t>CBR is dependent on the age structure of the population.</a:t>
            </a:r>
          </a:p>
          <a:p>
            <a:pPr algn="just">
              <a:lnSpc>
                <a:spcPct val="90000"/>
              </a:lnSpc>
            </a:pPr>
            <a:r>
              <a:rPr lang="en-US" altLang="en-US" sz="2400" smtClean="0">
                <a:effectLst/>
              </a:rPr>
              <a:t>A population with a large proportion in the childbearing age naturally has a higher crude birth rate than a population with predominance of either children or people beyond fertile age.</a:t>
            </a:r>
          </a:p>
          <a:p>
            <a:pPr algn="just">
              <a:lnSpc>
                <a:spcPct val="90000"/>
              </a:lnSpc>
            </a:pPr>
            <a:r>
              <a:rPr lang="en-US" altLang="en-US" sz="2400" smtClean="0">
                <a:effectLst/>
              </a:rPr>
              <a:t>The high crude birth rate in Africa arises from the combination of high fertility and a young age structure.</a:t>
            </a:r>
          </a:p>
        </p:txBody>
      </p:sp>
    </p:spTree>
    <p:extLst>
      <p:ext uri="{BB962C8B-B14F-4D97-AF65-F5344CB8AC3E}">
        <p14:creationId xmlns:p14="http://schemas.microsoft.com/office/powerpoint/2010/main" val="2580103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lgn="just">
              <a:defRPr/>
            </a:pPr>
            <a:r>
              <a:rPr lang="en-US" dirty="0"/>
              <a:t>In 2020, crude birth rate for India was 17.44 births per thousand population. Crude birth rate of India fell gradually from </a:t>
            </a:r>
            <a:r>
              <a:rPr lang="en-US" dirty="0">
                <a:solidFill>
                  <a:schemeClr val="accent2">
                    <a:lumMod val="60000"/>
                    <a:lumOff val="40000"/>
                  </a:schemeClr>
                </a:solidFill>
              </a:rPr>
              <a:t>38.82 births per thousand population in 1971 </a:t>
            </a:r>
            <a:r>
              <a:rPr lang="en-US" dirty="0"/>
              <a:t>to </a:t>
            </a:r>
            <a:r>
              <a:rPr lang="en-US" dirty="0">
                <a:solidFill>
                  <a:schemeClr val="accent2">
                    <a:lumMod val="60000"/>
                    <a:lumOff val="40000"/>
                  </a:schemeClr>
                </a:solidFill>
              </a:rPr>
              <a:t>17.44 births per thousand population in 2020.</a:t>
            </a:r>
            <a:endParaRPr lang="en-IN" dirty="0">
              <a:solidFill>
                <a:schemeClr val="accent2">
                  <a:lumMod val="60000"/>
                  <a:lumOff val="40000"/>
                </a:schemeClr>
              </a:solidFill>
            </a:endParaRPr>
          </a:p>
        </p:txBody>
      </p:sp>
    </p:spTree>
    <p:extLst>
      <p:ext uri="{BB962C8B-B14F-4D97-AF65-F5344CB8AC3E}">
        <p14:creationId xmlns:p14="http://schemas.microsoft.com/office/powerpoint/2010/main" val="270126436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0" y="0"/>
            <a:ext cx="9144000" cy="6858000"/>
          </a:xfrm>
        </p:spPr>
        <p:txBody>
          <a:bodyPr>
            <a:normAutofit/>
          </a:bodyPr>
          <a:lstStyle/>
          <a:p>
            <a:pPr marL="419100" indent="-382588" eaLnBrk="1" hangingPunct="1">
              <a:lnSpc>
                <a:spcPct val="90000"/>
              </a:lnSpc>
              <a:buFontTx/>
              <a:buNone/>
              <a:defRPr/>
            </a:pPr>
            <a:r>
              <a:rPr lang="en-US" altLang="en-US" sz="2800" b="1" dirty="0">
                <a:solidFill>
                  <a:srgbClr val="FFFF66"/>
                </a:solidFill>
              </a:rPr>
              <a:t>				</a:t>
            </a:r>
          </a:p>
          <a:p>
            <a:pPr marL="419100" indent="-382588" eaLnBrk="1" hangingPunct="1">
              <a:lnSpc>
                <a:spcPct val="90000"/>
              </a:lnSpc>
              <a:buFontTx/>
              <a:buNone/>
              <a:defRPr/>
            </a:pPr>
            <a:r>
              <a:rPr lang="en-US" altLang="en-US" sz="2800" b="1" dirty="0">
                <a:solidFill>
                  <a:srgbClr val="FFFF66"/>
                </a:solidFill>
              </a:rPr>
              <a:t>			</a:t>
            </a:r>
            <a:r>
              <a:rPr lang="en-US" altLang="en-US" sz="3500" b="1" u="sng" dirty="0">
                <a:solidFill>
                  <a:srgbClr val="FFFF66"/>
                </a:solidFill>
              </a:rPr>
              <a:t>Infant Mortality Rate (IMR)</a:t>
            </a:r>
          </a:p>
          <a:p>
            <a:pPr marL="419100" indent="-382588" eaLnBrk="1" hangingPunct="1">
              <a:lnSpc>
                <a:spcPct val="90000"/>
              </a:lnSpc>
              <a:buFont typeface="Wingdings 2" panose="05020102010507070707" pitchFamily="18" charset="2"/>
              <a:buNone/>
              <a:defRPr/>
            </a:pPr>
            <a:endParaRPr lang="en-US" altLang="en-US" sz="2800" b="1" dirty="0"/>
          </a:p>
          <a:p>
            <a:pPr marL="419100" indent="-382588" algn="just" eaLnBrk="1" hangingPunct="1">
              <a:lnSpc>
                <a:spcPct val="90000"/>
              </a:lnSpc>
              <a:buFont typeface="Wingdings 2" panose="05020102010507070707" pitchFamily="18" charset="2"/>
              <a:buNone/>
              <a:defRPr/>
            </a:pPr>
            <a:r>
              <a:rPr lang="en-US" altLang="en-US" sz="2800" b="1" u="sng" dirty="0"/>
              <a:t>The annual number of children less than one year of age who die per 1000 live birth.</a:t>
            </a:r>
          </a:p>
          <a:p>
            <a:pPr marL="419100" indent="-382588" algn="just" eaLnBrk="1" hangingPunct="1">
              <a:lnSpc>
                <a:spcPct val="90000"/>
              </a:lnSpc>
              <a:buFont typeface="Wingdings 2" panose="05020102010507070707" pitchFamily="18" charset="2"/>
              <a:buNone/>
              <a:defRPr/>
            </a:pPr>
            <a:endParaRPr lang="en-US" altLang="en-US" sz="2800" b="1" u="sng" dirty="0"/>
          </a:p>
          <a:p>
            <a:pPr marL="419100" indent="-382588" algn="just" eaLnBrk="1" hangingPunct="1">
              <a:lnSpc>
                <a:spcPct val="90000"/>
              </a:lnSpc>
              <a:buFont typeface="Wingdings 2" panose="05020102010507070707" pitchFamily="18" charset="2"/>
              <a:buChar char=""/>
              <a:defRPr/>
            </a:pPr>
            <a:r>
              <a:rPr lang="en-US" altLang="en-US" sz="2800" b="1" dirty="0"/>
              <a:t>Indicator of </a:t>
            </a:r>
            <a:r>
              <a:rPr lang="en-US" altLang="en-US" sz="2800" b="1" dirty="0">
                <a:solidFill>
                  <a:srgbClr val="FFFF66"/>
                </a:solidFill>
              </a:rPr>
              <a:t>health status</a:t>
            </a:r>
            <a:r>
              <a:rPr lang="en-US" altLang="en-US" sz="2800" b="1" dirty="0"/>
              <a:t> of not only infants but also whole population &amp; socioeconomic conditions.</a:t>
            </a:r>
          </a:p>
          <a:p>
            <a:pPr marL="419100" indent="-382588" algn="just" eaLnBrk="1" hangingPunct="1">
              <a:lnSpc>
                <a:spcPct val="90000"/>
              </a:lnSpc>
              <a:buFont typeface="Wingdings 2" panose="05020102010507070707" pitchFamily="18" charset="2"/>
              <a:buNone/>
              <a:defRPr/>
            </a:pPr>
            <a:endParaRPr lang="en-US" altLang="en-US" sz="2800" b="1" dirty="0"/>
          </a:p>
          <a:p>
            <a:pPr marL="419100" indent="-382588" algn="just" eaLnBrk="1" hangingPunct="1">
              <a:lnSpc>
                <a:spcPct val="90000"/>
              </a:lnSpc>
              <a:buFont typeface="Wingdings 2" panose="05020102010507070707" pitchFamily="18" charset="2"/>
              <a:buChar char=""/>
              <a:defRPr/>
            </a:pPr>
            <a:r>
              <a:rPr lang="en-US" altLang="en-US" sz="2800" b="1" dirty="0">
                <a:solidFill>
                  <a:srgbClr val="FFFF66"/>
                </a:solidFill>
              </a:rPr>
              <a:t>Sensitive</a:t>
            </a:r>
            <a:r>
              <a:rPr lang="en-US" altLang="en-US" sz="2800" b="1" dirty="0"/>
              <a:t> indicator of availability, utilization &amp;effectiveness of health care, particularly perinatal care.</a:t>
            </a:r>
          </a:p>
          <a:p>
            <a:pPr marL="419100" indent="-382588" eaLnBrk="1" hangingPunct="1">
              <a:lnSpc>
                <a:spcPct val="90000"/>
              </a:lnSpc>
              <a:buFont typeface="Wingdings 2" panose="05020102010507070707" pitchFamily="18" charset="2"/>
              <a:buNone/>
              <a:defRPr/>
            </a:pPr>
            <a:endParaRPr lang="en-US" altLang="en-US" sz="2800" b="1" dirty="0"/>
          </a:p>
          <a:p>
            <a:pPr marL="419100" indent="-382588" eaLnBrk="1" hangingPunct="1">
              <a:lnSpc>
                <a:spcPct val="90000"/>
              </a:lnSpc>
              <a:buFont typeface="Wingdings 2" panose="05020102010507070707" pitchFamily="18" charset="2"/>
              <a:buNone/>
              <a:defRPr/>
            </a:pPr>
            <a:r>
              <a:rPr lang="en-US" altLang="en-US" sz="2800" b="1" dirty="0"/>
              <a:t>	</a:t>
            </a:r>
          </a:p>
        </p:txBody>
      </p:sp>
      <p:sp>
        <p:nvSpPr>
          <p:cNvPr id="25603" name="Slide Number Placeholder 3"/>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18867999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lgn="just">
              <a:defRPr/>
            </a:pPr>
            <a:r>
              <a:rPr lang="en-US" sz="2800" dirty="0"/>
              <a:t>What is the current infant mortality rate in India?</a:t>
            </a:r>
          </a:p>
          <a:p>
            <a:pPr algn="just">
              <a:defRPr/>
            </a:pPr>
            <a:r>
              <a:rPr lang="en-US" sz="2800" dirty="0"/>
              <a:t>The current infant mortality rate for India in 2022 is 27.69 deaths per 1000 live births, </a:t>
            </a:r>
            <a:r>
              <a:rPr lang="en-US" sz="2800" dirty="0">
                <a:solidFill>
                  <a:schemeClr val="accent2">
                    <a:lumMod val="60000"/>
                    <a:lumOff val="40000"/>
                  </a:schemeClr>
                </a:solidFill>
              </a:rPr>
              <a:t>a 3.36% decline from 2018. </a:t>
            </a:r>
          </a:p>
          <a:p>
            <a:pPr algn="just">
              <a:defRPr/>
            </a:pPr>
            <a:r>
              <a:rPr lang="en-US" sz="2800" dirty="0"/>
              <a:t>The infant mortality rate for India in 2018 was 32 deaths per 1000 live births, a 4.24% decline from 2017.</a:t>
            </a:r>
            <a:endParaRPr lang="en-IN" sz="2800" dirty="0"/>
          </a:p>
        </p:txBody>
      </p:sp>
    </p:spTree>
    <p:extLst>
      <p:ext uri="{BB962C8B-B14F-4D97-AF65-F5344CB8AC3E}">
        <p14:creationId xmlns:p14="http://schemas.microsoft.com/office/powerpoint/2010/main" val="27622389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z="4000" b="1" u="sng" smtClean="0">
                <a:effectLst/>
              </a:rPr>
              <a:t>The Most Common Causes of Infant Mortality Worldwide</a:t>
            </a:r>
          </a:p>
        </p:txBody>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609600" indent="-609600">
              <a:buFontTx/>
              <a:buAutoNum type="arabicPeriod"/>
            </a:pPr>
            <a:r>
              <a:rPr lang="en-US" altLang="en-US" sz="2800" smtClean="0">
                <a:effectLst/>
              </a:rPr>
              <a:t>Pneumonia</a:t>
            </a:r>
          </a:p>
          <a:p>
            <a:pPr marL="609600" indent="-609600">
              <a:buFontTx/>
              <a:buAutoNum type="arabicPeriod"/>
            </a:pPr>
            <a:r>
              <a:rPr lang="en-US" altLang="en-US" sz="2800" smtClean="0">
                <a:effectLst/>
              </a:rPr>
              <a:t>Diarrhoea (dehydration)</a:t>
            </a:r>
          </a:p>
          <a:p>
            <a:pPr marL="609600" indent="-609600">
              <a:buFontTx/>
              <a:buAutoNum type="arabicPeriod"/>
            </a:pPr>
            <a:endParaRPr lang="en-US" altLang="en-US" sz="2800" smtClean="0">
              <a:effectLst/>
            </a:endParaRPr>
          </a:p>
          <a:p>
            <a:pPr marL="609600" indent="-609600">
              <a:buFontTx/>
              <a:buNone/>
            </a:pPr>
            <a:r>
              <a:rPr lang="en-US" altLang="en-US" sz="2800" smtClean="0">
                <a:effectLst/>
              </a:rPr>
              <a:t>     </a:t>
            </a:r>
            <a:r>
              <a:rPr lang="en-US" altLang="en-US" sz="2800" b="1" u="sng" smtClean="0">
                <a:effectLst/>
              </a:rPr>
              <a:t>Major Causes of Infant Mortality in developed countries include:</a:t>
            </a:r>
          </a:p>
          <a:p>
            <a:pPr marL="609600" indent="-609600">
              <a:buFontTx/>
              <a:buAutoNum type="arabicPeriod"/>
            </a:pPr>
            <a:r>
              <a:rPr lang="en-US" altLang="en-US" sz="2800" smtClean="0">
                <a:effectLst/>
              </a:rPr>
              <a:t>Congenital Malformation</a:t>
            </a:r>
          </a:p>
          <a:p>
            <a:pPr marL="609600" indent="-609600">
              <a:buFontTx/>
              <a:buAutoNum type="arabicPeriod"/>
            </a:pPr>
            <a:r>
              <a:rPr lang="en-US" altLang="en-US" sz="2800" smtClean="0">
                <a:effectLst/>
              </a:rPr>
              <a:t>Infection</a:t>
            </a:r>
          </a:p>
          <a:p>
            <a:pPr marL="609600" indent="-609600">
              <a:buFontTx/>
              <a:buAutoNum type="arabicPeriod"/>
            </a:pPr>
            <a:r>
              <a:rPr lang="en-US" altLang="en-US" sz="2800" smtClean="0">
                <a:effectLst/>
              </a:rPr>
              <a:t>Short Infant death Syndrome (SIDS)</a:t>
            </a:r>
          </a:p>
          <a:p>
            <a:pPr marL="609600" indent="-609600">
              <a:buFontTx/>
              <a:buNone/>
            </a:pPr>
            <a:endParaRPr lang="en-US" altLang="en-US" sz="2800" smtClean="0">
              <a:effectLst/>
            </a:endParaRPr>
          </a:p>
        </p:txBody>
      </p:sp>
    </p:spTree>
    <p:extLst>
      <p:ext uri="{BB962C8B-B14F-4D97-AF65-F5344CB8AC3E}">
        <p14:creationId xmlns:p14="http://schemas.microsoft.com/office/powerpoint/2010/main" val="3323315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SPORTSMAN SPIRIT</a:t>
            </a:r>
            <a:endParaRPr lang="en-US" dirty="0"/>
          </a:p>
        </p:txBody>
      </p:sp>
      <p:sp>
        <p:nvSpPr>
          <p:cNvPr id="3" name="Content Placeholder 2"/>
          <p:cNvSpPr>
            <a:spLocks noGrp="1"/>
          </p:cNvSpPr>
          <p:nvPr>
            <p:ph idx="1"/>
          </p:nvPr>
        </p:nvSpPr>
        <p:spPr/>
        <p:txBody>
          <a:bodyPr>
            <a:noAutofit/>
          </a:bodyPr>
          <a:lstStyle/>
          <a:p>
            <a:pPr algn="just"/>
            <a:r>
              <a:rPr lang="en-US" sz="2800" b="1" dirty="0" smtClean="0">
                <a:latin typeface="Times New Roman" pitchFamily="18" charset="0"/>
                <a:cs typeface="Times New Roman" pitchFamily="18" charset="0"/>
              </a:rPr>
              <a:t>Sportsman spirit</a:t>
            </a:r>
            <a:r>
              <a:rPr lang="en-US" sz="2800" dirty="0" smtClean="0">
                <a:latin typeface="Times New Roman" pitchFamily="18" charset="0"/>
                <a:cs typeface="Times New Roman" pitchFamily="18" charset="0"/>
              </a:rPr>
              <a:t> is the act of accepting one’s success with humility.</a:t>
            </a:r>
          </a:p>
          <a:p>
            <a:pPr algn="just"/>
            <a:r>
              <a:rPr lang="en-US" sz="2800" dirty="0" smtClean="0">
                <a:latin typeface="Times New Roman" pitchFamily="18" charset="0"/>
                <a:cs typeface="Times New Roman" pitchFamily="18" charset="0"/>
              </a:rPr>
              <a:t>By engaging in physical activities, you can manage your weight, decrease the chances of any disease, and strengthen your body. </a:t>
            </a:r>
          </a:p>
          <a:p>
            <a:pPr algn="just"/>
            <a:r>
              <a:rPr lang="en-US" sz="2800" dirty="0" smtClean="0">
                <a:latin typeface="Times New Roman" pitchFamily="18" charset="0"/>
                <a:cs typeface="Times New Roman" pitchFamily="18" charset="0"/>
              </a:rPr>
              <a:t>Sportsmanship is </a:t>
            </a:r>
            <a:r>
              <a:rPr lang="en-US" sz="2800" b="1" dirty="0" smtClean="0">
                <a:latin typeface="Times New Roman" pitchFamily="18" charset="0"/>
                <a:cs typeface="Times New Roman" pitchFamily="18" charset="0"/>
              </a:rPr>
              <a:t>when competitors or viewers of competitive events treat one another with respect and exhibit appropriate behavior</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Good sportsmanship means being fair and ethical, it only happened through good healthy mind and body</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6490912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u="sng" smtClean="0">
                <a:effectLst/>
              </a:rPr>
              <a:t>Definition of Childhood Mortality</a:t>
            </a:r>
          </a:p>
        </p:txBody>
      </p:sp>
      <p:sp>
        <p:nvSpPr>
          <p:cNvPr id="39939" name="Rectangle 3"/>
          <p:cNvSpPr>
            <a:spLocks noGrp="1" noChangeArrowheads="1"/>
          </p:cNvSpPr>
          <p:nvPr>
            <p:ph type="body" idx="1"/>
          </p:nvPr>
        </p:nvSpPr>
        <p:spPr>
          <a:xfrm>
            <a:off x="457200" y="1447800"/>
            <a:ext cx="8229600" cy="4572000"/>
          </a:xfrm>
          <a:noFill/>
          <a:extLst>
            <a:ext uri="{909E8E84-426E-40DD-AFC4-6F175D3DCCD1}">
              <a14:hiddenFill xmlns:a14="http://schemas.microsoft.com/office/drawing/2010/main">
                <a:solidFill>
                  <a:srgbClr val="FFFFFF"/>
                </a:solidFill>
              </a14:hiddenFill>
            </a:ext>
          </a:extLst>
        </p:spPr>
        <p:txBody>
          <a:bodyPr/>
          <a:lstStyle/>
          <a:p>
            <a:pPr algn="just">
              <a:lnSpc>
                <a:spcPct val="90000"/>
              </a:lnSpc>
            </a:pPr>
            <a:r>
              <a:rPr lang="en-US" altLang="en-US" sz="2800" b="1" u="sng" smtClean="0">
                <a:effectLst/>
              </a:rPr>
              <a:t>Infant Mortality: </a:t>
            </a:r>
            <a:r>
              <a:rPr lang="en-US" altLang="en-US" sz="2800" b="1" smtClean="0">
                <a:effectLst/>
              </a:rPr>
              <a:t>Number of deaths of infants one year of age or younger per 1000 live births.</a:t>
            </a:r>
          </a:p>
          <a:p>
            <a:pPr algn="just">
              <a:lnSpc>
                <a:spcPct val="90000"/>
              </a:lnSpc>
            </a:pPr>
            <a:r>
              <a:rPr lang="en-US" altLang="en-US" sz="2800" b="1" u="sng" smtClean="0">
                <a:effectLst/>
              </a:rPr>
              <a:t>Perinatal Mortality</a:t>
            </a:r>
            <a:r>
              <a:rPr lang="en-US" altLang="en-US" sz="2800" smtClean="0">
                <a:effectLst/>
              </a:rPr>
              <a:t>: The total number of deaths of the fetus  from a gestational age of 22 weeks to the seventh day of life of the newborn.</a:t>
            </a:r>
          </a:p>
          <a:p>
            <a:pPr algn="just">
              <a:lnSpc>
                <a:spcPct val="90000"/>
              </a:lnSpc>
            </a:pPr>
            <a:r>
              <a:rPr lang="en-US" altLang="en-US" sz="2800" b="1" u="sng" smtClean="0">
                <a:effectLst/>
              </a:rPr>
              <a:t>Neonatal Mortality</a:t>
            </a:r>
            <a:r>
              <a:rPr lang="en-US" altLang="en-US" sz="2800" smtClean="0">
                <a:effectLst/>
              </a:rPr>
              <a:t>: Only includes deaths in the first 28 days of life.</a:t>
            </a:r>
          </a:p>
          <a:p>
            <a:pPr algn="just">
              <a:lnSpc>
                <a:spcPct val="90000"/>
              </a:lnSpc>
            </a:pPr>
            <a:r>
              <a:rPr lang="en-US" altLang="en-US" sz="2800" b="1" u="sng" smtClean="0">
                <a:effectLst/>
              </a:rPr>
              <a:t>Post-Neonatal death</a:t>
            </a:r>
            <a:r>
              <a:rPr lang="en-US" altLang="en-US" sz="2800" smtClean="0">
                <a:effectLst/>
              </a:rPr>
              <a:t>: Only includes deaths after 28 days of life but before one year.</a:t>
            </a:r>
          </a:p>
          <a:p>
            <a:pPr algn="just">
              <a:lnSpc>
                <a:spcPct val="90000"/>
              </a:lnSpc>
            </a:pPr>
            <a:r>
              <a:rPr lang="en-US" altLang="en-US" sz="2800" b="1" u="sng" smtClean="0">
                <a:effectLst/>
                <a:cs typeface="Tahoma" pitchFamily="34" charset="0"/>
              </a:rPr>
              <a:t>Child Mortality</a:t>
            </a:r>
            <a:r>
              <a:rPr lang="en-US" altLang="en-US" sz="2800" smtClean="0">
                <a:effectLst/>
                <a:cs typeface="Tahoma" pitchFamily="34" charset="0"/>
              </a:rPr>
              <a:t>: Includes deaths within the first five years after birth.</a:t>
            </a:r>
          </a:p>
          <a:p>
            <a:pPr>
              <a:lnSpc>
                <a:spcPct val="90000"/>
              </a:lnSpc>
              <a:buFontTx/>
              <a:buNone/>
            </a:pPr>
            <a:endParaRPr lang="ar-JO" altLang="en-US" sz="2800" smtClean="0">
              <a:effectLst/>
              <a:cs typeface="Tahoma" pitchFamily="34" charset="0"/>
            </a:endParaRPr>
          </a:p>
          <a:p>
            <a:pPr>
              <a:lnSpc>
                <a:spcPct val="90000"/>
              </a:lnSpc>
            </a:pPr>
            <a:endParaRPr lang="en-IN" altLang="en-US" sz="2800" smtClean="0">
              <a:effectLst/>
              <a:cs typeface="Tahoma" pitchFamily="34" charset="0"/>
            </a:endParaRPr>
          </a:p>
        </p:txBody>
      </p:sp>
    </p:spTree>
    <p:extLst>
      <p:ext uri="{BB962C8B-B14F-4D97-AF65-F5344CB8AC3E}">
        <p14:creationId xmlns:p14="http://schemas.microsoft.com/office/powerpoint/2010/main" val="35880805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1143000"/>
          </a:xfrm>
        </p:spPr>
        <p:txBody>
          <a:bodyPr/>
          <a:lstStyle/>
          <a:p>
            <a:pPr algn="ctr" eaLnBrk="1" hangingPunct="1">
              <a:defRPr/>
            </a:pPr>
            <a:r>
              <a:rPr lang="en-US" altLang="en-US" sz="3200" b="1">
                <a:solidFill>
                  <a:srgbClr val="FFFF66"/>
                </a:solidFill>
              </a:rPr>
              <a:t>           </a:t>
            </a:r>
            <a:r>
              <a:rPr lang="en-US" altLang="en-US" sz="3200" b="1" u="sng">
                <a:solidFill>
                  <a:srgbClr val="FFFF66"/>
                </a:solidFill>
              </a:rPr>
              <a:t>Child Mortality Rate (Under-Five Mortality Rate)</a:t>
            </a:r>
          </a:p>
        </p:txBody>
      </p:sp>
      <p:sp>
        <p:nvSpPr>
          <p:cNvPr id="26627" name="Content Placeholder 2"/>
          <p:cNvSpPr>
            <a:spLocks noGrp="1"/>
          </p:cNvSpPr>
          <p:nvPr>
            <p:ph idx="1"/>
          </p:nvPr>
        </p:nvSpPr>
        <p:spPr>
          <a:xfrm>
            <a:off x="0" y="990600"/>
            <a:ext cx="9144000" cy="5867400"/>
          </a:xfrm>
        </p:spPr>
        <p:txBody>
          <a:bodyPr/>
          <a:lstStyle/>
          <a:p>
            <a:pPr eaLnBrk="1" hangingPunct="1">
              <a:defRPr/>
            </a:pPr>
            <a:r>
              <a:rPr lang="en-US" altLang="en-US" sz="2800" b="1"/>
              <a:t>The annual number of children dying between birth and exactly five years of age, expressed per 1000 live births.</a:t>
            </a:r>
          </a:p>
          <a:p>
            <a:pPr eaLnBrk="1" hangingPunct="1">
              <a:buFontTx/>
              <a:buNone/>
              <a:defRPr/>
            </a:pPr>
            <a:endParaRPr lang="en-US" altLang="en-US" sz="2800" b="1"/>
          </a:p>
          <a:p>
            <a:pPr eaLnBrk="1" hangingPunct="1">
              <a:defRPr/>
            </a:pPr>
            <a:r>
              <a:rPr lang="en-US" altLang="en-US" sz="2800" b="1"/>
              <a:t>Correlates with </a:t>
            </a:r>
            <a:r>
              <a:rPr lang="en-US" altLang="en-US" sz="2800" b="1">
                <a:solidFill>
                  <a:srgbClr val="FFFF66"/>
                </a:solidFill>
              </a:rPr>
              <a:t>inadequate MCH services</a:t>
            </a:r>
            <a:r>
              <a:rPr lang="en-US" altLang="en-US" sz="2800" b="1"/>
              <a:t>, malnutrition, low immunization coverage and environmental factors</a:t>
            </a:r>
          </a:p>
          <a:p>
            <a:pPr eaLnBrk="1" hangingPunct="1">
              <a:defRPr/>
            </a:pPr>
            <a:r>
              <a:rPr lang="en-US" altLang="en-US" sz="2800" b="1"/>
              <a:t>Current child Mortality rate (Under 5 Mortality Rate) in Jordan is </a:t>
            </a:r>
            <a:r>
              <a:rPr lang="en-US" altLang="en-US" sz="2800" b="1">
                <a:solidFill>
                  <a:srgbClr val="FFFF66"/>
                </a:solidFill>
              </a:rPr>
              <a:t>28</a:t>
            </a:r>
            <a:r>
              <a:rPr lang="en-US" altLang="en-US" sz="2800" b="1"/>
              <a:t> per 1000</a:t>
            </a:r>
          </a:p>
          <a:p>
            <a:pPr eaLnBrk="1" hangingPunct="1">
              <a:buFont typeface="Wingdings" panose="05000000000000000000" pitchFamily="2" charset="2"/>
              <a:buChar char="Ø"/>
              <a:defRPr/>
            </a:pPr>
            <a:r>
              <a:rPr lang="en-US" altLang="en-US" sz="2800" b="1"/>
              <a:t> Other indicators are Perinatal mortality rate, Neonatal mortality rate, Stillbirth rate, etc.</a:t>
            </a:r>
          </a:p>
          <a:p>
            <a:pPr eaLnBrk="1" hangingPunct="1">
              <a:defRPr/>
            </a:pPr>
            <a:r>
              <a:rPr lang="en-US" altLang="en-US" sz="2800" b="1"/>
              <a:t>Correlates with inadequate antenatal care and perinatal care.</a:t>
            </a:r>
          </a:p>
          <a:p>
            <a:pPr eaLnBrk="1" hangingPunct="1">
              <a:buFontTx/>
              <a:buNone/>
              <a:defRPr/>
            </a:pPr>
            <a:endParaRPr lang="en-US" altLang="en-US" sz="2800" b="1"/>
          </a:p>
        </p:txBody>
      </p:sp>
      <p:sp>
        <p:nvSpPr>
          <p:cNvPr id="26628" name="Slide Number Placeholder 3"/>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41548448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a:r>
              <a:rPr lang="en-US" altLang="en-US" b="1" u="sng" smtClean="0">
                <a:effectLst/>
              </a:rPr>
              <a:t>Causes of Child Mortality</a:t>
            </a:r>
          </a:p>
        </p:txBody>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609600" indent="-609600">
              <a:lnSpc>
                <a:spcPct val="90000"/>
              </a:lnSpc>
            </a:pPr>
            <a:r>
              <a:rPr lang="en-US" altLang="en-US" sz="2800" smtClean="0">
                <a:effectLst/>
              </a:rPr>
              <a:t>According to </a:t>
            </a:r>
            <a:r>
              <a:rPr lang="en-US" altLang="en-US" sz="2800" b="1" u="sng" smtClean="0">
                <a:effectLst/>
              </a:rPr>
              <a:t>UNICEF</a:t>
            </a:r>
            <a:r>
              <a:rPr lang="en-US" altLang="en-US" sz="2800" smtClean="0">
                <a:effectLst/>
              </a:rPr>
              <a:t> most child mortality result from one of the following causes or a combination of:</a:t>
            </a:r>
          </a:p>
          <a:p>
            <a:pPr marL="609600" indent="-609600">
              <a:lnSpc>
                <a:spcPct val="90000"/>
              </a:lnSpc>
              <a:buFontTx/>
              <a:buAutoNum type="arabicPeriod"/>
            </a:pPr>
            <a:r>
              <a:rPr lang="en-US" altLang="en-US" sz="2800" smtClean="0">
                <a:effectLst/>
              </a:rPr>
              <a:t>Acute Respiratory Infection (ARI)</a:t>
            </a:r>
          </a:p>
          <a:p>
            <a:pPr marL="609600" indent="-609600">
              <a:lnSpc>
                <a:spcPct val="90000"/>
              </a:lnSpc>
              <a:buFontTx/>
              <a:buAutoNum type="arabicPeriod"/>
            </a:pPr>
            <a:r>
              <a:rPr lang="en-US" altLang="en-US" sz="2800" smtClean="0">
                <a:effectLst/>
              </a:rPr>
              <a:t>Diarrhoea</a:t>
            </a:r>
          </a:p>
          <a:p>
            <a:pPr marL="609600" indent="-609600">
              <a:lnSpc>
                <a:spcPct val="90000"/>
              </a:lnSpc>
              <a:buFontTx/>
              <a:buAutoNum type="arabicPeriod"/>
            </a:pPr>
            <a:r>
              <a:rPr lang="en-US" altLang="en-US" sz="2800" smtClean="0">
                <a:effectLst/>
              </a:rPr>
              <a:t>Malaria </a:t>
            </a:r>
          </a:p>
          <a:p>
            <a:pPr marL="609600" indent="-609600">
              <a:lnSpc>
                <a:spcPct val="90000"/>
              </a:lnSpc>
              <a:buFontTx/>
              <a:buAutoNum type="arabicPeriod"/>
            </a:pPr>
            <a:r>
              <a:rPr lang="en-US" altLang="en-US" sz="2800" smtClean="0">
                <a:effectLst/>
              </a:rPr>
              <a:t>Measles </a:t>
            </a:r>
          </a:p>
          <a:p>
            <a:pPr marL="609600" indent="-609600">
              <a:lnSpc>
                <a:spcPct val="90000"/>
              </a:lnSpc>
              <a:buFontTx/>
              <a:buAutoNum type="arabicPeriod"/>
            </a:pPr>
            <a:r>
              <a:rPr lang="en-US" altLang="en-US" sz="2800" smtClean="0">
                <a:effectLst/>
              </a:rPr>
              <a:t>Malnutrition</a:t>
            </a:r>
          </a:p>
          <a:p>
            <a:pPr marL="609600" indent="-609600">
              <a:lnSpc>
                <a:spcPct val="90000"/>
              </a:lnSpc>
              <a:buFontTx/>
              <a:buAutoNum type="arabicPeriod"/>
            </a:pPr>
            <a:r>
              <a:rPr lang="en-US" altLang="en-US" sz="2800" smtClean="0">
                <a:effectLst/>
              </a:rPr>
              <a:t>Perinatal Disorders</a:t>
            </a:r>
          </a:p>
        </p:txBody>
      </p:sp>
    </p:spTree>
    <p:extLst>
      <p:ext uri="{BB962C8B-B14F-4D97-AF65-F5344CB8AC3E}">
        <p14:creationId xmlns:p14="http://schemas.microsoft.com/office/powerpoint/2010/main" val="413789542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838200"/>
          </a:xfrm>
        </p:spPr>
        <p:txBody>
          <a:bodyPr/>
          <a:lstStyle/>
          <a:p>
            <a:pPr eaLnBrk="1" hangingPunct="1">
              <a:defRPr/>
            </a:pPr>
            <a:r>
              <a:rPr lang="en-US" altLang="en-US" sz="3200" b="1">
                <a:solidFill>
                  <a:srgbClr val="FF9900"/>
                </a:solidFill>
                <a:latin typeface="Bookman Old Style" panose="02050604050505020204" pitchFamily="18" charset="0"/>
              </a:rPr>
              <a:t>	</a:t>
            </a:r>
            <a:r>
              <a:rPr lang="en-US" altLang="en-US" sz="3200" b="1" u="sng">
                <a:solidFill>
                  <a:srgbClr val="FF9900"/>
                </a:solidFill>
                <a:latin typeface="Bookman Old Style" panose="02050604050505020204" pitchFamily="18" charset="0"/>
              </a:rPr>
              <a:t>Mortality Indicators</a:t>
            </a:r>
            <a:r>
              <a:rPr lang="en-US" altLang="en-US" sz="3200" b="1">
                <a:solidFill>
                  <a:srgbClr val="FF9900"/>
                </a:solidFill>
                <a:latin typeface="Bookman Old Style" panose="02050604050505020204" pitchFamily="18" charset="0"/>
              </a:rPr>
              <a:t> </a:t>
            </a:r>
          </a:p>
        </p:txBody>
      </p:sp>
      <p:sp>
        <p:nvSpPr>
          <p:cNvPr id="32772" name="Rectangle 3"/>
          <p:cNvSpPr>
            <a:spLocks noGrp="1" noChangeArrowheads="1"/>
          </p:cNvSpPr>
          <p:nvPr>
            <p:ph idx="1"/>
          </p:nvPr>
        </p:nvSpPr>
        <p:spPr>
          <a:xfrm>
            <a:off x="0" y="838200"/>
            <a:ext cx="9144000" cy="6019800"/>
          </a:xfrm>
        </p:spPr>
        <p:txBody>
          <a:bodyPr>
            <a:normAutofit/>
          </a:bodyPr>
          <a:lstStyle/>
          <a:p>
            <a:pPr marL="419100" indent="-382588" eaLnBrk="1" hangingPunct="1">
              <a:buFont typeface="Wingdings" panose="05000000000000000000" pitchFamily="2" charset="2"/>
              <a:buChar char="q"/>
              <a:defRPr/>
            </a:pPr>
            <a:endParaRPr lang="en-US" altLang="en-US" sz="2800" b="1">
              <a:solidFill>
                <a:srgbClr val="7030A0"/>
              </a:solidFill>
            </a:endParaRPr>
          </a:p>
          <a:p>
            <a:pPr marL="419100" indent="-382588" eaLnBrk="1" hangingPunct="1">
              <a:buFont typeface="Wingdings" panose="05000000000000000000" pitchFamily="2" charset="2"/>
              <a:buChar char="q"/>
              <a:defRPr/>
            </a:pPr>
            <a:r>
              <a:rPr lang="en-US" altLang="en-US" b="1" u="sng">
                <a:solidFill>
                  <a:srgbClr val="FFFF66"/>
                </a:solidFill>
              </a:rPr>
              <a:t>Maternal Mortality Rate </a:t>
            </a:r>
          </a:p>
          <a:p>
            <a:pPr marL="419100" indent="-382588" eaLnBrk="1" hangingPunct="1">
              <a:defRPr/>
            </a:pPr>
            <a:r>
              <a:rPr lang="en-US" altLang="en-US" b="1" u="sng"/>
              <a:t>Number of maternal deaths per year per 100000 women aged 15-49 years. (Reproductive Age of women is 15-49 years).</a:t>
            </a:r>
          </a:p>
          <a:p>
            <a:pPr marL="419100" indent="-382588" eaLnBrk="1" hangingPunct="1">
              <a:defRPr/>
            </a:pPr>
            <a:r>
              <a:rPr lang="en-US" altLang="en-US" b="1"/>
              <a:t>Accounts for the greatest number of deaths among women of reproductive age in developing countries.</a:t>
            </a:r>
          </a:p>
          <a:p>
            <a:pPr marL="419100" indent="-382588" eaLnBrk="1" hangingPunct="1">
              <a:buFont typeface="Wingdings 2" panose="05020102010507070707" pitchFamily="18" charset="2"/>
              <a:buNone/>
              <a:defRPr/>
            </a:pPr>
            <a:r>
              <a:rPr lang="en-US" altLang="en-US" sz="2800" b="1"/>
              <a:t>	</a:t>
            </a:r>
            <a:endParaRPr lang="en-US" altLang="en-US" sz="2800" b="1">
              <a:solidFill>
                <a:srgbClr val="FF0000"/>
              </a:solidFill>
            </a:endParaRPr>
          </a:p>
        </p:txBody>
      </p:sp>
      <p:sp>
        <p:nvSpPr>
          <p:cNvPr id="27652" name="Slide Number Placeholder 5"/>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383480993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a:r>
              <a:rPr lang="en-US" altLang="en-US" sz="4000" b="1" u="sng" smtClean="0">
                <a:effectLst/>
              </a:rPr>
              <a:t>Maternal Mortality </a:t>
            </a:r>
            <a:br>
              <a:rPr lang="en-US" altLang="en-US" sz="4000" b="1" u="sng" smtClean="0">
                <a:effectLst/>
              </a:rPr>
            </a:br>
            <a:r>
              <a:rPr lang="en-US" altLang="en-US" sz="4000" b="1" u="sng" smtClean="0">
                <a:effectLst/>
              </a:rPr>
              <a:t>(Maternal Death) Definition</a:t>
            </a:r>
          </a:p>
        </p:txBody>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b="1" u="sng" smtClean="0">
                <a:effectLst/>
              </a:rPr>
              <a:t>According to WHO “A maternal death is defined as</a:t>
            </a:r>
            <a:r>
              <a:rPr lang="en-US" altLang="en-US" b="1" smtClean="0">
                <a:effectLst/>
              </a:rPr>
              <a:t> the death of a women while pregnant or within 42 days of termination of pregnancy, irrespective of the duration and site of the pregnancy, from any cause related to or aggravated by the pregnancy or its management but not from accidental or incidental causes”.</a:t>
            </a:r>
          </a:p>
        </p:txBody>
      </p:sp>
    </p:spTree>
    <p:extLst>
      <p:ext uri="{BB962C8B-B14F-4D97-AF65-F5344CB8AC3E}">
        <p14:creationId xmlns:p14="http://schemas.microsoft.com/office/powerpoint/2010/main" val="215281231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a:r>
              <a:rPr lang="en-US" altLang="en-US" sz="4000" b="1" u="sng" smtClean="0">
                <a:effectLst/>
              </a:rPr>
              <a:t>Major Causes of Maternal Death (Maternal Mortality)</a:t>
            </a:r>
          </a:p>
        </p:txBody>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609600" indent="-609600">
              <a:lnSpc>
                <a:spcPct val="80000"/>
              </a:lnSpc>
            </a:pPr>
            <a:r>
              <a:rPr lang="en-US" altLang="en-US" sz="2400" b="1" u="sng" smtClean="0">
                <a:effectLst/>
                <a:cs typeface="Tahoma" pitchFamily="34" charset="0"/>
              </a:rPr>
              <a:t>According to WHO Report (2005) Major Causes of Maternal Death are:</a:t>
            </a:r>
          </a:p>
          <a:p>
            <a:pPr marL="609600" indent="-609600">
              <a:lnSpc>
                <a:spcPct val="80000"/>
              </a:lnSpc>
            </a:pPr>
            <a:endParaRPr lang="en-US" altLang="en-US" sz="2400" b="1" u="sng" smtClean="0">
              <a:effectLst/>
              <a:cs typeface="Tahoma" pitchFamily="34" charset="0"/>
            </a:endParaRPr>
          </a:p>
          <a:p>
            <a:pPr marL="609600" indent="-609600">
              <a:lnSpc>
                <a:spcPct val="80000"/>
              </a:lnSpc>
              <a:buFontTx/>
              <a:buAutoNum type="arabicPeriod"/>
            </a:pPr>
            <a:r>
              <a:rPr lang="en-US" altLang="en-US" sz="2400" b="1" smtClean="0">
                <a:effectLst/>
                <a:cs typeface="Tahoma" pitchFamily="34" charset="0"/>
              </a:rPr>
              <a:t>Severe bleeding/hemorrhage (25%)</a:t>
            </a:r>
          </a:p>
          <a:p>
            <a:pPr marL="609600" indent="-609600">
              <a:lnSpc>
                <a:spcPct val="80000"/>
              </a:lnSpc>
              <a:buFontTx/>
              <a:buAutoNum type="arabicPeriod"/>
            </a:pPr>
            <a:r>
              <a:rPr lang="en-US" altLang="en-US" sz="2400" b="1" smtClean="0">
                <a:effectLst/>
                <a:cs typeface="Tahoma" pitchFamily="34" charset="0"/>
              </a:rPr>
              <a:t>Infections (13%)</a:t>
            </a:r>
          </a:p>
          <a:p>
            <a:pPr marL="609600" indent="-609600">
              <a:lnSpc>
                <a:spcPct val="80000"/>
              </a:lnSpc>
              <a:buFontTx/>
              <a:buAutoNum type="arabicPeriod"/>
            </a:pPr>
            <a:r>
              <a:rPr lang="en-US" altLang="en-US" sz="2400" b="1" smtClean="0">
                <a:effectLst/>
                <a:cs typeface="Tahoma" pitchFamily="34" charset="0"/>
              </a:rPr>
              <a:t>Unsafe abortions (13%)</a:t>
            </a:r>
          </a:p>
          <a:p>
            <a:pPr marL="609600" indent="-609600">
              <a:lnSpc>
                <a:spcPct val="80000"/>
              </a:lnSpc>
              <a:buFontTx/>
              <a:buAutoNum type="arabicPeriod"/>
            </a:pPr>
            <a:r>
              <a:rPr lang="en-US" altLang="en-US" sz="2400" b="1" smtClean="0">
                <a:effectLst/>
                <a:cs typeface="Tahoma" pitchFamily="34" charset="0"/>
              </a:rPr>
              <a:t>Eclampsia (12%)-seizure</a:t>
            </a:r>
            <a:endParaRPr lang="ar-JO" altLang="en-US" sz="2400" b="1" smtClean="0">
              <a:effectLst/>
              <a:cs typeface="Tahoma" pitchFamily="34" charset="0"/>
            </a:endParaRPr>
          </a:p>
          <a:p>
            <a:pPr marL="609600" indent="-609600">
              <a:lnSpc>
                <a:spcPct val="80000"/>
              </a:lnSpc>
              <a:buFontTx/>
              <a:buAutoNum type="arabicPeriod"/>
            </a:pPr>
            <a:r>
              <a:rPr lang="en-US" altLang="en-US" sz="2400" b="1" smtClean="0">
                <a:effectLst/>
                <a:cs typeface="Tahoma" pitchFamily="34" charset="0"/>
              </a:rPr>
              <a:t>Obstructed labor (8%)-a failure to progress due to mechanical problems</a:t>
            </a:r>
          </a:p>
          <a:p>
            <a:pPr marL="609600" indent="-609600">
              <a:lnSpc>
                <a:spcPct val="80000"/>
              </a:lnSpc>
              <a:buFontTx/>
              <a:buAutoNum type="arabicPeriod"/>
            </a:pPr>
            <a:r>
              <a:rPr lang="en-US" altLang="en-US" sz="2400" b="1" smtClean="0">
                <a:effectLst/>
                <a:cs typeface="Tahoma" pitchFamily="34" charset="0"/>
              </a:rPr>
              <a:t>Other direct causes (8%)</a:t>
            </a:r>
          </a:p>
          <a:p>
            <a:pPr marL="609600" indent="-609600">
              <a:lnSpc>
                <a:spcPct val="80000"/>
              </a:lnSpc>
              <a:buFontTx/>
              <a:buAutoNum type="arabicPeriod"/>
            </a:pPr>
            <a:r>
              <a:rPr lang="en-US" altLang="en-US" sz="2400" b="1" smtClean="0">
                <a:effectLst/>
                <a:cs typeface="Tahoma" pitchFamily="34" charset="0"/>
              </a:rPr>
              <a:t>Indirect causes (20%), such as malaria, anemia, HIV/AIDS, CVD (a general term for conditions affecting the heart or blood vessels)- complicate pregnancy or are aggravated by it.</a:t>
            </a:r>
          </a:p>
        </p:txBody>
      </p:sp>
    </p:spTree>
    <p:extLst>
      <p:ext uri="{BB962C8B-B14F-4D97-AF65-F5344CB8AC3E}">
        <p14:creationId xmlns:p14="http://schemas.microsoft.com/office/powerpoint/2010/main" val="53629606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a:r>
              <a:rPr lang="en-US" altLang="en-US" sz="4000" b="1" u="sng" smtClean="0">
                <a:effectLst/>
              </a:rPr>
              <a:t>Maternal Mortality Ratio (MMR)</a:t>
            </a:r>
          </a:p>
        </p:txBody>
      </p:sp>
      <p:sp>
        <p:nvSpPr>
          <p:cNvPr id="81923" name="Rectangle 3"/>
          <p:cNvSpPr>
            <a:spLocks noGrp="1" noChangeArrowheads="1"/>
          </p:cNvSpPr>
          <p:nvPr>
            <p:ph type="body" idx="1"/>
          </p:nvPr>
        </p:nvSpPr>
        <p:spPr>
          <a:xfrm>
            <a:off x="457200" y="1600200"/>
            <a:ext cx="8229600" cy="4114800"/>
          </a:xfrm>
        </p:spPr>
        <p:txBody>
          <a:bodyPr/>
          <a:lstStyle/>
          <a:p>
            <a:pPr algn="just">
              <a:lnSpc>
                <a:spcPct val="80000"/>
              </a:lnSpc>
              <a:defRPr/>
            </a:pPr>
            <a:r>
              <a:rPr lang="en-US" altLang="en-US" sz="2800" u="sng" dirty="0">
                <a:effectLst/>
              </a:rPr>
              <a:t>Number of deaths of women from pregnancy-related causes per 100000 live births.</a:t>
            </a:r>
          </a:p>
          <a:p>
            <a:pPr algn="just">
              <a:lnSpc>
                <a:spcPct val="80000"/>
              </a:lnSpc>
              <a:defRPr/>
            </a:pPr>
            <a:r>
              <a:rPr lang="en-US" altLang="en-US" sz="2800" dirty="0">
                <a:effectLst/>
              </a:rPr>
              <a:t>The MMR is used as a measure of the quality of a health care system.</a:t>
            </a:r>
          </a:p>
          <a:p>
            <a:pPr algn="just">
              <a:lnSpc>
                <a:spcPct val="80000"/>
              </a:lnSpc>
              <a:defRPr/>
            </a:pPr>
            <a:r>
              <a:rPr lang="en-US" altLang="en-US" sz="2800" dirty="0">
                <a:effectLst/>
                <a:cs typeface="Tahoma" panose="020B0604030504040204" pitchFamily="34" charset="0"/>
              </a:rPr>
              <a:t>Measures the risk of death among pregnant and recently delivered women.</a:t>
            </a:r>
          </a:p>
          <a:p>
            <a:pPr algn="just" eaLnBrk="1" hangingPunct="1">
              <a:lnSpc>
                <a:spcPct val="80000"/>
              </a:lnSpc>
              <a:defRPr/>
            </a:pPr>
            <a:r>
              <a:rPr lang="en-US" altLang="en-US" sz="2800" dirty="0"/>
              <a:t>Current MMR in Jordan is </a:t>
            </a:r>
            <a:r>
              <a:rPr lang="en-US" altLang="en-US" sz="2800" dirty="0">
                <a:solidFill>
                  <a:srgbClr val="FF0000"/>
                </a:solidFill>
              </a:rPr>
              <a:t>38 per </a:t>
            </a:r>
            <a:r>
              <a:rPr lang="en-US" altLang="en-US" sz="2800" dirty="0"/>
              <a:t>100000 live births.</a:t>
            </a:r>
            <a:endParaRPr lang="en-US" altLang="en-US" sz="2800" dirty="0">
              <a:effectLst/>
              <a:cs typeface="Tahoma" panose="020B0604030504040204" pitchFamily="34" charset="0"/>
            </a:endParaRPr>
          </a:p>
          <a:p>
            <a:pPr algn="just">
              <a:lnSpc>
                <a:spcPct val="80000"/>
              </a:lnSpc>
              <a:defRPr/>
            </a:pPr>
            <a:r>
              <a:rPr lang="en-US" altLang="en-US" sz="2800" dirty="0">
                <a:effectLst/>
                <a:cs typeface="Tahoma" panose="020B0604030504040204" pitchFamily="34" charset="0"/>
              </a:rPr>
              <a:t>WHO, </a:t>
            </a:r>
            <a:r>
              <a:rPr lang="en-US" altLang="en-US" sz="2800" dirty="0" err="1">
                <a:effectLst/>
                <a:cs typeface="Tahoma" panose="020B0604030504040204" pitchFamily="34" charset="0"/>
              </a:rPr>
              <a:t>UNICEF,and</a:t>
            </a:r>
            <a:r>
              <a:rPr lang="en-US" altLang="en-US" sz="2800" dirty="0">
                <a:effectLst/>
                <a:cs typeface="Tahoma" panose="020B0604030504040204" pitchFamily="34" charset="0"/>
              </a:rPr>
              <a:t> UNFPA Report:</a:t>
            </a:r>
          </a:p>
          <a:p>
            <a:pPr algn="just">
              <a:lnSpc>
                <a:spcPct val="80000"/>
              </a:lnSpc>
              <a:buFontTx/>
              <a:buNone/>
              <a:defRPr/>
            </a:pPr>
            <a:r>
              <a:rPr lang="en-US" altLang="en-US" sz="2800" u="sng" dirty="0">
                <a:effectLst/>
                <a:cs typeface="Tahoma" panose="020B0604030504040204" pitchFamily="34" charset="0"/>
              </a:rPr>
              <a:t>The Worst Countries</a:t>
            </a:r>
            <a:r>
              <a:rPr lang="en-US" altLang="en-US" sz="2800" dirty="0">
                <a:effectLst/>
                <a:cs typeface="Tahoma" panose="020B0604030504040204" pitchFamily="34" charset="0"/>
              </a:rPr>
              <a:t> (2003): Sierra Leone (2000), Afghanistan (1900), Malawi (1800), Angola (1700), Niger (1600), Tanzania (1500).</a:t>
            </a:r>
          </a:p>
          <a:p>
            <a:pPr algn="just">
              <a:lnSpc>
                <a:spcPct val="80000"/>
              </a:lnSpc>
              <a:buFontTx/>
              <a:buNone/>
              <a:defRPr/>
            </a:pPr>
            <a:r>
              <a:rPr lang="en-US" altLang="en-US" sz="2800" u="sng" dirty="0">
                <a:effectLst/>
                <a:cs typeface="Tahoma" panose="020B0604030504040204" pitchFamily="34" charset="0"/>
              </a:rPr>
              <a:t>Lowest Rates</a:t>
            </a:r>
            <a:r>
              <a:rPr lang="en-US" altLang="en-US" sz="2800" dirty="0">
                <a:effectLst/>
                <a:cs typeface="Tahoma" panose="020B0604030504040204" pitchFamily="34" charset="0"/>
              </a:rPr>
              <a:t> (2005): Iceland (0), Austria (4), USA (11)</a:t>
            </a:r>
          </a:p>
        </p:txBody>
      </p:sp>
    </p:spTree>
    <p:extLst>
      <p:ext uri="{BB962C8B-B14F-4D97-AF65-F5344CB8AC3E}">
        <p14:creationId xmlns:p14="http://schemas.microsoft.com/office/powerpoint/2010/main" val="405614386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defRPr/>
            </a:pPr>
            <a:r>
              <a:rPr lang="en-US" altLang="en-US" b="1">
                <a:solidFill>
                  <a:srgbClr val="FF9900"/>
                </a:solidFill>
                <a:latin typeface="Bookman Old Style" panose="02050604050505020204" pitchFamily="18" charset="0"/>
              </a:rPr>
              <a:t>      </a:t>
            </a:r>
            <a:r>
              <a:rPr lang="en-US" altLang="en-US" b="1" u="sng">
                <a:solidFill>
                  <a:srgbClr val="FF9900"/>
                </a:solidFill>
                <a:latin typeface="Bookman Old Style" panose="02050604050505020204" pitchFamily="18" charset="0"/>
              </a:rPr>
              <a:t>Mortality Indicators</a:t>
            </a:r>
            <a:endParaRPr lang="en-US" altLang="en-US" u="sng"/>
          </a:p>
        </p:txBody>
      </p:sp>
      <p:sp>
        <p:nvSpPr>
          <p:cNvPr id="3" name="Content Placeholder 2"/>
          <p:cNvSpPr>
            <a:spLocks noGrp="1"/>
          </p:cNvSpPr>
          <p:nvPr>
            <p:ph idx="1"/>
          </p:nvPr>
        </p:nvSpPr>
        <p:spPr>
          <a:xfrm>
            <a:off x="0" y="1295400"/>
            <a:ext cx="9144000" cy="5562600"/>
          </a:xfrm>
        </p:spPr>
        <p:txBody>
          <a:bodyPr/>
          <a:lstStyle/>
          <a:p>
            <a:pPr marL="419100" indent="-382588" eaLnBrk="1" hangingPunct="1">
              <a:buFont typeface="Wingdings" pitchFamily="2" charset="2"/>
              <a:buChar char="q"/>
              <a:defRPr/>
            </a:pPr>
            <a:r>
              <a:rPr lang="en-US" sz="2800" b="1">
                <a:solidFill>
                  <a:srgbClr val="FFFF00"/>
                </a:solidFill>
              </a:rPr>
              <a:t>Disease Specific Death Rate</a:t>
            </a:r>
          </a:p>
          <a:p>
            <a:pPr marL="419100" indent="-382588" eaLnBrk="1" hangingPunct="1">
              <a:buFontTx/>
              <a:buNone/>
              <a:defRPr/>
            </a:pPr>
            <a:r>
              <a:rPr lang="en-US" sz="2800" b="1">
                <a:solidFill>
                  <a:srgbClr val="FFFF00"/>
                </a:solidFill>
              </a:rPr>
              <a:t>	</a:t>
            </a:r>
            <a:r>
              <a:rPr lang="en-US" sz="2800" b="1">
                <a:solidFill>
                  <a:srgbClr val="7030A0"/>
                </a:solidFill>
              </a:rPr>
              <a:t> </a:t>
            </a:r>
            <a:r>
              <a:rPr lang="en-US" sz="2800" b="1"/>
              <a:t>Mortality rate which is computed for specific diseases. E.g. TB mortality is 23 per 100000 population per year .</a:t>
            </a:r>
          </a:p>
          <a:p>
            <a:pPr marL="419100" indent="-382588" eaLnBrk="1" hangingPunct="1">
              <a:buFont typeface="Wingdings 2" pitchFamily="18" charset="2"/>
              <a:buNone/>
              <a:defRPr/>
            </a:pPr>
            <a:r>
              <a:rPr lang="en-US" sz="2800" b="1"/>
              <a:t>		</a:t>
            </a:r>
          </a:p>
          <a:p>
            <a:pPr marL="419100" indent="-382588" eaLnBrk="1" hangingPunct="1">
              <a:buFont typeface="Wingdings" pitchFamily="2" charset="2"/>
              <a:buChar char="q"/>
              <a:defRPr/>
            </a:pPr>
            <a:r>
              <a:rPr lang="en-US" sz="2800" b="1">
                <a:solidFill>
                  <a:srgbClr val="FFFF00"/>
                </a:solidFill>
              </a:rPr>
              <a:t>Proportional Mortality Rate</a:t>
            </a:r>
          </a:p>
          <a:p>
            <a:pPr marL="419100" indent="-382588" eaLnBrk="1" hangingPunct="1">
              <a:buFontTx/>
              <a:buNone/>
              <a:defRPr/>
            </a:pPr>
            <a:r>
              <a:rPr lang="en-US" sz="2800" b="1">
                <a:solidFill>
                  <a:srgbClr val="7030A0"/>
                </a:solidFill>
              </a:rPr>
              <a:t>	 </a:t>
            </a:r>
            <a:r>
              <a:rPr lang="en-US" sz="2800" b="1"/>
              <a:t>Proportion of all deaths attributed to the specific disease</a:t>
            </a:r>
          </a:p>
          <a:p>
            <a:pPr marL="419100" indent="-382588" eaLnBrk="1" hangingPunct="1">
              <a:buFontTx/>
              <a:buNone/>
              <a:defRPr/>
            </a:pPr>
            <a:r>
              <a:rPr lang="en-US" sz="2800" b="1"/>
              <a:t>      E.g. Coronary heart disease causes 25 to 30 % of all deaths in developed world.</a:t>
            </a:r>
          </a:p>
          <a:p>
            <a:pPr marL="419100" indent="-382588">
              <a:defRPr/>
            </a:pPr>
            <a:endParaRPr lang="en-US" sz="2800" b="1"/>
          </a:p>
        </p:txBody>
      </p:sp>
    </p:spTree>
    <p:extLst>
      <p:ext uri="{BB962C8B-B14F-4D97-AF65-F5344CB8AC3E}">
        <p14:creationId xmlns:p14="http://schemas.microsoft.com/office/powerpoint/2010/main" val="39423007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0"/>
            <a:ext cx="7772400" cy="838200"/>
          </a:xfrm>
        </p:spPr>
        <p:txBody>
          <a:bodyPr/>
          <a:lstStyle/>
          <a:p>
            <a:pPr eaLnBrk="1" hangingPunct="1">
              <a:defRPr/>
            </a:pPr>
            <a:r>
              <a:rPr lang="en-US" altLang="en-US" sz="2400" b="1">
                <a:solidFill>
                  <a:srgbClr val="FF9900"/>
                </a:solidFill>
              </a:rPr>
              <a:t>    	</a:t>
            </a:r>
            <a:r>
              <a:rPr lang="en-US" altLang="en-US" sz="3200" b="1">
                <a:solidFill>
                  <a:srgbClr val="FF9900"/>
                </a:solidFill>
              </a:rPr>
              <a:t> </a:t>
            </a:r>
            <a:r>
              <a:rPr lang="en-US" altLang="en-US" sz="3200" b="1" u="sng">
                <a:solidFill>
                  <a:srgbClr val="FF9900"/>
                </a:solidFill>
              </a:rPr>
              <a:t>Morbidity Indicators</a:t>
            </a:r>
          </a:p>
        </p:txBody>
      </p:sp>
      <p:sp>
        <p:nvSpPr>
          <p:cNvPr id="28675" name="Rectangle 3"/>
          <p:cNvSpPr>
            <a:spLocks noGrp="1" noChangeArrowheads="1"/>
          </p:cNvSpPr>
          <p:nvPr>
            <p:ph idx="1"/>
          </p:nvPr>
        </p:nvSpPr>
        <p:spPr>
          <a:xfrm>
            <a:off x="0" y="838200"/>
            <a:ext cx="9144000" cy="6019800"/>
          </a:xfrm>
        </p:spPr>
        <p:txBody>
          <a:bodyPr/>
          <a:lstStyle/>
          <a:p>
            <a:pPr marL="609600" indent="-609600" eaLnBrk="1" hangingPunct="1">
              <a:lnSpc>
                <a:spcPct val="80000"/>
              </a:lnSpc>
              <a:buFont typeface="Wingdings" pitchFamily="2" charset="2"/>
              <a:buChar char="q"/>
              <a:defRPr/>
            </a:pPr>
            <a:r>
              <a:rPr lang="en-US" sz="2800" b="1">
                <a:solidFill>
                  <a:srgbClr val="FFFF00"/>
                </a:solidFill>
              </a:rPr>
              <a:t>Morbidity Indicators</a:t>
            </a:r>
            <a:r>
              <a:rPr lang="en-US" sz="2800" b="1">
                <a:solidFill>
                  <a:srgbClr val="7030A0"/>
                </a:solidFill>
              </a:rPr>
              <a:t> </a:t>
            </a:r>
            <a:r>
              <a:rPr lang="en-US" sz="2800" b="1"/>
              <a:t>reveal the burden of ill health in a community, but do not measure the subclinical or inapparent disease states.</a:t>
            </a:r>
          </a:p>
          <a:p>
            <a:pPr marL="609600" indent="-609600" eaLnBrk="1" hangingPunct="1">
              <a:lnSpc>
                <a:spcPct val="80000"/>
              </a:lnSpc>
              <a:buFontTx/>
              <a:buNone/>
              <a:defRPr/>
            </a:pPr>
            <a:r>
              <a:rPr lang="en-US" b="1">
                <a:solidFill>
                  <a:srgbClr val="FFFF00"/>
                </a:solidFill>
              </a:rPr>
              <a:t>Incidence</a:t>
            </a:r>
          </a:p>
          <a:p>
            <a:pPr marL="609600" indent="-609600" eaLnBrk="1" hangingPunct="1">
              <a:lnSpc>
                <a:spcPct val="80000"/>
              </a:lnSpc>
              <a:defRPr/>
            </a:pPr>
            <a:r>
              <a:rPr lang="en-US" sz="2800" b="1"/>
              <a:t>The number of new events or new cases of a disease in a defined population, within a specified period of time. E.g.  Incidence of TB is 168 per100000 population per year.</a:t>
            </a:r>
          </a:p>
          <a:p>
            <a:pPr marL="609600" indent="-609600" eaLnBrk="1" hangingPunct="1">
              <a:lnSpc>
                <a:spcPct val="80000"/>
              </a:lnSpc>
              <a:buFontTx/>
              <a:buNone/>
              <a:defRPr/>
            </a:pPr>
            <a:r>
              <a:rPr lang="en-US" b="1">
                <a:solidFill>
                  <a:srgbClr val="FFFF00"/>
                </a:solidFill>
              </a:rPr>
              <a:t>Prevalence</a:t>
            </a:r>
          </a:p>
          <a:p>
            <a:pPr marL="609600" indent="-609600" eaLnBrk="1" hangingPunct="1">
              <a:lnSpc>
                <a:spcPct val="80000"/>
              </a:lnSpc>
              <a:defRPr/>
            </a:pPr>
            <a:r>
              <a:rPr lang="en-US" sz="2800" b="1">
                <a:solidFill>
                  <a:srgbClr val="FFFF00"/>
                </a:solidFill>
              </a:rPr>
              <a:t>T</a:t>
            </a:r>
            <a:r>
              <a:rPr lang="en-US" sz="2800" b="1"/>
              <a:t>he total number of all individuals who have  disease at a particular time divided by population at risk of having disease at this point of time</a:t>
            </a:r>
          </a:p>
          <a:p>
            <a:pPr marL="609600" indent="-609600" eaLnBrk="1" hangingPunct="1">
              <a:lnSpc>
                <a:spcPct val="80000"/>
              </a:lnSpc>
              <a:defRPr/>
            </a:pPr>
            <a:r>
              <a:rPr lang="en-US" sz="2800" b="1"/>
              <a:t>Reflects the chronicity of the disease</a:t>
            </a:r>
          </a:p>
          <a:p>
            <a:pPr marL="609600" indent="-609600" eaLnBrk="1" hangingPunct="1">
              <a:lnSpc>
                <a:spcPct val="80000"/>
              </a:lnSpc>
              <a:defRPr/>
            </a:pPr>
            <a:r>
              <a:rPr lang="en-US" sz="2800" b="1"/>
              <a:t>E.g. Prevalence of TB (sputum+ve in population) is 249 per 100000 population </a:t>
            </a:r>
          </a:p>
          <a:p>
            <a:pPr marL="609600" indent="-609600" eaLnBrk="1" hangingPunct="1">
              <a:lnSpc>
                <a:spcPct val="80000"/>
              </a:lnSpc>
              <a:defRPr/>
            </a:pPr>
            <a:endParaRPr lang="en-US" sz="2800" b="1"/>
          </a:p>
        </p:txBody>
      </p:sp>
      <p:sp>
        <p:nvSpPr>
          <p:cNvPr id="28676" name="Slide Number Placeholder 5"/>
          <p:cNvSpPr>
            <a:spLocks noGrp="1"/>
          </p:cNvSpPr>
          <p:nvPr>
            <p:ph type="sldNum" sz="quarter" idx="12"/>
          </p:nvPr>
        </p:nvSpPr>
        <p:spPr/>
        <p:txBody>
          <a:bodyPr/>
          <a:lstStyle/>
          <a:p>
            <a:pPr>
              <a:defRPr/>
            </a:pPr>
            <a:endParaRPr lang="en-US" sz="2400" dirty="0">
              <a:solidFill>
                <a:srgbClr val="FFFFFF"/>
              </a:solidFill>
              <a:latin typeface="Tahoma"/>
            </a:endParaRPr>
          </a:p>
        </p:txBody>
      </p:sp>
    </p:spTree>
    <p:extLst>
      <p:ext uri="{BB962C8B-B14F-4D97-AF65-F5344CB8AC3E}">
        <p14:creationId xmlns:p14="http://schemas.microsoft.com/office/powerpoint/2010/main" val="280081728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685800"/>
          </a:xfrm>
        </p:spPr>
        <p:txBody>
          <a:bodyPr/>
          <a:lstStyle/>
          <a:p>
            <a:pPr eaLnBrk="1" hangingPunct="1">
              <a:defRPr/>
            </a:pPr>
            <a:r>
              <a:rPr lang="en-US" altLang="en-US" sz="3600" b="1">
                <a:solidFill>
                  <a:srgbClr val="FF9900"/>
                </a:solidFill>
                <a:latin typeface="Bookman Old Style" panose="02050604050505020204" pitchFamily="18" charset="0"/>
              </a:rPr>
              <a:t>	</a:t>
            </a:r>
            <a:r>
              <a:rPr lang="en-US" altLang="en-US" sz="3600" b="1" u="sng">
                <a:solidFill>
                  <a:srgbClr val="FF9900"/>
                </a:solidFill>
                <a:latin typeface="Bookman Old Style" panose="02050604050505020204" pitchFamily="18" charset="0"/>
              </a:rPr>
              <a:t>Morbidity Indicators</a:t>
            </a:r>
          </a:p>
        </p:txBody>
      </p:sp>
      <p:sp>
        <p:nvSpPr>
          <p:cNvPr id="25603" name="Rectangle 3"/>
          <p:cNvSpPr>
            <a:spLocks noGrp="1" noChangeArrowheads="1"/>
          </p:cNvSpPr>
          <p:nvPr>
            <p:ph idx="1"/>
          </p:nvPr>
        </p:nvSpPr>
        <p:spPr>
          <a:xfrm>
            <a:off x="228600" y="762000"/>
            <a:ext cx="8763000" cy="6096000"/>
          </a:xfrm>
        </p:spPr>
        <p:txBody>
          <a:bodyPr>
            <a:normAutofit/>
          </a:bodyPr>
          <a:lstStyle/>
          <a:p>
            <a:pPr marL="609600" indent="-609600" eaLnBrk="1" hangingPunct="1">
              <a:lnSpc>
                <a:spcPct val="80000"/>
              </a:lnSpc>
              <a:buFontTx/>
              <a:buNone/>
              <a:defRPr/>
            </a:pPr>
            <a:r>
              <a:rPr lang="en-US" altLang="en-US" sz="2400" b="1"/>
              <a:t> </a:t>
            </a:r>
          </a:p>
          <a:p>
            <a:pPr marL="609600" indent="-609600" eaLnBrk="1" hangingPunct="1">
              <a:lnSpc>
                <a:spcPct val="80000"/>
              </a:lnSpc>
              <a:buFont typeface="Tahoma" panose="020B0604030504040204" pitchFamily="34" charset="0"/>
              <a:buAutoNum type="arabicPeriod" startAt="2"/>
              <a:defRPr/>
            </a:pPr>
            <a:r>
              <a:rPr lang="en-US" altLang="en-US" sz="2800" b="1">
                <a:solidFill>
                  <a:srgbClr val="FFFF00"/>
                </a:solidFill>
              </a:rPr>
              <a:t>Notification rates</a:t>
            </a:r>
            <a:r>
              <a:rPr lang="en-US" altLang="en-US" sz="2200" b="1"/>
              <a:t> </a:t>
            </a:r>
            <a:r>
              <a:rPr lang="en-US" altLang="en-US" sz="2400" b="1"/>
              <a:t>is calculated from the reporting to public authorities of certain diseases .  </a:t>
            </a:r>
            <a:r>
              <a:rPr lang="en-US" altLang="en-US" sz="2800" b="1">
                <a:solidFill>
                  <a:schemeClr val="accent2"/>
                </a:solidFill>
              </a:rPr>
              <a:t>yellow fever , poliomyelitis, cholera, plague</a:t>
            </a:r>
          </a:p>
          <a:p>
            <a:pPr marL="609600" indent="-609600" eaLnBrk="1" hangingPunct="1">
              <a:buFontTx/>
              <a:buNone/>
              <a:defRPr/>
            </a:pPr>
            <a:r>
              <a:rPr lang="en-US" altLang="en-US" sz="2400" b="1"/>
              <a:t>        They provide information regarding geographic clustering of infections, quality of reporting system </a:t>
            </a:r>
            <a:endParaRPr lang="en-US" altLang="en-US" sz="2200" b="1"/>
          </a:p>
          <a:p>
            <a:pPr marL="609600" indent="-609600" eaLnBrk="1" hangingPunct="1">
              <a:buFont typeface="Tahoma" panose="020B0604030504040204" pitchFamily="34" charset="0"/>
              <a:buAutoNum type="arabicPeriod" startAt="3"/>
              <a:defRPr/>
            </a:pPr>
            <a:r>
              <a:rPr lang="en-US" altLang="en-US" sz="2800" b="1">
                <a:solidFill>
                  <a:srgbClr val="FFFF00"/>
                </a:solidFill>
              </a:rPr>
              <a:t>Attendance rates</a:t>
            </a:r>
            <a:r>
              <a:rPr lang="en-US" altLang="en-US" sz="2200" b="1"/>
              <a:t>  at health centers.</a:t>
            </a:r>
          </a:p>
          <a:p>
            <a:pPr marL="609600" indent="-609600" eaLnBrk="1" hangingPunct="1">
              <a:buFont typeface="Tahoma" panose="020B0604030504040204" pitchFamily="34" charset="0"/>
              <a:buAutoNum type="arabicPeriod" startAt="3"/>
              <a:defRPr/>
            </a:pPr>
            <a:r>
              <a:rPr lang="en-US" altLang="en-US" sz="2800" b="1">
                <a:solidFill>
                  <a:srgbClr val="FFFF00"/>
                </a:solidFill>
              </a:rPr>
              <a:t>Admission</a:t>
            </a:r>
            <a:r>
              <a:rPr lang="en-US" altLang="en-US" sz="2200" b="1"/>
              <a:t>, Readmission and discharge rates.</a:t>
            </a:r>
          </a:p>
          <a:p>
            <a:pPr marL="609600" indent="-609600" eaLnBrk="1" hangingPunct="1">
              <a:buFont typeface="Tahoma" panose="020B0604030504040204" pitchFamily="34" charset="0"/>
              <a:buAutoNum type="arabicPeriod" startAt="3"/>
              <a:defRPr/>
            </a:pPr>
            <a:r>
              <a:rPr lang="en-US" altLang="en-US" sz="2800" b="1">
                <a:solidFill>
                  <a:srgbClr val="FFFF00"/>
                </a:solidFill>
              </a:rPr>
              <a:t>Duration of stay in hospital</a:t>
            </a:r>
            <a:r>
              <a:rPr lang="en-US" altLang="en-US" sz="2200" b="1"/>
              <a:t> – reflects the virulence and resistance developed by the etiological factor</a:t>
            </a:r>
          </a:p>
          <a:p>
            <a:pPr marL="609600" indent="-609600" eaLnBrk="1" hangingPunct="1">
              <a:buFont typeface="Tahoma" panose="020B0604030504040204" pitchFamily="34" charset="0"/>
              <a:buAutoNum type="arabicPeriod" startAt="3"/>
              <a:defRPr/>
            </a:pPr>
            <a:r>
              <a:rPr lang="en-US" altLang="en-US" sz="2400" b="1">
                <a:solidFill>
                  <a:srgbClr val="FFFF00"/>
                </a:solidFill>
              </a:rPr>
              <a:t>Absence from work or school</a:t>
            </a:r>
            <a:r>
              <a:rPr lang="en-US" altLang="en-US" sz="2200" b="1"/>
              <a:t>.</a:t>
            </a:r>
          </a:p>
          <a:p>
            <a:pPr marL="609600" indent="-609600" eaLnBrk="1" hangingPunct="1">
              <a:buFontTx/>
              <a:buNone/>
              <a:defRPr/>
            </a:pPr>
            <a:r>
              <a:rPr lang="en-US" altLang="en-US" sz="2200" b="1"/>
              <a:t>         - reflects economical loss to the community </a:t>
            </a:r>
          </a:p>
          <a:p>
            <a:pPr marL="609600" indent="-609600" eaLnBrk="1" hangingPunct="1">
              <a:buFont typeface="Tahoma" panose="020B0604030504040204" pitchFamily="34" charset="0"/>
              <a:buAutoNum type="arabicPeriod" startAt="7"/>
              <a:defRPr/>
            </a:pPr>
            <a:r>
              <a:rPr lang="en-US" altLang="en-US" sz="2200" b="1"/>
              <a:t>Hospital data constitute a basic and primary source of information about diseases prevalent in the community.</a:t>
            </a:r>
          </a:p>
          <a:p>
            <a:pPr marL="609600" indent="-609600" eaLnBrk="1" hangingPunct="1">
              <a:buFont typeface="Wingdings 2" panose="05020102010507070707" pitchFamily="18" charset="2"/>
              <a:buChar char=""/>
              <a:defRPr/>
            </a:pPr>
            <a:endParaRPr lang="en-US" altLang="en-US" sz="2400" b="1"/>
          </a:p>
        </p:txBody>
      </p:sp>
      <p:sp>
        <p:nvSpPr>
          <p:cNvPr id="29700" name="Slide Number Placeholder 5"/>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3687003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A9BC92-756C-04CF-29E8-063BD7006F6E}"/>
              </a:ext>
            </a:extLst>
          </p:cNvPr>
          <p:cNvSpPr>
            <a:spLocks noGrp="1"/>
          </p:cNvSpPr>
          <p:nvPr>
            <p:ph type="ctrTitle"/>
          </p:nvPr>
        </p:nvSpPr>
        <p:spPr>
          <a:xfrm>
            <a:off x="1143000" y="233268"/>
            <a:ext cx="6858000" cy="774441"/>
          </a:xfrm>
        </p:spPr>
        <p:txBody>
          <a:bodyPr>
            <a:normAutofit fontScale="90000"/>
          </a:bodyPr>
          <a:lstStyle/>
          <a:p>
            <a:r>
              <a:rPr lang="en-IN" dirty="0"/>
              <a:t>Spectrum of health</a:t>
            </a:r>
          </a:p>
        </p:txBody>
      </p:sp>
      <p:sp>
        <p:nvSpPr>
          <p:cNvPr id="3" name="Subtitle 2">
            <a:extLst>
              <a:ext uri="{FF2B5EF4-FFF2-40B4-BE49-F238E27FC236}">
                <a16:creationId xmlns="" xmlns:a16="http://schemas.microsoft.com/office/drawing/2014/main" id="{7EBCB4BE-20AB-4753-6AF4-A5EC74A9E419}"/>
              </a:ext>
            </a:extLst>
          </p:cNvPr>
          <p:cNvSpPr>
            <a:spLocks noGrp="1"/>
          </p:cNvSpPr>
          <p:nvPr>
            <p:ph type="subTitle" idx="1"/>
          </p:nvPr>
        </p:nvSpPr>
        <p:spPr>
          <a:xfrm>
            <a:off x="1143000" y="1231641"/>
            <a:ext cx="6858000" cy="5393094"/>
          </a:xfrm>
        </p:spPr>
        <p:txBody>
          <a:bodyPr/>
          <a:lstStyle/>
          <a:p>
            <a:endParaRPr lang="en-IN" dirty="0"/>
          </a:p>
        </p:txBody>
      </p:sp>
      <p:pic>
        <p:nvPicPr>
          <p:cNvPr id="5" name="Picture 4">
            <a:extLst>
              <a:ext uri="{FF2B5EF4-FFF2-40B4-BE49-F238E27FC236}">
                <a16:creationId xmlns="" xmlns:a16="http://schemas.microsoft.com/office/drawing/2014/main" id="{C287F98F-AF73-D188-F4AA-BD64F13B1BD1}"/>
              </a:ext>
            </a:extLst>
          </p:cNvPr>
          <p:cNvPicPr>
            <a:picLocks noChangeAspect="1"/>
          </p:cNvPicPr>
          <p:nvPr/>
        </p:nvPicPr>
        <p:blipFill>
          <a:blip r:embed="rId2"/>
          <a:stretch>
            <a:fillRect/>
          </a:stretch>
        </p:blipFill>
        <p:spPr>
          <a:xfrm>
            <a:off x="1475403" y="1614198"/>
            <a:ext cx="6193194" cy="3834881"/>
          </a:xfrm>
          <a:prstGeom prst="rect">
            <a:avLst/>
          </a:prstGeom>
        </p:spPr>
      </p:pic>
    </p:spTree>
    <p:extLst>
      <p:ext uri="{BB962C8B-B14F-4D97-AF65-F5344CB8AC3E}">
        <p14:creationId xmlns:p14="http://schemas.microsoft.com/office/powerpoint/2010/main" val="30453810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685800" y="0"/>
            <a:ext cx="7772400" cy="762000"/>
          </a:xfrm>
        </p:spPr>
        <p:txBody>
          <a:bodyPr/>
          <a:lstStyle/>
          <a:p>
            <a:pPr eaLnBrk="1" hangingPunct="1">
              <a:defRPr/>
            </a:pPr>
            <a:r>
              <a:rPr lang="en-US" altLang="en-US" sz="3600" b="1">
                <a:solidFill>
                  <a:srgbClr val="FF9900"/>
                </a:solidFill>
                <a:latin typeface="Bookman Old Style" panose="02050604050505020204" pitchFamily="18" charset="0"/>
              </a:rPr>
              <a:t>          </a:t>
            </a:r>
            <a:r>
              <a:rPr lang="en-US" altLang="en-US" sz="3600" b="1" u="sng">
                <a:solidFill>
                  <a:srgbClr val="FF9900"/>
                </a:solidFill>
                <a:latin typeface="Bookman Old Style" panose="02050604050505020204" pitchFamily="18" charset="0"/>
              </a:rPr>
              <a:t>Disability Rates</a:t>
            </a:r>
          </a:p>
        </p:txBody>
      </p:sp>
      <p:sp>
        <p:nvSpPr>
          <p:cNvPr id="36868" name="Rectangle 1027"/>
          <p:cNvSpPr>
            <a:spLocks noGrp="1" noChangeArrowheads="1"/>
          </p:cNvSpPr>
          <p:nvPr>
            <p:ph idx="1"/>
          </p:nvPr>
        </p:nvSpPr>
        <p:spPr>
          <a:xfrm>
            <a:off x="0" y="838200"/>
            <a:ext cx="9144000" cy="6019800"/>
          </a:xfrm>
        </p:spPr>
        <p:txBody>
          <a:bodyPr rtlCol="0">
            <a:normAutofit lnSpcReduction="10000"/>
          </a:bodyPr>
          <a:lstStyle/>
          <a:p>
            <a:pPr marL="420624" indent="-384048" eaLnBrk="1" fontAlgn="auto" hangingPunct="1">
              <a:spcAft>
                <a:spcPts val="0"/>
              </a:spcAft>
              <a:buFont typeface="Wingdings" pitchFamily="2" charset="2"/>
              <a:buChar char="q"/>
              <a:defRPr/>
            </a:pPr>
            <a:r>
              <a:rPr lang="en-US" sz="2800" b="1" dirty="0">
                <a:solidFill>
                  <a:srgbClr val="FFFF00"/>
                </a:solidFill>
              </a:rPr>
              <a:t>Sullivan’s Index</a:t>
            </a:r>
            <a:r>
              <a:rPr lang="en-US" sz="2800" b="1" dirty="0">
                <a:solidFill>
                  <a:srgbClr val="7030A0"/>
                </a:solidFill>
              </a:rPr>
              <a:t> </a:t>
            </a:r>
            <a:r>
              <a:rPr lang="en-US" sz="2800" b="1" dirty="0"/>
              <a:t>refers to “expectation of life free of disability”.</a:t>
            </a:r>
          </a:p>
          <a:p>
            <a:pPr marL="420624" indent="-384048" eaLnBrk="1" fontAlgn="auto" hangingPunct="1">
              <a:spcAft>
                <a:spcPts val="0"/>
              </a:spcAft>
              <a:buFont typeface="Arial" pitchFamily="34" charset="0"/>
              <a:buChar char="•"/>
              <a:defRPr/>
            </a:pPr>
            <a:r>
              <a:rPr lang="en-US" sz="2800" b="1" dirty="0"/>
              <a:t>Sullivan’s Index = life expectancy of the country -probable duration of bed disability and inability to perform major activities </a:t>
            </a:r>
          </a:p>
          <a:p>
            <a:pPr marL="420624" indent="-384048" eaLnBrk="1" fontAlgn="auto" hangingPunct="1">
              <a:spcAft>
                <a:spcPts val="0"/>
              </a:spcAft>
              <a:buFont typeface="Arial" pitchFamily="34" charset="0"/>
              <a:buChar char="•"/>
              <a:defRPr/>
            </a:pPr>
            <a:r>
              <a:rPr lang="en-US" sz="2800" b="1" dirty="0"/>
              <a:t>It is considered as one of the most advanced indicators currently available.</a:t>
            </a:r>
          </a:p>
          <a:p>
            <a:pPr marL="420624" indent="-384048" eaLnBrk="1" fontAlgn="auto" hangingPunct="1">
              <a:lnSpc>
                <a:spcPct val="80000"/>
              </a:lnSpc>
              <a:spcAft>
                <a:spcPts val="0"/>
              </a:spcAft>
              <a:buFont typeface="Wingdings" pitchFamily="2" charset="2"/>
              <a:buChar char="q"/>
              <a:defRPr/>
            </a:pPr>
            <a:r>
              <a:rPr lang="en-US" sz="2800" b="1" dirty="0">
                <a:solidFill>
                  <a:srgbClr val="FFFF00"/>
                </a:solidFill>
              </a:rPr>
              <a:t>HALE - Health Adjusted Life Expectancy</a:t>
            </a:r>
            <a:r>
              <a:rPr lang="en-US" sz="2800" b="1" dirty="0">
                <a:solidFill>
                  <a:srgbClr val="7030A0"/>
                </a:solidFill>
              </a:rPr>
              <a:t>.</a:t>
            </a:r>
          </a:p>
          <a:p>
            <a:pPr marL="420624" indent="-384048" eaLnBrk="1" fontAlgn="auto" hangingPunct="1">
              <a:lnSpc>
                <a:spcPct val="80000"/>
              </a:lnSpc>
              <a:spcAft>
                <a:spcPts val="0"/>
              </a:spcAft>
              <a:buFont typeface="Arial" pitchFamily="34" charset="0"/>
              <a:buChar char="•"/>
              <a:defRPr/>
            </a:pPr>
            <a:r>
              <a:rPr lang="en-US" sz="2800" b="1" dirty="0"/>
              <a:t>It is based on the framework of WHO</a:t>
            </a:r>
          </a:p>
          <a:p>
            <a:pPr marL="420624" indent="-384048" eaLnBrk="1" fontAlgn="auto" hangingPunct="1">
              <a:lnSpc>
                <a:spcPct val="80000"/>
              </a:lnSpc>
              <a:spcAft>
                <a:spcPts val="0"/>
              </a:spcAft>
              <a:buFont typeface="Arial" pitchFamily="34" charset="0"/>
              <a:buChar char="•"/>
              <a:defRPr/>
            </a:pPr>
            <a:r>
              <a:rPr lang="en-US" sz="2800" b="1" dirty="0"/>
              <a:t>It is based on life expectancy at birth but includes an adjustment for time spent in poor health.</a:t>
            </a:r>
          </a:p>
          <a:p>
            <a:pPr marL="420624" indent="-384048" eaLnBrk="1" fontAlgn="auto" hangingPunct="1">
              <a:lnSpc>
                <a:spcPct val="80000"/>
              </a:lnSpc>
              <a:spcAft>
                <a:spcPts val="0"/>
              </a:spcAft>
              <a:buFont typeface="Arial" pitchFamily="34" charset="0"/>
              <a:buChar char="•"/>
              <a:defRPr/>
            </a:pPr>
            <a:r>
              <a:rPr lang="en-US" sz="2800" b="1" dirty="0"/>
              <a:t>It is the equivalent number of years in full health that a newborn can expect to live based on current rates of ill-health and mortality.</a:t>
            </a:r>
          </a:p>
          <a:p>
            <a:pPr marL="420624" indent="-384048" eaLnBrk="1" fontAlgn="auto" hangingPunct="1">
              <a:spcAft>
                <a:spcPts val="0"/>
              </a:spcAft>
              <a:buFont typeface="Arial" pitchFamily="34" charset="0"/>
              <a:buChar char="•"/>
              <a:defRPr/>
            </a:pPr>
            <a:endParaRPr lang="en-US" sz="2800" b="1" dirty="0"/>
          </a:p>
        </p:txBody>
      </p:sp>
      <p:sp>
        <p:nvSpPr>
          <p:cNvPr id="31748" name="Slide Number Placeholder 5"/>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17351768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838200"/>
          </a:xfrm>
        </p:spPr>
        <p:txBody>
          <a:bodyPr/>
          <a:lstStyle/>
          <a:p>
            <a:pPr eaLnBrk="1" hangingPunct="1">
              <a:defRPr/>
            </a:pPr>
            <a:r>
              <a:rPr lang="en-US" altLang="en-US" sz="3600" b="1">
                <a:solidFill>
                  <a:srgbClr val="FF9900"/>
                </a:solidFill>
                <a:latin typeface="Bookman Old Style" panose="02050604050505020204" pitchFamily="18" charset="0"/>
              </a:rPr>
              <a:t>		</a:t>
            </a:r>
            <a:r>
              <a:rPr lang="en-US" altLang="en-US" sz="3600" b="1" u="sng">
                <a:solidFill>
                  <a:srgbClr val="FF9900"/>
                </a:solidFill>
                <a:latin typeface="Bookman Old Style" panose="02050604050505020204" pitchFamily="18" charset="0"/>
              </a:rPr>
              <a:t>Disability Rates</a:t>
            </a:r>
          </a:p>
        </p:txBody>
      </p:sp>
      <p:sp>
        <p:nvSpPr>
          <p:cNvPr id="32771" name="Rectangle 3"/>
          <p:cNvSpPr>
            <a:spLocks noGrp="1" noChangeArrowheads="1"/>
          </p:cNvSpPr>
          <p:nvPr>
            <p:ph idx="1"/>
          </p:nvPr>
        </p:nvSpPr>
        <p:spPr>
          <a:xfrm>
            <a:off x="0" y="990600"/>
            <a:ext cx="9144000" cy="5867400"/>
          </a:xfrm>
        </p:spPr>
        <p:txBody>
          <a:bodyPr/>
          <a:lstStyle/>
          <a:p>
            <a:pPr eaLnBrk="1" hangingPunct="1">
              <a:lnSpc>
                <a:spcPct val="90000"/>
              </a:lnSpc>
              <a:buFont typeface="Wingdings" panose="05000000000000000000" pitchFamily="2" charset="2"/>
              <a:buChar char="q"/>
              <a:defRPr/>
            </a:pPr>
            <a:r>
              <a:rPr lang="en-US" altLang="en-US" b="1">
                <a:solidFill>
                  <a:srgbClr val="FFFF00"/>
                </a:solidFill>
              </a:rPr>
              <a:t>DALYs: Disability-Adjusted  Life Years.</a:t>
            </a:r>
          </a:p>
          <a:p>
            <a:pPr eaLnBrk="1" hangingPunct="1">
              <a:lnSpc>
                <a:spcPct val="90000"/>
              </a:lnSpc>
              <a:defRPr/>
            </a:pPr>
            <a:r>
              <a:rPr lang="en-US" altLang="en-US" sz="2800" b="1" u="sng"/>
              <a:t>A comprehensive indicator including both losses of healthy years due to disability and premature death.</a:t>
            </a:r>
          </a:p>
          <a:p>
            <a:pPr eaLnBrk="1" hangingPunct="1">
              <a:lnSpc>
                <a:spcPct val="90000"/>
              </a:lnSpc>
              <a:defRPr/>
            </a:pPr>
            <a:r>
              <a:rPr lang="en-US" altLang="en-US" sz="2800" b="1"/>
              <a:t>DALYs is an indicator that measures the disease burden in a population, taking into account not only premature mortality but also disability caused by disease or injury.</a:t>
            </a:r>
          </a:p>
          <a:p>
            <a:pPr eaLnBrk="1" hangingPunct="1">
              <a:lnSpc>
                <a:spcPct val="90000"/>
              </a:lnSpc>
              <a:defRPr/>
            </a:pPr>
            <a:r>
              <a:rPr lang="en-US" altLang="en-US" sz="2800" b="1"/>
              <a:t>Two things needed to measure DALYs are</a:t>
            </a:r>
          </a:p>
          <a:p>
            <a:pPr eaLnBrk="1" hangingPunct="1">
              <a:lnSpc>
                <a:spcPct val="90000"/>
              </a:lnSpc>
              <a:buFontTx/>
              <a:buNone/>
              <a:defRPr/>
            </a:pPr>
            <a:r>
              <a:rPr lang="en-US" altLang="en-US" sz="2800" b="1"/>
              <a:t>     - Life table of that country, to measure the    	losses from premature deaths</a:t>
            </a:r>
          </a:p>
          <a:p>
            <a:pPr eaLnBrk="1" hangingPunct="1">
              <a:lnSpc>
                <a:spcPct val="90000"/>
              </a:lnSpc>
              <a:buFontTx/>
              <a:buNone/>
              <a:defRPr/>
            </a:pPr>
            <a:r>
              <a:rPr lang="en-US" altLang="en-US" sz="2800" b="1"/>
              <a:t>     - Loss of healthy life years resulting from  	disability; the disability may be permanent (polio) or temp (TB, leprosy), physical / mental. </a:t>
            </a:r>
          </a:p>
        </p:txBody>
      </p:sp>
    </p:spTree>
    <p:extLst>
      <p:ext uri="{BB962C8B-B14F-4D97-AF65-F5344CB8AC3E}">
        <p14:creationId xmlns:p14="http://schemas.microsoft.com/office/powerpoint/2010/main" val="319608267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685800" y="0"/>
            <a:ext cx="7772400" cy="914400"/>
          </a:xfrm>
        </p:spPr>
        <p:txBody>
          <a:bodyPr/>
          <a:lstStyle/>
          <a:p>
            <a:pPr eaLnBrk="1" hangingPunct="1">
              <a:defRPr/>
            </a:pPr>
            <a:r>
              <a:rPr lang="en-US" altLang="en-US" sz="3600" b="1">
                <a:solidFill>
                  <a:srgbClr val="FF9900"/>
                </a:solidFill>
                <a:latin typeface="Bookman Old Style" panose="02050604050505020204" pitchFamily="18" charset="0"/>
              </a:rPr>
              <a:t>        </a:t>
            </a:r>
            <a:r>
              <a:rPr lang="en-US" altLang="en-US" sz="3600" b="1" u="sng">
                <a:solidFill>
                  <a:srgbClr val="FF9900"/>
                </a:solidFill>
                <a:latin typeface="Bookman Old Style" panose="02050604050505020204" pitchFamily="18" charset="0"/>
              </a:rPr>
              <a:t>Disability Rates</a:t>
            </a:r>
          </a:p>
        </p:txBody>
      </p:sp>
      <p:sp>
        <p:nvSpPr>
          <p:cNvPr id="33795" name="Rectangle 1027"/>
          <p:cNvSpPr>
            <a:spLocks noGrp="1" noChangeArrowheads="1"/>
          </p:cNvSpPr>
          <p:nvPr>
            <p:ph idx="1"/>
          </p:nvPr>
        </p:nvSpPr>
        <p:spPr>
          <a:xfrm>
            <a:off x="685800" y="990600"/>
            <a:ext cx="7772400" cy="5105400"/>
          </a:xfrm>
        </p:spPr>
        <p:txBody>
          <a:bodyPr/>
          <a:lstStyle/>
          <a:p>
            <a:pPr eaLnBrk="1" hangingPunct="1">
              <a:buFont typeface="Wingdings" panose="05000000000000000000" pitchFamily="2" charset="2"/>
              <a:buChar char="q"/>
              <a:defRPr/>
            </a:pPr>
            <a:r>
              <a:rPr lang="en-US" altLang="en-US" sz="2800" b="1">
                <a:solidFill>
                  <a:srgbClr val="FFFF00"/>
                </a:solidFill>
              </a:rPr>
              <a:t>Uses of DALYs</a:t>
            </a:r>
            <a:r>
              <a:rPr lang="en-US" altLang="en-US" sz="2400" b="1"/>
              <a:t> </a:t>
            </a:r>
          </a:p>
          <a:p>
            <a:pPr eaLnBrk="1" hangingPunct="1">
              <a:defRPr/>
            </a:pPr>
            <a:r>
              <a:rPr lang="en-US" altLang="en-US" sz="2400" b="1"/>
              <a:t>To assist in selecting health service priorities</a:t>
            </a:r>
          </a:p>
          <a:p>
            <a:pPr eaLnBrk="1" hangingPunct="1">
              <a:defRPr/>
            </a:pPr>
            <a:r>
              <a:rPr lang="en-US" altLang="en-US" sz="2400" b="1"/>
              <a:t>To identify the disadvantaged groups</a:t>
            </a:r>
          </a:p>
          <a:p>
            <a:pPr eaLnBrk="1" hangingPunct="1">
              <a:defRPr/>
            </a:pPr>
            <a:r>
              <a:rPr lang="en-US" altLang="en-US" sz="2400" b="1"/>
              <a:t>Targeting health interventions </a:t>
            </a:r>
          </a:p>
          <a:p>
            <a:pPr eaLnBrk="1" hangingPunct="1">
              <a:defRPr/>
            </a:pPr>
            <a:r>
              <a:rPr lang="en-US" altLang="en-US" sz="2400" b="1"/>
              <a:t>Measuring the results of health interventions</a:t>
            </a:r>
          </a:p>
          <a:p>
            <a:pPr eaLnBrk="1" hangingPunct="1">
              <a:defRPr/>
            </a:pPr>
            <a:r>
              <a:rPr lang="en-US" altLang="en-US" sz="2400" b="1"/>
              <a:t>Providing comparable measures for planning &amp; evaluating programs</a:t>
            </a:r>
          </a:p>
          <a:p>
            <a:pPr eaLnBrk="1" hangingPunct="1">
              <a:defRPr/>
            </a:pPr>
            <a:r>
              <a:rPr lang="en-US" altLang="en-US" sz="2400" b="1"/>
              <a:t>To compare the health status of different countries</a:t>
            </a:r>
          </a:p>
          <a:p>
            <a:pPr eaLnBrk="1" hangingPunct="1">
              <a:buFont typeface="Wingdings" panose="05000000000000000000" pitchFamily="2" charset="2"/>
              <a:buChar char="q"/>
              <a:defRPr/>
            </a:pPr>
            <a:r>
              <a:rPr lang="en-US" altLang="en-US" sz="2400" b="1"/>
              <a:t>DALY express years of life lost to premature death and years lived with disability for the severity of the disability</a:t>
            </a:r>
          </a:p>
          <a:p>
            <a:pPr eaLnBrk="1" hangingPunct="1">
              <a:buFont typeface="Wingdings" panose="05000000000000000000" pitchFamily="2" charset="2"/>
              <a:buChar char="q"/>
              <a:defRPr/>
            </a:pPr>
            <a:r>
              <a:rPr lang="en-US" altLang="en-US" sz="2400" b="1"/>
              <a:t>One DALY is one lost year of healthy life</a:t>
            </a:r>
          </a:p>
          <a:p>
            <a:pPr eaLnBrk="1" hangingPunct="1">
              <a:defRPr/>
            </a:pPr>
            <a:endParaRPr lang="en-US" altLang="en-US" sz="2400" b="1"/>
          </a:p>
          <a:p>
            <a:pPr eaLnBrk="1" hangingPunct="1">
              <a:buFont typeface="Wingdings" panose="05000000000000000000" pitchFamily="2" charset="2"/>
              <a:buNone/>
              <a:defRPr/>
            </a:pPr>
            <a:endParaRPr lang="en-US" altLang="en-US" sz="2400" b="1"/>
          </a:p>
        </p:txBody>
      </p:sp>
      <p:sp>
        <p:nvSpPr>
          <p:cNvPr id="33796" name="Slide Number Placeholder 5"/>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29506095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914400"/>
          </a:xfrm>
        </p:spPr>
        <p:txBody>
          <a:bodyPr/>
          <a:lstStyle/>
          <a:p>
            <a:pPr eaLnBrk="1" hangingPunct="1">
              <a:defRPr/>
            </a:pPr>
            <a:r>
              <a:rPr lang="en-US" altLang="en-US" sz="3600" b="1">
                <a:solidFill>
                  <a:srgbClr val="FF9900"/>
                </a:solidFill>
                <a:latin typeface="Bookman Old Style" panose="02050604050505020204" pitchFamily="18" charset="0"/>
              </a:rPr>
              <a:t>		</a:t>
            </a:r>
            <a:r>
              <a:rPr lang="en-US" altLang="en-US" sz="3600" b="1" u="sng">
                <a:solidFill>
                  <a:srgbClr val="FF9900"/>
                </a:solidFill>
                <a:latin typeface="Bookman Old Style" panose="02050604050505020204" pitchFamily="18" charset="0"/>
              </a:rPr>
              <a:t>Disability Rates</a:t>
            </a:r>
          </a:p>
        </p:txBody>
      </p:sp>
      <p:sp>
        <p:nvSpPr>
          <p:cNvPr id="34819" name="Rectangle 3"/>
          <p:cNvSpPr>
            <a:spLocks noGrp="1" noChangeArrowheads="1"/>
          </p:cNvSpPr>
          <p:nvPr>
            <p:ph idx="1"/>
          </p:nvPr>
        </p:nvSpPr>
        <p:spPr>
          <a:xfrm>
            <a:off x="0" y="990600"/>
            <a:ext cx="9144000" cy="5867400"/>
          </a:xfrm>
        </p:spPr>
        <p:txBody>
          <a:bodyPr/>
          <a:lstStyle/>
          <a:p>
            <a:pPr eaLnBrk="1" hangingPunct="1">
              <a:lnSpc>
                <a:spcPct val="90000"/>
              </a:lnSpc>
              <a:buFont typeface="Wingdings" pitchFamily="2" charset="2"/>
              <a:buChar char="q"/>
              <a:defRPr/>
            </a:pPr>
            <a:r>
              <a:rPr lang="en-US" sz="2800" b="1">
                <a:solidFill>
                  <a:srgbClr val="FFFF00"/>
                </a:solidFill>
              </a:rPr>
              <a:t>Premature death</a:t>
            </a:r>
            <a:r>
              <a:rPr lang="en-US" sz="2800" b="1">
                <a:solidFill>
                  <a:srgbClr val="7030A0"/>
                </a:solidFill>
              </a:rPr>
              <a:t> </a:t>
            </a:r>
            <a:r>
              <a:rPr lang="en-US" sz="2800" b="1"/>
              <a:t>– defined as one that occurs before the age to which a dying person could have expected to survive if he or she was a member of a standardized mode population with a life expectancy at birth equal to that of world longest surviving population e.g. Japan</a:t>
            </a:r>
          </a:p>
          <a:p>
            <a:pPr eaLnBrk="1" hangingPunct="1">
              <a:lnSpc>
                <a:spcPct val="90000"/>
              </a:lnSpc>
              <a:buFontTx/>
              <a:buNone/>
              <a:defRPr/>
            </a:pPr>
            <a:endParaRPr lang="en-US" sz="2800" b="1"/>
          </a:p>
          <a:p>
            <a:pPr eaLnBrk="1" hangingPunct="1">
              <a:lnSpc>
                <a:spcPct val="90000"/>
              </a:lnSpc>
              <a:buFont typeface="Wingdings" pitchFamily="2" charset="2"/>
              <a:buChar char="q"/>
              <a:defRPr/>
            </a:pPr>
            <a:r>
              <a:rPr lang="en-US" sz="2800" b="1">
                <a:solidFill>
                  <a:srgbClr val="FFFF00"/>
                </a:solidFill>
              </a:rPr>
              <a:t>QALY- Quality Adjusted Life Year</a:t>
            </a:r>
            <a:r>
              <a:rPr lang="en-US" sz="2800" b="1">
                <a:solidFill>
                  <a:srgbClr val="7030A0"/>
                </a:solidFill>
              </a:rPr>
              <a:t>. </a:t>
            </a:r>
          </a:p>
          <a:p>
            <a:pPr eaLnBrk="1" hangingPunct="1">
              <a:lnSpc>
                <a:spcPct val="90000"/>
              </a:lnSpc>
              <a:defRPr/>
            </a:pPr>
            <a:r>
              <a:rPr lang="en-US" sz="2800" b="1"/>
              <a:t>It is the most commonly used to measure the cost effectiveness of health interventions .</a:t>
            </a:r>
          </a:p>
          <a:p>
            <a:pPr eaLnBrk="1" hangingPunct="1">
              <a:lnSpc>
                <a:spcPct val="90000"/>
              </a:lnSpc>
              <a:defRPr/>
            </a:pPr>
            <a:r>
              <a:rPr lang="en-US" sz="2800" b="1"/>
              <a:t>It estimates the number of years of life added by a successful treatment or adjustment for quality of life.</a:t>
            </a:r>
          </a:p>
          <a:p>
            <a:pPr eaLnBrk="1" hangingPunct="1">
              <a:lnSpc>
                <a:spcPct val="90000"/>
              </a:lnSpc>
              <a:buFontTx/>
              <a:buNone/>
              <a:defRPr/>
            </a:pPr>
            <a:r>
              <a:rPr lang="en-US" sz="2800" b="1"/>
              <a:t>   </a:t>
            </a:r>
          </a:p>
        </p:txBody>
      </p:sp>
      <p:sp>
        <p:nvSpPr>
          <p:cNvPr id="34820" name="Slide Number Placeholder 5"/>
          <p:cNvSpPr>
            <a:spLocks noGrp="1"/>
          </p:cNvSpPr>
          <p:nvPr>
            <p:ph type="sldNum" sz="quarter" idx="12"/>
          </p:nvPr>
        </p:nvSpPr>
        <p:spPr/>
        <p:txBody>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fld id="{6D7EBBF3-73A7-4479-89D1-EE96FA9E2A46}" type="slidenum">
              <a:rPr lang="ar-SA" altLang="en-US" sz="1400">
                <a:solidFill>
                  <a:srgbClr val="FFFFFF"/>
                </a:solidFill>
                <a:latin typeface="Arial" pitchFamily="34" charset="0"/>
              </a:rPr>
              <a:pPr/>
              <a:t>123</a:t>
            </a:fld>
            <a:endParaRPr lang="en-US" altLang="en-US" sz="1400">
              <a:solidFill>
                <a:srgbClr val="FFFFFF"/>
              </a:solidFill>
              <a:latin typeface="Arial" pitchFamily="34" charset="0"/>
            </a:endParaRPr>
          </a:p>
        </p:txBody>
      </p:sp>
    </p:spTree>
    <p:extLst>
      <p:ext uri="{BB962C8B-B14F-4D97-AF65-F5344CB8AC3E}">
        <p14:creationId xmlns:p14="http://schemas.microsoft.com/office/powerpoint/2010/main" val="239938143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0"/>
            <a:ext cx="7772400" cy="914400"/>
          </a:xfrm>
        </p:spPr>
        <p:txBody>
          <a:bodyPr/>
          <a:lstStyle/>
          <a:p>
            <a:pPr eaLnBrk="1" hangingPunct="1">
              <a:defRPr/>
            </a:pPr>
            <a:r>
              <a:rPr lang="en-US" altLang="en-US" sz="3600" b="1" u="sng">
                <a:solidFill>
                  <a:srgbClr val="FF9900"/>
                </a:solidFill>
                <a:latin typeface="Bookman Old Style" panose="02050604050505020204" pitchFamily="18" charset="0"/>
              </a:rPr>
              <a:t>Nutritional Status Indicators</a:t>
            </a:r>
          </a:p>
        </p:txBody>
      </p:sp>
      <p:sp>
        <p:nvSpPr>
          <p:cNvPr id="30723" name="Rectangle 3"/>
          <p:cNvSpPr>
            <a:spLocks noGrp="1" noChangeArrowheads="1"/>
          </p:cNvSpPr>
          <p:nvPr>
            <p:ph idx="1"/>
          </p:nvPr>
        </p:nvSpPr>
        <p:spPr>
          <a:xfrm>
            <a:off x="304800" y="838200"/>
            <a:ext cx="8382000" cy="5867400"/>
          </a:xfrm>
        </p:spPr>
        <p:txBody>
          <a:bodyPr>
            <a:normAutofit lnSpcReduction="10000"/>
          </a:bodyPr>
          <a:lstStyle/>
          <a:p>
            <a:pPr marL="419100" indent="-382588" eaLnBrk="1" hangingPunct="1">
              <a:lnSpc>
                <a:spcPct val="90000"/>
              </a:lnSpc>
              <a:buClr>
                <a:srgbClr val="002060"/>
              </a:buClr>
              <a:buFont typeface="Wingdings" panose="05000000000000000000" pitchFamily="2" charset="2"/>
              <a:buChar char="q"/>
              <a:defRPr/>
            </a:pPr>
            <a:r>
              <a:rPr lang="en-US" altLang="en-US" sz="2200" b="1"/>
              <a:t>Nutritional Status is a positive health indicator.</a:t>
            </a:r>
          </a:p>
          <a:p>
            <a:pPr marL="419100" indent="-382588" eaLnBrk="1" hangingPunct="1">
              <a:lnSpc>
                <a:spcPct val="90000"/>
              </a:lnSpc>
              <a:buClr>
                <a:srgbClr val="002060"/>
              </a:buClr>
              <a:buFont typeface="Wingdings" panose="05000000000000000000" pitchFamily="2" charset="2"/>
              <a:buChar char="q"/>
              <a:defRPr/>
            </a:pPr>
            <a:r>
              <a:rPr lang="en-US" altLang="en-US" sz="2800" b="1" u="sng">
                <a:solidFill>
                  <a:srgbClr val="FFFF66"/>
                </a:solidFill>
              </a:rPr>
              <a:t>Newborns</a:t>
            </a:r>
            <a:r>
              <a:rPr lang="en-US" altLang="en-US" sz="2200" b="1"/>
              <a:t> are measured for their</a:t>
            </a:r>
          </a:p>
          <a:p>
            <a:pPr marL="419100" indent="-382588" eaLnBrk="1" hangingPunct="1">
              <a:lnSpc>
                <a:spcPct val="90000"/>
              </a:lnSpc>
              <a:buClr>
                <a:srgbClr val="002060"/>
              </a:buClr>
              <a:buFont typeface="Wingdings" panose="05000000000000000000" pitchFamily="2" charset="2"/>
              <a:buNone/>
              <a:defRPr/>
            </a:pPr>
            <a:r>
              <a:rPr lang="en-US" altLang="en-US" sz="2200" b="1"/>
              <a:t>     i. Birth–weight      ii. Length     iii. Head circumference</a:t>
            </a:r>
          </a:p>
          <a:p>
            <a:pPr marL="419100" indent="-382588" eaLnBrk="1" hangingPunct="1">
              <a:lnSpc>
                <a:spcPct val="90000"/>
              </a:lnSpc>
              <a:buClr>
                <a:srgbClr val="002060"/>
              </a:buClr>
              <a:buFont typeface="Wingdings 2" panose="05020102010507070707" pitchFamily="18" charset="2"/>
              <a:buChar char=""/>
              <a:defRPr/>
            </a:pPr>
            <a:r>
              <a:rPr lang="en-US" altLang="en-US" sz="2200" b="1"/>
              <a:t>They reflect the maternal nutrition status</a:t>
            </a:r>
          </a:p>
          <a:p>
            <a:pPr marL="419100" indent="-382588" eaLnBrk="1" hangingPunct="1">
              <a:lnSpc>
                <a:spcPct val="90000"/>
              </a:lnSpc>
              <a:buClr>
                <a:srgbClr val="002060"/>
              </a:buClr>
              <a:buFont typeface="Wingdings" panose="05000000000000000000" pitchFamily="2" charset="2"/>
              <a:buChar char="q"/>
              <a:defRPr/>
            </a:pPr>
            <a:r>
              <a:rPr lang="en-US" altLang="en-US" sz="2400" b="1" u="sng">
                <a:solidFill>
                  <a:srgbClr val="FFFF66"/>
                </a:solidFill>
              </a:rPr>
              <a:t>Pre-school children Anthropometric measurements</a:t>
            </a:r>
            <a:r>
              <a:rPr lang="en-US" altLang="en-US" sz="2200" b="1"/>
              <a:t> </a:t>
            </a:r>
            <a:r>
              <a:rPr lang="en-US" altLang="en-US" sz="2200" b="1">
                <a:solidFill>
                  <a:srgbClr val="7030A0"/>
                </a:solidFill>
              </a:rPr>
              <a:t> </a:t>
            </a:r>
          </a:p>
          <a:p>
            <a:pPr marL="419100" indent="-382588" eaLnBrk="1" hangingPunct="1">
              <a:lnSpc>
                <a:spcPct val="90000"/>
              </a:lnSpc>
              <a:buClr>
                <a:srgbClr val="002060"/>
              </a:buClr>
              <a:buFont typeface="Tahoma" panose="020B0604030504040204" pitchFamily="34" charset="0"/>
              <a:buAutoNum type="romanLcPeriod"/>
              <a:defRPr/>
            </a:pPr>
            <a:r>
              <a:rPr lang="en-US" altLang="en-US" sz="2200" b="1">
                <a:solidFill>
                  <a:srgbClr val="FFFF66"/>
                </a:solidFill>
              </a:rPr>
              <a:t>Weight</a:t>
            </a:r>
            <a:r>
              <a:rPr lang="en-US" altLang="en-US" sz="2200" b="1"/>
              <a:t> – measures acute malnutrition </a:t>
            </a:r>
          </a:p>
          <a:p>
            <a:pPr marL="419100" indent="-382588" eaLnBrk="1" hangingPunct="1">
              <a:lnSpc>
                <a:spcPct val="90000"/>
              </a:lnSpc>
              <a:buClr>
                <a:srgbClr val="002060"/>
              </a:buClr>
              <a:buFont typeface="Tahoma" panose="020B0604030504040204" pitchFamily="34" charset="0"/>
              <a:buAutoNum type="romanLcPeriod"/>
              <a:defRPr/>
            </a:pPr>
            <a:r>
              <a:rPr lang="en-US" altLang="en-US" sz="2200" b="1">
                <a:solidFill>
                  <a:srgbClr val="FFFF66"/>
                </a:solidFill>
              </a:rPr>
              <a:t>Height</a:t>
            </a:r>
            <a:r>
              <a:rPr lang="en-US" altLang="en-US" sz="2200" b="1"/>
              <a:t> – measures chronic malnutrition</a:t>
            </a:r>
          </a:p>
          <a:p>
            <a:pPr marL="419100" indent="-382588" eaLnBrk="1" hangingPunct="1">
              <a:lnSpc>
                <a:spcPct val="90000"/>
              </a:lnSpc>
              <a:buClr>
                <a:srgbClr val="002060"/>
              </a:buClr>
              <a:buFont typeface="Tahoma" panose="020B0604030504040204" pitchFamily="34" charset="0"/>
              <a:buAutoNum type="romanLcPeriod"/>
              <a:defRPr/>
            </a:pPr>
            <a:r>
              <a:rPr lang="en-US" altLang="en-US" sz="2200" b="1">
                <a:solidFill>
                  <a:srgbClr val="FFFF66"/>
                </a:solidFill>
              </a:rPr>
              <a:t>Mid-arm circumference</a:t>
            </a:r>
            <a:r>
              <a:rPr lang="en-US" altLang="en-US" sz="2200" b="1"/>
              <a:t> - measures chronic malnutrition</a:t>
            </a:r>
          </a:p>
          <a:p>
            <a:pPr marL="419100" indent="-382588" eaLnBrk="1" hangingPunct="1">
              <a:lnSpc>
                <a:spcPct val="90000"/>
              </a:lnSpc>
              <a:buClr>
                <a:srgbClr val="002060"/>
              </a:buClr>
              <a:buFont typeface="Wingdings" panose="05000000000000000000" pitchFamily="2" charset="2"/>
              <a:buChar char="q"/>
              <a:defRPr/>
            </a:pPr>
            <a:r>
              <a:rPr lang="en-US" altLang="en-US" sz="2400" b="1" u="sng">
                <a:solidFill>
                  <a:srgbClr val="FFFF66"/>
                </a:solidFill>
              </a:rPr>
              <a:t>Growth Monitoring of children</a:t>
            </a:r>
            <a:r>
              <a:rPr lang="en-US" altLang="en-US" sz="2200" b="1">
                <a:solidFill>
                  <a:srgbClr val="7030A0"/>
                </a:solidFill>
              </a:rPr>
              <a:t> </a:t>
            </a:r>
          </a:p>
          <a:p>
            <a:pPr marL="419100" indent="-382588" eaLnBrk="1" hangingPunct="1">
              <a:lnSpc>
                <a:spcPct val="90000"/>
              </a:lnSpc>
              <a:buClr>
                <a:srgbClr val="002060"/>
              </a:buClr>
              <a:buFont typeface="Wingdings" panose="05000000000000000000" pitchFamily="2" charset="2"/>
              <a:buChar char="q"/>
              <a:defRPr/>
            </a:pPr>
            <a:r>
              <a:rPr lang="en-US" altLang="en-US" sz="2200" b="1"/>
              <a:t>Measuring weight-for-age, height-for-age, weight-for- height, head &amp; chest circumference and mid-arm circumference.</a:t>
            </a:r>
          </a:p>
          <a:p>
            <a:pPr marL="419100" indent="-382588" eaLnBrk="1" hangingPunct="1">
              <a:lnSpc>
                <a:spcPct val="90000"/>
              </a:lnSpc>
              <a:buClr>
                <a:srgbClr val="002060"/>
              </a:buClr>
              <a:buFont typeface="Wingdings" panose="05000000000000000000" pitchFamily="2" charset="2"/>
              <a:buNone/>
              <a:defRPr/>
            </a:pPr>
            <a:r>
              <a:rPr lang="en-US" altLang="en-US" sz="2400" b="1">
                <a:solidFill>
                  <a:srgbClr val="FFFF66"/>
                </a:solidFill>
              </a:rPr>
              <a:t>	 </a:t>
            </a:r>
            <a:r>
              <a:rPr lang="en-US" altLang="en-US" sz="2400" b="1" u="sng">
                <a:solidFill>
                  <a:srgbClr val="FFFF66"/>
                </a:solidFill>
              </a:rPr>
              <a:t>Adults</a:t>
            </a:r>
            <a:r>
              <a:rPr lang="en-US" altLang="en-US" sz="2200" b="1"/>
              <a:t> Body Mass Index (BMI) is an indicator of Underweight and Obesity. Underweight, Obesity  and Anemia are generally considered reliable nutritional indicators.</a:t>
            </a:r>
          </a:p>
          <a:p>
            <a:pPr marL="419100" indent="-382588" eaLnBrk="1" hangingPunct="1">
              <a:lnSpc>
                <a:spcPct val="90000"/>
              </a:lnSpc>
              <a:buFont typeface="Wingdings" panose="05000000000000000000" pitchFamily="2" charset="2"/>
              <a:buChar char="q"/>
              <a:defRPr/>
            </a:pPr>
            <a:endParaRPr lang="en-US" altLang="en-US" sz="2200" b="1"/>
          </a:p>
          <a:p>
            <a:pPr marL="419100" indent="-382588" eaLnBrk="1" hangingPunct="1">
              <a:lnSpc>
                <a:spcPct val="90000"/>
              </a:lnSpc>
              <a:buFont typeface="Wingdings" panose="05000000000000000000" pitchFamily="2" charset="2"/>
              <a:buChar char="q"/>
              <a:defRPr/>
            </a:pPr>
            <a:endParaRPr lang="en-US" altLang="en-US" sz="2200" b="1"/>
          </a:p>
        </p:txBody>
      </p:sp>
      <p:sp>
        <p:nvSpPr>
          <p:cNvPr id="35844" name="Slide Number Placeholder 5"/>
          <p:cNvSpPr>
            <a:spLocks noGrp="1"/>
          </p:cNvSpPr>
          <p:nvPr>
            <p:ph type="sldNum" sz="quarter" idx="12"/>
          </p:nvPr>
        </p:nvSpPr>
        <p:spPr/>
        <p:txBody>
          <a:bodyPr/>
          <a:lstStyle/>
          <a:p>
            <a:pPr>
              <a:defRPr/>
            </a:pPr>
            <a:endParaRPr lang="en-US">
              <a:solidFill>
                <a:srgbClr val="FFFFFF"/>
              </a:solidFill>
              <a:latin typeface="Arial" charset="0"/>
            </a:endParaRPr>
          </a:p>
        </p:txBody>
      </p:sp>
    </p:spTree>
    <p:extLst>
      <p:ext uri="{BB962C8B-B14F-4D97-AF65-F5344CB8AC3E}">
        <p14:creationId xmlns:p14="http://schemas.microsoft.com/office/powerpoint/2010/main" val="1619139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a:r>
              <a:rPr lang="en-US" altLang="en-US" b="1" u="sng" smtClean="0">
                <a:effectLst/>
              </a:rPr>
              <a:t>Low Birth Weight</a:t>
            </a:r>
          </a:p>
        </p:txBody>
      </p:sp>
      <p:sp>
        <p:nvSpPr>
          <p:cNvPr id="61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z="4800" b="1" u="sng" smtClean="0">
                <a:effectLst/>
              </a:rPr>
              <a:t>Low Birth Weight</a:t>
            </a:r>
            <a:r>
              <a:rPr lang="en-US" altLang="en-US" sz="4800" b="1" smtClean="0">
                <a:effectLst/>
              </a:rPr>
              <a:t>: The proportion of newborns with low birth weight is the % of children born with a weight less than 2500 grams.</a:t>
            </a:r>
          </a:p>
        </p:txBody>
      </p:sp>
    </p:spTree>
    <p:extLst>
      <p:ext uri="{BB962C8B-B14F-4D97-AF65-F5344CB8AC3E}">
        <p14:creationId xmlns:p14="http://schemas.microsoft.com/office/powerpoint/2010/main" val="190215244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a:defRPr/>
            </a:pPr>
            <a:r>
              <a:rPr lang="en-US" altLang="en-US" sz="3200" b="1" u="sng">
                <a:solidFill>
                  <a:srgbClr val="FFFF66"/>
                </a:solidFill>
              </a:rPr>
              <a:t>Growth Monitoring of children</a:t>
            </a:r>
            <a:br>
              <a:rPr lang="en-US" altLang="en-US" sz="3200" b="1" u="sng">
                <a:solidFill>
                  <a:srgbClr val="FFFF66"/>
                </a:solidFill>
              </a:rPr>
            </a:br>
            <a:r>
              <a:rPr lang="en-US" altLang="en-US" sz="3200" b="1" u="sng">
                <a:solidFill>
                  <a:srgbClr val="FFFF66"/>
                </a:solidFill>
              </a:rPr>
              <a:t>(Most Commonly Used Anthropometric Indicators for Children)</a:t>
            </a:r>
          </a:p>
        </p:txBody>
      </p:sp>
      <p:sp>
        <p:nvSpPr>
          <p:cNvPr id="62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609600" indent="-609600">
              <a:lnSpc>
                <a:spcPct val="90000"/>
              </a:lnSpc>
              <a:buFontTx/>
              <a:buNone/>
            </a:pPr>
            <a:r>
              <a:rPr lang="en-US" altLang="en-US" sz="2400" b="1" u="sng" smtClean="0">
                <a:effectLst/>
              </a:rPr>
              <a:t>*Weight-for-age (WFA), Underweight in children.</a:t>
            </a:r>
            <a:r>
              <a:rPr lang="ar-JO" altLang="en-US" sz="2400" b="1" smtClean="0">
                <a:effectLst/>
                <a:cs typeface="Tahoma" pitchFamily="34" charset="0"/>
              </a:rPr>
              <a:t>      </a:t>
            </a:r>
            <a:r>
              <a:rPr lang="en-US" altLang="en-US" sz="2400" b="1" smtClean="0">
                <a:effectLst/>
                <a:cs typeface="Tahoma" pitchFamily="34" charset="0"/>
              </a:rPr>
              <a:t> The proportion of underweight in children is the % of children in a specific age group with weight –for- age below  -2SD (standard deviations) of a reference group.</a:t>
            </a:r>
          </a:p>
          <a:p>
            <a:pPr marL="609600" indent="-609600">
              <a:lnSpc>
                <a:spcPct val="90000"/>
              </a:lnSpc>
              <a:buFontTx/>
              <a:buNone/>
            </a:pPr>
            <a:r>
              <a:rPr lang="en-US" altLang="en-US" sz="2400" b="1" smtClean="0">
                <a:effectLst/>
                <a:cs typeface="Tahoma" pitchFamily="34" charset="0"/>
              </a:rPr>
              <a:t>*Combines effects on past and present episodes of disease or malnutrition.</a:t>
            </a:r>
          </a:p>
          <a:p>
            <a:pPr marL="609600" indent="-609600">
              <a:lnSpc>
                <a:spcPct val="90000"/>
              </a:lnSpc>
              <a:buFontTx/>
              <a:buNone/>
            </a:pPr>
            <a:r>
              <a:rPr lang="en-US" altLang="en-US" sz="2400" b="1" smtClean="0">
                <a:effectLst/>
                <a:cs typeface="Tahoma" pitchFamily="34" charset="0"/>
              </a:rPr>
              <a:t>*Grading:      Normal       +2 SD to -2 SD</a:t>
            </a:r>
          </a:p>
          <a:p>
            <a:pPr marL="609600" indent="-609600">
              <a:lnSpc>
                <a:spcPct val="90000"/>
              </a:lnSpc>
              <a:buFontTx/>
              <a:buNone/>
            </a:pPr>
            <a:r>
              <a:rPr lang="en-US" altLang="en-US" sz="2400" b="1" smtClean="0">
                <a:effectLst/>
                <a:cs typeface="Tahoma" pitchFamily="34" charset="0"/>
              </a:rPr>
              <a:t>                       Moderate   &lt; -2 SD</a:t>
            </a:r>
          </a:p>
          <a:p>
            <a:pPr marL="609600" indent="-609600">
              <a:lnSpc>
                <a:spcPct val="90000"/>
              </a:lnSpc>
              <a:buFontTx/>
              <a:buNone/>
            </a:pPr>
            <a:r>
              <a:rPr lang="en-US" altLang="en-US" sz="2400" b="1" smtClean="0">
                <a:effectLst/>
                <a:cs typeface="Tahoma" pitchFamily="34" charset="0"/>
              </a:rPr>
              <a:t>                       Severe        &lt; - 3 SD</a:t>
            </a:r>
          </a:p>
        </p:txBody>
      </p:sp>
    </p:spTree>
    <p:extLst>
      <p:ext uri="{BB962C8B-B14F-4D97-AF65-F5344CB8AC3E}">
        <p14:creationId xmlns:p14="http://schemas.microsoft.com/office/powerpoint/2010/main" val="101397187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en-US" altLang="en-US" sz="3200" b="1" u="sng">
                <a:solidFill>
                  <a:srgbClr val="FFFF66"/>
                </a:solidFill>
              </a:rPr>
              <a:t>Growth Monitoring of children</a:t>
            </a:r>
            <a:br>
              <a:rPr lang="en-US" altLang="en-US" sz="3200" b="1" u="sng">
                <a:solidFill>
                  <a:srgbClr val="FFFF66"/>
                </a:solidFill>
              </a:rPr>
            </a:br>
            <a:r>
              <a:rPr lang="en-US" altLang="en-US" sz="3200" b="1" u="sng">
                <a:solidFill>
                  <a:srgbClr val="FFFF66"/>
                </a:solidFill>
              </a:rPr>
              <a:t>(Most Commonly Used Anthropometric Indicators for Children)</a:t>
            </a:r>
          </a:p>
        </p:txBody>
      </p:sp>
      <p:sp>
        <p:nvSpPr>
          <p:cNvPr id="63491" name="Rectangle 3"/>
          <p:cNvSpPr>
            <a:spLocks noGrp="1" noChangeArrowheads="1"/>
          </p:cNvSpPr>
          <p:nvPr>
            <p:ph type="body" idx="1"/>
          </p:nvPr>
        </p:nvSpPr>
        <p:spPr>
          <a:xfrm>
            <a:off x="457200" y="1676400"/>
            <a:ext cx="8229600" cy="434340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en-US" altLang="en-US" sz="2800" b="1" u="sng" smtClean="0">
                <a:effectLst/>
              </a:rPr>
              <a:t>Height-for-age (HFA</a:t>
            </a:r>
            <a:r>
              <a:rPr lang="en-US" altLang="en-US" sz="2800" b="1" smtClean="0">
                <a:effectLst/>
              </a:rPr>
              <a:t>), </a:t>
            </a:r>
            <a:r>
              <a:rPr lang="en-US" altLang="en-US" sz="2800" b="1" u="sng" smtClean="0">
                <a:effectLst/>
              </a:rPr>
              <a:t>stunting</a:t>
            </a:r>
            <a:r>
              <a:rPr lang="en-US" altLang="en-US" sz="2800" b="1" smtClean="0">
                <a:effectLst/>
              </a:rPr>
              <a:t> in children. The proportion of stunting in children is the % of children in a specific age group with height-for-age below </a:t>
            </a:r>
            <a:r>
              <a:rPr lang="en-US" altLang="en-US" sz="2800" b="1" smtClean="0">
                <a:effectLst/>
                <a:cs typeface="Tahoma" pitchFamily="34" charset="0"/>
              </a:rPr>
              <a:t>-</a:t>
            </a:r>
            <a:r>
              <a:rPr lang="en-US" altLang="en-US" sz="2800" b="1" smtClean="0">
                <a:effectLst/>
              </a:rPr>
              <a:t>2SD of a reference group.</a:t>
            </a:r>
            <a:endParaRPr lang="ar-JO" altLang="en-US" sz="2800" b="1" smtClean="0">
              <a:effectLst/>
              <a:cs typeface="Tahoma" pitchFamily="34" charset="0"/>
            </a:endParaRPr>
          </a:p>
          <a:p>
            <a:pPr>
              <a:lnSpc>
                <a:spcPct val="80000"/>
              </a:lnSpc>
            </a:pPr>
            <a:r>
              <a:rPr lang="en-US" altLang="en-US" sz="2800" b="1" smtClean="0">
                <a:effectLst/>
                <a:cs typeface="Tahoma" pitchFamily="34" charset="0"/>
              </a:rPr>
              <a:t>Integrates effects over whole of life up to age of measurements. Insensitive to acute episodes.</a:t>
            </a:r>
          </a:p>
          <a:p>
            <a:pPr>
              <a:lnSpc>
                <a:spcPct val="80000"/>
              </a:lnSpc>
            </a:pPr>
            <a:r>
              <a:rPr lang="en-US" altLang="en-US" sz="2800" b="1" smtClean="0">
                <a:effectLst/>
                <a:cs typeface="Tahoma" pitchFamily="34" charset="0"/>
              </a:rPr>
              <a:t>Grading:</a:t>
            </a:r>
            <a:r>
              <a:rPr lang="ar-JO" altLang="en-US" sz="2800" b="1" smtClean="0">
                <a:effectLst/>
                <a:cs typeface="Tahoma" pitchFamily="34" charset="0"/>
              </a:rPr>
              <a:t> </a:t>
            </a:r>
            <a:r>
              <a:rPr lang="en-US" altLang="en-US" sz="2800" b="1" smtClean="0">
                <a:effectLst/>
                <a:cs typeface="Tahoma" pitchFamily="34" charset="0"/>
              </a:rPr>
              <a:t>    Normal       +2 SD to -2SD</a:t>
            </a:r>
          </a:p>
          <a:p>
            <a:pPr>
              <a:lnSpc>
                <a:spcPct val="80000"/>
              </a:lnSpc>
              <a:buFontTx/>
              <a:buNone/>
            </a:pPr>
            <a:r>
              <a:rPr lang="en-US" altLang="en-US" sz="2800" b="1" smtClean="0">
                <a:effectLst/>
                <a:cs typeface="Tahoma" pitchFamily="34" charset="0"/>
              </a:rPr>
              <a:t>                       Moderate   &lt; -2 SD</a:t>
            </a:r>
          </a:p>
          <a:p>
            <a:pPr>
              <a:lnSpc>
                <a:spcPct val="80000"/>
              </a:lnSpc>
              <a:buFontTx/>
              <a:buNone/>
            </a:pPr>
            <a:r>
              <a:rPr lang="en-US" altLang="en-US" sz="2800" b="1" smtClean="0">
                <a:effectLst/>
                <a:cs typeface="Tahoma" pitchFamily="34" charset="0"/>
              </a:rPr>
              <a:t>                       Severe        &lt; -3 SD</a:t>
            </a:r>
          </a:p>
          <a:p>
            <a:pPr>
              <a:lnSpc>
                <a:spcPct val="80000"/>
              </a:lnSpc>
              <a:buFontTx/>
              <a:buNone/>
            </a:pPr>
            <a:endParaRPr lang="en-US" altLang="en-US" sz="900" smtClean="0">
              <a:effectLst/>
              <a:cs typeface="Tahoma" pitchFamily="34" charset="0"/>
            </a:endParaRPr>
          </a:p>
        </p:txBody>
      </p:sp>
    </p:spTree>
    <p:extLst>
      <p:ext uri="{BB962C8B-B14F-4D97-AF65-F5344CB8AC3E}">
        <p14:creationId xmlns:p14="http://schemas.microsoft.com/office/powerpoint/2010/main" val="9981424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defRPr/>
            </a:pPr>
            <a:r>
              <a:rPr lang="en-US" altLang="en-US" sz="3200" b="1" u="sng">
                <a:solidFill>
                  <a:srgbClr val="FFFF66"/>
                </a:solidFill>
              </a:rPr>
              <a:t>Growth Monitoring of children</a:t>
            </a:r>
            <a:br>
              <a:rPr lang="en-US" altLang="en-US" sz="3200" b="1" u="sng">
                <a:solidFill>
                  <a:srgbClr val="FFFF66"/>
                </a:solidFill>
              </a:rPr>
            </a:br>
            <a:r>
              <a:rPr lang="en-US" altLang="en-US" sz="3200" b="1" u="sng">
                <a:solidFill>
                  <a:srgbClr val="FFFF66"/>
                </a:solidFill>
              </a:rPr>
              <a:t>(Most Commonly Used Anthropometric Indicators for Children)</a:t>
            </a:r>
          </a:p>
        </p:txBody>
      </p:sp>
      <p:sp>
        <p:nvSpPr>
          <p:cNvPr id="64515" name="Rectangle 3"/>
          <p:cNvSpPr>
            <a:spLocks noGrp="1" noChangeArrowheads="1"/>
          </p:cNvSpPr>
          <p:nvPr>
            <p:ph type="body" idx="1"/>
          </p:nvPr>
        </p:nvSpPr>
        <p:spPr>
          <a:xfrm>
            <a:off x="457200" y="1905000"/>
            <a:ext cx="8229600" cy="495300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en-US" altLang="en-US" sz="2800" b="1" u="sng" smtClean="0">
                <a:effectLst/>
              </a:rPr>
              <a:t>Weight-for-height (WFH), wasting in children</a:t>
            </a:r>
            <a:r>
              <a:rPr lang="en-US" altLang="en-US" sz="2800" b="1" smtClean="0">
                <a:effectLst/>
                <a:cs typeface="Tahoma" pitchFamily="34" charset="0"/>
              </a:rPr>
              <a:t>. The proportion of wasting in children is the % of children in a specific age group with weight-for-height below </a:t>
            </a:r>
          </a:p>
          <a:p>
            <a:pPr>
              <a:lnSpc>
                <a:spcPct val="80000"/>
              </a:lnSpc>
              <a:buFontTx/>
              <a:buNone/>
            </a:pPr>
            <a:r>
              <a:rPr lang="en-US" altLang="en-US" sz="2800" b="1" smtClean="0">
                <a:effectLst/>
                <a:cs typeface="Tahoma" pitchFamily="34" charset="0"/>
              </a:rPr>
              <a:t>   -2SD of a reference group.</a:t>
            </a:r>
          </a:p>
          <a:p>
            <a:pPr>
              <a:lnSpc>
                <a:spcPct val="80000"/>
              </a:lnSpc>
            </a:pPr>
            <a:r>
              <a:rPr lang="en-US" altLang="en-US" sz="2800" b="1" smtClean="0">
                <a:effectLst/>
                <a:cs typeface="Tahoma" pitchFamily="34" charset="0"/>
              </a:rPr>
              <a:t>Indicates current or recent episodes, insensitive to small but normal proportioned individuals.</a:t>
            </a:r>
          </a:p>
          <a:p>
            <a:pPr>
              <a:lnSpc>
                <a:spcPct val="80000"/>
              </a:lnSpc>
            </a:pPr>
            <a:r>
              <a:rPr lang="en-US" altLang="en-US" sz="2800" b="1" smtClean="0">
                <a:effectLst/>
                <a:cs typeface="Tahoma" pitchFamily="34" charset="0"/>
              </a:rPr>
              <a:t>Grading:     Normal       +2 SD to -2SD</a:t>
            </a:r>
          </a:p>
          <a:p>
            <a:pPr>
              <a:lnSpc>
                <a:spcPct val="80000"/>
              </a:lnSpc>
              <a:buFontTx/>
              <a:buNone/>
            </a:pPr>
            <a:r>
              <a:rPr lang="en-US" altLang="en-US" sz="2800" b="1" smtClean="0">
                <a:effectLst/>
                <a:cs typeface="Tahoma" pitchFamily="34" charset="0"/>
              </a:rPr>
              <a:t>                       Moderate   &lt; -2SD</a:t>
            </a:r>
          </a:p>
          <a:p>
            <a:pPr>
              <a:lnSpc>
                <a:spcPct val="80000"/>
              </a:lnSpc>
              <a:buFontTx/>
              <a:buNone/>
            </a:pPr>
            <a:r>
              <a:rPr lang="en-US" altLang="en-US" sz="2800" b="1" smtClean="0">
                <a:effectLst/>
                <a:cs typeface="Tahoma" pitchFamily="34" charset="0"/>
              </a:rPr>
              <a:t>                       Severe        &lt; -3SD</a:t>
            </a:r>
          </a:p>
          <a:p>
            <a:pPr>
              <a:lnSpc>
                <a:spcPct val="80000"/>
              </a:lnSpc>
              <a:buFontTx/>
              <a:buNone/>
            </a:pPr>
            <a:endParaRPr lang="en-US" altLang="en-US" sz="1000" smtClean="0">
              <a:effectLst/>
              <a:cs typeface="Tahoma" pitchFamily="34" charset="0"/>
            </a:endParaRPr>
          </a:p>
          <a:p>
            <a:pPr>
              <a:lnSpc>
                <a:spcPct val="80000"/>
              </a:lnSpc>
            </a:pPr>
            <a:endParaRPr lang="en-US" altLang="en-US" sz="1000" smtClean="0">
              <a:effectLst/>
              <a:cs typeface="Tahoma" pitchFamily="34" charset="0"/>
            </a:endParaRPr>
          </a:p>
        </p:txBody>
      </p:sp>
    </p:spTree>
    <p:extLst>
      <p:ext uri="{BB962C8B-B14F-4D97-AF65-F5344CB8AC3E}">
        <p14:creationId xmlns:p14="http://schemas.microsoft.com/office/powerpoint/2010/main" val="366924210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ctr">
              <a:defRPr/>
            </a:pPr>
            <a:r>
              <a:rPr lang="en-US" altLang="en-US" sz="3200" b="1" u="sng">
                <a:solidFill>
                  <a:srgbClr val="FFFF66"/>
                </a:solidFill>
              </a:rPr>
              <a:t>Growth Monitoring of children</a:t>
            </a:r>
            <a:br>
              <a:rPr lang="en-US" altLang="en-US" sz="3200" b="1" u="sng">
                <a:solidFill>
                  <a:srgbClr val="FFFF66"/>
                </a:solidFill>
              </a:rPr>
            </a:br>
            <a:r>
              <a:rPr lang="en-US" altLang="en-US" sz="3200" b="1" u="sng">
                <a:solidFill>
                  <a:srgbClr val="FFFF66"/>
                </a:solidFill>
              </a:rPr>
              <a:t>(Most Commonly Used Anthropometric Indicators for Children)</a:t>
            </a:r>
          </a:p>
        </p:txBody>
      </p:sp>
      <p:sp>
        <p:nvSpPr>
          <p:cNvPr id="65539" name="Rectangle 3"/>
          <p:cNvSpPr>
            <a:spLocks noGrp="1" noChangeArrowheads="1"/>
          </p:cNvSpPr>
          <p:nvPr>
            <p:ph type="body" idx="1"/>
          </p:nvPr>
        </p:nvSpPr>
        <p:spPr>
          <a:xfrm>
            <a:off x="457200" y="1676400"/>
            <a:ext cx="8229600" cy="50292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altLang="en-US" sz="2400" b="1" u="sng" smtClean="0">
                <a:effectLst/>
              </a:rPr>
              <a:t>Mid-upper arm circumference (MUAC):</a:t>
            </a:r>
            <a:r>
              <a:rPr lang="en-US" altLang="en-US" sz="2400" b="1" smtClean="0">
                <a:effectLst/>
              </a:rPr>
              <a:t> Single figure of 16.5 cm for all children between 1 and 5 years (Reference Standard).</a:t>
            </a:r>
            <a:r>
              <a:rPr lang="en-US" altLang="en-US" sz="2400" b="1" smtClean="0">
                <a:effectLst/>
                <a:cs typeface="Tahoma" pitchFamily="34" charset="0"/>
              </a:rPr>
              <a:t> It is commonly used as </a:t>
            </a:r>
            <a:r>
              <a:rPr lang="en-US" altLang="en-US" sz="2400" b="1" u="sng" smtClean="0">
                <a:effectLst/>
                <a:cs typeface="Tahoma" pitchFamily="34" charset="0"/>
              </a:rPr>
              <a:t>indicator of body shape</a:t>
            </a:r>
            <a:r>
              <a:rPr lang="en-US" altLang="en-US" sz="2400" b="1" smtClean="0">
                <a:effectLst/>
                <a:cs typeface="Tahoma" pitchFamily="34" charset="0"/>
              </a:rPr>
              <a:t> </a:t>
            </a:r>
            <a:r>
              <a:rPr lang="en-US" altLang="en-US" sz="2400" b="1" u="sng" smtClean="0">
                <a:effectLst/>
                <a:cs typeface="Tahoma" pitchFamily="34" charset="0"/>
              </a:rPr>
              <a:t>substituting for BMI in adults and weight –for-Height (WFH) Wasting in children</a:t>
            </a:r>
            <a:r>
              <a:rPr lang="en-US" altLang="en-US" sz="2400" b="1" smtClean="0">
                <a:effectLst/>
                <a:cs typeface="Tahoma" pitchFamily="34" charset="0"/>
              </a:rPr>
              <a:t>.</a:t>
            </a:r>
          </a:p>
          <a:p>
            <a:pPr>
              <a:lnSpc>
                <a:spcPct val="90000"/>
              </a:lnSpc>
            </a:pPr>
            <a:r>
              <a:rPr lang="en-US" altLang="en-US" sz="2400" b="1" smtClean="0">
                <a:effectLst/>
                <a:cs typeface="Tahoma" pitchFamily="34" charset="0"/>
              </a:rPr>
              <a:t>Indicates current or recent episodes. Fast, cheap, reliable (with careful training). Good predictor of mortality risk. Needs only approximate ages.</a:t>
            </a:r>
          </a:p>
          <a:p>
            <a:pPr>
              <a:lnSpc>
                <a:spcPct val="90000"/>
              </a:lnSpc>
            </a:pPr>
            <a:r>
              <a:rPr lang="en-US" altLang="en-US" sz="2400" b="1" smtClean="0">
                <a:effectLst/>
                <a:cs typeface="Tahoma" pitchFamily="34" charset="0"/>
              </a:rPr>
              <a:t>MUAC  Grading: Normal</a:t>
            </a:r>
            <a:r>
              <a:rPr lang="ar-JO" altLang="en-US" sz="2400" b="1" smtClean="0">
                <a:effectLst/>
                <a:cs typeface="Tahoma" pitchFamily="34" charset="0"/>
              </a:rPr>
              <a:t> </a:t>
            </a:r>
            <a:r>
              <a:rPr lang="en-US" altLang="en-US" sz="2400" b="1" smtClean="0">
                <a:effectLst/>
                <a:cs typeface="Tahoma" pitchFamily="34" charset="0"/>
              </a:rPr>
              <a:t>   &gt; 13.5 cm</a:t>
            </a:r>
          </a:p>
          <a:p>
            <a:pPr>
              <a:lnSpc>
                <a:spcPct val="90000"/>
              </a:lnSpc>
              <a:buFontTx/>
              <a:buNone/>
            </a:pPr>
            <a:r>
              <a:rPr lang="en-US" altLang="en-US" sz="2400" b="1" smtClean="0">
                <a:effectLst/>
                <a:cs typeface="Tahoma" pitchFamily="34" charset="0"/>
              </a:rPr>
              <a:t>                           Moderate 12.5 cm – 13.5 cm</a:t>
            </a:r>
          </a:p>
          <a:p>
            <a:pPr>
              <a:lnSpc>
                <a:spcPct val="90000"/>
              </a:lnSpc>
              <a:buFontTx/>
              <a:buNone/>
            </a:pPr>
            <a:r>
              <a:rPr lang="en-US" altLang="en-US" sz="2400" b="1" smtClean="0">
                <a:effectLst/>
                <a:cs typeface="Tahoma" pitchFamily="34" charset="0"/>
              </a:rPr>
              <a:t>                           Severe     &lt;12.5 cm</a:t>
            </a:r>
          </a:p>
        </p:txBody>
      </p:sp>
    </p:spTree>
    <p:extLst>
      <p:ext uri="{BB962C8B-B14F-4D97-AF65-F5344CB8AC3E}">
        <p14:creationId xmlns:p14="http://schemas.microsoft.com/office/powerpoint/2010/main" val="2666438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850A5-F869-410E-B3EB-CE9E68E23AB2}"/>
              </a:ext>
            </a:extLst>
          </p:cNvPr>
          <p:cNvSpPr>
            <a:spLocks noGrp="1"/>
          </p:cNvSpPr>
          <p:nvPr>
            <p:ph type="title"/>
          </p:nvPr>
        </p:nvSpPr>
        <p:spPr/>
        <p:txBody>
          <a:bodyPr/>
          <a:lstStyle/>
          <a:p>
            <a:pPr algn="ctr"/>
            <a:r>
              <a:rPr lang="en-IN" dirty="0"/>
              <a:t>Determinants of health</a:t>
            </a:r>
          </a:p>
        </p:txBody>
      </p:sp>
      <p:sp>
        <p:nvSpPr>
          <p:cNvPr id="3" name="Content Placeholder 2">
            <a:extLst>
              <a:ext uri="{FF2B5EF4-FFF2-40B4-BE49-F238E27FC236}">
                <a16:creationId xmlns="" xmlns:a16="http://schemas.microsoft.com/office/drawing/2014/main" id="{6AA6CB9A-DEFD-A0F9-6B4A-E6578D38237D}"/>
              </a:ext>
            </a:extLst>
          </p:cNvPr>
          <p:cNvSpPr>
            <a:spLocks noGrp="1"/>
          </p:cNvSpPr>
          <p:nvPr>
            <p:ph idx="1"/>
          </p:nvPr>
        </p:nvSpPr>
        <p:spPr/>
        <p:txBody>
          <a:bodyPr>
            <a:normAutofit fontScale="92500" lnSpcReduction="10000"/>
          </a:bodyPr>
          <a:lstStyle/>
          <a:p>
            <a:pPr marL="342900" lvl="0" indent="-342900">
              <a:lnSpc>
                <a:spcPct val="107000"/>
              </a:lnSpc>
              <a:buFont typeface="+mj-lt"/>
              <a:buAutoNum type="arabicPeriod"/>
            </a:pPr>
            <a:r>
              <a:rPr lang="en-IN" sz="2800" dirty="0">
                <a:effectLst/>
                <a:latin typeface="Calibri" panose="020F0502020204030204" pitchFamily="34" charset="0"/>
                <a:ea typeface="Calibri" panose="020F0502020204030204" pitchFamily="34" charset="0"/>
                <a:cs typeface="Times New Roman" panose="02020603050405020304" pitchFamily="18" charset="0"/>
              </a:rPr>
              <a:t>Biological Determinants</a:t>
            </a:r>
          </a:p>
          <a:p>
            <a:pPr marL="342900" lvl="0" indent="-342900">
              <a:lnSpc>
                <a:spcPct val="107000"/>
              </a:lnSpc>
              <a:buFont typeface="+mj-lt"/>
              <a:buAutoNum type="arabicPeriod"/>
            </a:pPr>
            <a:r>
              <a:rPr lang="en-IN" sz="2800" dirty="0">
                <a:effectLst/>
                <a:latin typeface="Calibri" panose="020F0502020204030204" pitchFamily="34" charset="0"/>
                <a:ea typeface="Calibri" panose="020F0502020204030204" pitchFamily="34" charset="0"/>
                <a:cs typeface="Times New Roman" panose="02020603050405020304" pitchFamily="18" charset="0"/>
              </a:rPr>
              <a:t>Behavioural and socio cultural conditions</a:t>
            </a:r>
          </a:p>
          <a:p>
            <a:pPr marL="342900" lvl="0" indent="-342900">
              <a:lnSpc>
                <a:spcPct val="107000"/>
              </a:lnSpc>
              <a:buFont typeface="+mj-lt"/>
              <a:buAutoNum type="arabicPeriod"/>
            </a:pPr>
            <a:r>
              <a:rPr lang="en-IN" sz="2800" dirty="0">
                <a:effectLst/>
                <a:latin typeface="Calibri" panose="020F0502020204030204" pitchFamily="34" charset="0"/>
                <a:ea typeface="Calibri" panose="020F0502020204030204" pitchFamily="34" charset="0"/>
                <a:cs typeface="Times New Roman" panose="02020603050405020304" pitchFamily="18" charset="0"/>
              </a:rPr>
              <a:t>Environment</a:t>
            </a:r>
          </a:p>
          <a:p>
            <a:pPr marL="342900" lvl="0" indent="-342900">
              <a:lnSpc>
                <a:spcPct val="107000"/>
              </a:lnSpc>
              <a:buFont typeface="+mj-lt"/>
              <a:buAutoNum type="arabicPeriod"/>
            </a:pPr>
            <a:r>
              <a:rPr lang="en-IN" sz="2800" dirty="0">
                <a:effectLst/>
                <a:latin typeface="Calibri" panose="020F0502020204030204" pitchFamily="34" charset="0"/>
                <a:ea typeface="Calibri" panose="020F0502020204030204" pitchFamily="34" charset="0"/>
                <a:cs typeface="Times New Roman" panose="02020603050405020304" pitchFamily="18" charset="0"/>
              </a:rPr>
              <a:t>Socio economic conditions</a:t>
            </a:r>
          </a:p>
          <a:p>
            <a:pPr marL="342900" lvl="0" indent="-342900">
              <a:lnSpc>
                <a:spcPct val="107000"/>
              </a:lnSpc>
              <a:buFont typeface="+mj-lt"/>
              <a:buAutoNum type="arabicPeriod"/>
            </a:pPr>
            <a:r>
              <a:rPr lang="en-IN" sz="2800" dirty="0">
                <a:effectLst/>
                <a:latin typeface="Calibri" panose="020F0502020204030204" pitchFamily="34" charset="0"/>
                <a:ea typeface="Calibri" panose="020F0502020204030204" pitchFamily="34" charset="0"/>
                <a:cs typeface="Times New Roman" panose="02020603050405020304" pitchFamily="18" charset="0"/>
              </a:rPr>
              <a:t>Health services</a:t>
            </a:r>
          </a:p>
          <a:p>
            <a:pPr marL="342900" lvl="0" indent="-342900">
              <a:lnSpc>
                <a:spcPct val="107000"/>
              </a:lnSpc>
              <a:buFont typeface="+mj-lt"/>
              <a:buAutoNum type="arabicPeriod"/>
            </a:pPr>
            <a:r>
              <a:rPr lang="en-IN" sz="2800" dirty="0">
                <a:effectLst/>
                <a:latin typeface="Calibri" panose="020F0502020204030204" pitchFamily="34" charset="0"/>
                <a:ea typeface="Calibri" panose="020F0502020204030204" pitchFamily="34" charset="0"/>
                <a:cs typeface="Times New Roman" panose="02020603050405020304" pitchFamily="18" charset="0"/>
              </a:rPr>
              <a:t>Aging of the population</a:t>
            </a:r>
          </a:p>
          <a:p>
            <a:pPr marL="342900" lvl="0" indent="-342900">
              <a:lnSpc>
                <a:spcPct val="107000"/>
              </a:lnSpc>
              <a:buFont typeface="+mj-lt"/>
              <a:buAutoNum type="arabicPeriod"/>
            </a:pPr>
            <a:r>
              <a:rPr lang="en-IN" sz="2800" dirty="0">
                <a:effectLst/>
                <a:latin typeface="Calibri" panose="020F0502020204030204" pitchFamily="34" charset="0"/>
                <a:ea typeface="Calibri" panose="020F0502020204030204" pitchFamily="34" charset="0"/>
                <a:cs typeface="Times New Roman" panose="02020603050405020304" pitchFamily="18" charset="0"/>
              </a:rPr>
              <a:t>Gender </a:t>
            </a:r>
          </a:p>
          <a:p>
            <a:pPr marL="342900" lvl="0" indent="-342900">
              <a:lnSpc>
                <a:spcPct val="107000"/>
              </a:lnSpc>
              <a:spcAft>
                <a:spcPts val="800"/>
              </a:spcAft>
              <a:buFont typeface="+mj-lt"/>
              <a:buAutoNum type="arabicPeriod"/>
            </a:pPr>
            <a:r>
              <a:rPr lang="en-IN" sz="2800" dirty="0">
                <a:effectLst/>
                <a:latin typeface="Calibri" panose="020F0502020204030204" pitchFamily="34" charset="0"/>
                <a:ea typeface="Calibri" panose="020F0502020204030204" pitchFamily="34" charset="0"/>
                <a:cs typeface="Times New Roman" panose="02020603050405020304" pitchFamily="18" charset="0"/>
              </a:rPr>
              <a:t>Other factors</a:t>
            </a:r>
          </a:p>
          <a:p>
            <a:endParaRPr lang="en-IN" dirty="0"/>
          </a:p>
        </p:txBody>
      </p:sp>
    </p:spTree>
    <p:extLst>
      <p:ext uri="{BB962C8B-B14F-4D97-AF65-F5344CB8AC3E}">
        <p14:creationId xmlns:p14="http://schemas.microsoft.com/office/powerpoint/2010/main" val="27156964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8686800" cy="914400"/>
          </a:xfrm>
        </p:spPr>
        <p:txBody>
          <a:bodyPr/>
          <a:lstStyle/>
          <a:p>
            <a:pPr eaLnBrk="1" hangingPunct="1">
              <a:defRPr/>
            </a:pPr>
            <a:r>
              <a:rPr lang="en-US" altLang="en-US" sz="4000">
                <a:solidFill>
                  <a:schemeClr val="hlink"/>
                </a:solidFill>
              </a:rPr>
              <a:t>	</a:t>
            </a:r>
            <a:br>
              <a:rPr lang="en-US" altLang="en-US" sz="4000">
                <a:solidFill>
                  <a:schemeClr val="hlink"/>
                </a:solidFill>
              </a:rPr>
            </a:br>
            <a:r>
              <a:rPr lang="en-US" altLang="en-US" sz="4000">
                <a:solidFill>
                  <a:schemeClr val="hlink"/>
                </a:solidFill>
              </a:rPr>
              <a:t>  </a:t>
            </a:r>
            <a:r>
              <a:rPr lang="en-US" altLang="en-US" sz="4000" b="1" u="sng">
                <a:solidFill>
                  <a:schemeClr val="hlink"/>
                </a:solidFill>
              </a:rPr>
              <a:t>Health Care Delivery Indicators</a:t>
            </a:r>
            <a:r>
              <a:rPr lang="en-US" altLang="en-US" sz="4000">
                <a:solidFill>
                  <a:schemeClr val="hlink"/>
                </a:solidFill>
              </a:rPr>
              <a:t/>
            </a:r>
            <a:br>
              <a:rPr lang="en-US" altLang="en-US" sz="4000">
                <a:solidFill>
                  <a:schemeClr val="hlink"/>
                </a:solidFill>
              </a:rPr>
            </a:br>
            <a:endParaRPr lang="en-US" altLang="en-US" sz="4000">
              <a:solidFill>
                <a:schemeClr val="hlink"/>
              </a:solidFill>
            </a:endParaRPr>
          </a:p>
        </p:txBody>
      </p:sp>
      <p:sp>
        <p:nvSpPr>
          <p:cNvPr id="17411" name="Rectangle 3"/>
          <p:cNvSpPr>
            <a:spLocks noGrp="1" noChangeArrowheads="1"/>
          </p:cNvSpPr>
          <p:nvPr>
            <p:ph type="body" idx="1"/>
          </p:nvPr>
        </p:nvSpPr>
        <p:spPr>
          <a:xfrm>
            <a:off x="0" y="1066800"/>
            <a:ext cx="9144000" cy="5791200"/>
          </a:xfrm>
        </p:spPr>
        <p:txBody>
          <a:bodyPr/>
          <a:lstStyle/>
          <a:p>
            <a:pPr eaLnBrk="1" hangingPunct="1">
              <a:buFontTx/>
              <a:buNone/>
              <a:defRPr/>
            </a:pPr>
            <a:r>
              <a:rPr lang="en-US" altLang="en-US" sz="2800" b="1"/>
              <a:t>    These indicators reflect the equity of </a:t>
            </a:r>
            <a:r>
              <a:rPr lang="en-US" altLang="en-US" sz="2800" b="1">
                <a:solidFill>
                  <a:srgbClr val="FFFF66"/>
                </a:solidFill>
              </a:rPr>
              <a:t>distribution of health resources</a:t>
            </a:r>
            <a:r>
              <a:rPr lang="en-US" altLang="en-US" sz="2800" b="1"/>
              <a:t> in different parts of the country and of the </a:t>
            </a:r>
            <a:r>
              <a:rPr lang="en-US" altLang="en-US" sz="2800" b="1">
                <a:solidFill>
                  <a:srgbClr val="FFFF66"/>
                </a:solidFill>
              </a:rPr>
              <a:t>provision</a:t>
            </a:r>
            <a:r>
              <a:rPr lang="en-US" altLang="en-US" sz="2800" b="1"/>
              <a:t> of health care</a:t>
            </a:r>
          </a:p>
          <a:p>
            <a:pPr eaLnBrk="1" hangingPunct="1">
              <a:defRPr/>
            </a:pPr>
            <a:r>
              <a:rPr lang="en-US" altLang="en-US" sz="2800" b="1"/>
              <a:t>population per physician  	                 526</a:t>
            </a:r>
          </a:p>
          <a:p>
            <a:pPr eaLnBrk="1" hangingPunct="1">
              <a:defRPr/>
            </a:pPr>
            <a:r>
              <a:rPr lang="en-US" altLang="en-US" sz="2800" b="1"/>
              <a:t>Population – bed ratio		                 1:1701</a:t>
            </a:r>
          </a:p>
          <a:p>
            <a:pPr eaLnBrk="1" hangingPunct="1">
              <a:buFontTx/>
              <a:buNone/>
              <a:defRPr/>
            </a:pPr>
            <a:r>
              <a:rPr lang="en-US" altLang="en-US" sz="2800" b="1"/>
              <a:t>   Population per dentist                             1747 </a:t>
            </a:r>
          </a:p>
          <a:p>
            <a:pPr eaLnBrk="1" hangingPunct="1">
              <a:buFontTx/>
              <a:buNone/>
              <a:defRPr/>
            </a:pPr>
            <a:r>
              <a:rPr lang="en-US" altLang="en-US" sz="2800" b="1"/>
              <a:t>   Population per nurse                                324</a:t>
            </a:r>
          </a:p>
          <a:p>
            <a:pPr eaLnBrk="1" hangingPunct="1">
              <a:defRPr/>
            </a:pPr>
            <a:r>
              <a:rPr lang="en-US" altLang="en-US" sz="2800" b="1"/>
              <a:t>Population per pharmacist                      1164</a:t>
            </a:r>
          </a:p>
          <a:p>
            <a:pPr eaLnBrk="1" hangingPunct="1">
              <a:buFontTx/>
              <a:buNone/>
              <a:defRPr/>
            </a:pPr>
            <a:endParaRPr lang="en-US" altLang="en-US" sz="2800" b="1"/>
          </a:p>
          <a:p>
            <a:pPr eaLnBrk="1" hangingPunct="1">
              <a:defRPr/>
            </a:pPr>
            <a:endParaRPr lang="en-US" altLang="en-US" sz="2800" b="1"/>
          </a:p>
        </p:txBody>
      </p:sp>
    </p:spTree>
    <p:extLst>
      <p:ext uri="{BB962C8B-B14F-4D97-AF65-F5344CB8AC3E}">
        <p14:creationId xmlns:p14="http://schemas.microsoft.com/office/powerpoint/2010/main" val="19341104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384300"/>
          </a:xfrm>
        </p:spPr>
        <p:txBody>
          <a:bodyPr/>
          <a:lstStyle/>
          <a:p>
            <a:pPr eaLnBrk="1" hangingPunct="1">
              <a:defRPr/>
            </a:pPr>
            <a:r>
              <a:rPr lang="en-US" altLang="en-US" sz="3600" b="1" u="sng">
                <a:solidFill>
                  <a:srgbClr val="FFFF66"/>
                </a:solidFill>
              </a:rPr>
              <a:t>HEALTH MANPOWER</a:t>
            </a:r>
            <a:r>
              <a:rPr lang="en-US" altLang="en-US" sz="3600" b="1">
                <a:solidFill>
                  <a:srgbClr val="FFFF66"/>
                </a:solidFill>
              </a:rPr>
              <a:t> (Jordan)</a:t>
            </a:r>
            <a:r>
              <a:rPr lang="en-US" altLang="en-US" b="1"/>
              <a:t> </a:t>
            </a:r>
          </a:p>
        </p:txBody>
      </p:sp>
      <p:sp>
        <p:nvSpPr>
          <p:cNvPr id="34819" name="Rectangle 3"/>
          <p:cNvSpPr>
            <a:spLocks noGrp="1" noChangeArrowheads="1"/>
          </p:cNvSpPr>
          <p:nvPr>
            <p:ph type="body" idx="1"/>
          </p:nvPr>
        </p:nvSpPr>
        <p:spPr>
          <a:xfrm>
            <a:off x="0" y="1371600"/>
            <a:ext cx="9144000" cy="5257800"/>
          </a:xfrm>
        </p:spPr>
        <p:txBody>
          <a:bodyPr/>
          <a:lstStyle/>
          <a:p>
            <a:pPr eaLnBrk="1" hangingPunct="1">
              <a:buFontTx/>
              <a:buNone/>
              <a:defRPr/>
            </a:pPr>
            <a:r>
              <a:rPr lang="en-US" altLang="en-US" b="1" dirty="0"/>
              <a:t>Registered Doctors           </a:t>
            </a:r>
          </a:p>
          <a:p>
            <a:pPr eaLnBrk="1" hangingPunct="1">
              <a:buFontTx/>
              <a:buNone/>
              <a:defRPr/>
            </a:pPr>
            <a:r>
              <a:rPr lang="en-US" altLang="en-US" b="1" dirty="0"/>
              <a:t>In 2020, there were over 1.2 million doctors registered with the Indian Medical Council across the south Asian country. This was significant increase from over 827 thousand doctors in the country in 2010.</a:t>
            </a:r>
          </a:p>
          <a:p>
            <a:pPr eaLnBrk="1" hangingPunct="1">
              <a:buFontTx/>
              <a:buNone/>
              <a:defRPr/>
            </a:pPr>
            <a:r>
              <a:rPr lang="en-US" altLang="en-US" b="1" dirty="0"/>
              <a:t>1164 </a:t>
            </a:r>
          </a:p>
        </p:txBody>
      </p:sp>
    </p:spTree>
    <p:extLst>
      <p:ext uri="{BB962C8B-B14F-4D97-AF65-F5344CB8AC3E}">
        <p14:creationId xmlns:p14="http://schemas.microsoft.com/office/powerpoint/2010/main" val="428120285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eaLnBrk="1" hangingPunct="1">
              <a:buFontTx/>
              <a:buNone/>
              <a:defRPr/>
            </a:pPr>
            <a:r>
              <a:rPr lang="en-US" altLang="en-US" b="1" dirty="0"/>
              <a:t>Registered Dentists          </a:t>
            </a:r>
          </a:p>
          <a:p>
            <a:pPr eaLnBrk="1" hangingPunct="1">
              <a:buFontTx/>
              <a:buNone/>
              <a:defRPr/>
            </a:pPr>
            <a:r>
              <a:rPr lang="en-US" altLang="en-US" b="1" dirty="0"/>
              <a:t>India has the second highest number of dentists in the world: 2.7 lakh are registered with the Dental Council of India (DCI). In 2020, the country achieved more than the ideal dentists-to-population ratio of 1:5,000, as against the 1:7,500 recommended by the WHO.</a:t>
            </a:r>
          </a:p>
          <a:p>
            <a:pPr eaLnBrk="1" hangingPunct="1">
              <a:buFontTx/>
              <a:buNone/>
              <a:defRPr/>
            </a:pPr>
            <a:endParaRPr lang="en-IN" dirty="0"/>
          </a:p>
        </p:txBody>
      </p:sp>
    </p:spTree>
    <p:extLst>
      <p:ext uri="{BB962C8B-B14F-4D97-AF65-F5344CB8AC3E}">
        <p14:creationId xmlns:p14="http://schemas.microsoft.com/office/powerpoint/2010/main" val="382686894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defRPr/>
            </a:pPr>
            <a:r>
              <a:rPr lang="en-US" dirty="0"/>
              <a:t>Registered Nurses   12.5 L registered nurses, ANM-2020         </a:t>
            </a:r>
          </a:p>
          <a:p>
            <a:pPr>
              <a:defRPr/>
            </a:pPr>
            <a:r>
              <a:rPr lang="en-US" dirty="0"/>
              <a:t>Population per doctor       The doctor-population ratio in India is 1:1456 against the WHO recommendation of 1:1000.</a:t>
            </a:r>
          </a:p>
          <a:p>
            <a:pPr>
              <a:defRPr/>
            </a:pPr>
            <a:endParaRPr lang="en-US" dirty="0"/>
          </a:p>
        </p:txBody>
      </p:sp>
    </p:spTree>
    <p:extLst>
      <p:ext uri="{BB962C8B-B14F-4D97-AF65-F5344CB8AC3E}">
        <p14:creationId xmlns:p14="http://schemas.microsoft.com/office/powerpoint/2010/main" val="134066736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defRPr/>
            </a:pPr>
            <a:r>
              <a:rPr lang="fr-FR" dirty="0"/>
              <a:t>Population per </a:t>
            </a:r>
            <a:r>
              <a:rPr lang="fr-FR" dirty="0" err="1"/>
              <a:t>bed</a:t>
            </a:r>
            <a:endParaRPr lang="fr-FR" dirty="0"/>
          </a:p>
          <a:p>
            <a:pPr>
              <a:defRPr/>
            </a:pPr>
            <a:endParaRPr lang="en-IN" dirty="0"/>
          </a:p>
        </p:txBody>
      </p:sp>
    </p:spTree>
    <p:extLst>
      <p:ext uri="{BB962C8B-B14F-4D97-AF65-F5344CB8AC3E}">
        <p14:creationId xmlns:p14="http://schemas.microsoft.com/office/powerpoint/2010/main" val="422203739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990600"/>
          </a:xfrm>
        </p:spPr>
        <p:txBody>
          <a:bodyPr/>
          <a:lstStyle/>
          <a:p>
            <a:pPr eaLnBrk="1" hangingPunct="1">
              <a:defRPr/>
            </a:pPr>
            <a:r>
              <a:rPr lang="en-US" altLang="en-US" sz="3600" b="1">
                <a:solidFill>
                  <a:srgbClr val="FF9900"/>
                </a:solidFill>
                <a:latin typeface="Bookman Old Style" panose="02050604050505020204" pitchFamily="18" charset="0"/>
              </a:rPr>
              <a:t>	</a:t>
            </a:r>
            <a:r>
              <a:rPr lang="en-US" altLang="en-US" sz="3600" b="1" u="sng">
                <a:solidFill>
                  <a:srgbClr val="FF9900"/>
                </a:solidFill>
                <a:latin typeface="Bookman Old Style" panose="02050604050505020204" pitchFamily="18" charset="0"/>
              </a:rPr>
              <a:t>Utilization Rates</a:t>
            </a:r>
          </a:p>
        </p:txBody>
      </p:sp>
      <p:sp>
        <p:nvSpPr>
          <p:cNvPr id="19460" name="Rectangle 3"/>
          <p:cNvSpPr>
            <a:spLocks noGrp="1" noChangeArrowheads="1"/>
          </p:cNvSpPr>
          <p:nvPr>
            <p:ph idx="1"/>
          </p:nvPr>
        </p:nvSpPr>
        <p:spPr>
          <a:xfrm>
            <a:off x="0" y="990600"/>
            <a:ext cx="9144000" cy="5867400"/>
          </a:xfrm>
        </p:spPr>
        <p:txBody>
          <a:bodyPr>
            <a:noAutofit/>
          </a:bodyPr>
          <a:lstStyle/>
          <a:p>
            <a:pPr marL="419100" indent="-382588" eaLnBrk="1" hangingPunct="1">
              <a:buFont typeface="Wingdings" panose="05000000000000000000" pitchFamily="2" charset="2"/>
              <a:buChar char="q"/>
              <a:defRPr/>
            </a:pPr>
            <a:r>
              <a:rPr lang="en-US" altLang="en-US" sz="2800" b="1"/>
              <a:t>Utilization Rates is expressed as the proportion of people in need of a service who actually </a:t>
            </a:r>
            <a:r>
              <a:rPr lang="en-US" altLang="en-US" sz="2800" b="1">
                <a:solidFill>
                  <a:srgbClr val="FFFF66"/>
                </a:solidFill>
              </a:rPr>
              <a:t>receive</a:t>
            </a:r>
            <a:r>
              <a:rPr lang="en-US" altLang="en-US" sz="2800" b="1"/>
              <a:t> it in a given period, usually a year</a:t>
            </a:r>
          </a:p>
          <a:p>
            <a:pPr marL="419100" indent="-382588" eaLnBrk="1" hangingPunct="1">
              <a:defRPr/>
            </a:pPr>
            <a:r>
              <a:rPr lang="en-US" altLang="en-US" sz="2800" b="1"/>
              <a:t>It depends on </a:t>
            </a:r>
            <a:r>
              <a:rPr lang="en-US" altLang="en-US" sz="2800" b="1">
                <a:solidFill>
                  <a:srgbClr val="FFFF66"/>
                </a:solidFill>
              </a:rPr>
              <a:t>availability &amp; accessibility</a:t>
            </a:r>
            <a:r>
              <a:rPr lang="en-US" altLang="en-US" sz="2800" b="1"/>
              <a:t> of health services and the attitude of an individual towards health care system</a:t>
            </a:r>
          </a:p>
          <a:p>
            <a:pPr marL="419100" indent="-382588" eaLnBrk="1" hangingPunct="1">
              <a:buFont typeface="Tahoma" panose="020B0604030504040204" pitchFamily="34" charset="0"/>
              <a:buAutoNum type="arabicPeriod"/>
              <a:defRPr/>
            </a:pPr>
            <a:r>
              <a:rPr lang="en-US" altLang="en-US" sz="2800" b="1"/>
              <a:t>Proportion of infants who are fully </a:t>
            </a:r>
            <a:r>
              <a:rPr lang="en-US" altLang="en-US" sz="2800" b="1">
                <a:solidFill>
                  <a:srgbClr val="FFFF66"/>
                </a:solidFill>
              </a:rPr>
              <a:t>immunized</a:t>
            </a:r>
            <a:r>
              <a:rPr lang="en-US" altLang="en-US" sz="2800" b="1"/>
              <a:t> </a:t>
            </a:r>
          </a:p>
          <a:p>
            <a:pPr marL="419100" indent="-382588" eaLnBrk="1" hangingPunct="1">
              <a:buFont typeface="Tahoma" panose="020B0604030504040204" pitchFamily="34" charset="0"/>
              <a:buAutoNum type="arabicPeriod"/>
              <a:defRPr/>
            </a:pPr>
            <a:r>
              <a:rPr lang="en-US" altLang="en-US" sz="2800" b="1"/>
              <a:t>Proportion of </a:t>
            </a:r>
            <a:r>
              <a:rPr lang="en-US" altLang="en-US" sz="2800" b="1">
                <a:solidFill>
                  <a:srgbClr val="FFFF66"/>
                </a:solidFill>
              </a:rPr>
              <a:t>pregnant women</a:t>
            </a:r>
            <a:r>
              <a:rPr lang="en-US" altLang="en-US" sz="2800" b="1"/>
              <a:t> who receive ANC care or have institutional deliveries</a:t>
            </a:r>
          </a:p>
          <a:p>
            <a:pPr marL="419100" indent="-382588" eaLnBrk="1" hangingPunct="1">
              <a:buFont typeface="Tahoma" panose="020B0604030504040204" pitchFamily="34" charset="0"/>
              <a:buAutoNum type="arabicPeriod"/>
              <a:defRPr/>
            </a:pPr>
            <a:r>
              <a:rPr lang="en-US" altLang="en-US" sz="2800" b="1"/>
              <a:t>Percentage of population who adopt </a:t>
            </a:r>
            <a:r>
              <a:rPr lang="en-US" altLang="en-US" sz="2800" b="1">
                <a:solidFill>
                  <a:srgbClr val="FFFF66"/>
                </a:solidFill>
              </a:rPr>
              <a:t>family planning</a:t>
            </a:r>
          </a:p>
          <a:p>
            <a:pPr marL="419100" indent="-382588" eaLnBrk="1" hangingPunct="1">
              <a:buFont typeface="Tahoma" panose="020B0604030504040204" pitchFamily="34" charset="0"/>
              <a:buAutoNum type="arabicPeriod"/>
              <a:defRPr/>
            </a:pPr>
            <a:r>
              <a:rPr lang="en-US" altLang="en-US" sz="2800" b="1"/>
              <a:t>Bed occupancy ratio, bed-turn over ratio, etc.  </a:t>
            </a:r>
          </a:p>
          <a:p>
            <a:pPr marL="419100" indent="-382588" eaLnBrk="1" hangingPunct="1">
              <a:defRPr/>
            </a:pPr>
            <a:endParaRPr lang="en-US" altLang="en-US" sz="2800" b="1"/>
          </a:p>
        </p:txBody>
      </p:sp>
      <p:sp>
        <p:nvSpPr>
          <p:cNvPr id="37892" name="Slide Number Placeholder 5"/>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334378890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990600"/>
          </a:xfrm>
        </p:spPr>
        <p:txBody>
          <a:bodyPr>
            <a:normAutofit/>
          </a:bodyPr>
          <a:lstStyle/>
          <a:p>
            <a:pPr eaLnBrk="1" hangingPunct="1">
              <a:defRPr/>
            </a:pPr>
            <a:r>
              <a:rPr lang="en-US" altLang="en-US" sz="2800" b="1">
                <a:solidFill>
                  <a:srgbClr val="FF9900"/>
                </a:solidFill>
              </a:rPr>
              <a:t>        </a:t>
            </a:r>
            <a:r>
              <a:rPr lang="en-US" altLang="en-US" sz="3200" b="1" u="sng">
                <a:solidFill>
                  <a:srgbClr val="FF9900"/>
                </a:solidFill>
              </a:rPr>
              <a:t>Indicators of Social and Mental Health</a:t>
            </a:r>
          </a:p>
        </p:txBody>
      </p:sp>
      <p:sp>
        <p:nvSpPr>
          <p:cNvPr id="38915" name="Rectangle 3"/>
          <p:cNvSpPr>
            <a:spLocks noGrp="1" noChangeArrowheads="1"/>
          </p:cNvSpPr>
          <p:nvPr>
            <p:ph idx="1"/>
          </p:nvPr>
        </p:nvSpPr>
        <p:spPr>
          <a:xfrm>
            <a:off x="0" y="1143000"/>
            <a:ext cx="9144000" cy="5715000"/>
          </a:xfrm>
        </p:spPr>
        <p:txBody>
          <a:bodyPr/>
          <a:lstStyle/>
          <a:p>
            <a:pPr eaLnBrk="1" hangingPunct="1">
              <a:defRPr/>
            </a:pPr>
            <a:r>
              <a:rPr lang="en-US" sz="2800" b="1"/>
              <a:t>Rates of suicide, homicide, other crime, road traffic accident, juvenile delinquency, alcohol and substance abuse, domestic violence  etc.</a:t>
            </a:r>
          </a:p>
          <a:p>
            <a:pPr eaLnBrk="1" hangingPunct="1">
              <a:defRPr/>
            </a:pPr>
            <a:endParaRPr lang="en-US" sz="2800" b="1"/>
          </a:p>
          <a:p>
            <a:pPr eaLnBrk="1" hangingPunct="1">
              <a:defRPr/>
            </a:pPr>
            <a:r>
              <a:rPr lang="en-US" sz="2800" b="1"/>
              <a:t>These indicators provide a </a:t>
            </a:r>
            <a:r>
              <a:rPr lang="en-US" sz="2800" b="1">
                <a:solidFill>
                  <a:srgbClr val="FFFF66"/>
                </a:solidFill>
              </a:rPr>
              <a:t>guide to social action</a:t>
            </a:r>
            <a:r>
              <a:rPr lang="en-US" sz="2800" b="1"/>
              <a:t> for improving the health of people.</a:t>
            </a:r>
          </a:p>
          <a:p>
            <a:pPr eaLnBrk="1" hangingPunct="1">
              <a:defRPr/>
            </a:pPr>
            <a:endParaRPr lang="en-US" sz="2800" b="1"/>
          </a:p>
          <a:p>
            <a:pPr eaLnBrk="1" hangingPunct="1">
              <a:defRPr/>
            </a:pPr>
            <a:r>
              <a:rPr lang="en-US" sz="2800" b="1"/>
              <a:t>Social and mental health of the children depend on their parents. E.g. Substance abuse in orphan children, smoking</a:t>
            </a:r>
          </a:p>
          <a:p>
            <a:pPr eaLnBrk="1" hangingPunct="1">
              <a:defRPr/>
            </a:pPr>
            <a:endParaRPr lang="en-US" sz="2800" b="1"/>
          </a:p>
        </p:txBody>
      </p:sp>
      <p:sp>
        <p:nvSpPr>
          <p:cNvPr id="38916" name="Slide Number Placeholder 5"/>
          <p:cNvSpPr>
            <a:spLocks noGrp="1"/>
          </p:cNvSpPr>
          <p:nvPr>
            <p:ph type="sldNum" sz="quarter" idx="12"/>
          </p:nvPr>
        </p:nvSpPr>
        <p:spPr/>
        <p:txBody>
          <a:bodyPr/>
          <a:lstStyle/>
          <a:p>
            <a:pPr>
              <a:defRPr/>
            </a:pPr>
            <a:endParaRPr lang="en-US" sz="2800" b="1" dirty="0">
              <a:solidFill>
                <a:srgbClr val="FFFFFF"/>
              </a:solidFill>
              <a:latin typeface="Tahoma"/>
            </a:endParaRPr>
          </a:p>
        </p:txBody>
      </p:sp>
    </p:spTree>
    <p:extLst>
      <p:ext uri="{BB962C8B-B14F-4D97-AF65-F5344CB8AC3E}">
        <p14:creationId xmlns:p14="http://schemas.microsoft.com/office/powerpoint/2010/main" val="304229641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990600"/>
          </a:xfrm>
        </p:spPr>
        <p:txBody>
          <a:bodyPr/>
          <a:lstStyle/>
          <a:p>
            <a:pPr eaLnBrk="1" hangingPunct="1">
              <a:defRPr/>
            </a:pPr>
            <a:r>
              <a:rPr lang="en-US" altLang="en-US" sz="3600" b="1" u="sng">
                <a:solidFill>
                  <a:srgbClr val="FF9900"/>
                </a:solidFill>
                <a:latin typeface="Bookman Old Style" panose="02050604050505020204" pitchFamily="18" charset="0"/>
              </a:rPr>
              <a:t>Environmental Indicators</a:t>
            </a:r>
          </a:p>
        </p:txBody>
      </p:sp>
      <p:sp>
        <p:nvSpPr>
          <p:cNvPr id="39939" name="Rectangle 3"/>
          <p:cNvSpPr>
            <a:spLocks noGrp="1" noChangeArrowheads="1"/>
          </p:cNvSpPr>
          <p:nvPr>
            <p:ph idx="1"/>
          </p:nvPr>
        </p:nvSpPr>
        <p:spPr>
          <a:xfrm>
            <a:off x="0" y="1066800"/>
            <a:ext cx="9144000" cy="5791200"/>
          </a:xfrm>
        </p:spPr>
        <p:txBody>
          <a:bodyPr/>
          <a:lstStyle/>
          <a:p>
            <a:pPr eaLnBrk="1" hangingPunct="1">
              <a:defRPr/>
            </a:pPr>
            <a:r>
              <a:rPr lang="en-US" sz="2800" b="1"/>
              <a:t> These reflect the </a:t>
            </a:r>
            <a:r>
              <a:rPr lang="en-US" sz="2800" b="1">
                <a:solidFill>
                  <a:srgbClr val="FFFF66"/>
                </a:solidFill>
              </a:rPr>
              <a:t>quality</a:t>
            </a:r>
            <a:r>
              <a:rPr lang="en-US" sz="2800" b="1"/>
              <a:t> of physical and biological environment in which diseases occur and people live.</a:t>
            </a:r>
          </a:p>
          <a:p>
            <a:pPr eaLnBrk="1" hangingPunct="1">
              <a:defRPr/>
            </a:pPr>
            <a:r>
              <a:rPr lang="en-US" sz="2800" b="1"/>
              <a:t>The most important are those measuring the proportion of population having access to safe drinking </a:t>
            </a:r>
            <a:r>
              <a:rPr lang="en-US" sz="2800" b="1">
                <a:solidFill>
                  <a:srgbClr val="FFFF66"/>
                </a:solidFill>
              </a:rPr>
              <a:t>water and sanitation</a:t>
            </a:r>
            <a:r>
              <a:rPr lang="en-US" sz="2800" b="1"/>
              <a:t> facilities.</a:t>
            </a:r>
          </a:p>
          <a:p>
            <a:pPr eaLnBrk="1" hangingPunct="1">
              <a:defRPr/>
            </a:pPr>
            <a:r>
              <a:rPr lang="en-US" sz="2800" b="1"/>
              <a:t>These indicators explains the prevalence of </a:t>
            </a:r>
            <a:r>
              <a:rPr lang="en-US" sz="2800" b="1">
                <a:solidFill>
                  <a:srgbClr val="FFFF66"/>
                </a:solidFill>
              </a:rPr>
              <a:t>communicable diseases</a:t>
            </a:r>
            <a:r>
              <a:rPr lang="en-US" sz="2800" b="1"/>
              <a:t> in a community</a:t>
            </a:r>
          </a:p>
          <a:p>
            <a:pPr eaLnBrk="1" hangingPunct="1">
              <a:defRPr/>
            </a:pPr>
            <a:r>
              <a:rPr lang="en-US" sz="2800" b="1"/>
              <a:t>The other indicators are those measuring the pollution of air and water, radiation, noise pollution, exposure to toxic substances in food and water </a:t>
            </a:r>
          </a:p>
        </p:txBody>
      </p:sp>
      <p:sp>
        <p:nvSpPr>
          <p:cNvPr id="39940" name="Slide Number Placeholder 5"/>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60425925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1066800"/>
          </a:xfrm>
        </p:spPr>
        <p:txBody>
          <a:bodyPr/>
          <a:lstStyle/>
          <a:p>
            <a:pPr eaLnBrk="1" hangingPunct="1">
              <a:defRPr/>
            </a:pPr>
            <a:r>
              <a:rPr lang="en-US" altLang="en-US" sz="3200" b="1">
                <a:solidFill>
                  <a:srgbClr val="FF9900"/>
                </a:solidFill>
                <a:latin typeface="Bookman Old Style" panose="02050604050505020204" pitchFamily="18" charset="0"/>
              </a:rPr>
              <a:t>	</a:t>
            </a:r>
            <a:r>
              <a:rPr lang="en-US" altLang="en-US" sz="3200" b="1" u="sng">
                <a:solidFill>
                  <a:srgbClr val="FF9900"/>
                </a:solidFill>
                <a:latin typeface="Bookman Old Style" panose="02050604050505020204" pitchFamily="18" charset="0"/>
              </a:rPr>
              <a:t>Health Policy Indicators</a:t>
            </a:r>
          </a:p>
        </p:txBody>
      </p:sp>
      <p:sp>
        <p:nvSpPr>
          <p:cNvPr id="41987" name="Rectangle 3"/>
          <p:cNvSpPr>
            <a:spLocks noGrp="1" noChangeArrowheads="1"/>
          </p:cNvSpPr>
          <p:nvPr>
            <p:ph idx="1"/>
          </p:nvPr>
        </p:nvSpPr>
        <p:spPr>
          <a:xfrm>
            <a:off x="0" y="1371600"/>
            <a:ext cx="9144000" cy="5486400"/>
          </a:xfrm>
        </p:spPr>
        <p:txBody>
          <a:bodyPr/>
          <a:lstStyle/>
          <a:p>
            <a:pPr eaLnBrk="1" hangingPunct="1">
              <a:buFont typeface="Wingdings" panose="05000000000000000000" pitchFamily="2" charset="2"/>
              <a:buChar char="q"/>
              <a:defRPr/>
            </a:pPr>
            <a:r>
              <a:rPr lang="en-US" altLang="en-US" sz="2800" b="1"/>
              <a:t>The single most important indicator of political commitment is </a:t>
            </a:r>
            <a:r>
              <a:rPr lang="en-US" altLang="en-US" sz="2800" b="1">
                <a:solidFill>
                  <a:srgbClr val="FFFF66"/>
                </a:solidFill>
              </a:rPr>
              <a:t>allocation of adequate resources</a:t>
            </a:r>
          </a:p>
          <a:p>
            <a:pPr eaLnBrk="1" hangingPunct="1">
              <a:buFont typeface="Wingdings" panose="05000000000000000000" pitchFamily="2" charset="2"/>
              <a:buChar char="q"/>
              <a:defRPr/>
            </a:pPr>
            <a:r>
              <a:rPr lang="en-US" altLang="en-US" sz="2800" b="1"/>
              <a:t>The relevant indicators are </a:t>
            </a:r>
          </a:p>
          <a:p>
            <a:pPr eaLnBrk="1" hangingPunct="1">
              <a:defRPr/>
            </a:pPr>
            <a:r>
              <a:rPr lang="en-US" altLang="en-US" sz="2800" b="1"/>
              <a:t>Proportion of GDP spent on health services- </a:t>
            </a:r>
            <a:r>
              <a:rPr lang="en-US" altLang="en-US" sz="2800" b="1">
                <a:solidFill>
                  <a:srgbClr val="FF0000"/>
                </a:solidFill>
              </a:rPr>
              <a:t>9%</a:t>
            </a:r>
          </a:p>
          <a:p>
            <a:pPr eaLnBrk="1" hangingPunct="1">
              <a:defRPr/>
            </a:pPr>
            <a:r>
              <a:rPr lang="en-US" altLang="en-US" sz="2800" b="1"/>
              <a:t>Proportion of GDP spent on health related activities like water supply and sanitation &amp; housing and nutrition</a:t>
            </a:r>
          </a:p>
          <a:p>
            <a:pPr eaLnBrk="1" hangingPunct="1">
              <a:defRPr/>
            </a:pPr>
            <a:r>
              <a:rPr lang="en-US" altLang="en-US" sz="2800" b="1"/>
              <a:t>Proportion of total health resources devoted primary health care </a:t>
            </a:r>
          </a:p>
          <a:p>
            <a:pPr eaLnBrk="1" hangingPunct="1">
              <a:defRPr/>
            </a:pPr>
            <a:endParaRPr lang="en-US" altLang="en-US" sz="2800" b="1"/>
          </a:p>
        </p:txBody>
      </p:sp>
      <p:sp>
        <p:nvSpPr>
          <p:cNvPr id="41988" name="Slide Number Placeholder 5"/>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253127117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990600"/>
          </a:xfrm>
        </p:spPr>
        <p:txBody>
          <a:bodyPr/>
          <a:lstStyle/>
          <a:p>
            <a:pPr eaLnBrk="1" hangingPunct="1">
              <a:defRPr/>
            </a:pPr>
            <a:r>
              <a:rPr lang="en-US" altLang="en-US" sz="3200" b="1" u="sng">
                <a:solidFill>
                  <a:srgbClr val="FF9900"/>
                </a:solidFill>
              </a:rPr>
              <a:t>Indicators of Quality of Life</a:t>
            </a:r>
          </a:p>
        </p:txBody>
      </p:sp>
      <p:sp>
        <p:nvSpPr>
          <p:cNvPr id="43011" name="Rectangle 3"/>
          <p:cNvSpPr>
            <a:spLocks noGrp="1" noChangeArrowheads="1"/>
          </p:cNvSpPr>
          <p:nvPr>
            <p:ph idx="1"/>
          </p:nvPr>
        </p:nvSpPr>
        <p:spPr>
          <a:xfrm>
            <a:off x="0" y="838200"/>
            <a:ext cx="9144000" cy="6019800"/>
          </a:xfrm>
        </p:spPr>
        <p:txBody>
          <a:bodyPr/>
          <a:lstStyle/>
          <a:p>
            <a:pPr eaLnBrk="1" hangingPunct="1">
              <a:buFontTx/>
              <a:buNone/>
              <a:defRPr/>
            </a:pPr>
            <a:r>
              <a:rPr lang="en-US" sz="2800" b="1"/>
              <a:t> </a:t>
            </a:r>
            <a:endParaRPr lang="en-US" b="1">
              <a:solidFill>
                <a:srgbClr val="FFFF00"/>
              </a:solidFill>
            </a:endParaRPr>
          </a:p>
          <a:p>
            <a:pPr eaLnBrk="1" hangingPunct="1">
              <a:buFont typeface="Wingdings" pitchFamily="2" charset="2"/>
              <a:buChar char="q"/>
              <a:defRPr/>
            </a:pPr>
            <a:r>
              <a:rPr lang="en-US" sz="2800" b="1"/>
              <a:t>Life expectancy is no longer important</a:t>
            </a:r>
          </a:p>
          <a:p>
            <a:pPr eaLnBrk="1" hangingPunct="1">
              <a:buFont typeface="Wingdings" pitchFamily="2" charset="2"/>
              <a:buChar char="q"/>
              <a:defRPr/>
            </a:pPr>
            <a:r>
              <a:rPr lang="en-US" sz="2800" b="1"/>
              <a:t>The Quality Of Life has gained its importance</a:t>
            </a:r>
          </a:p>
          <a:p>
            <a:pPr eaLnBrk="1" hangingPunct="1">
              <a:buFontTx/>
              <a:buNone/>
              <a:defRPr/>
            </a:pPr>
            <a:r>
              <a:rPr lang="en-US" b="1">
                <a:solidFill>
                  <a:srgbClr val="FFFF00"/>
                </a:solidFill>
              </a:rPr>
              <a:t>Physical Quality of Life Index</a:t>
            </a:r>
          </a:p>
          <a:p>
            <a:pPr eaLnBrk="1" hangingPunct="1">
              <a:defRPr/>
            </a:pPr>
            <a:r>
              <a:rPr lang="en-US" sz="2800" b="1"/>
              <a:t>It consolidates </a:t>
            </a:r>
            <a:r>
              <a:rPr lang="en-US" sz="2800" b="1">
                <a:solidFill>
                  <a:srgbClr val="FFFF66"/>
                </a:solidFill>
              </a:rPr>
              <a:t>Infant mortality, Life expectancy </a:t>
            </a:r>
            <a:r>
              <a:rPr lang="en-US" sz="2800" b="1"/>
              <a:t>at age of 1yr and</a:t>
            </a:r>
            <a:r>
              <a:rPr lang="en-US" sz="2800" b="1">
                <a:solidFill>
                  <a:srgbClr val="FFFF66"/>
                </a:solidFill>
              </a:rPr>
              <a:t> Literacy.</a:t>
            </a:r>
          </a:p>
          <a:p>
            <a:pPr eaLnBrk="1" hangingPunct="1">
              <a:defRPr/>
            </a:pPr>
            <a:r>
              <a:rPr lang="en-US" sz="2800" b="1"/>
              <a:t>For each component the performance of individual country is placed on a scale of 1- 100.</a:t>
            </a:r>
          </a:p>
          <a:p>
            <a:pPr eaLnBrk="1" hangingPunct="1">
              <a:defRPr/>
            </a:pPr>
            <a:r>
              <a:rPr lang="en-US" sz="2800" b="1"/>
              <a:t>The composite index is calculated by averaging the three indicators giving equal weight to each </a:t>
            </a:r>
          </a:p>
          <a:p>
            <a:pPr eaLnBrk="1" hangingPunct="1">
              <a:defRPr/>
            </a:pPr>
            <a:r>
              <a:rPr lang="en-US" sz="2800" b="1"/>
              <a:t>The resulting is placed on the 0 to 100 scale.</a:t>
            </a:r>
          </a:p>
          <a:p>
            <a:pPr eaLnBrk="1" hangingPunct="1">
              <a:defRPr/>
            </a:pPr>
            <a:r>
              <a:rPr lang="en-US" sz="2800" b="1"/>
              <a:t>The PQLI does not consider the GDP. </a:t>
            </a:r>
          </a:p>
        </p:txBody>
      </p:sp>
      <p:sp>
        <p:nvSpPr>
          <p:cNvPr id="43012" name="Slide Number Placeholder 5"/>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352070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571FDD-C7E9-175E-0567-AD94FDA4ED27}"/>
              </a:ext>
            </a:extLst>
          </p:cNvPr>
          <p:cNvSpPr>
            <a:spLocks noGrp="1"/>
          </p:cNvSpPr>
          <p:nvPr>
            <p:ph type="title"/>
          </p:nvPr>
        </p:nvSpPr>
        <p:spPr/>
        <p:txBody>
          <a:bodyPr/>
          <a:lstStyle/>
          <a:p>
            <a:pPr algn="ctr"/>
            <a:r>
              <a:rPr lang="en-IN" dirty="0"/>
              <a:t>Responsibility for health</a:t>
            </a:r>
          </a:p>
        </p:txBody>
      </p:sp>
      <p:sp>
        <p:nvSpPr>
          <p:cNvPr id="3" name="Content Placeholder 2">
            <a:extLst>
              <a:ext uri="{FF2B5EF4-FFF2-40B4-BE49-F238E27FC236}">
                <a16:creationId xmlns="" xmlns:a16="http://schemas.microsoft.com/office/drawing/2014/main" id="{B86CC8B2-FCE1-5B27-9649-6DE30AF8F390}"/>
              </a:ext>
            </a:extLst>
          </p:cNvPr>
          <p:cNvSpPr>
            <a:spLocks noGrp="1"/>
          </p:cNvSpPr>
          <p:nvPr>
            <p:ph idx="1"/>
          </p:nvPr>
        </p:nvSpPr>
        <p:spPr/>
        <p:txBody>
          <a:bodyPr/>
          <a:lstStyle/>
          <a:p>
            <a:pPr>
              <a:lnSpc>
                <a:spcPct val="107000"/>
              </a:lnSpc>
              <a:spcAft>
                <a:spcPts val="800"/>
              </a:spcAft>
            </a:pPr>
            <a:r>
              <a:rPr lang="en-IN" sz="2800" dirty="0" err="1">
                <a:effectLst/>
                <a:latin typeface="Calibri" panose="020F0502020204030204" pitchFamily="34" charset="0"/>
                <a:ea typeface="Calibri" panose="020F0502020204030204" pitchFamily="34" charset="0"/>
                <a:cs typeface="Times New Roman" panose="02020603050405020304" pitchFamily="18" charset="0"/>
              </a:rPr>
              <a:t>I.Individual</a:t>
            </a:r>
            <a:r>
              <a:rPr lang="en-IN" sz="2800" dirty="0">
                <a:effectLst/>
                <a:latin typeface="Calibri" panose="020F0502020204030204" pitchFamily="34" charset="0"/>
                <a:ea typeface="Calibri" panose="020F0502020204030204" pitchFamily="34" charset="0"/>
                <a:cs typeface="Times New Roman" panose="02020603050405020304" pitchFamily="18" charset="0"/>
              </a:rPr>
              <a:t> responsibility</a:t>
            </a:r>
          </a:p>
          <a:p>
            <a:pPr>
              <a:lnSpc>
                <a:spcPct val="107000"/>
              </a:lnSpc>
              <a:spcAft>
                <a:spcPts val="800"/>
              </a:spcAft>
            </a:pPr>
            <a:r>
              <a:rPr lang="en-IN" sz="2800" dirty="0" err="1">
                <a:effectLst/>
                <a:latin typeface="Calibri" panose="020F0502020204030204" pitchFamily="34" charset="0"/>
                <a:ea typeface="Calibri" panose="020F0502020204030204" pitchFamily="34" charset="0"/>
                <a:cs typeface="Times New Roman" panose="02020603050405020304" pitchFamily="18" charset="0"/>
              </a:rPr>
              <a:t>II.Community</a:t>
            </a:r>
            <a:r>
              <a:rPr lang="en-IN" sz="2800" dirty="0">
                <a:effectLst/>
                <a:latin typeface="Calibri" panose="020F0502020204030204" pitchFamily="34" charset="0"/>
                <a:ea typeface="Calibri" panose="020F0502020204030204" pitchFamily="34" charset="0"/>
                <a:cs typeface="Times New Roman" panose="02020603050405020304" pitchFamily="18" charset="0"/>
              </a:rPr>
              <a:t> responsibility</a:t>
            </a:r>
          </a:p>
          <a:p>
            <a:pPr>
              <a:lnSpc>
                <a:spcPct val="107000"/>
              </a:lnSpc>
              <a:spcAft>
                <a:spcPts val="800"/>
              </a:spcAft>
            </a:pPr>
            <a:r>
              <a:rPr lang="en-IN" sz="2800" dirty="0" err="1">
                <a:effectLst/>
                <a:latin typeface="Calibri" panose="020F0502020204030204" pitchFamily="34" charset="0"/>
                <a:ea typeface="Calibri" panose="020F0502020204030204" pitchFamily="34" charset="0"/>
                <a:cs typeface="Times New Roman" panose="02020603050405020304" pitchFamily="18" charset="0"/>
              </a:rPr>
              <a:t>III.State</a:t>
            </a:r>
            <a:r>
              <a:rPr lang="en-IN" sz="2800" dirty="0">
                <a:effectLst/>
                <a:latin typeface="Calibri" panose="020F0502020204030204" pitchFamily="34" charset="0"/>
                <a:ea typeface="Calibri" panose="020F0502020204030204" pitchFamily="34" charset="0"/>
                <a:cs typeface="Times New Roman" panose="02020603050405020304" pitchFamily="18" charset="0"/>
              </a:rPr>
              <a:t> responsibility</a:t>
            </a:r>
          </a:p>
          <a:p>
            <a:pPr>
              <a:lnSpc>
                <a:spcPct val="107000"/>
              </a:lnSpc>
              <a:spcAft>
                <a:spcPts val="800"/>
              </a:spcAft>
            </a:pPr>
            <a:r>
              <a:rPr lang="en-IN" sz="2800" dirty="0" err="1">
                <a:effectLst/>
                <a:latin typeface="Calibri" panose="020F0502020204030204" pitchFamily="34" charset="0"/>
                <a:ea typeface="Calibri" panose="020F0502020204030204" pitchFamily="34" charset="0"/>
                <a:cs typeface="Times New Roman" panose="02020603050405020304" pitchFamily="18" charset="0"/>
              </a:rPr>
              <a:t>IV.International</a:t>
            </a:r>
            <a:r>
              <a:rPr lang="en-IN" sz="2800" dirty="0">
                <a:effectLst/>
                <a:latin typeface="Calibri" panose="020F0502020204030204" pitchFamily="34" charset="0"/>
                <a:ea typeface="Calibri" panose="020F0502020204030204" pitchFamily="34" charset="0"/>
                <a:cs typeface="Times New Roman" panose="02020603050405020304" pitchFamily="18" charset="0"/>
              </a:rPr>
              <a:t> responsibility</a:t>
            </a:r>
          </a:p>
          <a:p>
            <a:endParaRPr lang="en-IN" dirty="0"/>
          </a:p>
        </p:txBody>
      </p:sp>
    </p:spTree>
    <p:extLst>
      <p:ext uri="{BB962C8B-B14F-4D97-AF65-F5344CB8AC3E}">
        <p14:creationId xmlns:p14="http://schemas.microsoft.com/office/powerpoint/2010/main" val="9171487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z="4000">
                <a:solidFill>
                  <a:schemeClr val="hlink"/>
                </a:solidFill>
              </a:rPr>
              <a:t>	</a:t>
            </a:r>
            <a:br>
              <a:rPr lang="en-US" altLang="en-US" sz="4000">
                <a:solidFill>
                  <a:schemeClr val="hlink"/>
                </a:solidFill>
              </a:rPr>
            </a:br>
            <a:r>
              <a:rPr lang="en-US" altLang="en-US" sz="4000" b="1" u="sng">
                <a:solidFill>
                  <a:srgbClr val="FF9900"/>
                </a:solidFill>
              </a:rPr>
              <a:t>Indicators of Quality of Life</a:t>
            </a:r>
            <a:r>
              <a:rPr lang="en-US" altLang="en-US" sz="4000">
                <a:solidFill>
                  <a:schemeClr val="hlink"/>
                </a:solidFill>
              </a:rPr>
              <a:t/>
            </a:r>
            <a:br>
              <a:rPr lang="en-US" altLang="en-US" sz="4000">
                <a:solidFill>
                  <a:schemeClr val="hlink"/>
                </a:solidFill>
              </a:rPr>
            </a:br>
            <a:endParaRPr lang="en-US" altLang="en-US" sz="4000">
              <a:solidFill>
                <a:schemeClr val="hlink"/>
              </a:solidFill>
            </a:endParaRPr>
          </a:p>
        </p:txBody>
      </p:sp>
      <p:sp>
        <p:nvSpPr>
          <p:cNvPr id="24579" name="Rectangle 3"/>
          <p:cNvSpPr>
            <a:spLocks noGrp="1" noChangeArrowheads="1"/>
          </p:cNvSpPr>
          <p:nvPr>
            <p:ph type="body" idx="1"/>
          </p:nvPr>
        </p:nvSpPr>
        <p:spPr/>
        <p:txBody>
          <a:bodyPr/>
          <a:lstStyle/>
          <a:p>
            <a:pPr marL="990600" lvl="1" indent="-533400" eaLnBrk="1" hangingPunct="1">
              <a:buFont typeface="Tahoma" pitchFamily="34" charset="0"/>
              <a:buNone/>
              <a:defRPr/>
            </a:pPr>
            <a:r>
              <a:rPr lang="en-US" altLang="en-US" sz="3200" b="1">
                <a:solidFill>
                  <a:srgbClr val="FFFF00"/>
                </a:solidFill>
              </a:rPr>
              <a:t>Human Development Index</a:t>
            </a:r>
            <a:r>
              <a:rPr lang="en-US" altLang="en-US" sz="3200">
                <a:solidFill>
                  <a:srgbClr val="FFFF00"/>
                </a:solidFill>
              </a:rPr>
              <a:t/>
            </a:r>
            <a:br>
              <a:rPr lang="en-US" altLang="en-US" sz="3200">
                <a:solidFill>
                  <a:srgbClr val="FFFF00"/>
                </a:solidFill>
              </a:rPr>
            </a:br>
            <a:endParaRPr lang="en-US" altLang="en-US" sz="3200">
              <a:solidFill>
                <a:srgbClr val="FFFF00"/>
              </a:solidFill>
            </a:endParaRPr>
          </a:p>
          <a:p>
            <a:pPr marL="990600" lvl="1" indent="-533400" eaLnBrk="1" hangingPunct="1">
              <a:defRPr/>
            </a:pPr>
            <a:r>
              <a:rPr lang="en-US" altLang="en-US" sz="3200" b="1"/>
              <a:t>Life expectancy  at birth</a:t>
            </a:r>
          </a:p>
          <a:p>
            <a:pPr marL="990600" lvl="1" indent="-533400" eaLnBrk="1" hangingPunct="1">
              <a:defRPr/>
            </a:pPr>
            <a:r>
              <a:rPr lang="en-US" altLang="en-US" sz="3200" b="1"/>
              <a:t>Literacy rate</a:t>
            </a:r>
          </a:p>
          <a:p>
            <a:pPr marL="990600" lvl="1" indent="-533400" eaLnBrk="1" hangingPunct="1">
              <a:defRPr/>
            </a:pPr>
            <a:r>
              <a:rPr lang="en-US" altLang="en-US" sz="3200" b="1"/>
              <a:t>Income-  GDP per capita income</a:t>
            </a:r>
          </a:p>
          <a:p>
            <a:pPr marL="990600" lvl="1" indent="-533400" eaLnBrk="1" hangingPunct="1">
              <a:defRPr/>
            </a:pPr>
            <a:endParaRPr lang="en-US" altLang="en-US" sz="3200" b="1"/>
          </a:p>
          <a:p>
            <a:pPr marL="990600" lvl="1" indent="-533400" eaLnBrk="1" hangingPunct="1">
              <a:buFont typeface="Tahoma" pitchFamily="34" charset="0"/>
              <a:buNone/>
              <a:defRPr/>
            </a:pPr>
            <a:r>
              <a:rPr lang="en-US" altLang="en-US" sz="3200" b="1"/>
              <a:t>The result is placed on the 0 to 1 scale</a:t>
            </a:r>
          </a:p>
          <a:p>
            <a:pPr marL="990600" lvl="1" indent="-533400" eaLnBrk="1" hangingPunct="1">
              <a:defRPr/>
            </a:pPr>
            <a:endParaRPr lang="en-US" altLang="en-US" sz="3200" b="1"/>
          </a:p>
          <a:p>
            <a:pPr marL="609600" indent="-609600" eaLnBrk="1" hangingPunct="1">
              <a:defRPr/>
            </a:pPr>
            <a:endParaRPr lang="en-US" altLang="en-US" b="1"/>
          </a:p>
        </p:txBody>
      </p:sp>
    </p:spTree>
    <p:extLst>
      <p:ext uri="{BB962C8B-B14F-4D97-AF65-F5344CB8AC3E}">
        <p14:creationId xmlns:p14="http://schemas.microsoft.com/office/powerpoint/2010/main" val="377028299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92100"/>
            <a:ext cx="8229600" cy="1155700"/>
          </a:xfrm>
        </p:spPr>
        <p:txBody>
          <a:bodyPr/>
          <a:lstStyle/>
          <a:p>
            <a:pPr eaLnBrk="1" hangingPunct="1">
              <a:defRPr/>
            </a:pPr>
            <a:r>
              <a:rPr lang="en-US" altLang="en-US">
                <a:solidFill>
                  <a:schemeClr val="hlink"/>
                </a:solidFill>
              </a:rPr>
              <a:t>	   </a:t>
            </a:r>
            <a:r>
              <a:rPr lang="en-US" altLang="en-US" sz="4000" b="1" u="sng">
                <a:solidFill>
                  <a:schemeClr val="hlink"/>
                </a:solidFill>
              </a:rPr>
              <a:t>Other indicators</a:t>
            </a:r>
          </a:p>
        </p:txBody>
      </p:sp>
      <p:sp>
        <p:nvSpPr>
          <p:cNvPr id="25603" name="Rectangle 3"/>
          <p:cNvSpPr>
            <a:spLocks noGrp="1" noChangeArrowheads="1"/>
          </p:cNvSpPr>
          <p:nvPr>
            <p:ph type="body" idx="1"/>
          </p:nvPr>
        </p:nvSpPr>
        <p:spPr>
          <a:xfrm>
            <a:off x="0" y="1447800"/>
            <a:ext cx="8915400" cy="5105400"/>
          </a:xfrm>
        </p:spPr>
        <p:txBody>
          <a:bodyPr/>
          <a:lstStyle/>
          <a:p>
            <a:pPr eaLnBrk="1" hangingPunct="1">
              <a:buFontTx/>
              <a:buNone/>
              <a:defRPr/>
            </a:pPr>
            <a:r>
              <a:rPr lang="en-US"/>
              <a:t>	</a:t>
            </a:r>
            <a:r>
              <a:rPr lang="en-US" b="1">
                <a:solidFill>
                  <a:schemeClr val="hlink"/>
                </a:solidFill>
              </a:rPr>
              <a:t>Social indicators</a:t>
            </a:r>
          </a:p>
          <a:p>
            <a:pPr lvl="1" eaLnBrk="1" hangingPunct="1">
              <a:defRPr/>
            </a:pPr>
            <a:r>
              <a:rPr lang="en-US" sz="3200" b="1"/>
              <a:t>Population, families, educational, earning</a:t>
            </a:r>
          </a:p>
          <a:p>
            <a:pPr lvl="1" eaLnBrk="1" hangingPunct="1">
              <a:buFont typeface="Tahoma" pitchFamily="34" charset="0"/>
              <a:buNone/>
              <a:defRPr/>
            </a:pPr>
            <a:endParaRPr lang="en-US" sz="3200" b="1"/>
          </a:p>
          <a:p>
            <a:pPr lvl="1" eaLnBrk="1" hangingPunct="1">
              <a:buFont typeface="Tahoma" pitchFamily="34" charset="0"/>
              <a:buNone/>
              <a:defRPr/>
            </a:pPr>
            <a:r>
              <a:rPr lang="en-US" sz="3200" b="1">
                <a:solidFill>
                  <a:schemeClr val="hlink"/>
                </a:solidFill>
              </a:rPr>
              <a:t>Basic Needs indicators</a:t>
            </a:r>
          </a:p>
          <a:p>
            <a:pPr lvl="1" eaLnBrk="1" hangingPunct="1">
              <a:defRPr/>
            </a:pPr>
            <a:r>
              <a:rPr lang="en-US" sz="3200" b="1"/>
              <a:t>	Calories consumption, access to water, illiteracy, Dr per population</a:t>
            </a:r>
          </a:p>
          <a:p>
            <a:pPr lvl="1" eaLnBrk="1" hangingPunct="1">
              <a:buFont typeface="Tahoma" pitchFamily="34" charset="0"/>
              <a:buNone/>
              <a:defRPr/>
            </a:pPr>
            <a:endParaRPr lang="en-US" sz="3200" b="1"/>
          </a:p>
          <a:p>
            <a:pPr lvl="1" eaLnBrk="1" hangingPunct="1">
              <a:buFont typeface="Tahoma" pitchFamily="34" charset="0"/>
              <a:buNone/>
              <a:defRPr/>
            </a:pPr>
            <a:r>
              <a:rPr lang="en-US" sz="3200" b="1">
                <a:solidFill>
                  <a:schemeClr val="hlink"/>
                </a:solidFill>
              </a:rPr>
              <a:t>Health for All Indicators</a:t>
            </a:r>
          </a:p>
        </p:txBody>
      </p:sp>
    </p:spTree>
    <p:extLst>
      <p:ext uri="{BB962C8B-B14F-4D97-AF65-F5344CB8AC3E}">
        <p14:creationId xmlns:p14="http://schemas.microsoft.com/office/powerpoint/2010/main" val="2696764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F3BB1-151E-F2CE-1AAF-FE2194DDC9CD}"/>
              </a:ext>
            </a:extLst>
          </p:cNvPr>
          <p:cNvSpPr>
            <a:spLocks noGrp="1"/>
          </p:cNvSpPr>
          <p:nvPr>
            <p:ph type="title"/>
          </p:nvPr>
        </p:nvSpPr>
        <p:spPr/>
        <p:txBody>
          <a:bodyPr/>
          <a:lstStyle/>
          <a:p>
            <a:r>
              <a:rPr lang="en-IN" dirty="0"/>
              <a:t>Community responsibility</a:t>
            </a:r>
          </a:p>
        </p:txBody>
      </p:sp>
      <p:sp>
        <p:nvSpPr>
          <p:cNvPr id="3" name="Content Placeholder 2">
            <a:extLst>
              <a:ext uri="{FF2B5EF4-FFF2-40B4-BE49-F238E27FC236}">
                <a16:creationId xmlns="" xmlns:a16="http://schemas.microsoft.com/office/drawing/2014/main" id="{21EC969B-5192-9FA9-2FA0-BF8C7D9C333D}"/>
              </a:ext>
            </a:extLst>
          </p:cNvPr>
          <p:cNvSpPr>
            <a:spLocks noGrp="1"/>
          </p:cNvSpPr>
          <p:nvPr>
            <p:ph idx="1"/>
          </p:nvPr>
        </p:nvSpPr>
        <p:spPr/>
        <p:txBody>
          <a:bodyPr/>
          <a:lstStyle/>
          <a:p>
            <a:r>
              <a:rPr lang="en-IN" dirty="0"/>
              <a:t>PHC</a:t>
            </a:r>
          </a:p>
          <a:p>
            <a:r>
              <a:rPr lang="en-IN" dirty="0"/>
              <a:t>ASHA (Accredited Social Health Activist) under National Health Mission</a:t>
            </a:r>
          </a:p>
          <a:p>
            <a:r>
              <a:rPr lang="en-IN" dirty="0"/>
              <a:t>Village health guides scheme-1977</a:t>
            </a:r>
          </a:p>
        </p:txBody>
      </p:sp>
    </p:spTree>
    <p:extLst>
      <p:ext uri="{BB962C8B-B14F-4D97-AF65-F5344CB8AC3E}">
        <p14:creationId xmlns:p14="http://schemas.microsoft.com/office/powerpoint/2010/main" val="124250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F6992E-EDFE-21BD-AAFC-DEB4F6AC0437}"/>
              </a:ext>
            </a:extLst>
          </p:cNvPr>
          <p:cNvSpPr>
            <a:spLocks noGrp="1"/>
          </p:cNvSpPr>
          <p:nvPr>
            <p:ph type="title"/>
          </p:nvPr>
        </p:nvSpPr>
        <p:spPr/>
        <p:txBody>
          <a:bodyPr/>
          <a:lstStyle/>
          <a:p>
            <a:pPr algn="ctr"/>
            <a:r>
              <a:rPr lang="en-IN" dirty="0"/>
              <a:t>International Responsibility</a:t>
            </a:r>
          </a:p>
        </p:txBody>
      </p:sp>
      <p:sp>
        <p:nvSpPr>
          <p:cNvPr id="3" name="Content Placeholder 2">
            <a:extLst>
              <a:ext uri="{FF2B5EF4-FFF2-40B4-BE49-F238E27FC236}">
                <a16:creationId xmlns="" xmlns:a16="http://schemas.microsoft.com/office/drawing/2014/main" id="{C449271E-BC32-949A-C6C3-81B7036B259D}"/>
              </a:ext>
            </a:extLst>
          </p:cNvPr>
          <p:cNvSpPr>
            <a:spLocks noGrp="1"/>
          </p:cNvSpPr>
          <p:nvPr>
            <p:ph idx="1"/>
          </p:nvPr>
        </p:nvSpPr>
        <p:spPr/>
        <p:txBody>
          <a:bodyPr/>
          <a:lstStyle/>
          <a:p>
            <a:r>
              <a:rPr lang="en-IN" dirty="0"/>
              <a:t>-united nations system</a:t>
            </a:r>
          </a:p>
          <a:p>
            <a:r>
              <a:rPr lang="en-IN" dirty="0"/>
              <a:t>-it covers-exchange of experts</a:t>
            </a:r>
          </a:p>
          <a:p>
            <a:r>
              <a:rPr lang="en-IN" dirty="0" err="1"/>
              <a:t>Provisionof</a:t>
            </a:r>
            <a:r>
              <a:rPr lang="en-IN" dirty="0"/>
              <a:t> drugs and supplies</a:t>
            </a:r>
          </a:p>
          <a:p>
            <a:r>
              <a:rPr lang="en-IN" dirty="0"/>
              <a:t>Border meetings</a:t>
            </a:r>
          </a:p>
          <a:p>
            <a:r>
              <a:rPr lang="en-IN" dirty="0"/>
              <a:t>Regard to control of communicable </a:t>
            </a:r>
            <a:r>
              <a:rPr lang="en-IN" dirty="0" err="1"/>
              <a:t>disesases</a:t>
            </a:r>
            <a:endParaRPr lang="en-IN" dirty="0"/>
          </a:p>
          <a:p>
            <a:endParaRPr lang="en-IN" dirty="0"/>
          </a:p>
        </p:txBody>
      </p:sp>
    </p:spTree>
    <p:extLst>
      <p:ext uri="{BB962C8B-B14F-4D97-AF65-F5344CB8AC3E}">
        <p14:creationId xmlns:p14="http://schemas.microsoft.com/office/powerpoint/2010/main" val="108099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E5030-63D8-7CA2-4BAC-3B4F446E0AA8}"/>
              </a:ext>
            </a:extLst>
          </p:cNvPr>
          <p:cNvSpPr>
            <a:spLocks noGrp="1"/>
          </p:cNvSpPr>
          <p:nvPr>
            <p:ph type="title"/>
          </p:nvPr>
        </p:nvSpPr>
        <p:spPr/>
        <p:txBody>
          <a:bodyPr/>
          <a:lstStyle/>
          <a:p>
            <a:r>
              <a:rPr lang="en-IN" dirty="0"/>
              <a:t>Important regional mechanisms for co operation</a:t>
            </a:r>
          </a:p>
        </p:txBody>
      </p:sp>
      <p:sp>
        <p:nvSpPr>
          <p:cNvPr id="3" name="Content Placeholder 2">
            <a:extLst>
              <a:ext uri="{FF2B5EF4-FFF2-40B4-BE49-F238E27FC236}">
                <a16:creationId xmlns="" xmlns:a16="http://schemas.microsoft.com/office/drawing/2014/main" id="{F5090FD8-7629-2F2B-CB66-C5BBFCE7B972}"/>
              </a:ext>
            </a:extLst>
          </p:cNvPr>
          <p:cNvSpPr>
            <a:spLocks noGrp="1"/>
          </p:cNvSpPr>
          <p:nvPr>
            <p:ph idx="1"/>
          </p:nvPr>
        </p:nvSpPr>
        <p:spPr/>
        <p:txBody>
          <a:bodyPr/>
          <a:lstStyle/>
          <a:p>
            <a:r>
              <a:rPr lang="en-IN" dirty="0"/>
              <a:t>TCDC (Technical cooperation in developing countries)</a:t>
            </a:r>
          </a:p>
          <a:p>
            <a:r>
              <a:rPr lang="en-IN" dirty="0"/>
              <a:t>ASEAN (Association of south east Asian nations)</a:t>
            </a:r>
          </a:p>
          <a:p>
            <a:r>
              <a:rPr lang="en-IN" dirty="0"/>
              <a:t>SAARC (South </a:t>
            </a:r>
            <a:r>
              <a:rPr lang="en-IN" dirty="0" err="1"/>
              <a:t>asia</a:t>
            </a:r>
            <a:r>
              <a:rPr lang="en-IN" dirty="0"/>
              <a:t> association for regional cooperation)</a:t>
            </a:r>
          </a:p>
          <a:p>
            <a:endParaRPr lang="en-IN" dirty="0"/>
          </a:p>
          <a:p>
            <a:r>
              <a:rPr lang="en-IN" dirty="0"/>
              <a:t>WHO acts as –a directing </a:t>
            </a:r>
            <a:r>
              <a:rPr lang="en-IN" dirty="0" err="1"/>
              <a:t>andco</a:t>
            </a:r>
            <a:r>
              <a:rPr lang="en-IN" dirty="0"/>
              <a:t> ordinating authority  on international health work</a:t>
            </a:r>
          </a:p>
        </p:txBody>
      </p:sp>
    </p:spTree>
    <p:extLst>
      <p:ext uri="{BB962C8B-B14F-4D97-AF65-F5344CB8AC3E}">
        <p14:creationId xmlns:p14="http://schemas.microsoft.com/office/powerpoint/2010/main" val="74692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Need and Scope of Health</a:t>
            </a:r>
          </a:p>
        </p:txBody>
      </p:sp>
    </p:spTree>
    <p:extLst>
      <p:ext uri="{BB962C8B-B14F-4D97-AF65-F5344CB8AC3E}">
        <p14:creationId xmlns:p14="http://schemas.microsoft.com/office/powerpoint/2010/main" val="113174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Health</a:t>
            </a:r>
          </a:p>
        </p:txBody>
      </p:sp>
      <p:sp>
        <p:nvSpPr>
          <p:cNvPr id="3" name="Content Placeholder 2"/>
          <p:cNvSpPr>
            <a:spLocks noGrp="1"/>
          </p:cNvSpPr>
          <p:nvPr>
            <p:ph idx="1"/>
          </p:nvPr>
        </p:nvSpPr>
        <p:spPr>
          <a:xfrm>
            <a:off x="539552" y="2348880"/>
            <a:ext cx="6447501" cy="3880773"/>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 Common theme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all cultures</a:t>
            </a:r>
          </a:p>
          <a:p>
            <a:r>
              <a:rPr lang="en-US" dirty="0">
                <a:latin typeface="Times New Roman" panose="02020603050405020304" pitchFamily="18" charset="0"/>
                <a:cs typeface="Times New Roman" panose="02020603050405020304" pitchFamily="18" charset="0"/>
              </a:rPr>
              <a:t> All communities have their own concept relate to the culture</a:t>
            </a:r>
          </a:p>
          <a:p>
            <a:r>
              <a:rPr lang="en-US" dirty="0">
                <a:latin typeface="Times New Roman" panose="02020603050405020304" pitchFamily="18" charset="0"/>
                <a:cs typeface="Times New Roman" panose="02020603050405020304" pitchFamily="18" charset="0"/>
              </a:rPr>
              <a:t> Oldest concept of health- “ </a:t>
            </a:r>
            <a:r>
              <a:rPr lang="en-US" b="1" dirty="0">
                <a:latin typeface="Times New Roman" panose="02020603050405020304" pitchFamily="18" charset="0"/>
                <a:cs typeface="Times New Roman" panose="02020603050405020304" pitchFamily="18" charset="0"/>
              </a:rPr>
              <a:t>absence of disease”</a:t>
            </a:r>
          </a:p>
          <a:p>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some cultures considered health and harmony are equivalent</a:t>
            </a:r>
          </a:p>
          <a:p>
            <a:r>
              <a:rPr lang="en-US" dirty="0">
                <a:latin typeface="Times New Roman" panose="02020603050405020304" pitchFamily="18" charset="0"/>
                <a:cs typeface="Times New Roman" panose="02020603050405020304" pitchFamily="18" charset="0"/>
              </a:rPr>
              <a:t> Past few decades, reawakening period- “ Considered health is a fundamental human right and a worldwide social goal, social satisfaction of human needs to an improved quality of life, attained by all people.</a:t>
            </a:r>
          </a:p>
          <a:p>
            <a:r>
              <a:rPr lang="en-US" dirty="0">
                <a:latin typeface="Times New Roman" panose="02020603050405020304" pitchFamily="18" charset="0"/>
                <a:cs typeface="Times New Roman" panose="02020603050405020304" pitchFamily="18" charset="0"/>
              </a:rPr>
              <a:t> In 1977, the 30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World Health Assembly- Goal “ Attainment by all citizens of the world by the year 2000 of a level of health that will permit them to lead a socially and economically productive life” </a:t>
            </a:r>
          </a:p>
          <a:p>
            <a:r>
              <a:rPr lang="en-US" dirty="0">
                <a:latin typeface="Times New Roman" panose="02020603050405020304" pitchFamily="18" charset="0"/>
                <a:cs typeface="Times New Roman" panose="02020603050405020304" pitchFamily="18" charset="0"/>
              </a:rPr>
              <a:t> Health for all</a:t>
            </a:r>
          </a:p>
        </p:txBody>
      </p:sp>
    </p:spTree>
    <p:extLst>
      <p:ext uri="{BB962C8B-B14F-4D97-AF65-F5344CB8AC3E}">
        <p14:creationId xmlns:p14="http://schemas.microsoft.com/office/powerpoint/2010/main" val="304797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a:t>
            </a:r>
            <a:r>
              <a:rPr lang="en-US" dirty="0" smtClean="0"/>
              <a:t>HEALTH </a:t>
            </a:r>
            <a:endParaRPr lang="en-US" dirty="0"/>
          </a:p>
        </p:txBody>
      </p:sp>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Health, according to the World Health Organization, is "a state of complete physical, mental and social well-being and not merely the absence of disease and infirmity".</a:t>
            </a:r>
          </a:p>
          <a:p>
            <a:pPr algn="just"/>
            <a:r>
              <a:rPr lang="en-US" dirty="0" smtClean="0">
                <a:latin typeface="Times New Roman" pitchFamily="18" charset="0"/>
                <a:cs typeface="Times New Roman" pitchFamily="18" charset="0"/>
              </a:rPr>
              <a:t> Health is a resource to support an individual’s function in wider society, rather than an end in itself. A healthful lifestyle provides the means to lead a full life with meaning and purpose</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53859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Health</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Adoption of health as an integral part of socio-economic development by the United Nations in 1979</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In the year 2000, Millennium Development Goals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In the year 2015, Sustainable Development Goals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Goals kept health centrally positioned to ensure healthy lives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promote well-being for all at all ages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752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Health</a:t>
            </a:r>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 Health is a state of complete physical, mental and social well-being and not merely an absence of disease or infirmity” – WHO</a:t>
            </a:r>
          </a:p>
          <a:p>
            <a:r>
              <a:rPr lang="en-US" dirty="0">
                <a:latin typeface="Times New Roman" panose="02020603050405020304" pitchFamily="18" charset="0"/>
                <a:cs typeface="Times New Roman" panose="02020603050405020304" pitchFamily="18" charset="0"/>
              </a:rPr>
              <a:t> The concepts regarding health is changed;</a:t>
            </a:r>
          </a:p>
          <a:p>
            <a:pPr>
              <a:buAutoNum type="arabicPeriod"/>
            </a:pPr>
            <a:r>
              <a:rPr lang="en-US" dirty="0">
                <a:latin typeface="Times New Roman" panose="02020603050405020304" pitchFamily="18" charset="0"/>
                <a:cs typeface="Times New Roman" panose="02020603050405020304" pitchFamily="18" charset="0"/>
              </a:rPr>
              <a:t>Concept:- Health became the ultimate goal of medicine</a:t>
            </a:r>
          </a:p>
          <a:p>
            <a:pPr>
              <a:buAutoNum type="arabicPeriod"/>
            </a:pPr>
            <a:r>
              <a:rPr lang="en-US" dirty="0">
                <a:latin typeface="Times New Roman" panose="02020603050405020304" pitchFamily="18" charset="0"/>
                <a:cs typeface="Times New Roman" panose="02020603050405020304" pitchFamily="18" charset="0"/>
              </a:rPr>
              <a:t> Ecological Concept:- Health implies the relative absence of pain and discomfort and a continuous adaptation and adjustment to the environment to ensure optimal function.</a:t>
            </a:r>
          </a:p>
          <a:p>
            <a:pPr>
              <a:buAutoNum type="arabicPeriod"/>
            </a:pPr>
            <a:r>
              <a:rPr lang="en-US" dirty="0">
                <a:latin typeface="Times New Roman" panose="02020603050405020304" pitchFamily="18" charset="0"/>
                <a:cs typeface="Times New Roman" panose="02020603050405020304" pitchFamily="18" charset="0"/>
              </a:rPr>
              <a:t> Psychosocial Concept:- Health is both biological and social phenomenon</a:t>
            </a:r>
          </a:p>
          <a:p>
            <a:pPr>
              <a:buAutoNum type="arabicPeriod"/>
            </a:pPr>
            <a:r>
              <a:rPr lang="en-US" dirty="0">
                <a:latin typeface="Times New Roman" panose="02020603050405020304" pitchFamily="18" charset="0"/>
                <a:cs typeface="Times New Roman" panose="02020603050405020304" pitchFamily="18" charset="0"/>
              </a:rPr>
              <a:t> Holistic Concept:- All the sectors of society have an effect on health, in particular agriculture, animal husbandry, food, industry, education, housing, public works, food, industry, education, housing and other sectors.</a:t>
            </a:r>
          </a:p>
        </p:txBody>
      </p:sp>
    </p:spTree>
    <p:extLst>
      <p:ext uri="{BB962C8B-B14F-4D97-AF65-F5344CB8AC3E}">
        <p14:creationId xmlns:p14="http://schemas.microsoft.com/office/powerpoint/2010/main" val="481262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Standard of Living</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Usual scale of our expenditure</a:t>
            </a:r>
          </a:p>
          <a:p>
            <a:r>
              <a:rPr lang="en-US" dirty="0">
                <a:latin typeface="Times New Roman" panose="02020603050405020304" pitchFamily="18" charset="0"/>
                <a:cs typeface="Times New Roman" panose="02020603050405020304" pitchFamily="18" charset="0"/>
              </a:rPr>
              <a:t> Level of education, Employment status, food, dress, house, amusements and comforts of modern living</a:t>
            </a:r>
          </a:p>
          <a:p>
            <a:r>
              <a:rPr lang="en-US" dirty="0">
                <a:latin typeface="Times New Roman" panose="02020603050405020304" pitchFamily="18" charset="0"/>
                <a:cs typeface="Times New Roman" panose="02020603050405020304" pitchFamily="18" charset="0"/>
              </a:rPr>
              <a:t> WHO- Income and occupation, standards of housing, sanitation and nutrition, the level of provision of health, educational, recreational and other services may all be used individually as measures of socio-economic status and collectively as an index of the “ standard of living”</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77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dirty="0">
                <a:latin typeface="Times New Roman" panose="02020603050405020304" pitchFamily="18" charset="0"/>
                <a:cs typeface="Times New Roman" panose="02020603050405020304" pitchFamily="18" charset="0"/>
              </a:rPr>
              <a:t>Level of living</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Health</a:t>
            </a:r>
          </a:p>
          <a:p>
            <a:r>
              <a:rPr lang="en-US" dirty="0">
                <a:latin typeface="Times New Roman" panose="02020603050405020304" pitchFamily="18" charset="0"/>
                <a:cs typeface="Times New Roman" panose="02020603050405020304" pitchFamily="18" charset="0"/>
              </a:rPr>
              <a:t> Food consumption</a:t>
            </a:r>
          </a:p>
          <a:p>
            <a:r>
              <a:rPr lang="en-US" dirty="0">
                <a:latin typeface="Times New Roman" panose="02020603050405020304" pitchFamily="18" charset="0"/>
                <a:cs typeface="Times New Roman" panose="02020603050405020304" pitchFamily="18" charset="0"/>
              </a:rPr>
              <a:t>Education</a:t>
            </a:r>
          </a:p>
          <a:p>
            <a:r>
              <a:rPr lang="en-US" dirty="0">
                <a:latin typeface="Times New Roman" panose="02020603050405020304" pitchFamily="18" charset="0"/>
                <a:cs typeface="Times New Roman" panose="02020603050405020304" pitchFamily="18" charset="0"/>
              </a:rPr>
              <a:t> occupation and working conditions</a:t>
            </a:r>
          </a:p>
          <a:p>
            <a:r>
              <a:rPr lang="en-US" dirty="0">
                <a:latin typeface="Times New Roman" panose="02020603050405020304" pitchFamily="18" charset="0"/>
                <a:cs typeface="Times New Roman" panose="02020603050405020304" pitchFamily="18" charset="0"/>
              </a:rPr>
              <a:t> housing, social security, clothing, recreation and leisure and human rights</a:t>
            </a:r>
          </a:p>
          <a:p>
            <a:r>
              <a:rPr lang="en-US" dirty="0">
                <a:latin typeface="Times New Roman" panose="02020603050405020304" pitchFamily="18" charset="0"/>
                <a:cs typeface="Times New Roman" panose="02020603050405020304" pitchFamily="18" charset="0"/>
              </a:rPr>
              <a:t> These are influenced the human well-being</a:t>
            </a:r>
          </a:p>
          <a:p>
            <a:r>
              <a:rPr lang="en-US" dirty="0">
                <a:latin typeface="Times New Roman" panose="02020603050405020304" pitchFamily="18" charset="0"/>
                <a:cs typeface="Times New Roman" panose="02020603050405020304" pitchFamily="18" charset="0"/>
              </a:rPr>
              <a:t> Health is the most important component of the level of living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961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Quality of Life</a:t>
            </a:r>
          </a:p>
        </p:txBody>
      </p:sp>
      <p:sp>
        <p:nvSpPr>
          <p:cNvPr id="3" name="Content Placeholder 2"/>
          <p:cNvSpPr>
            <a:spLocks noGrp="1"/>
          </p:cNvSpPr>
          <p:nvPr>
            <p:ph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 “ The condition of life resulting from the combination of the effects of the complete range of factors such as those determining health, happiness”</a:t>
            </a:r>
          </a:p>
          <a:p>
            <a:r>
              <a:rPr lang="en-US" dirty="0">
                <a:latin typeface="Times New Roman" panose="02020603050405020304" pitchFamily="18" charset="0"/>
                <a:cs typeface="Times New Roman" panose="02020603050405020304" pitchFamily="18" charset="0"/>
              </a:rPr>
              <a:t> Comfort in the Physical environment and a satisfying occupation</a:t>
            </a:r>
          </a:p>
          <a:p>
            <a:r>
              <a:rPr lang="en-US" dirty="0">
                <a:latin typeface="Times New Roman" panose="02020603050405020304" pitchFamily="18" charset="0"/>
                <a:cs typeface="Times New Roman" panose="02020603050405020304" pitchFamily="18" charset="0"/>
              </a:rPr>
              <a:t> Education, social, intellectual attainments, freedom of action, justice and freedom of expression</a:t>
            </a:r>
          </a:p>
          <a:p>
            <a:r>
              <a:rPr lang="en-US" dirty="0">
                <a:latin typeface="Times New Roman" panose="02020603050405020304" pitchFamily="18" charset="0"/>
                <a:cs typeface="Times New Roman" panose="02020603050405020304" pitchFamily="18" charset="0"/>
              </a:rPr>
              <a:t>People are now demanding a better quality of life</a:t>
            </a:r>
          </a:p>
          <a:p>
            <a:r>
              <a:rPr lang="en-US" dirty="0">
                <a:latin typeface="Times New Roman" panose="02020603050405020304" pitchFamily="18" charset="0"/>
                <a:cs typeface="Times New Roman" panose="02020603050405020304" pitchFamily="18" charset="0"/>
              </a:rPr>
              <a:t> Therefore, governments all over the world are increasingly concerned about improving the quality of life of their people by reducing morbidity, mortality</a:t>
            </a:r>
          </a:p>
          <a:p>
            <a:r>
              <a:rPr lang="en-US" dirty="0">
                <a:latin typeface="Times New Roman" panose="02020603050405020304" pitchFamily="18" charset="0"/>
                <a:cs typeface="Times New Roman" panose="02020603050405020304" pitchFamily="18" charset="0"/>
              </a:rPr>
              <a:t>Providing primary health care and enhancing mental, physical and social well being. </a:t>
            </a:r>
          </a:p>
        </p:txBody>
      </p:sp>
    </p:spTree>
    <p:extLst>
      <p:ext uri="{BB962C8B-B14F-4D97-AF65-F5344CB8AC3E}">
        <p14:creationId xmlns:p14="http://schemas.microsoft.com/office/powerpoint/2010/main" val="572183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Physical Quality of Life Index</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Physical Quality of Life Index consolidates three indicators:- </a:t>
            </a:r>
          </a:p>
          <a:p>
            <a:pPr algn="just"/>
            <a:r>
              <a:rPr lang="en-US" dirty="0">
                <a:latin typeface="Times New Roman" panose="02020603050405020304" pitchFamily="18" charset="0"/>
                <a:cs typeface="Times New Roman" panose="02020603050405020304" pitchFamily="18" charset="0"/>
              </a:rPr>
              <a:t>Infant mortality</a:t>
            </a:r>
          </a:p>
          <a:p>
            <a:pPr algn="just"/>
            <a:r>
              <a:rPr lang="en-US" dirty="0">
                <a:latin typeface="Times New Roman" panose="02020603050405020304" pitchFamily="18" charset="0"/>
                <a:cs typeface="Times New Roman" panose="02020603050405020304" pitchFamily="18" charset="0"/>
              </a:rPr>
              <a:t>Life expectancy at age one</a:t>
            </a:r>
          </a:p>
          <a:p>
            <a:pPr algn="just"/>
            <a:r>
              <a:rPr lang="en-US" dirty="0">
                <a:latin typeface="Times New Roman" panose="02020603050405020304" pitchFamily="18" charset="0"/>
                <a:cs typeface="Times New Roman" panose="02020603050405020304" pitchFamily="18" charset="0"/>
              </a:rPr>
              <a:t>literacy.</a:t>
            </a:r>
          </a:p>
        </p:txBody>
      </p:sp>
    </p:spTree>
    <p:extLst>
      <p:ext uri="{BB962C8B-B14F-4D97-AF65-F5344CB8AC3E}">
        <p14:creationId xmlns:p14="http://schemas.microsoft.com/office/powerpoint/2010/main" val="4194913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Human Development Index</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A composite index focusing on three basic dimensions of human development:</a:t>
            </a:r>
          </a:p>
          <a:p>
            <a:r>
              <a:rPr lang="en-US" dirty="0">
                <a:latin typeface="Times New Roman" panose="02020603050405020304" pitchFamily="18" charset="0"/>
                <a:cs typeface="Times New Roman" panose="02020603050405020304" pitchFamily="18" charset="0"/>
              </a:rPr>
              <a:t> To lead a long and healthy life measured by life expectancy at birth</a:t>
            </a:r>
          </a:p>
          <a:p>
            <a:r>
              <a:rPr lang="en-US" dirty="0">
                <a:latin typeface="Times New Roman" panose="02020603050405020304" pitchFamily="18" charset="0"/>
                <a:cs typeface="Times New Roman" panose="02020603050405020304" pitchFamily="18" charset="0"/>
              </a:rPr>
              <a:t> The ability to acquire knowledge, measured by mean years of schooling and expected years of schooling</a:t>
            </a:r>
          </a:p>
          <a:p>
            <a:r>
              <a:rPr lang="en-US" dirty="0">
                <a:latin typeface="Times New Roman" panose="02020603050405020304" pitchFamily="18" charset="0"/>
                <a:cs typeface="Times New Roman" panose="02020603050405020304" pitchFamily="18" charset="0"/>
              </a:rPr>
              <a:t> The ability to achieve a decent standard of living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999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Health &amp; Development</a:t>
            </a:r>
          </a:p>
        </p:txBody>
      </p:sp>
      <p:sp>
        <p:nvSpPr>
          <p:cNvPr id="3" name="Content Placeholder 2"/>
          <p:cNvSpPr>
            <a:spLocks noGrp="1"/>
          </p:cNvSpPr>
          <p:nvPr>
            <p:ph idx="1"/>
          </p:nvPr>
        </p:nvSpPr>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 Health is essential to socio-economic development has gained increasing recognition</a:t>
            </a:r>
          </a:p>
          <a:p>
            <a:pPr algn="just"/>
            <a:r>
              <a:rPr lang="en-US" dirty="0">
                <a:latin typeface="Times New Roman" panose="02020603050405020304" pitchFamily="18" charset="0"/>
                <a:cs typeface="Times New Roman" panose="02020603050405020304" pitchFamily="18" charset="0"/>
              </a:rPr>
              <a:t>  It was a commonly a thought in the 1960s that socio-economic progress was not essential for improving the health status of people in developing countries</a:t>
            </a:r>
          </a:p>
          <a:p>
            <a:pPr algn="just"/>
            <a:r>
              <a:rPr lang="en-US" dirty="0">
                <a:latin typeface="Times New Roman" panose="02020603050405020304" pitchFamily="18" charset="0"/>
                <a:cs typeface="Times New Roman" panose="02020603050405020304" pitchFamily="18" charset="0"/>
              </a:rPr>
              <a:t> Substantial and rapid progress could be made through introduction of modern public health measures alone</a:t>
            </a:r>
          </a:p>
          <a:p>
            <a:pPr algn="just"/>
            <a:r>
              <a:rPr lang="en-US" dirty="0">
                <a:latin typeface="Times New Roman" panose="02020603050405020304" pitchFamily="18" charset="0"/>
                <a:cs typeface="Times New Roman" panose="02020603050405020304" pitchFamily="18" charset="0"/>
              </a:rPr>
              <a:t> The role of human beings in the developing process was grossly underestimated</a:t>
            </a:r>
          </a:p>
          <a:p>
            <a:pPr algn="just"/>
            <a:r>
              <a:rPr lang="en-US" dirty="0">
                <a:latin typeface="Times New Roman" panose="02020603050405020304" pitchFamily="18" charset="0"/>
                <a:cs typeface="Times New Roman" panose="02020603050405020304" pitchFamily="18" charset="0"/>
              </a:rPr>
              <a:t> The period1973-1977 witnessed considerable rethinking on this subject</a:t>
            </a:r>
          </a:p>
          <a:p>
            <a:pPr algn="just"/>
            <a:r>
              <a:rPr lang="en-US" dirty="0">
                <a:latin typeface="Times New Roman" panose="02020603050405020304" pitchFamily="18" charset="0"/>
                <a:cs typeface="Times New Roman" panose="02020603050405020304" pitchFamily="18" charset="0"/>
              </a:rPr>
              <a:t> Profound modification of the economic theory</a:t>
            </a:r>
          </a:p>
          <a:p>
            <a:pPr algn="just"/>
            <a:r>
              <a:rPr lang="en-US" dirty="0">
                <a:latin typeface="Times New Roman" panose="02020603050405020304" pitchFamily="18" charset="0"/>
                <a:cs typeface="Times New Roman" panose="02020603050405020304" pitchFamily="18" charset="0"/>
              </a:rPr>
              <a:t> It became increasingly clear that economic development alone cannot solve the major problems of poverty</a:t>
            </a:r>
          </a:p>
        </p:txBody>
      </p:sp>
    </p:spTree>
    <p:extLst>
      <p:ext uri="{BB962C8B-B14F-4D97-AF65-F5344CB8AC3E}">
        <p14:creationId xmlns:p14="http://schemas.microsoft.com/office/powerpoint/2010/main" val="3886945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Health &amp; Development</a:t>
            </a:r>
          </a:p>
        </p:txBody>
      </p:sp>
      <p:sp>
        <p:nvSpPr>
          <p:cNvPr id="3" name="Content Placeholder 2"/>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 Hunger</a:t>
            </a:r>
          </a:p>
          <a:p>
            <a:r>
              <a:rPr lang="en-US" dirty="0">
                <a:latin typeface="Times New Roman" panose="02020603050405020304" pitchFamily="18" charset="0"/>
                <a:cs typeface="Times New Roman" panose="02020603050405020304" pitchFamily="18" charset="0"/>
              </a:rPr>
              <a:t> Malnutrition</a:t>
            </a:r>
          </a:p>
          <a:p>
            <a:r>
              <a:rPr lang="en-US" dirty="0">
                <a:latin typeface="Times New Roman" panose="02020603050405020304" pitchFamily="18" charset="0"/>
                <a:cs typeface="Times New Roman" panose="02020603050405020304" pitchFamily="18" charset="0"/>
              </a:rPr>
              <a:t> Disease</a:t>
            </a:r>
          </a:p>
          <a:p>
            <a:r>
              <a:rPr lang="en-US" dirty="0">
                <a:latin typeface="Times New Roman" panose="02020603050405020304" pitchFamily="18" charset="0"/>
                <a:cs typeface="Times New Roman" panose="02020603050405020304" pitchFamily="18" charset="0"/>
              </a:rPr>
              <a:t> The experiences of few developing countries e.g.:- Sri Lanka, Costa Rica, and the state of Kerala in India illustrates dramatically the way in which health forms part of the development</a:t>
            </a:r>
          </a:p>
          <a:p>
            <a:r>
              <a:rPr lang="en-US" dirty="0">
                <a:latin typeface="Times New Roman" panose="02020603050405020304" pitchFamily="18" charset="0"/>
                <a:cs typeface="Times New Roman" panose="02020603050405020304" pitchFamily="18" charset="0"/>
              </a:rPr>
              <a:t> The efforts in the health field were simultaneously reinforced by developments in other sectors</a:t>
            </a:r>
          </a:p>
          <a:p>
            <a:r>
              <a:rPr lang="en-US" dirty="0">
                <a:latin typeface="Times New Roman" panose="02020603050405020304" pitchFamily="18" charset="0"/>
                <a:cs typeface="Times New Roman" panose="02020603050405020304" pitchFamily="18" charset="0"/>
              </a:rPr>
              <a:t> Such as education, social welfare and land reforms </a:t>
            </a:r>
          </a:p>
          <a:p>
            <a:r>
              <a:rPr lang="en-US" dirty="0">
                <a:latin typeface="Times New Roman" panose="02020603050405020304" pitchFamily="18" charset="0"/>
                <a:cs typeface="Times New Roman" panose="02020603050405020304" pitchFamily="18" charset="0"/>
              </a:rPr>
              <a:t> Health is the integral part of development</a:t>
            </a:r>
          </a:p>
          <a:p>
            <a:r>
              <a:rPr lang="en-US" dirty="0">
                <a:latin typeface="Times New Roman" panose="02020603050405020304" pitchFamily="18" charset="0"/>
                <a:cs typeface="Times New Roman" panose="02020603050405020304" pitchFamily="18" charset="0"/>
              </a:rPr>
              <a:t> Health services are solely medical measures but a  subsystem of an overall socio-economic system</a:t>
            </a:r>
          </a:p>
          <a:p>
            <a:r>
              <a:rPr lang="en-US" dirty="0">
                <a:latin typeface="Times New Roman" panose="02020603050405020304" pitchFamily="18" charset="0"/>
                <a:cs typeface="Times New Roman" panose="02020603050405020304" pitchFamily="18" charset="0"/>
              </a:rPr>
              <a:t> Human health and Well being are the ultimate goal of development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046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dirty="0">
                <a:latin typeface="Times New Roman" panose="02020603050405020304" pitchFamily="18" charset="0"/>
                <a:cs typeface="Times New Roman" panose="02020603050405020304" pitchFamily="18" charset="0"/>
              </a:rPr>
              <a:t>Continues……..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Health &amp; Hygiene</a:t>
            </a:r>
          </a:p>
          <a:p>
            <a:r>
              <a:rPr lang="en-US" dirty="0">
                <a:latin typeface="Times New Roman" panose="02020603050405020304" pitchFamily="18" charset="0"/>
                <a:cs typeface="Times New Roman" panose="02020603050405020304" pitchFamily="18" charset="0"/>
              </a:rPr>
              <a:t> Health of a family, community, or a nation is ultimately determined by the health of individual members</a:t>
            </a:r>
          </a:p>
          <a:p>
            <a:r>
              <a:rPr lang="en-US" dirty="0">
                <a:latin typeface="Times New Roman" panose="02020603050405020304" pitchFamily="18" charset="0"/>
                <a:cs typeface="Times New Roman" panose="02020603050405020304" pitchFamily="18" charset="0"/>
              </a:rPr>
              <a:t> Physical cleanliness- avoid diseases</a:t>
            </a:r>
          </a:p>
          <a:p>
            <a:r>
              <a:rPr lang="en-US" dirty="0">
                <a:latin typeface="Times New Roman" panose="02020603050405020304" pitchFamily="18" charset="0"/>
                <a:cs typeface="Times New Roman" panose="02020603050405020304" pitchFamily="18" charset="0"/>
              </a:rPr>
              <a:t> Nutrition and balanced diet</a:t>
            </a:r>
          </a:p>
          <a:p>
            <a:r>
              <a:rPr lang="en-US" dirty="0">
                <a:latin typeface="Times New Roman" panose="02020603050405020304" pitchFamily="18" charset="0"/>
                <a:cs typeface="Times New Roman" panose="02020603050405020304" pitchFamily="18" charset="0"/>
              </a:rPr>
              <a:t> Nutritious food- good health and high spirit</a:t>
            </a:r>
          </a:p>
          <a:p>
            <a:r>
              <a:rPr lang="en-US" dirty="0">
                <a:latin typeface="Times New Roman" panose="02020603050405020304" pitchFamily="18" charset="0"/>
                <a:cs typeface="Times New Roman" panose="02020603050405020304" pitchFamily="18" charset="0"/>
              </a:rPr>
              <a:t> Provides energy- constructive activity</a:t>
            </a:r>
          </a:p>
          <a:p>
            <a:r>
              <a:rPr lang="en-US" dirty="0">
                <a:latin typeface="Times New Roman" panose="02020603050405020304" pitchFamily="18" charset="0"/>
                <a:cs typeface="Times New Roman" panose="02020603050405020304" pitchFamily="18" charset="0"/>
              </a:rPr>
              <a:t> Work for long period</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Ipropsperous</a:t>
            </a:r>
            <a:r>
              <a:rPr lang="en-US" dirty="0">
                <a:latin typeface="Times New Roman" panose="02020603050405020304" pitchFamily="18" charset="0"/>
                <a:cs typeface="Times New Roman" panose="02020603050405020304" pitchFamily="18" charset="0"/>
              </a:rPr>
              <a:t> country- arrange medical facilities-citizens</a:t>
            </a:r>
          </a:p>
          <a:p>
            <a:r>
              <a:rPr lang="en-US" dirty="0">
                <a:latin typeface="Times New Roman" panose="02020603050405020304" pitchFamily="18" charset="0"/>
                <a:cs typeface="Times New Roman" panose="02020603050405020304" pitchFamily="18" charset="0"/>
              </a:rPr>
              <a:t> Investment-economic development and progress of the country</a:t>
            </a:r>
          </a:p>
        </p:txBody>
      </p:sp>
    </p:spTree>
    <p:extLst>
      <p:ext uri="{BB962C8B-B14F-4D97-AF65-F5344CB8AC3E}">
        <p14:creationId xmlns:p14="http://schemas.microsoft.com/office/powerpoint/2010/main" val="326019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&amp; AIMS OF HEALTH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Physical and Mental  development</a:t>
            </a:r>
          </a:p>
          <a:p>
            <a:r>
              <a:rPr lang="en-US" dirty="0" smtClean="0"/>
              <a:t>Character building</a:t>
            </a:r>
          </a:p>
          <a:p>
            <a:r>
              <a:rPr lang="en-US" dirty="0" smtClean="0"/>
              <a:t>Development of Organic system</a:t>
            </a:r>
          </a:p>
          <a:p>
            <a:r>
              <a:rPr lang="en-US" dirty="0" smtClean="0"/>
              <a:t>Healthy and happy life</a:t>
            </a:r>
          </a:p>
          <a:p>
            <a:r>
              <a:rPr lang="en-US" dirty="0" err="1" smtClean="0"/>
              <a:t>Socialisation</a:t>
            </a:r>
            <a:endParaRPr lang="en-US" dirty="0" smtClean="0"/>
          </a:p>
          <a:p>
            <a:r>
              <a:rPr lang="en-US" dirty="0" smtClean="0"/>
              <a:t>Recreation</a:t>
            </a:r>
          </a:p>
          <a:p>
            <a:r>
              <a:rPr lang="en-US" dirty="0" smtClean="0"/>
              <a:t>Self expression</a:t>
            </a:r>
          </a:p>
          <a:p>
            <a:r>
              <a:rPr lang="en-US" dirty="0" smtClean="0"/>
              <a:t>Leadership and skill development</a:t>
            </a:r>
          </a:p>
          <a:p>
            <a:r>
              <a:rPr lang="en-US" dirty="0" smtClean="0"/>
              <a:t>Development of hidden qualities</a:t>
            </a:r>
          </a:p>
          <a:p>
            <a:r>
              <a:rPr lang="en-US" dirty="0" smtClean="0"/>
              <a:t>Self confidence</a:t>
            </a:r>
          </a:p>
          <a:p>
            <a:r>
              <a:rPr lang="en-US" dirty="0" smtClean="0"/>
              <a:t>Sportsman spirit</a:t>
            </a:r>
            <a:endParaRPr lang="en-US" dirty="0"/>
          </a:p>
        </p:txBody>
      </p:sp>
    </p:spTree>
    <p:extLst>
      <p:ext uri="{BB962C8B-B14F-4D97-AF65-F5344CB8AC3E}">
        <p14:creationId xmlns:p14="http://schemas.microsoft.com/office/powerpoint/2010/main" val="261233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912" y="725510"/>
            <a:ext cx="6447501" cy="1320800"/>
          </a:xfrm>
        </p:spPr>
        <p:txBody>
          <a:bodyPr/>
          <a:lstStyle/>
          <a:p>
            <a:pPr algn="ctr"/>
            <a:r>
              <a:rPr lang="en-US" dirty="0">
                <a:latin typeface="Times New Roman" panose="02020603050405020304" pitchFamily="18" charset="0"/>
                <a:cs typeface="Times New Roman" panose="02020603050405020304" pitchFamily="18" charset="0"/>
              </a:rPr>
              <a:t>Importance</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All round development</a:t>
            </a:r>
          </a:p>
          <a:p>
            <a:r>
              <a:rPr lang="en-US" dirty="0">
                <a:latin typeface="Times New Roman" panose="02020603050405020304" pitchFamily="18" charset="0"/>
                <a:cs typeface="Times New Roman" panose="02020603050405020304" pitchFamily="18" charset="0"/>
              </a:rPr>
              <a:t>Physical, mental and spiritual features</a:t>
            </a:r>
          </a:p>
          <a:p>
            <a:r>
              <a:rPr lang="en-US" dirty="0">
                <a:latin typeface="Times New Roman" panose="02020603050405020304" pitchFamily="18" charset="0"/>
                <a:cs typeface="Times New Roman" panose="02020603050405020304" pitchFamily="18" charset="0"/>
              </a:rPr>
              <a:t> Physical development is essential for both mental and spiritual development</a:t>
            </a:r>
          </a:p>
          <a:p>
            <a:r>
              <a:rPr lang="en-US" dirty="0">
                <a:latin typeface="Times New Roman" panose="02020603050405020304" pitchFamily="18" charset="0"/>
                <a:cs typeface="Times New Roman" panose="02020603050405020304" pitchFamily="18" charset="0"/>
              </a:rPr>
              <a:t> “ A healthy mind is a healthy body”</a:t>
            </a:r>
          </a:p>
          <a:p>
            <a:r>
              <a:rPr lang="en-US" dirty="0">
                <a:latin typeface="Times New Roman" panose="02020603050405020304" pitchFamily="18" charset="0"/>
                <a:cs typeface="Times New Roman" panose="02020603050405020304" pitchFamily="18" charset="0"/>
              </a:rPr>
              <a:t> Provision of healthful environment</a:t>
            </a:r>
          </a:p>
          <a:p>
            <a:r>
              <a:rPr lang="en-US" dirty="0">
                <a:latin typeface="Times New Roman" panose="02020603050405020304" pitchFamily="18" charset="0"/>
                <a:cs typeface="Times New Roman" panose="02020603050405020304" pitchFamily="18" charset="0"/>
              </a:rPr>
              <a:t> Promotion of positive health </a:t>
            </a:r>
          </a:p>
        </p:txBody>
      </p:sp>
    </p:spTree>
    <p:extLst>
      <p:ext uri="{BB962C8B-B14F-4D97-AF65-F5344CB8AC3E}">
        <p14:creationId xmlns:p14="http://schemas.microsoft.com/office/powerpoint/2010/main" val="3805214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Continues…………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Food and Nutrition</a:t>
            </a:r>
          </a:p>
          <a:p>
            <a:r>
              <a:rPr lang="en-US" dirty="0">
                <a:latin typeface="Times New Roman" panose="02020603050405020304" pitchFamily="18" charset="0"/>
                <a:cs typeface="Times New Roman" panose="02020603050405020304" pitchFamily="18" charset="0"/>
              </a:rPr>
              <a:t> Information about good health habits</a:t>
            </a:r>
          </a:p>
          <a:p>
            <a:r>
              <a:rPr lang="en-US" dirty="0">
                <a:latin typeface="Times New Roman" panose="02020603050405020304" pitchFamily="18" charset="0"/>
                <a:cs typeface="Times New Roman" panose="02020603050405020304" pitchFamily="18" charset="0"/>
              </a:rPr>
              <a:t> Certain common diseases and their prevention and control</a:t>
            </a:r>
          </a:p>
          <a:p>
            <a:r>
              <a:rPr lang="en-US" dirty="0">
                <a:latin typeface="Times New Roman" panose="02020603050405020304" pitchFamily="18" charset="0"/>
                <a:cs typeface="Times New Roman" panose="02020603050405020304" pitchFamily="18" charset="0"/>
              </a:rPr>
              <a:t> First aid and safety measures</a:t>
            </a:r>
          </a:p>
          <a:p>
            <a:r>
              <a:rPr lang="en-US" dirty="0">
                <a:latin typeface="Times New Roman" panose="02020603050405020304" pitchFamily="18" charset="0"/>
                <a:cs typeface="Times New Roman" panose="02020603050405020304" pitchFamily="18" charset="0"/>
              </a:rPr>
              <a:t> Water and Air-Pollution and purification</a:t>
            </a:r>
          </a:p>
          <a:p>
            <a:r>
              <a:rPr lang="en-US" dirty="0">
                <a:latin typeface="Times New Roman" panose="02020603050405020304" pitchFamily="18" charset="0"/>
                <a:cs typeface="Times New Roman" panose="02020603050405020304" pitchFamily="18" charset="0"/>
              </a:rPr>
              <a:t> Mental health and personal hygiene</a:t>
            </a:r>
          </a:p>
        </p:txBody>
      </p:sp>
    </p:spTree>
    <p:extLst>
      <p:ext uri="{BB962C8B-B14F-4D97-AF65-F5344CB8AC3E}">
        <p14:creationId xmlns:p14="http://schemas.microsoft.com/office/powerpoint/2010/main" val="902388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Scope</a:t>
            </a:r>
          </a:p>
        </p:txBody>
      </p:sp>
      <p:sp>
        <p:nvSpPr>
          <p:cNvPr id="3" name="Content Placeholder 2"/>
          <p:cNvSpPr>
            <a:spLocks noGrp="1"/>
          </p:cNvSpPr>
          <p:nvPr>
            <p:ph idx="1"/>
          </p:nvPr>
        </p:nvSpPr>
        <p:spPr>
          <a:xfrm>
            <a:off x="508001" y="1661375"/>
            <a:ext cx="6447501" cy="5022760"/>
          </a:xfrm>
        </p:spPr>
        <p:txBody>
          <a:bodyPr>
            <a:noAutofit/>
          </a:bodyPr>
          <a:lstStyle/>
          <a:p>
            <a:pPr algn="just"/>
            <a:r>
              <a:rPr lang="en-US" dirty="0">
                <a:latin typeface="Times New Roman" panose="02020603050405020304" pitchFamily="18" charset="0"/>
                <a:cs typeface="Times New Roman" panose="02020603050405020304" pitchFamily="18" charset="0"/>
              </a:rPr>
              <a:t> Health education – individual</a:t>
            </a:r>
          </a:p>
          <a:p>
            <a:pPr marL="0" indent="0" algn="just">
              <a:buNone/>
            </a:pPr>
            <a:r>
              <a:rPr lang="en-US" dirty="0">
                <a:latin typeface="Times New Roman" panose="02020603050405020304" pitchFamily="18" charset="0"/>
                <a:cs typeface="Times New Roman" panose="02020603050405020304" pitchFamily="18" charset="0"/>
              </a:rPr>
              <a:t>      Personal contact- Understand client attitudes</a:t>
            </a:r>
          </a:p>
          <a:p>
            <a:pPr marL="0" indent="0" algn="just">
              <a:buNone/>
            </a:pPr>
            <a:r>
              <a:rPr lang="en-US" dirty="0">
                <a:latin typeface="Times New Roman" panose="02020603050405020304" pitchFamily="18" charset="0"/>
                <a:cs typeface="Times New Roman" panose="02020603050405020304" pitchFamily="18" charset="0"/>
              </a:rPr>
              <a:t>      Clear their doubts</a:t>
            </a:r>
          </a:p>
          <a:p>
            <a:pPr marL="0" indent="0" algn="just">
              <a:buNone/>
            </a:pPr>
            <a:r>
              <a:rPr lang="en-US" dirty="0">
                <a:latin typeface="Times New Roman" panose="02020603050405020304" pitchFamily="18" charset="0"/>
                <a:cs typeface="Times New Roman" panose="02020603050405020304" pitchFamily="18" charset="0"/>
              </a:rPr>
              <a:t>      Correct misconceptions</a:t>
            </a:r>
          </a:p>
          <a:p>
            <a:pPr marL="0" indent="0" algn="just">
              <a:buNone/>
            </a:pPr>
            <a:r>
              <a:rPr lang="en-US" dirty="0">
                <a:latin typeface="Times New Roman" panose="02020603050405020304" pitchFamily="18" charset="0"/>
                <a:cs typeface="Times New Roman" panose="02020603050405020304" pitchFamily="18" charset="0"/>
              </a:rPr>
              <a:t>      Identify and remove barriers in the way of adapting health practices</a:t>
            </a:r>
          </a:p>
          <a:p>
            <a:pPr algn="just"/>
            <a:r>
              <a:rPr lang="en-US" dirty="0">
                <a:latin typeface="Times New Roman" panose="02020603050405020304" pitchFamily="18" charset="0"/>
                <a:cs typeface="Times New Roman" panose="02020603050405020304" pitchFamily="18" charset="0"/>
              </a:rPr>
              <a:t> Group</a:t>
            </a:r>
          </a:p>
          <a:p>
            <a:pPr marL="0" indent="0" algn="just">
              <a:buNone/>
            </a:pPr>
            <a:r>
              <a:rPr lang="en-US" dirty="0">
                <a:latin typeface="Times New Roman" panose="02020603050405020304" pitchFamily="18" charset="0"/>
                <a:cs typeface="Times New Roman" panose="02020603050405020304" pitchFamily="18" charset="0"/>
              </a:rPr>
              <a:t>       Panel discussions</a:t>
            </a:r>
          </a:p>
          <a:p>
            <a:pPr marL="0" indent="0" algn="just">
              <a:buNone/>
            </a:pPr>
            <a:r>
              <a:rPr lang="en-US" dirty="0">
                <a:latin typeface="Times New Roman" panose="02020603050405020304" pitchFamily="18" charset="0"/>
                <a:cs typeface="Times New Roman" panose="02020603050405020304" pitchFamily="18" charset="0"/>
              </a:rPr>
              <a:t>       Conferences</a:t>
            </a:r>
          </a:p>
          <a:p>
            <a:pPr marL="0" indent="0" algn="just">
              <a:buNone/>
            </a:pPr>
            <a:r>
              <a:rPr lang="en-US" dirty="0">
                <a:latin typeface="Times New Roman" panose="02020603050405020304" pitchFamily="18" charset="0"/>
                <a:cs typeface="Times New Roman" panose="02020603050405020304" pitchFamily="18" charset="0"/>
              </a:rPr>
              <a:t>       Role playing</a:t>
            </a:r>
          </a:p>
          <a:p>
            <a:pPr marL="0" indent="0" algn="just">
              <a:buNone/>
            </a:pPr>
            <a:r>
              <a:rPr lang="en-US" dirty="0">
                <a:latin typeface="Times New Roman" panose="02020603050405020304" pitchFamily="18" charset="0"/>
                <a:cs typeface="Times New Roman" panose="02020603050405020304" pitchFamily="18" charset="0"/>
              </a:rPr>
              <a:t>       Field trip</a:t>
            </a:r>
          </a:p>
          <a:p>
            <a:pPr algn="just"/>
            <a:r>
              <a:rPr lang="en-US" dirty="0">
                <a:latin typeface="Times New Roman" panose="02020603050405020304" pitchFamily="18" charset="0"/>
                <a:cs typeface="Times New Roman" panose="02020603050405020304" pitchFamily="18" charset="0"/>
              </a:rPr>
              <a:t>  Community</a:t>
            </a:r>
          </a:p>
          <a:p>
            <a:pPr marL="0" indent="0" algn="just">
              <a:buNone/>
            </a:pPr>
            <a:r>
              <a:rPr lang="en-US" dirty="0">
                <a:latin typeface="Times New Roman" panose="02020603050405020304" pitchFamily="18" charset="0"/>
                <a:cs typeface="Times New Roman" panose="02020603050405020304" pitchFamily="18" charset="0"/>
              </a:rPr>
              <a:t>       Awareness Programmes </a:t>
            </a:r>
          </a:p>
          <a:p>
            <a:pPr marL="0" indent="0" algn="just">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47176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Continues……</a:t>
            </a:r>
          </a:p>
        </p:txBody>
      </p:sp>
      <p:sp>
        <p:nvSpPr>
          <p:cNvPr id="3" name="Content Placeholder 2"/>
          <p:cNvSpPr>
            <a:spLocks noGrp="1"/>
          </p:cNvSpPr>
          <p:nvPr>
            <p:ph idx="1"/>
          </p:nvPr>
        </p:nvSpPr>
        <p:spPr/>
        <p:txBody>
          <a:bodyPr>
            <a:normAutofit fontScale="92500" lnSpcReduction="10000"/>
          </a:bodyPr>
          <a:lstStyle/>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Health policy</a:t>
            </a:r>
          </a:p>
          <a:p>
            <a:pPr marL="0" indent="0" algn="just">
              <a:buNone/>
            </a:pPr>
            <a:r>
              <a:rPr lang="en-US" dirty="0">
                <a:latin typeface="Times New Roman" panose="02020603050405020304" pitchFamily="18" charset="0"/>
                <a:cs typeface="Times New Roman" panose="02020603050405020304" pitchFamily="18" charset="0"/>
              </a:rPr>
              <a:t> National health policy is an expression of goals for improving the health situation</a:t>
            </a:r>
          </a:p>
          <a:p>
            <a:pPr marL="0" indent="0" algn="just">
              <a:buNone/>
            </a:pPr>
            <a:r>
              <a:rPr lang="en-US" dirty="0">
                <a:latin typeface="Times New Roman" panose="02020603050405020304" pitchFamily="18" charset="0"/>
                <a:cs typeface="Times New Roman" panose="02020603050405020304" pitchFamily="18" charset="0"/>
              </a:rPr>
              <a:t> Each country develop a health policy of its own aimed at defined goals</a:t>
            </a:r>
          </a:p>
          <a:p>
            <a:pPr marL="0" indent="0" algn="just">
              <a:buNone/>
            </a:pPr>
            <a:r>
              <a:rPr lang="en-US" dirty="0">
                <a:latin typeface="Times New Roman" panose="02020603050405020304" pitchFamily="18" charset="0"/>
                <a:cs typeface="Times New Roman" panose="02020603050405020304" pitchFamily="18" charset="0"/>
              </a:rPr>
              <a:t> Improving peoples health</a:t>
            </a:r>
          </a:p>
          <a:p>
            <a:pPr algn="just"/>
            <a:r>
              <a:rPr lang="en-US" dirty="0">
                <a:latin typeface="Times New Roman" panose="02020603050405020304" pitchFamily="18" charset="0"/>
                <a:cs typeface="Times New Roman" panose="02020603050405020304" pitchFamily="18" charset="0"/>
              </a:rPr>
              <a:t>Sustainable Development Goals</a:t>
            </a:r>
          </a:p>
          <a:p>
            <a:pPr algn="just"/>
            <a:r>
              <a:rPr lang="en-US" dirty="0">
                <a:latin typeface="Times New Roman" panose="02020603050405020304" pitchFamily="18" charset="0"/>
                <a:cs typeface="Times New Roman" panose="02020603050405020304" pitchFamily="18" charset="0"/>
              </a:rPr>
              <a:t> Millennium Development Goals  </a:t>
            </a:r>
          </a:p>
          <a:p>
            <a:pPr algn="just"/>
            <a:r>
              <a:rPr lang="en-US" dirty="0">
                <a:latin typeface="Times New Roman" panose="02020603050405020304" pitchFamily="18" charset="0"/>
                <a:cs typeface="Times New Roman" panose="02020603050405020304" pitchFamily="18" charset="0"/>
              </a:rPr>
              <a:t> Health services Research</a:t>
            </a:r>
          </a:p>
          <a:p>
            <a:pPr marL="0" indent="0" algn="just">
              <a:buNone/>
            </a:pPr>
            <a:r>
              <a:rPr lang="en-US" dirty="0">
                <a:latin typeface="Times New Roman" panose="02020603050405020304" pitchFamily="18" charset="0"/>
                <a:cs typeface="Times New Roman" panose="02020603050405020304" pitchFamily="18" charset="0"/>
              </a:rPr>
              <a:t>Biomedical research, to elucidate outstanding health problems and develop new or better ways of dealing</a:t>
            </a:r>
          </a:p>
        </p:txBody>
      </p:sp>
    </p:spTree>
    <p:extLst>
      <p:ext uri="{BB962C8B-B14F-4D97-AF65-F5344CB8AC3E}">
        <p14:creationId xmlns:p14="http://schemas.microsoft.com/office/powerpoint/2010/main" val="411608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Continues………………..</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Intersectoral research </a:t>
            </a:r>
          </a:p>
          <a:p>
            <a:pPr marL="0" indent="0" algn="just">
              <a:buNone/>
            </a:pPr>
            <a:r>
              <a:rPr lang="en-US" dirty="0">
                <a:latin typeface="Times New Roman" panose="02020603050405020304" pitchFamily="18" charset="0"/>
                <a:cs typeface="Times New Roman" panose="02020603050405020304" pitchFamily="18" charset="0"/>
              </a:rPr>
              <a:t> Relationships would have to be established with the institutions concerned with the other sectors</a:t>
            </a:r>
          </a:p>
          <a:p>
            <a:pPr algn="just"/>
            <a:r>
              <a:rPr lang="en-US" dirty="0">
                <a:latin typeface="Times New Roman" panose="02020603050405020304" pitchFamily="18" charset="0"/>
                <a:cs typeface="Times New Roman" panose="02020603050405020304" pitchFamily="18" charset="0"/>
              </a:rPr>
              <a:t> Health services research</a:t>
            </a:r>
          </a:p>
          <a:p>
            <a:pPr marL="0" indent="0" algn="just">
              <a:buNone/>
            </a:pPr>
            <a:r>
              <a:rPr lang="en-US" dirty="0">
                <a:latin typeface="Times New Roman" panose="02020603050405020304" pitchFamily="18" charset="0"/>
                <a:cs typeface="Times New Roman" panose="02020603050405020304" pitchFamily="18" charset="0"/>
              </a:rPr>
              <a:t> 1981-1982 developed </a:t>
            </a:r>
          </a:p>
          <a:p>
            <a:pPr marL="0" indent="0" algn="just">
              <a:buNone/>
            </a:pPr>
            <a:r>
              <a:rPr lang="en-US" dirty="0">
                <a:latin typeface="Times New Roman" panose="02020603050405020304" pitchFamily="18" charset="0"/>
                <a:cs typeface="Times New Roman" panose="02020603050405020304" pitchFamily="18" charset="0"/>
              </a:rPr>
              <a:t> Systematic study of the means by which biomedical and other relevant knowledge is brought to bear on the health of individuals and communities under a given set of conditions</a:t>
            </a:r>
          </a:p>
          <a:p>
            <a:pPr marL="0" indent="0" algn="just">
              <a:buNone/>
            </a:pPr>
            <a:r>
              <a:rPr lang="en-US" dirty="0">
                <a:latin typeface="Times New Roman" panose="02020603050405020304" pitchFamily="18" charset="0"/>
                <a:cs typeface="Times New Roman" panose="02020603050405020304" pitchFamily="18" charset="0"/>
              </a:rPr>
              <a:t>Essential for continues evolution and reinforcement of health services.</a:t>
            </a:r>
          </a:p>
        </p:txBody>
      </p:sp>
    </p:spTree>
    <p:extLst>
      <p:ext uri="{BB962C8B-B14F-4D97-AF65-F5344CB8AC3E}">
        <p14:creationId xmlns:p14="http://schemas.microsoft.com/office/powerpoint/2010/main" val="1427904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VITAL HEALTH STATISTICS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56420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VITAL HEALTH STATISTICS</a:t>
            </a:r>
            <a:endParaRPr lang="en-US" dirty="0"/>
          </a:p>
        </p:txBody>
      </p:sp>
      <p:sp>
        <p:nvSpPr>
          <p:cNvPr id="3" name="Content Placeholder 2"/>
          <p:cNvSpPr>
            <a:spLocks noGrp="1"/>
          </p:cNvSpPr>
          <p:nvPr>
            <p:ph idx="1"/>
          </p:nvPr>
        </p:nvSpPr>
        <p:spPr>
          <a:xfrm>
            <a:off x="142844" y="1714488"/>
            <a:ext cx="8858312" cy="4857784"/>
          </a:xfrm>
        </p:spPr>
        <p:txBody>
          <a:bodyPr>
            <a:noAutofit/>
          </a:bodyPr>
          <a:lstStyle/>
          <a:p>
            <a:pPr algn="just"/>
            <a:r>
              <a:rPr lang="en-US" sz="2000" dirty="0" smtClean="0">
                <a:latin typeface="Times New Roman" pitchFamily="18" charset="0"/>
                <a:cs typeface="Times New Roman" pitchFamily="18" charset="0"/>
              </a:rPr>
              <a:t>Vital statistics is the numerical description of birth, death, abortion, marriage ,divorce, adoption and judicial separation of a Nation (UNO)</a:t>
            </a:r>
          </a:p>
          <a:p>
            <a:pPr algn="just"/>
            <a:r>
              <a:rPr lang="en-US" sz="2000" dirty="0">
                <a:latin typeface="Times New Roman" pitchFamily="18" charset="0"/>
                <a:cs typeface="Times New Roman" pitchFamily="18" charset="0"/>
              </a:rPr>
              <a:t>According to N.B. </a:t>
            </a:r>
            <a:r>
              <a:rPr lang="en-US" sz="2000" dirty="0" smtClean="0">
                <a:latin typeface="Times New Roman" pitchFamily="18" charset="0"/>
                <a:cs typeface="Times New Roman" pitchFamily="18" charset="0"/>
              </a:rPr>
              <a:t>Ryder </a:t>
            </a:r>
            <a:r>
              <a:rPr lang="en-US" sz="2000" dirty="0">
                <a:latin typeface="Times New Roman" pitchFamily="18" charset="0"/>
                <a:cs typeface="Times New Roman" pitchFamily="18" charset="0"/>
              </a:rPr>
              <a:t>vital statistics “give cumulative summaries for successive time periods of population movements like birth, death, migration, marriage and marital dissolution as well as demographic and other relevant characteristics of the individuals involved in these events.”</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It is a scientific discipline</a:t>
            </a:r>
          </a:p>
          <a:p>
            <a:pPr algn="just"/>
            <a:r>
              <a:rPr lang="en-US" sz="2000" dirty="0">
                <a:latin typeface="Times New Roman" pitchFamily="18" charset="0"/>
                <a:cs typeface="Times New Roman" pitchFamily="18" charset="0"/>
              </a:rPr>
              <a:t>The term “vital statistics'' is deployed to the individual determination of some vital events</a:t>
            </a:r>
            <a:r>
              <a:rPr lang="en-US" sz="2000" dirty="0" smtClean="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Vital statistics are the statistical yield under the civil registration system, and the information, involved within the individual civil registration records, is assembled in order to create vital statistics for the population</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001968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VITAL HEALTH STATISTICS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128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VITAL HEALTH STATISTICS</a:t>
            </a:r>
            <a:endParaRPr lang="en-US" dirty="0"/>
          </a:p>
        </p:txBody>
      </p:sp>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To evaluate the impact of various national health policies in every nation</a:t>
            </a:r>
          </a:p>
          <a:p>
            <a:pPr algn="just"/>
            <a:r>
              <a:rPr lang="en-US" sz="2400" dirty="0" smtClean="0">
                <a:latin typeface="Times New Roman" pitchFamily="18" charset="0"/>
                <a:cs typeface="Times New Roman" pitchFamily="18" charset="0"/>
              </a:rPr>
              <a:t>To plan for better futures measures for disease control</a:t>
            </a:r>
          </a:p>
          <a:p>
            <a:pPr algn="just"/>
            <a:r>
              <a:rPr lang="en-US" sz="2400" dirty="0" smtClean="0">
                <a:latin typeface="Times New Roman" pitchFamily="18" charset="0"/>
                <a:cs typeface="Times New Roman" pitchFamily="18" charset="0"/>
              </a:rPr>
              <a:t>To explain the hereditary nature of the diseases</a:t>
            </a:r>
          </a:p>
          <a:p>
            <a:pPr algn="just"/>
            <a:r>
              <a:rPr lang="en-US" sz="2400" dirty="0" smtClean="0">
                <a:latin typeface="Times New Roman" pitchFamily="18" charset="0"/>
                <a:cs typeface="Times New Roman" pitchFamily="18" charset="0"/>
              </a:rPr>
              <a:t>To plan and evaluate economic and social development </a:t>
            </a:r>
          </a:p>
          <a:p>
            <a:pPr algn="just"/>
            <a:r>
              <a:rPr lang="en-US" sz="2400" dirty="0" smtClean="0">
                <a:latin typeface="Times New Roman" pitchFamily="18" charset="0"/>
                <a:cs typeface="Times New Roman" pitchFamily="18" charset="0"/>
              </a:rPr>
              <a:t>Primary tool for research activity</a:t>
            </a:r>
          </a:p>
          <a:p>
            <a:pPr algn="just"/>
            <a:r>
              <a:rPr lang="en-US" sz="2400" dirty="0" smtClean="0">
                <a:latin typeface="Times New Roman" pitchFamily="18" charset="0"/>
                <a:cs typeface="Times New Roman" pitchFamily="18" charset="0"/>
              </a:rPr>
              <a:t>To determine the health status of the individual</a:t>
            </a:r>
          </a:p>
          <a:p>
            <a:pPr algn="just"/>
            <a:r>
              <a:rPr lang="en-US" sz="2400" dirty="0" smtClean="0">
                <a:latin typeface="Times New Roman" pitchFamily="18" charset="0"/>
                <a:cs typeface="Times New Roman" pitchFamily="18" charset="0"/>
              </a:rPr>
              <a:t>To compare the health status of the individuals from one nation with another</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770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 OF VITAL HEALTH STATISTICS IN INDIA</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667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1800" dirty="0" smtClean="0">
                <a:latin typeface="Times New Roman" pitchFamily="18" charset="0"/>
                <a:cs typeface="Times New Roman" pitchFamily="18" charset="0"/>
              </a:rPr>
              <a:t>PHYSICAL and MENTAL DEVELOPMENT</a:t>
            </a:r>
          </a:p>
          <a:p>
            <a:pPr algn="just">
              <a:buNone/>
            </a:pPr>
            <a:r>
              <a:rPr lang="en-US" sz="1800" dirty="0" smtClean="0">
                <a:latin typeface="Times New Roman" pitchFamily="18" charset="0"/>
                <a:cs typeface="Times New Roman" pitchFamily="18" charset="0"/>
              </a:rPr>
              <a:t>    Physical development: the changes in size, shape, and physical maturity of the body, including physical abilities and coordination. Intellectual development: the learning and use of language; the ability to reason, problem-solve, and organize ideas; it is related to the physical growth of the brain.</a:t>
            </a:r>
          </a:p>
          <a:p>
            <a:pPr algn="just"/>
            <a:r>
              <a:rPr lang="en-US" sz="1800" dirty="0" smtClean="0">
                <a:latin typeface="Times New Roman" pitchFamily="18" charset="0"/>
                <a:cs typeface="Times New Roman" pitchFamily="18" charset="0"/>
              </a:rPr>
              <a:t>CHARACTER BUILDING</a:t>
            </a:r>
          </a:p>
          <a:p>
            <a:pPr algn="just">
              <a:buNone/>
            </a:pPr>
            <a:r>
              <a:rPr lang="en-US" sz="1800" dirty="0" smtClean="0">
                <a:latin typeface="Times New Roman" pitchFamily="18" charset="0"/>
                <a:cs typeface="Times New Roman" pitchFamily="18" charset="0"/>
              </a:rPr>
              <a:t>    Building character means </a:t>
            </a:r>
            <a:r>
              <a:rPr lang="en-US" sz="1800" b="1" dirty="0" smtClean="0">
                <a:latin typeface="Times New Roman" pitchFamily="18" charset="0"/>
                <a:cs typeface="Times New Roman" pitchFamily="18" charset="0"/>
              </a:rPr>
              <a:t>learning how to handle tough or uncomfortable situations</a:t>
            </a:r>
            <a:r>
              <a:rPr lang="en-US" sz="1800" dirty="0" smtClean="0">
                <a:latin typeface="Times New Roman" pitchFamily="18" charset="0"/>
                <a:cs typeface="Times New Roman" pitchFamily="18" charset="0"/>
              </a:rPr>
              <a:t>.</a:t>
            </a:r>
          </a:p>
          <a:p>
            <a:pPr algn="just"/>
            <a:r>
              <a:rPr lang="en-US" sz="1800" dirty="0" smtClean="0">
                <a:latin typeface="Times New Roman" pitchFamily="18" charset="0"/>
                <a:cs typeface="Times New Roman" pitchFamily="18" charset="0"/>
              </a:rPr>
              <a:t>SOCIALISATION</a:t>
            </a:r>
          </a:p>
          <a:p>
            <a:pPr algn="just">
              <a:buNone/>
            </a:pPr>
            <a:r>
              <a:rPr lang="en-US" sz="1800" dirty="0" smtClean="0"/>
              <a:t>       main biological characteristic of humans are based on socialization: Lack of instincts, social contact requires a longer period of childhood dependency, the ability to learn and language.  Those abilities are learn from healthy physical and mental capacity only. </a:t>
            </a: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425086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VITAL HEALTH STATISTIC EVENTS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395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CRUDE BIRTH RATE</a:t>
            </a:r>
            <a:endParaRPr lang="en-US" dirty="0"/>
          </a:p>
        </p:txBody>
      </p:sp>
      <p:sp>
        <p:nvSpPr>
          <p:cNvPr id="3" name="Content Placeholder 2"/>
          <p:cNvSpPr>
            <a:spLocks noGrp="1"/>
          </p:cNvSpPr>
          <p:nvPr>
            <p:ph idx="1"/>
          </p:nvPr>
        </p:nvSpPr>
        <p:spPr/>
        <p:txBody>
          <a:bodyPr/>
          <a:lstStyle/>
          <a:p>
            <a:r>
              <a:rPr lang="en-US" dirty="0"/>
              <a:t>Crude birth rate </a:t>
            </a:r>
            <a:r>
              <a:rPr lang="en-US" b="1" dirty="0"/>
              <a:t>indicates the number of live births occurring during the year, per 1,000 population estimated at midyear</a:t>
            </a:r>
            <a:r>
              <a:rPr lang="en-US" dirty="0" smtClean="0"/>
              <a:t>.</a:t>
            </a:r>
          </a:p>
          <a:p>
            <a:r>
              <a:rPr lang="en-US" dirty="0"/>
              <a:t>CBR=</a:t>
            </a:r>
            <a:r>
              <a:rPr lang="en-US" i="1" dirty="0" err="1"/>
              <a:t>pb</a:t>
            </a:r>
            <a:r>
              <a:rPr lang="en-US" dirty="0"/>
              <a:t>​×</a:t>
            </a:r>
            <a:r>
              <a:rPr lang="en-US" dirty="0" smtClean="0"/>
              <a:t>1,000</a:t>
            </a:r>
          </a:p>
          <a:p>
            <a:r>
              <a:rPr lang="en-US" dirty="0"/>
              <a:t>The current birth rate for India in 2022 is </a:t>
            </a:r>
            <a:r>
              <a:rPr lang="en-US" b="1" dirty="0"/>
              <a:t>17.163 births per 1000 people</a:t>
            </a:r>
            <a:r>
              <a:rPr lang="en-US" dirty="0"/>
              <a:t>, a 1.23% decline from 2021.</a:t>
            </a:r>
          </a:p>
        </p:txBody>
      </p:sp>
    </p:spTree>
    <p:extLst>
      <p:ext uri="{BB962C8B-B14F-4D97-AF65-F5344CB8AC3E}">
        <p14:creationId xmlns:p14="http://schemas.microsoft.com/office/powerpoint/2010/main" val="1007723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CRUDE DEATH RATE</a:t>
            </a:r>
            <a:endParaRPr lang="en-US" dirty="0"/>
          </a:p>
        </p:txBody>
      </p:sp>
      <p:sp>
        <p:nvSpPr>
          <p:cNvPr id="3" name="Content Placeholder 2"/>
          <p:cNvSpPr>
            <a:spLocks noGrp="1"/>
          </p:cNvSpPr>
          <p:nvPr>
            <p:ph idx="1"/>
          </p:nvPr>
        </p:nvSpPr>
        <p:spPr/>
        <p:txBody>
          <a:bodyPr>
            <a:normAutofit lnSpcReduction="10000"/>
          </a:bodyPr>
          <a:lstStyle/>
          <a:p>
            <a:r>
              <a:rPr lang="en-US" dirty="0"/>
              <a:t>CRUDE DEATH RATE is the total number of deaths to residents in a specified geographic area (country, state, county, etc.) divided by the total population for the same geographic area (for a specified time period, usually a calendar year) and multiplied by 100,000</a:t>
            </a:r>
            <a:r>
              <a:rPr lang="en-US" dirty="0" smtClean="0"/>
              <a:t>.</a:t>
            </a:r>
          </a:p>
          <a:p>
            <a:r>
              <a:rPr lang="en-US" dirty="0"/>
              <a:t>Crude death rate indicates the number of deaths occurring during the </a:t>
            </a:r>
            <a:r>
              <a:rPr lang="en-US" dirty="0" smtClean="0"/>
              <a:t>year</a:t>
            </a:r>
          </a:p>
          <a:p>
            <a:r>
              <a:rPr lang="en-US" b="1" dirty="0" smtClean="0"/>
              <a:t>7.380 </a:t>
            </a:r>
            <a:r>
              <a:rPr lang="en-US" dirty="0" smtClean="0"/>
              <a:t>is the CDR in India during 2022 year</a:t>
            </a:r>
            <a:endParaRPr lang="en-US" dirty="0"/>
          </a:p>
        </p:txBody>
      </p:sp>
    </p:spTree>
    <p:extLst>
      <p:ext uri="{BB962C8B-B14F-4D97-AF65-F5344CB8AC3E}">
        <p14:creationId xmlns:p14="http://schemas.microsoft.com/office/powerpoint/2010/main" val="180513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MORTALITY RATE</a:t>
            </a:r>
            <a:endParaRPr lang="en-US" dirty="0"/>
          </a:p>
        </p:txBody>
      </p:sp>
      <p:sp>
        <p:nvSpPr>
          <p:cNvPr id="3" name="Content Placeholder 2"/>
          <p:cNvSpPr>
            <a:spLocks noGrp="1"/>
          </p:cNvSpPr>
          <p:nvPr>
            <p:ph idx="1"/>
          </p:nvPr>
        </p:nvSpPr>
        <p:spPr/>
        <p:txBody>
          <a:bodyPr>
            <a:normAutofit fontScale="92500"/>
          </a:bodyPr>
          <a:lstStyle/>
          <a:p>
            <a:r>
              <a:rPr lang="en-US" dirty="0"/>
              <a:t>The infant mortality rate (IMR) is the number of infant deaths in a single year for every 1,000 live births in the same year. It is calculated annually by </a:t>
            </a:r>
            <a:r>
              <a:rPr lang="en-US" b="1" dirty="0"/>
              <a:t>taking the number of infant deaths during the first year of life and dividing it by the number of live births throughout the same year, then multiplying by 1000</a:t>
            </a:r>
            <a:r>
              <a:rPr lang="en-US" dirty="0" smtClean="0"/>
              <a:t>.</a:t>
            </a:r>
          </a:p>
          <a:p>
            <a:r>
              <a:rPr lang="en-US" dirty="0"/>
              <a:t>The current infant mortality rate for India in 2022 is </a:t>
            </a:r>
            <a:r>
              <a:rPr lang="en-US" b="1" dirty="0"/>
              <a:t>27.695 deaths per 1000 live births</a:t>
            </a:r>
            <a:endParaRPr lang="en-US" dirty="0"/>
          </a:p>
        </p:txBody>
      </p:sp>
    </p:spTree>
    <p:extLst>
      <p:ext uri="{BB962C8B-B14F-4D97-AF65-F5344CB8AC3E}">
        <p14:creationId xmlns:p14="http://schemas.microsoft.com/office/powerpoint/2010/main" val="1763338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Times New Roman" pitchFamily="18" charset="0"/>
                <a:cs typeface="Times New Roman" pitchFamily="18" charset="0"/>
              </a:rPr>
              <a:t>NEO NATAL MORTALITY RATE</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92500" lnSpcReduction="10000"/>
          </a:bodyPr>
          <a:lstStyle/>
          <a:p>
            <a:r>
              <a:rPr lang="en-US" dirty="0"/>
              <a:t>Number of deaths during the first 28 completed days of life per 1000 live births in a given year or other period.   Neonatal deaths (deaths among live births during the first 28 completed days of life) may be subdivided into early neonatal deaths, occurring during the first 7 days of life, and late neonatal deaths, occurring after the 7th day but before the 28th completed day of life</a:t>
            </a:r>
            <a:r>
              <a:rPr lang="en-US" dirty="0" smtClean="0"/>
              <a:t>.</a:t>
            </a:r>
          </a:p>
          <a:p>
            <a:r>
              <a:rPr lang="en-US" dirty="0" smtClean="0"/>
              <a:t>Neonatal </a:t>
            </a:r>
            <a:r>
              <a:rPr lang="en-US" dirty="0"/>
              <a:t>Mortality Rate (NMR) in </a:t>
            </a:r>
            <a:r>
              <a:rPr lang="en-US" dirty="0" smtClean="0"/>
              <a:t>India  </a:t>
            </a:r>
            <a:r>
              <a:rPr lang="en-US" dirty="0"/>
              <a:t>is </a:t>
            </a:r>
            <a:r>
              <a:rPr lang="en-US" b="1" dirty="0"/>
              <a:t>26 per 1000 live </a:t>
            </a:r>
            <a:r>
              <a:rPr lang="en-US" b="1" dirty="0" smtClean="0"/>
              <a:t>births </a:t>
            </a:r>
            <a:r>
              <a:rPr lang="en-US" dirty="0" smtClean="0"/>
              <a:t>during the year of 2022.</a:t>
            </a:r>
            <a:endParaRPr lang="en-US" dirty="0"/>
          </a:p>
          <a:p>
            <a:endParaRPr lang="en-US" dirty="0"/>
          </a:p>
        </p:txBody>
      </p:sp>
    </p:spTree>
    <p:extLst>
      <p:ext uri="{BB962C8B-B14F-4D97-AF65-F5344CB8AC3E}">
        <p14:creationId xmlns:p14="http://schemas.microsoft.com/office/powerpoint/2010/main" val="4076813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Times New Roman" pitchFamily="18" charset="0"/>
                <a:cs typeface="Times New Roman" pitchFamily="18" charset="0"/>
              </a:rPr>
              <a:t>GENEREL FERTILITY RATE</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GENERAL FERTILITY RATE is the number of resident live births for a specified geographic area (nation, state, county, etc.) during a specified period (usually a calendar year) divided by the female population age 15-44 years (usually estimated for a mid-year) for that area, and the resulting fraction multiplied by a 1,000. </a:t>
            </a:r>
          </a:p>
          <a:p>
            <a:r>
              <a:rPr lang="en-US" dirty="0" smtClean="0"/>
              <a:t>Calculation: (Number of resident live births / Number of females age 15-44 years) x 1,000 Number of Resident Live Births X 1,000 Number of Females Age 15-44 Years Population </a:t>
            </a:r>
          </a:p>
          <a:p>
            <a:r>
              <a:rPr lang="en-US" dirty="0"/>
              <a:t>The current fertility rate for India in 2022 is </a:t>
            </a:r>
            <a:r>
              <a:rPr lang="en-US" b="1" dirty="0"/>
              <a:t>2.159 births per woman</a:t>
            </a:r>
            <a:endParaRPr lang="en-US" dirty="0"/>
          </a:p>
        </p:txBody>
      </p:sp>
    </p:spTree>
    <p:extLst>
      <p:ext uri="{BB962C8B-B14F-4D97-AF65-F5344CB8AC3E}">
        <p14:creationId xmlns:p14="http://schemas.microsoft.com/office/powerpoint/2010/main" val="1244002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Times New Roman" pitchFamily="18" charset="0"/>
                <a:cs typeface="Times New Roman" pitchFamily="18" charset="0"/>
              </a:rPr>
              <a:t>MATERNAL MORTALITY RATE</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r>
              <a:rPr lang="en-US" dirty="0"/>
              <a:t>The </a:t>
            </a:r>
            <a:r>
              <a:rPr lang="en-US" b="1" dirty="0"/>
              <a:t>maternal mortality ratio</a:t>
            </a:r>
            <a:r>
              <a:rPr lang="en-US" dirty="0"/>
              <a:t> (</a:t>
            </a:r>
            <a:r>
              <a:rPr lang="en-US" b="1" dirty="0"/>
              <a:t>MMR</a:t>
            </a:r>
            <a:r>
              <a:rPr lang="en-US" dirty="0"/>
              <a:t>) is </a:t>
            </a:r>
            <a:r>
              <a:rPr lang="en-US" b="1" dirty="0"/>
              <a:t>defined</a:t>
            </a:r>
            <a:r>
              <a:rPr lang="en-US" dirty="0"/>
              <a:t> as the number </a:t>
            </a:r>
            <a:r>
              <a:rPr lang="en-US" b="1" dirty="0"/>
              <a:t>of maternal deaths</a:t>
            </a:r>
            <a:r>
              <a:rPr lang="en-US" dirty="0"/>
              <a:t> during a given time period per 100,000 live births during the </a:t>
            </a:r>
            <a:r>
              <a:rPr lang="en-US" dirty="0" smtClean="0"/>
              <a:t>same year</a:t>
            </a:r>
          </a:p>
          <a:p>
            <a:r>
              <a:rPr lang="en-US" dirty="0"/>
              <a:t>23.8 deaths per 100,000 live </a:t>
            </a:r>
            <a:r>
              <a:rPr lang="en-US" dirty="0" smtClean="0"/>
              <a:t>births in India during the year of 2020</a:t>
            </a:r>
            <a:endParaRPr lang="en-US" dirty="0"/>
          </a:p>
        </p:txBody>
      </p:sp>
    </p:spTree>
    <p:extLst>
      <p:ext uri="{BB962C8B-B14F-4D97-AF65-F5344CB8AC3E}">
        <p14:creationId xmlns:p14="http://schemas.microsoft.com/office/powerpoint/2010/main" val="1414864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USES AND IMPORTANTS</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9642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623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VITAL STATISTICS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230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043510"/>
          </a:xfrm>
        </p:spPr>
        <p:txBody>
          <a:bodyPr>
            <a:noAutofit/>
          </a:bodyPr>
          <a:lstStyle/>
          <a:p>
            <a:pPr algn="just"/>
            <a:r>
              <a:rPr lang="en-US" sz="2000" dirty="0" smtClean="0">
                <a:latin typeface="Times New Roman" pitchFamily="18" charset="0"/>
                <a:cs typeface="Times New Roman" pitchFamily="18" charset="0"/>
              </a:rPr>
              <a:t>DEVELOPMENT OF ORGANIC SYSTEM</a:t>
            </a:r>
          </a:p>
          <a:p>
            <a:pPr algn="just">
              <a:buNone/>
            </a:pPr>
            <a:r>
              <a:rPr lang="en-US" sz="2000" dirty="0" smtClean="0">
                <a:latin typeface="Times New Roman" pitchFamily="18" charset="0"/>
                <a:cs typeface="Times New Roman" pitchFamily="18" charset="0"/>
              </a:rPr>
              <a:t>  Important objective of health is to develop the healthy organic system. There are 11 distinct organ systems in human beings, which form the basis of human anatomy and physiology. The 11 organ systems include the </a:t>
            </a:r>
          </a:p>
          <a:p>
            <a:r>
              <a:rPr lang="en-US" sz="2000" dirty="0" smtClean="0">
                <a:latin typeface="Times New Roman" pitchFamily="18" charset="0"/>
                <a:cs typeface="Times New Roman" pitchFamily="18" charset="0"/>
              </a:rPr>
              <a:t>respiratory system,</a:t>
            </a:r>
          </a:p>
          <a:p>
            <a:r>
              <a:rPr lang="en-US" sz="2000" dirty="0" smtClean="0">
                <a:latin typeface="Times New Roman" pitchFamily="18" charset="0"/>
                <a:cs typeface="Times New Roman" pitchFamily="18" charset="0"/>
              </a:rPr>
              <a:t> digestive and excretory system, </a:t>
            </a:r>
          </a:p>
          <a:p>
            <a:r>
              <a:rPr lang="en-US" sz="2000" dirty="0" smtClean="0">
                <a:latin typeface="Times New Roman" pitchFamily="18" charset="0"/>
                <a:cs typeface="Times New Roman" pitchFamily="18" charset="0"/>
              </a:rPr>
              <a:t>circulatory system, </a:t>
            </a:r>
          </a:p>
          <a:p>
            <a:r>
              <a:rPr lang="en-US" sz="2000" dirty="0" smtClean="0">
                <a:latin typeface="Times New Roman" pitchFamily="18" charset="0"/>
                <a:cs typeface="Times New Roman" pitchFamily="18" charset="0"/>
              </a:rPr>
              <a:t>urinary system, </a:t>
            </a:r>
          </a:p>
          <a:p>
            <a:r>
              <a:rPr lang="en-US" sz="2000" dirty="0" err="1" smtClean="0">
                <a:latin typeface="Times New Roman" pitchFamily="18" charset="0"/>
                <a:cs typeface="Times New Roman" pitchFamily="18" charset="0"/>
              </a:rPr>
              <a:t>integumentary</a:t>
            </a:r>
            <a:r>
              <a:rPr lang="en-US" sz="2000" dirty="0" smtClean="0">
                <a:latin typeface="Times New Roman" pitchFamily="18" charset="0"/>
                <a:cs typeface="Times New Roman" pitchFamily="18" charset="0"/>
              </a:rPr>
              <a:t> system,</a:t>
            </a:r>
          </a:p>
          <a:p>
            <a:r>
              <a:rPr lang="en-US" sz="2000" dirty="0" smtClean="0">
                <a:latin typeface="Times New Roman" pitchFamily="18" charset="0"/>
                <a:cs typeface="Times New Roman" pitchFamily="18" charset="0"/>
              </a:rPr>
              <a:t> skeletal system, </a:t>
            </a:r>
          </a:p>
          <a:p>
            <a:r>
              <a:rPr lang="en-US" sz="2000" dirty="0" smtClean="0">
                <a:latin typeface="Times New Roman" pitchFamily="18" charset="0"/>
                <a:cs typeface="Times New Roman" pitchFamily="18" charset="0"/>
              </a:rPr>
              <a:t>muscular system, </a:t>
            </a:r>
          </a:p>
          <a:p>
            <a:r>
              <a:rPr lang="en-US" sz="2000" dirty="0" smtClean="0">
                <a:latin typeface="Times New Roman" pitchFamily="18" charset="0"/>
                <a:cs typeface="Times New Roman" pitchFamily="18" charset="0"/>
              </a:rPr>
              <a:t>endocrine system, </a:t>
            </a:r>
          </a:p>
          <a:p>
            <a:r>
              <a:rPr lang="en-US" sz="2000" dirty="0" smtClean="0">
                <a:latin typeface="Times New Roman" pitchFamily="18" charset="0"/>
                <a:cs typeface="Times New Roman" pitchFamily="18" charset="0"/>
              </a:rPr>
              <a:t>lymphatic system, </a:t>
            </a:r>
          </a:p>
          <a:p>
            <a:r>
              <a:rPr lang="en-US" sz="2000" dirty="0" smtClean="0">
                <a:latin typeface="Times New Roman" pitchFamily="18" charset="0"/>
                <a:cs typeface="Times New Roman" pitchFamily="18" charset="0"/>
              </a:rPr>
              <a:t>nervous system, and reproductive systems. </a:t>
            </a:r>
          </a:p>
          <a:p>
            <a:pPr algn="just">
              <a:buNone/>
            </a:pPr>
            <a:endParaRPr lang="en-US" sz="2000" dirty="0" smtClean="0">
              <a:latin typeface="Times New Roman" pitchFamily="18" charset="0"/>
              <a:cs typeface="Times New Roman" pitchFamily="18" charset="0"/>
            </a:endParaRPr>
          </a:p>
          <a:p>
            <a:endParaRPr lang="en-US" sz="2000" dirty="0"/>
          </a:p>
        </p:txBody>
      </p:sp>
    </p:spTree>
    <p:extLst>
      <p:ext uri="{BB962C8B-B14F-4D97-AF65-F5344CB8AC3E}">
        <p14:creationId xmlns:p14="http://schemas.microsoft.com/office/powerpoint/2010/main" val="415239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Times New Roman" pitchFamily="18" charset="0"/>
                <a:cs typeface="Times New Roman" pitchFamily="18" charset="0"/>
              </a:rPr>
              <a:t>AGE SPECIFIC FERTILITY RATE</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r>
              <a:rPr lang="en-US" dirty="0"/>
              <a:t>The </a:t>
            </a:r>
            <a:r>
              <a:rPr lang="en-US" b="1" dirty="0"/>
              <a:t>age</a:t>
            </a:r>
            <a:r>
              <a:rPr lang="en-US" dirty="0"/>
              <a:t>-</a:t>
            </a:r>
            <a:r>
              <a:rPr lang="en-US" b="1" dirty="0"/>
              <a:t>specific fertility rate</a:t>
            </a:r>
            <a:r>
              <a:rPr lang="en-US" dirty="0"/>
              <a:t> measures the annual number of births to women of a specified age or age group per 1,000 women in that age group</a:t>
            </a:r>
            <a:r>
              <a:rPr lang="en-US" dirty="0" smtClean="0"/>
              <a:t>.</a:t>
            </a:r>
          </a:p>
          <a:p>
            <a:r>
              <a:rPr lang="en-US" dirty="0"/>
              <a:t>In 2020, </a:t>
            </a:r>
            <a:r>
              <a:rPr lang="en-US" dirty="0" smtClean="0"/>
              <a:t>Age </a:t>
            </a:r>
            <a:r>
              <a:rPr lang="en-US" dirty="0" err="1" smtClean="0"/>
              <a:t>specificfertility</a:t>
            </a:r>
            <a:r>
              <a:rPr lang="en-US" dirty="0" smtClean="0"/>
              <a:t> </a:t>
            </a:r>
            <a:r>
              <a:rPr lang="en-US" dirty="0"/>
              <a:t>rates at age 25-29 years for India was </a:t>
            </a:r>
            <a:r>
              <a:rPr lang="en-US" b="1" dirty="0"/>
              <a:t>157.24 births per 1,000 women</a:t>
            </a:r>
            <a:endParaRPr lang="en-US" dirty="0"/>
          </a:p>
        </p:txBody>
      </p:sp>
    </p:spTree>
    <p:extLst>
      <p:ext uri="{BB962C8B-B14F-4D97-AF65-F5344CB8AC3E}">
        <p14:creationId xmlns:p14="http://schemas.microsoft.com/office/powerpoint/2010/main" val="164037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Times New Roman" pitchFamily="18" charset="0"/>
                <a:cs typeface="Times New Roman" pitchFamily="18" charset="0"/>
              </a:rPr>
              <a:t>TOTAL FERTILITY RATE</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r>
              <a:rPr lang="en-US" dirty="0"/>
              <a:t>The total fertility rate is </a:t>
            </a:r>
            <a:r>
              <a:rPr lang="en-US" b="1" dirty="0"/>
              <a:t>the sum of the age-specific fertility rates for all women multiplied by five</a:t>
            </a:r>
            <a:r>
              <a:rPr lang="en-US" dirty="0"/>
              <a:t>. It is expressed as children per woman</a:t>
            </a:r>
            <a:r>
              <a:rPr lang="en-US" dirty="0" smtClean="0"/>
              <a:t>.</a:t>
            </a:r>
          </a:p>
          <a:p>
            <a:r>
              <a:rPr lang="en-US" dirty="0"/>
              <a:t>The current fertility rate for India in 2022 is 2.159 births per woman,</a:t>
            </a:r>
          </a:p>
        </p:txBody>
      </p:sp>
    </p:spTree>
    <p:extLst>
      <p:ext uri="{BB962C8B-B14F-4D97-AF65-F5344CB8AC3E}">
        <p14:creationId xmlns:p14="http://schemas.microsoft.com/office/powerpoint/2010/main" val="55811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Times New Roman" pitchFamily="18" charset="0"/>
                <a:cs typeface="Times New Roman" pitchFamily="18" charset="0"/>
              </a:rPr>
              <a:t>NET REPRODUCTION RATE</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a:t>The average number of daughters a hypothetical cohort of women would have at the end of their reproductive period if they were subject during their whole lives to the fertility rates and the mortality rates of a given period. </a:t>
            </a:r>
            <a:endParaRPr lang="en-US" dirty="0" smtClean="0"/>
          </a:p>
          <a:p>
            <a:r>
              <a:rPr lang="en-US" dirty="0" smtClean="0"/>
              <a:t>It </a:t>
            </a:r>
            <a:r>
              <a:rPr lang="en-US" dirty="0"/>
              <a:t>is expressed as number of daughters per woman</a:t>
            </a:r>
            <a:r>
              <a:rPr lang="en-US" dirty="0" smtClean="0"/>
              <a:t>.</a:t>
            </a:r>
          </a:p>
          <a:p>
            <a:r>
              <a:rPr lang="en-US" b="1" dirty="0"/>
              <a:t>1.00 (number) in 2020</a:t>
            </a:r>
            <a:r>
              <a:rPr lang="en-US" dirty="0"/>
              <a:t>. In 2020, net reproduction rate for India was 1. Net reproduction rate of India fell gradually from 1.87 in 1975 to 1 in 2020. </a:t>
            </a:r>
          </a:p>
        </p:txBody>
      </p:sp>
    </p:spTree>
    <p:extLst>
      <p:ext uri="{BB962C8B-B14F-4D97-AF65-F5344CB8AC3E}">
        <p14:creationId xmlns:p14="http://schemas.microsoft.com/office/powerpoint/2010/main" val="357461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Times New Roman" pitchFamily="18" charset="0"/>
                <a:cs typeface="Times New Roman" pitchFamily="18" charset="0"/>
              </a:rPr>
              <a:t>CRUDE MARRIAGE RATE</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r>
              <a:rPr lang="en-US" dirty="0"/>
              <a:t>The crude marriage rate is </a:t>
            </a:r>
            <a:r>
              <a:rPr lang="en-US" b="1" dirty="0"/>
              <a:t>the ratio of the number of marriages in a population during a reference period over the person-years lived by the population during the same period</a:t>
            </a:r>
            <a:r>
              <a:rPr lang="en-US" dirty="0"/>
              <a:t>. </a:t>
            </a:r>
            <a:endParaRPr lang="en-US" dirty="0" smtClean="0"/>
          </a:p>
          <a:p>
            <a:r>
              <a:rPr lang="en-US" dirty="0"/>
              <a:t>It is expressed as marriages per 1,000 </a:t>
            </a:r>
            <a:r>
              <a:rPr lang="en-US" dirty="0" smtClean="0"/>
              <a:t>population</a:t>
            </a:r>
          </a:p>
          <a:p>
            <a:pPr>
              <a:buNone/>
            </a:pPr>
            <a:endParaRPr lang="en-US" dirty="0"/>
          </a:p>
        </p:txBody>
      </p:sp>
    </p:spTree>
    <p:extLst>
      <p:ext uri="{BB962C8B-B14F-4D97-AF65-F5344CB8AC3E}">
        <p14:creationId xmlns:p14="http://schemas.microsoft.com/office/powerpoint/2010/main" val="852997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Times New Roman" pitchFamily="18" charset="0"/>
                <a:cs typeface="Times New Roman" pitchFamily="18" charset="0"/>
              </a:rPr>
              <a:t>PREGNANCY RATE RATIO</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r>
              <a:rPr lang="en-US" dirty="0"/>
              <a:t>PREGNANCY RATE is the total number of resident pregnancies including live births, induced abortions, and fetal deaths per 1,000 women aged 15-44 years for a specified geographical area (country, state, county etc.) during a specified time period</a:t>
            </a:r>
            <a:r>
              <a:rPr lang="en-US" dirty="0" smtClean="0"/>
              <a:t>.</a:t>
            </a:r>
          </a:p>
          <a:p>
            <a:r>
              <a:rPr lang="en-US" dirty="0"/>
              <a:t>The current </a:t>
            </a:r>
            <a:r>
              <a:rPr lang="en-US" dirty="0" smtClean="0"/>
              <a:t>pregnancy rate </a:t>
            </a:r>
            <a:r>
              <a:rPr lang="en-US" dirty="0"/>
              <a:t>for India in 2022 is </a:t>
            </a:r>
            <a:r>
              <a:rPr lang="en-US" b="1" dirty="0"/>
              <a:t>17.163 births per 1000 people</a:t>
            </a:r>
            <a:endParaRPr lang="en-US" dirty="0"/>
          </a:p>
        </p:txBody>
      </p:sp>
    </p:spTree>
    <p:extLst>
      <p:ext uri="{BB962C8B-B14F-4D97-AF65-F5344CB8AC3E}">
        <p14:creationId xmlns:p14="http://schemas.microsoft.com/office/powerpoint/2010/main" val="769393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Times New Roman" pitchFamily="18" charset="0"/>
                <a:cs typeface="Times New Roman" pitchFamily="18" charset="0"/>
              </a:rPr>
              <a:t>ABORTION RATIO</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r>
              <a:rPr lang="en-US" dirty="0"/>
              <a:t>The number of spontaneous and induced abortions/100 live births/year</a:t>
            </a:r>
            <a:r>
              <a:rPr lang="en-US" dirty="0" smtClean="0"/>
              <a:t>.</a:t>
            </a:r>
          </a:p>
          <a:p>
            <a:r>
              <a:rPr lang="en-US" dirty="0" smtClean="0"/>
              <a:t>The</a:t>
            </a:r>
            <a:r>
              <a:rPr lang="en-US" dirty="0"/>
              <a:t> </a:t>
            </a:r>
            <a:r>
              <a:rPr lang="en-US" b="1" dirty="0"/>
              <a:t>abortion </a:t>
            </a:r>
            <a:r>
              <a:rPr lang="en-US" b="1" dirty="0" smtClean="0"/>
              <a:t>rate </a:t>
            </a:r>
            <a:r>
              <a:rPr lang="en-US" dirty="0" smtClean="0"/>
              <a:t>in India</a:t>
            </a:r>
            <a:r>
              <a:rPr lang="en-US" dirty="0"/>
              <a:t> at 47 </a:t>
            </a:r>
            <a:r>
              <a:rPr lang="en-US" b="1" dirty="0"/>
              <a:t>abortions</a:t>
            </a:r>
            <a:r>
              <a:rPr lang="en-US" dirty="0"/>
              <a:t> per 1000 women aged 15–49 </a:t>
            </a:r>
            <a:r>
              <a:rPr lang="en-US" dirty="0" smtClean="0"/>
              <a:t>years during the year of 2020.</a:t>
            </a:r>
            <a:endParaRPr lang="en-US" dirty="0"/>
          </a:p>
        </p:txBody>
      </p:sp>
    </p:spTree>
    <p:extLst>
      <p:ext uri="{BB962C8B-B14F-4D97-AF65-F5344CB8AC3E}">
        <p14:creationId xmlns:p14="http://schemas.microsoft.com/office/powerpoint/2010/main" val="2454985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COMING OF VITAL HEALTH STATUS IN INDIA</a:t>
            </a:r>
            <a:endParaRPr lang="en-US" dirty="0"/>
          </a:p>
        </p:txBody>
      </p:sp>
      <p:sp>
        <p:nvSpPr>
          <p:cNvPr id="3" name="Content Placeholder 2"/>
          <p:cNvSpPr>
            <a:spLocks noGrp="1"/>
          </p:cNvSpPr>
          <p:nvPr>
            <p:ph idx="1"/>
          </p:nvPr>
        </p:nvSpPr>
        <p:spPr/>
        <p:txBody>
          <a:bodyPr/>
          <a:lstStyle/>
          <a:p>
            <a:r>
              <a:rPr lang="en-US" dirty="0" smtClean="0"/>
              <a:t>Lack of uniformity</a:t>
            </a:r>
          </a:p>
          <a:p>
            <a:r>
              <a:rPr lang="en-US" dirty="0" smtClean="0"/>
              <a:t>Voluntary registration</a:t>
            </a:r>
          </a:p>
          <a:p>
            <a:r>
              <a:rPr lang="en-US" dirty="0" smtClean="0"/>
              <a:t>Incomplete information</a:t>
            </a:r>
          </a:p>
          <a:p>
            <a:r>
              <a:rPr lang="en-US" dirty="0" smtClean="0"/>
              <a:t>Under registration</a:t>
            </a:r>
          </a:p>
          <a:p>
            <a:r>
              <a:rPr lang="en-US" dirty="0" smtClean="0"/>
              <a:t>Lack of accuracy</a:t>
            </a:r>
          </a:p>
          <a:p>
            <a:r>
              <a:rPr lang="en-US" dirty="0" smtClean="0"/>
              <a:t>Errors made by the authorities </a:t>
            </a:r>
            <a:endParaRPr lang="en-US" dirty="0"/>
          </a:p>
        </p:txBody>
      </p:sp>
    </p:spTree>
    <p:extLst>
      <p:ext uri="{BB962C8B-B14F-4D97-AF65-F5344CB8AC3E}">
        <p14:creationId xmlns:p14="http://schemas.microsoft.com/office/powerpoint/2010/main" val="956586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Times New Roman" pitchFamily="18" charset="0"/>
                <a:cs typeface="Times New Roman" pitchFamily="18" charset="0"/>
              </a:rPr>
              <a:t>FACTORS INVOLVED IN THE PROCESS OF DISEASE TRANSMISSION</a:t>
            </a:r>
          </a:p>
        </p:txBody>
      </p:sp>
      <p:sp>
        <p:nvSpPr>
          <p:cNvPr id="3" name="Subtitle 2"/>
          <p:cNvSpPr>
            <a:spLocks noGrp="1"/>
          </p:cNvSpPr>
          <p:nvPr>
            <p:ph type="subTitle" idx="1"/>
          </p:nvPr>
        </p:nvSpPr>
        <p:spPr/>
        <p:txBody>
          <a:bodyPr/>
          <a:lstStyle/>
          <a:p>
            <a:endParaRPr lang="en-US" dirty="0">
              <a:solidFill>
                <a:srgbClr val="00B0F0"/>
              </a:solidFill>
            </a:endParaRPr>
          </a:p>
        </p:txBody>
      </p:sp>
    </p:spTree>
    <p:extLst>
      <p:ext uri="{BB962C8B-B14F-4D97-AF65-F5344CB8AC3E}">
        <p14:creationId xmlns:p14="http://schemas.microsoft.com/office/powerpoint/2010/main" val="498146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Disease Transmission</a:t>
            </a: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Transmission is a process in which several events happen one after the other in the form of a chain. Hence, this process is known as a </a:t>
            </a:r>
            <a:r>
              <a:rPr lang="en-US" b="1" dirty="0">
                <a:latin typeface="Times New Roman" pitchFamily="18" charset="0"/>
                <a:cs typeface="Times New Roman" pitchFamily="18" charset="0"/>
              </a:rPr>
              <a:t>chain of transmission</a:t>
            </a:r>
          </a:p>
          <a:p>
            <a:pPr algn="just"/>
            <a:r>
              <a:rPr lang="en-US" dirty="0">
                <a:latin typeface="Times New Roman" pitchFamily="18" charset="0"/>
                <a:cs typeface="Times New Roman" pitchFamily="18" charset="0"/>
              </a:rPr>
              <a:t>Six major factors can be identified</a:t>
            </a:r>
          </a:p>
          <a:p>
            <a:pPr algn="just"/>
            <a:r>
              <a:rPr lang="en-US" dirty="0">
                <a:solidFill>
                  <a:srgbClr val="FF0000"/>
                </a:solidFill>
                <a:latin typeface="Times New Roman" pitchFamily="18" charset="0"/>
                <a:cs typeface="Times New Roman" pitchFamily="18" charset="0"/>
              </a:rPr>
              <a:t>The infectious agent, The reservoir, The route of exit, The mode of transmission, The route of entry and The susceptible host</a:t>
            </a:r>
          </a:p>
        </p:txBody>
      </p:sp>
    </p:spTree>
    <p:extLst>
      <p:ext uri="{BB962C8B-B14F-4D97-AF65-F5344CB8AC3E}">
        <p14:creationId xmlns:p14="http://schemas.microsoft.com/office/powerpoint/2010/main" val="592819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INFECTIOUS AGENTS</a:t>
            </a:r>
          </a:p>
        </p:txBody>
      </p:sp>
      <p:sp>
        <p:nvSpPr>
          <p:cNvPr id="3" name="Content Placeholder 2"/>
          <p:cNvSpPr>
            <a:spLocks noGrp="1"/>
          </p:cNvSpPr>
          <p:nvPr>
            <p:ph idx="1"/>
          </p:nvPr>
        </p:nvSpPr>
        <p:spPr/>
        <p:txBody>
          <a:bodyPr>
            <a:normAutofit fontScale="77500" lnSpcReduction="20000"/>
          </a:bodyPr>
          <a:lstStyle/>
          <a:p>
            <a:pPr algn="just"/>
            <a:r>
              <a:rPr lang="en-US" b="1" dirty="0">
                <a:solidFill>
                  <a:srgbClr val="FF0000"/>
                </a:solidFill>
                <a:latin typeface="Times New Roman" pitchFamily="18" charset="0"/>
                <a:cs typeface="Times New Roman" pitchFamily="18" charset="0"/>
              </a:rPr>
              <a:t>Protozoa</a:t>
            </a:r>
          </a:p>
          <a:p>
            <a:pPr algn="just">
              <a:buNone/>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are micro-organisms made up of one cell</a:t>
            </a:r>
          </a:p>
          <a:p>
            <a:pPr algn="just"/>
            <a:r>
              <a:rPr lang="en-US" b="1" dirty="0">
                <a:solidFill>
                  <a:srgbClr val="FF0000"/>
                </a:solidFill>
                <a:latin typeface="Times New Roman" pitchFamily="18" charset="0"/>
                <a:cs typeface="Times New Roman" pitchFamily="18" charset="0"/>
              </a:rPr>
              <a:t>Bacteria</a:t>
            </a:r>
          </a:p>
          <a:p>
            <a:pPr algn="just">
              <a:buNone/>
            </a:pPr>
            <a:r>
              <a:rPr lang="en-US" dirty="0">
                <a:latin typeface="Times New Roman" pitchFamily="18" charset="0"/>
                <a:cs typeface="Times New Roman" pitchFamily="18" charset="0"/>
              </a:rPr>
              <a:t>    are also micro-organisms made up of one cell, but they are much smaller than protozoa and have a different structure</a:t>
            </a:r>
          </a:p>
          <a:p>
            <a:pPr algn="just"/>
            <a:r>
              <a:rPr lang="en-US" b="1" dirty="0">
                <a:solidFill>
                  <a:srgbClr val="FF0000"/>
                </a:solidFill>
                <a:latin typeface="Times New Roman" pitchFamily="18" charset="0"/>
                <a:cs typeface="Times New Roman" pitchFamily="18" charset="0"/>
              </a:rPr>
              <a:t>Viruses</a:t>
            </a:r>
          </a:p>
          <a:p>
            <a:pPr algn="just">
              <a:buNone/>
            </a:pPr>
            <a:r>
              <a:rPr lang="en-US" dirty="0">
                <a:latin typeface="Times New Roman" pitchFamily="18" charset="0"/>
                <a:cs typeface="Times New Roman" pitchFamily="18" charset="0"/>
              </a:rPr>
              <a:t>     are infectious agents that do not have the structure of a cell. They are more like tiny boxes or particles and are much smaller than bacteria</a:t>
            </a:r>
          </a:p>
          <a:p>
            <a:pPr algn="just"/>
            <a:r>
              <a:rPr lang="en-US" b="1" dirty="0" err="1">
                <a:solidFill>
                  <a:srgbClr val="FF0000"/>
                </a:solidFill>
                <a:latin typeface="Times New Roman" pitchFamily="18" charset="0"/>
                <a:cs typeface="Times New Roman" pitchFamily="18" charset="0"/>
              </a:rPr>
              <a:t>Helminths</a:t>
            </a:r>
            <a:r>
              <a:rPr lang="en-US" b="1" dirty="0">
                <a:solidFill>
                  <a:srgbClr val="FF0000"/>
                </a:solidFill>
                <a:latin typeface="Times New Roman" pitchFamily="18" charset="0"/>
                <a:cs typeface="Times New Roman" pitchFamily="18" charset="0"/>
              </a:rPr>
              <a:t> </a:t>
            </a:r>
          </a:p>
          <a:p>
            <a:pPr algn="just">
              <a:buNone/>
            </a:pPr>
            <a:r>
              <a:rPr lang="en-US" dirty="0">
                <a:latin typeface="Times New Roman" pitchFamily="18" charset="0"/>
                <a:cs typeface="Times New Roman" pitchFamily="18" charset="0"/>
              </a:rPr>
              <a:t>     are worms made up of many cells</a:t>
            </a:r>
          </a:p>
        </p:txBody>
      </p:sp>
    </p:spTree>
    <p:extLst>
      <p:ext uri="{BB962C8B-B14F-4D97-AF65-F5344CB8AC3E}">
        <p14:creationId xmlns:p14="http://schemas.microsoft.com/office/powerpoint/2010/main" val="150347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RECREATION</a:t>
            </a:r>
          </a:p>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Recreational uses </a:t>
            </a:r>
            <a:r>
              <a:rPr lang="en-US" sz="2400" dirty="0" smtClean="0">
                <a:latin typeface="Times New Roman" pitchFamily="18" charset="0"/>
                <a:cs typeface="Times New Roman" pitchFamily="18" charset="0"/>
              </a:rPr>
              <a:t>means those activities of a voluntary and leisure time nature that aid in promoting entertainment, pleasure, play, relaxation, or instruction.</a:t>
            </a:r>
          </a:p>
          <a:p>
            <a:pPr algn="just"/>
            <a:r>
              <a:rPr lang="en-US" sz="2400" dirty="0" smtClean="0">
                <a:latin typeface="Times New Roman" pitchFamily="18" charset="0"/>
                <a:cs typeface="Times New Roman" pitchFamily="18" charset="0"/>
              </a:rPr>
              <a:t>    Recreation has many health benefits, and, accordingly, Therapeutic Recreation has been developed to take advantage of this effect.</a:t>
            </a:r>
          </a:p>
          <a:p>
            <a:pPr algn="just"/>
            <a:r>
              <a:rPr lang="en-US" sz="2400" dirty="0" smtClean="0">
                <a:latin typeface="Times New Roman" pitchFamily="18" charset="0"/>
                <a:cs typeface="Times New Roman" pitchFamily="18" charset="0"/>
              </a:rPr>
              <a:t>psychiatric facilities for youth and adults, and in the care of the elderly</a:t>
            </a:r>
          </a:p>
          <a:p>
            <a:pPr algn="just"/>
            <a:r>
              <a:rPr lang="en-US" sz="2400" dirty="0" smtClean="0">
                <a:latin typeface="Times New Roman" pitchFamily="18" charset="0"/>
                <a:cs typeface="Times New Roman" pitchFamily="18" charset="0"/>
              </a:rPr>
              <a:t>the disabled, or people with chronic diseases.</a:t>
            </a:r>
          </a:p>
          <a:p>
            <a:pPr algn="just"/>
            <a:r>
              <a:rPr lang="en-US" sz="2400" dirty="0" smtClean="0">
                <a:latin typeface="Times New Roman" pitchFamily="18" charset="0"/>
                <a:cs typeface="Times New Roman" pitchFamily="18" charset="0"/>
              </a:rPr>
              <a:t>Recreational physical activity is important to reduce obesity,</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01277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PROTOZOA</a:t>
            </a:r>
          </a:p>
        </p:txBody>
      </p:sp>
      <p:sp>
        <p:nvSpPr>
          <p:cNvPr id="3" name="Content Placeholder 2"/>
          <p:cNvSpPr>
            <a:spLocks noGrp="1"/>
          </p:cNvSpPr>
          <p:nvPr>
            <p:ph idx="1"/>
          </p:nvPr>
        </p:nvSpPr>
        <p:spPr/>
        <p:txBody>
          <a:bodyPr>
            <a:normAutofit fontScale="62500" lnSpcReduction="20000"/>
          </a:bodyPr>
          <a:lstStyle/>
          <a:p>
            <a:r>
              <a:rPr lang="en-US" dirty="0">
                <a:latin typeface="Times New Roman" pitchFamily="18" charset="0"/>
                <a:cs typeface="Times New Roman" pitchFamily="18" charset="0"/>
              </a:rPr>
              <a:t>Protozoa are one-celled animals found worldwide in most habitats. Most species are free living, but all higher animals are infected with one or more species of protozoa. Infections range from asymptomatic to life threatening, depending on the species and strain of the parasite and the resistance of the host.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On the basis of light and electron microscopic morphology, the protozoa are currently classified into six phyla. Most species causing human disease are members of the phyla </a:t>
            </a:r>
            <a:r>
              <a:rPr lang="en-US" dirty="0" err="1">
                <a:latin typeface="Times New Roman" pitchFamily="18" charset="0"/>
                <a:cs typeface="Times New Roman" pitchFamily="18" charset="0"/>
              </a:rPr>
              <a:t>Sacromastigophora</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Apicomplexa</a:t>
            </a:r>
            <a:r>
              <a:rPr lang="en-US" dirty="0">
                <a:latin typeface="Times New Roman" pitchFamily="18" charset="0"/>
                <a:cs typeface="Times New Roman" pitchFamily="18" charset="0"/>
              </a:rPr>
              <a:t>.</a:t>
            </a:r>
          </a:p>
          <a:p>
            <a:pPr fontAlgn="base">
              <a:buNone/>
            </a:pPr>
            <a:endParaRPr lang="en-US" dirty="0">
              <a:latin typeface="Times New Roman" pitchFamily="18" charset="0"/>
              <a:cs typeface="Times New Roman" pitchFamily="18" charset="0"/>
            </a:endParaRPr>
          </a:p>
          <a:p>
            <a:pPr fontAlgn="base">
              <a:buNone/>
            </a:pPr>
            <a:r>
              <a:rPr lang="en-US" dirty="0">
                <a:latin typeface="Times New Roman" pitchFamily="18" charset="0"/>
                <a:cs typeface="Times New Roman" pitchFamily="18" charset="0"/>
              </a:rPr>
              <a:t>Common infectious diseases caused by </a:t>
            </a:r>
            <a:r>
              <a:rPr lang="en-US" dirty="0" err="1">
                <a:latin typeface="Times New Roman" pitchFamily="18" charset="0"/>
                <a:cs typeface="Times New Roman" pitchFamily="18" charset="0"/>
              </a:rPr>
              <a:t>protozoans</a:t>
            </a:r>
            <a:r>
              <a:rPr lang="en-US" dirty="0">
                <a:latin typeface="Times New Roman" pitchFamily="18" charset="0"/>
                <a:cs typeface="Times New Roman" pitchFamily="18" charset="0"/>
              </a:rPr>
              <a:t> include:</a:t>
            </a:r>
          </a:p>
          <a:p>
            <a:pPr fontAlgn="base">
              <a:buNone/>
            </a:pPr>
            <a:r>
              <a:rPr lang="en-US" b="1" dirty="0">
                <a:latin typeface="Times New Roman" pitchFamily="18" charset="0"/>
                <a:cs typeface="Times New Roman" pitchFamily="18" charset="0"/>
              </a:rPr>
              <a:t>Malaria</a:t>
            </a:r>
          </a:p>
          <a:p>
            <a:pPr fontAlgn="base">
              <a:buNone/>
            </a:pPr>
            <a:r>
              <a:rPr lang="en-US" b="1" dirty="0" err="1">
                <a:latin typeface="Times New Roman" pitchFamily="18" charset="0"/>
                <a:cs typeface="Times New Roman" pitchFamily="18" charset="0"/>
              </a:rPr>
              <a:t>Giardia</a:t>
            </a:r>
            <a:endParaRPr lang="en-US" b="1" dirty="0">
              <a:latin typeface="Times New Roman" pitchFamily="18" charset="0"/>
              <a:cs typeface="Times New Roman" pitchFamily="18" charset="0"/>
            </a:endParaRPr>
          </a:p>
          <a:p>
            <a:pPr fontAlgn="base">
              <a:buNone/>
            </a:pPr>
            <a:r>
              <a:rPr lang="en-US" b="1" dirty="0" err="1">
                <a:latin typeface="Times New Roman" pitchFamily="18" charset="0"/>
                <a:cs typeface="Times New Roman" pitchFamily="18" charset="0"/>
              </a:rPr>
              <a:t>ToxoplasmosiI</a:t>
            </a:r>
            <a:endParaRPr lang="en-US" b="1"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4" name="Picture 3" descr="1200px-Protozoa_collage_2.jpg"/>
          <p:cNvPicPr>
            <a:picLocks noChangeAspect="1"/>
          </p:cNvPicPr>
          <p:nvPr/>
        </p:nvPicPr>
        <p:blipFill>
          <a:blip r:embed="rId2" cstate="print"/>
          <a:stretch>
            <a:fillRect/>
          </a:stretch>
        </p:blipFill>
        <p:spPr>
          <a:xfrm>
            <a:off x="3786182" y="4786322"/>
            <a:ext cx="2786082" cy="1714488"/>
          </a:xfrm>
          <a:prstGeom prst="rect">
            <a:avLst/>
          </a:prstGeom>
        </p:spPr>
      </p:pic>
    </p:spTree>
    <p:extLst>
      <p:ext uri="{BB962C8B-B14F-4D97-AF65-F5344CB8AC3E}">
        <p14:creationId xmlns:p14="http://schemas.microsoft.com/office/powerpoint/2010/main" val="30188872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a:t>
            </a:r>
          </a:p>
        </p:txBody>
      </p:sp>
      <p:sp>
        <p:nvSpPr>
          <p:cNvPr id="3" name="Content Placeholder 2"/>
          <p:cNvSpPr>
            <a:spLocks noGrp="1"/>
          </p:cNvSpPr>
          <p:nvPr>
            <p:ph idx="1"/>
          </p:nvPr>
        </p:nvSpPr>
        <p:spPr/>
        <p:txBody>
          <a:bodyPr>
            <a:normAutofit fontScale="62500" lnSpcReduction="20000"/>
          </a:bodyPr>
          <a:lstStyle/>
          <a:p>
            <a:pPr algn="just"/>
            <a:r>
              <a:rPr lang="en-US" dirty="0">
                <a:latin typeface="Times New Roman" pitchFamily="18" charset="0"/>
                <a:cs typeface="Times New Roman" pitchFamily="18" charset="0"/>
              </a:rPr>
              <a:t>Bacteria are single-cell organisms that are neither plants nor animals.</a:t>
            </a:r>
          </a:p>
          <a:p>
            <a:pPr algn="just"/>
            <a:r>
              <a:rPr lang="en-US" dirty="0">
                <a:latin typeface="Times New Roman" pitchFamily="18" charset="0"/>
                <a:cs typeface="Times New Roman" pitchFamily="18" charset="0"/>
              </a:rPr>
              <a:t>They usually measure a few micrometers in length and exist together in communities of millions.</a:t>
            </a:r>
          </a:p>
          <a:p>
            <a:pPr algn="just"/>
            <a:r>
              <a:rPr lang="en-US" dirty="0">
                <a:latin typeface="Times New Roman" pitchFamily="18" charset="0"/>
                <a:cs typeface="Times New Roman" pitchFamily="18" charset="0"/>
              </a:rPr>
              <a:t>There are many different types of bacteria. One way of classifying them is by shape. There are three basic shapes.</a:t>
            </a:r>
          </a:p>
          <a:p>
            <a:pPr algn="just"/>
            <a:r>
              <a:rPr lang="en-US" b="1" dirty="0">
                <a:latin typeface="Times New Roman" pitchFamily="18" charset="0"/>
                <a:cs typeface="Times New Roman" pitchFamily="18" charset="0"/>
              </a:rPr>
              <a:t>Spherical</a:t>
            </a:r>
            <a:r>
              <a:rPr lang="en-US" dirty="0">
                <a:latin typeface="Times New Roman" pitchFamily="18" charset="0"/>
                <a:cs typeface="Times New Roman" pitchFamily="18" charset="0"/>
              </a:rPr>
              <a:t>: Bacteria shaped like a ball are called </a:t>
            </a:r>
            <a:r>
              <a:rPr lang="en-US" dirty="0" err="1">
                <a:latin typeface="Times New Roman" pitchFamily="18" charset="0"/>
                <a:cs typeface="Times New Roman" pitchFamily="18" charset="0"/>
              </a:rPr>
              <a:t>cocci</a:t>
            </a:r>
            <a:r>
              <a:rPr lang="en-US" dirty="0">
                <a:latin typeface="Times New Roman" pitchFamily="18" charset="0"/>
                <a:cs typeface="Times New Roman" pitchFamily="18" charset="0"/>
              </a:rPr>
              <a:t>, and a single bacterium is a </a:t>
            </a:r>
            <a:r>
              <a:rPr lang="en-US" dirty="0" err="1">
                <a:latin typeface="Times New Roman" pitchFamily="18" charset="0"/>
                <a:cs typeface="Times New Roman" pitchFamily="18" charset="0"/>
              </a:rPr>
              <a:t>coccus</a:t>
            </a:r>
            <a:r>
              <a:rPr lang="en-US" dirty="0">
                <a:latin typeface="Times New Roman" pitchFamily="18" charset="0"/>
                <a:cs typeface="Times New Roman" pitchFamily="18" charset="0"/>
              </a:rPr>
              <a:t>. Examples include the streptococcus group, responsible for “</a:t>
            </a:r>
            <a:r>
              <a:rPr lang="en-US" dirty="0">
                <a:latin typeface="Times New Roman" pitchFamily="18" charset="0"/>
                <a:cs typeface="Times New Roman" pitchFamily="18" charset="0"/>
                <a:hlinkClick r:id="rId2" tooltip="Strep throat: Causes, diagnosis, and treatments"/>
              </a:rPr>
              <a:t>strep throat</a:t>
            </a:r>
            <a:r>
              <a:rPr lang="en-US" dirty="0">
                <a:latin typeface="Times New Roman" pitchFamily="18" charset="0"/>
                <a:cs typeface="Times New Roman" pitchFamily="18" charset="0"/>
              </a:rPr>
              <a:t>.”</a:t>
            </a:r>
          </a:p>
          <a:p>
            <a:pPr algn="just"/>
            <a:r>
              <a:rPr lang="en-US" b="1" dirty="0">
                <a:latin typeface="Times New Roman" pitchFamily="18" charset="0"/>
                <a:cs typeface="Times New Roman" pitchFamily="18" charset="0"/>
              </a:rPr>
              <a:t>Rod-shaped</a:t>
            </a:r>
            <a:r>
              <a:rPr lang="en-US" dirty="0">
                <a:latin typeface="Times New Roman" pitchFamily="18" charset="0"/>
                <a:cs typeface="Times New Roman" pitchFamily="18" charset="0"/>
              </a:rPr>
              <a:t>: These are known as bacilli (singular bacillus). Some rod-shaped bacteria are curved. These are known as </a:t>
            </a:r>
            <a:r>
              <a:rPr lang="en-US" dirty="0" err="1">
                <a:latin typeface="Times New Roman" pitchFamily="18" charset="0"/>
                <a:cs typeface="Times New Roman" pitchFamily="18" charset="0"/>
              </a:rPr>
              <a:t>vibrio</a:t>
            </a:r>
            <a:r>
              <a:rPr lang="en-US" dirty="0">
                <a:latin typeface="Times New Roman" pitchFamily="18" charset="0"/>
                <a:cs typeface="Times New Roman" pitchFamily="18" charset="0"/>
              </a:rPr>
              <a:t>. Examples of rod-shaped bacteria include </a:t>
            </a:r>
            <a:r>
              <a:rPr lang="en-US" i="1" dirty="0">
                <a:latin typeface="Times New Roman" pitchFamily="18" charset="0"/>
                <a:cs typeface="Times New Roman" pitchFamily="18" charset="0"/>
              </a:rPr>
              <a:t>Bacillus </a:t>
            </a:r>
            <a:r>
              <a:rPr lang="en-US" i="1" dirty="0" err="1">
                <a:latin typeface="Times New Roman" pitchFamily="18" charset="0"/>
                <a:cs typeface="Times New Roman" pitchFamily="18" charset="0"/>
              </a:rPr>
              <a:t>anthracis</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B. </a:t>
            </a:r>
            <a:r>
              <a:rPr lang="en-US" i="1" dirty="0" err="1">
                <a:latin typeface="Times New Roman" pitchFamily="18" charset="0"/>
                <a:cs typeface="Times New Roman" pitchFamily="18" charset="0"/>
              </a:rPr>
              <a:t>anthracis</a:t>
            </a:r>
            <a:r>
              <a:rPr lang="en-US" dirty="0">
                <a:latin typeface="Times New Roman" pitchFamily="18" charset="0"/>
                <a:cs typeface="Times New Roman" pitchFamily="18" charset="0"/>
              </a:rPr>
              <a:t>), or </a:t>
            </a:r>
            <a:r>
              <a:rPr lang="en-US" dirty="0">
                <a:latin typeface="Times New Roman" pitchFamily="18" charset="0"/>
                <a:cs typeface="Times New Roman" pitchFamily="18" charset="0"/>
                <a:hlinkClick r:id="rId3" tooltip="Anthrax: Causes, treatments, and risks"/>
              </a:rPr>
              <a:t>anthrax</a:t>
            </a:r>
            <a:r>
              <a:rPr lang="en-US" dirty="0">
                <a:latin typeface="Times New Roman" pitchFamily="18" charset="0"/>
                <a:cs typeface="Times New Roman" pitchFamily="18" charset="0"/>
              </a:rPr>
              <a:t>.</a:t>
            </a:r>
          </a:p>
          <a:p>
            <a:pPr algn="just"/>
            <a:r>
              <a:rPr lang="en-US" b="1" dirty="0">
                <a:latin typeface="Times New Roman" pitchFamily="18" charset="0"/>
                <a:cs typeface="Times New Roman" pitchFamily="18" charset="0"/>
              </a:rPr>
              <a:t>Spiral</a:t>
            </a:r>
            <a:r>
              <a:rPr lang="en-US" dirty="0">
                <a:latin typeface="Times New Roman" pitchFamily="18" charset="0"/>
                <a:cs typeface="Times New Roman" pitchFamily="18" charset="0"/>
              </a:rPr>
              <a:t>: These are known as </a:t>
            </a:r>
            <a:r>
              <a:rPr lang="en-US" dirty="0" err="1">
                <a:latin typeface="Times New Roman" pitchFamily="18" charset="0"/>
                <a:cs typeface="Times New Roman" pitchFamily="18" charset="0"/>
              </a:rPr>
              <a:t>spirilla</a:t>
            </a:r>
            <a:r>
              <a:rPr lang="en-US" dirty="0">
                <a:latin typeface="Times New Roman" pitchFamily="18" charset="0"/>
                <a:cs typeface="Times New Roman" pitchFamily="18" charset="0"/>
              </a:rPr>
              <a:t> (singular </a:t>
            </a:r>
            <a:r>
              <a:rPr lang="en-US" dirty="0" err="1">
                <a:latin typeface="Times New Roman" pitchFamily="18" charset="0"/>
                <a:cs typeface="Times New Roman" pitchFamily="18" charset="0"/>
              </a:rPr>
              <a:t>spirillus</a:t>
            </a:r>
            <a:r>
              <a:rPr lang="en-US" dirty="0">
                <a:latin typeface="Times New Roman" pitchFamily="18" charset="0"/>
                <a:cs typeface="Times New Roman" pitchFamily="18" charset="0"/>
              </a:rPr>
              <a:t>). If their coil is very tight they are known as spirochetes. </a:t>
            </a:r>
            <a:r>
              <a:rPr lang="en-US" dirty="0" err="1">
                <a:latin typeface="Times New Roman" pitchFamily="18" charset="0"/>
                <a:cs typeface="Times New Roman" pitchFamily="18" charset="0"/>
                <a:hlinkClick r:id="rId4" tooltip="Leptospirosis: What you need to know"/>
              </a:rPr>
              <a:t>Leptospirosis</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5" tooltip="What to know about Lyme disease"/>
              </a:rPr>
              <a:t>Lyme disease</a:t>
            </a:r>
            <a:r>
              <a:rPr lang="en-US" dirty="0">
                <a:latin typeface="Times New Roman" pitchFamily="18" charset="0"/>
                <a:cs typeface="Times New Roman" pitchFamily="18" charset="0"/>
              </a:rPr>
              <a:t>, and </a:t>
            </a:r>
            <a:r>
              <a:rPr lang="en-US" dirty="0">
                <a:latin typeface="Times New Roman" pitchFamily="18" charset="0"/>
                <a:cs typeface="Times New Roman" pitchFamily="18" charset="0"/>
                <a:hlinkClick r:id="rId6" tooltip="Syphilis: What you need to know"/>
              </a:rPr>
              <a:t>syphilis</a:t>
            </a:r>
            <a:r>
              <a:rPr lang="en-US" dirty="0">
                <a:latin typeface="Times New Roman" pitchFamily="18" charset="0"/>
                <a:cs typeface="Times New Roman" pitchFamily="18" charset="0"/>
              </a:rPr>
              <a:t> are caused by bacteria of this shape.</a:t>
            </a:r>
          </a:p>
        </p:txBody>
      </p:sp>
      <p:pic>
        <p:nvPicPr>
          <p:cNvPr id="4" name="Picture 3" descr="download.jpg"/>
          <p:cNvPicPr>
            <a:picLocks noChangeAspect="1"/>
          </p:cNvPicPr>
          <p:nvPr/>
        </p:nvPicPr>
        <p:blipFill>
          <a:blip r:embed="rId7"/>
          <a:stretch>
            <a:fillRect/>
          </a:stretch>
        </p:blipFill>
        <p:spPr>
          <a:xfrm>
            <a:off x="714353" y="0"/>
            <a:ext cx="2214577" cy="1587810"/>
          </a:xfrm>
          <a:prstGeom prst="rect">
            <a:avLst/>
          </a:prstGeom>
        </p:spPr>
      </p:pic>
    </p:spTree>
    <p:extLst>
      <p:ext uri="{BB962C8B-B14F-4D97-AF65-F5344CB8AC3E}">
        <p14:creationId xmlns:p14="http://schemas.microsoft.com/office/powerpoint/2010/main" val="6261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a:t>
            </a:r>
          </a:p>
        </p:txBody>
      </p:sp>
      <p:sp>
        <p:nvSpPr>
          <p:cNvPr id="3" name="Content Placeholder 2"/>
          <p:cNvSpPr>
            <a:spLocks noGrp="1"/>
          </p:cNvSpPr>
          <p:nvPr>
            <p:ph idx="1"/>
          </p:nvPr>
        </p:nvSpPr>
        <p:spPr/>
        <p:txBody>
          <a:bodyPr>
            <a:normAutofit/>
          </a:bodyPr>
          <a:lstStyle/>
          <a:p>
            <a:pPr algn="just"/>
            <a:r>
              <a:rPr lang="en-US" sz="2800" dirty="0">
                <a:latin typeface="Times New Roman" pitchFamily="18" charset="0"/>
                <a:cs typeface="Times New Roman" pitchFamily="18" charset="0"/>
              </a:rPr>
              <a:t>A virus is an infectious agent of small size and simple composition that can multiply only in living cells of animals, plants, or bacteria.</a:t>
            </a:r>
          </a:p>
          <a:p>
            <a:pPr algn="just"/>
            <a:r>
              <a:rPr lang="en-US" sz="2800" dirty="0">
                <a:latin typeface="Times New Roman" pitchFamily="18" charset="0"/>
                <a:cs typeface="Times New Roman" pitchFamily="18" charset="0"/>
              </a:rPr>
              <a:t>Viruses can infect a variety of living organisms, including bacteria, plants, and animals.</a:t>
            </a:r>
          </a:p>
          <a:p>
            <a:pPr algn="just"/>
            <a:r>
              <a:rPr lang="en-US" sz="2800" dirty="0">
                <a:latin typeface="Times New Roman" pitchFamily="18" charset="0"/>
                <a:cs typeface="Times New Roman" pitchFamily="18" charset="0"/>
              </a:rPr>
              <a:t>Virus affect an living organism through four method</a:t>
            </a:r>
          </a:p>
          <a:p>
            <a:pPr algn="just">
              <a:buNone/>
            </a:pPr>
            <a:r>
              <a:rPr lang="en-US" sz="2800" dirty="0">
                <a:solidFill>
                  <a:srgbClr val="FF0000"/>
                </a:solidFill>
                <a:latin typeface="Times New Roman" pitchFamily="18" charset="0"/>
                <a:cs typeface="Times New Roman" pitchFamily="18" charset="0"/>
              </a:rPr>
              <a:t>    Direct contact transmission, Indirect transmission, Common vehicle transmission, Airborne transmission</a:t>
            </a: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pic>
        <p:nvPicPr>
          <p:cNvPr id="4" name="Picture 3" descr="download (1).jpg"/>
          <p:cNvPicPr>
            <a:picLocks noChangeAspect="1"/>
          </p:cNvPicPr>
          <p:nvPr/>
        </p:nvPicPr>
        <p:blipFill>
          <a:blip r:embed="rId2"/>
          <a:stretch>
            <a:fillRect/>
          </a:stretch>
        </p:blipFill>
        <p:spPr>
          <a:xfrm>
            <a:off x="642911" y="142852"/>
            <a:ext cx="3000375" cy="1524000"/>
          </a:xfrm>
          <a:prstGeom prst="rect">
            <a:avLst/>
          </a:prstGeom>
        </p:spPr>
      </p:pic>
    </p:spTree>
    <p:extLst>
      <p:ext uri="{BB962C8B-B14F-4D97-AF65-F5344CB8AC3E}">
        <p14:creationId xmlns:p14="http://schemas.microsoft.com/office/powerpoint/2010/main" val="2014484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Helminths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helminths</a:t>
            </a:r>
            <a:r>
              <a:rPr lang="en-US" dirty="0">
                <a:latin typeface="Times New Roman" pitchFamily="18" charset="0"/>
                <a:cs typeface="Times New Roman" pitchFamily="18" charset="0"/>
              </a:rPr>
              <a:t> are worm-like parasites. The clinically relevant groups are separated according to their general external shape and the host organ they inhabit. There are both hermaphroditic and bisexual species. The definitive classification is based on the external and internal morphology of egg, larval, and adult stages.</a:t>
            </a:r>
          </a:p>
          <a:p>
            <a:pPr algn="just"/>
            <a:r>
              <a:rPr lang="en-US" dirty="0">
                <a:latin typeface="Times New Roman" pitchFamily="18" charset="0"/>
                <a:cs typeface="Times New Roman" pitchFamily="18" charset="0"/>
              </a:rPr>
              <a:t>Infection can cause </a:t>
            </a:r>
            <a:r>
              <a:rPr lang="en-US" b="1" dirty="0">
                <a:latin typeface="Times New Roman" pitchFamily="18" charset="0"/>
                <a:cs typeface="Times New Roman" pitchFamily="18" charset="0"/>
              </a:rPr>
              <a:t>physical, nutritional and cognitive impairment in young, developing children</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pic>
        <p:nvPicPr>
          <p:cNvPr id="4" name="Picture 3" descr="1-s2.0-S0968432803002117-gr3.jpg"/>
          <p:cNvPicPr>
            <a:picLocks noChangeAspect="1"/>
          </p:cNvPicPr>
          <p:nvPr/>
        </p:nvPicPr>
        <p:blipFill>
          <a:blip r:embed="rId2"/>
          <a:stretch>
            <a:fillRect/>
          </a:stretch>
        </p:blipFill>
        <p:spPr>
          <a:xfrm>
            <a:off x="714348" y="8"/>
            <a:ext cx="2571768" cy="1500175"/>
          </a:xfrm>
          <a:prstGeom prst="rect">
            <a:avLst/>
          </a:prstGeom>
        </p:spPr>
      </p:pic>
    </p:spTree>
    <p:extLst>
      <p:ext uri="{BB962C8B-B14F-4D97-AF65-F5344CB8AC3E}">
        <p14:creationId xmlns:p14="http://schemas.microsoft.com/office/powerpoint/2010/main" val="1625747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Reservoirs of infectious agents</a:t>
            </a:r>
          </a:p>
        </p:txBody>
      </p:sp>
      <p:sp>
        <p:nvSpPr>
          <p:cNvPr id="3" name="Content Placeholder 2"/>
          <p:cNvSpPr>
            <a:spLocks noGrp="1"/>
          </p:cNvSpPr>
          <p:nvPr>
            <p:ph idx="1"/>
          </p:nvPr>
        </p:nvSpPr>
        <p:spPr/>
        <p:txBody>
          <a:bodyPr>
            <a:normAutofit fontScale="85000" lnSpcReduction="10000"/>
          </a:bodyPr>
          <a:lstStyle/>
          <a:p>
            <a:r>
              <a:rPr lang="en-US" dirty="0"/>
              <a:t>Many infectious agents can survive in different organisms, or on non-living objects, or in the environment</a:t>
            </a:r>
          </a:p>
          <a:p>
            <a:r>
              <a:rPr lang="en-US" dirty="0"/>
              <a:t>Some can only persist and multiply inside human beings, whereas others can survive in other animals, or for example in soil or water.</a:t>
            </a:r>
          </a:p>
          <a:p>
            <a:r>
              <a:rPr lang="en-US" dirty="0"/>
              <a:t>The place where the infectious agent is normally present before infecting a new human is called a reservoir</a:t>
            </a:r>
          </a:p>
          <a:p>
            <a:r>
              <a:rPr lang="en-US" dirty="0"/>
              <a:t>Humans and animals which serve as reservoirs for infectious agents are known as infected hosts. </a:t>
            </a:r>
          </a:p>
          <a:p>
            <a:endParaRPr lang="en-US" dirty="0"/>
          </a:p>
        </p:txBody>
      </p:sp>
    </p:spTree>
    <p:extLst>
      <p:ext uri="{BB962C8B-B14F-4D97-AF65-F5344CB8AC3E}">
        <p14:creationId xmlns:p14="http://schemas.microsoft.com/office/powerpoint/2010/main" val="31928183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Route of exit</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Before an infectious agent can be transmitted to other people, it must first get out of the infected host. The site on the infected host through which the infectious agent gets out is called the </a:t>
            </a:r>
            <a:r>
              <a:rPr lang="en-US" b="1" dirty="0"/>
              <a:t>route of exit</a:t>
            </a:r>
            <a:r>
              <a:rPr lang="en-US" dirty="0"/>
              <a:t>.</a:t>
            </a:r>
          </a:p>
          <a:p>
            <a:pPr>
              <a:buNone/>
            </a:pPr>
            <a:r>
              <a:rPr lang="en-US" b="1" dirty="0"/>
              <a:t>  Respiratory tract</a:t>
            </a:r>
          </a:p>
          <a:p>
            <a:r>
              <a:rPr lang="en-US" dirty="0"/>
              <a:t>The routes of exit from the respiratory tract are the nose and the mouth. Some infectious agents get out of the infected host in droplets expelled during coughing, sneezing, spitting or talking, and then get transmitted to others</a:t>
            </a:r>
          </a:p>
          <a:p>
            <a:pPr>
              <a:buNone/>
            </a:pPr>
            <a:r>
              <a:rPr lang="en-US" b="1" dirty="0"/>
              <a:t>Gastrointestinal tract</a:t>
            </a:r>
            <a:endParaRPr lang="en-US" dirty="0"/>
          </a:p>
          <a:p>
            <a:r>
              <a:rPr lang="en-US" dirty="0"/>
              <a:t>The anus is the route of exit from the gastrointestinal tract (or gut). Some infectious agents leave the human body in the stool or faces</a:t>
            </a:r>
          </a:p>
          <a:p>
            <a:r>
              <a:rPr lang="en-US" dirty="0"/>
              <a:t>Some types of infectious agents can exit the body through breaks in the </a:t>
            </a:r>
            <a:r>
              <a:rPr lang="en-US" dirty="0" err="1"/>
              <a:t>skinwhich</a:t>
            </a:r>
            <a:r>
              <a:rPr lang="en-US" dirty="0"/>
              <a:t> are present in the blood and get out of the human body when a mosquito bites through the skin to suck blood.</a:t>
            </a:r>
          </a:p>
          <a:p>
            <a:endParaRPr lang="en-US" dirty="0"/>
          </a:p>
        </p:txBody>
      </p:sp>
    </p:spTree>
    <p:extLst>
      <p:ext uri="{BB962C8B-B14F-4D97-AF65-F5344CB8AC3E}">
        <p14:creationId xmlns:p14="http://schemas.microsoft.com/office/powerpoint/2010/main" val="78172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Modes of transmission</a:t>
            </a:r>
            <a:br>
              <a:rPr lang="en-US" dirty="0"/>
            </a:br>
            <a:endParaRPr lang="en-US" dirty="0"/>
          </a:p>
        </p:txBody>
      </p:sp>
      <p:sp>
        <p:nvSpPr>
          <p:cNvPr id="3" name="Content Placeholder 2"/>
          <p:cNvSpPr>
            <a:spLocks noGrp="1"/>
          </p:cNvSpPr>
          <p:nvPr>
            <p:ph idx="1"/>
          </p:nvPr>
        </p:nvSpPr>
        <p:spPr/>
        <p:txBody>
          <a:bodyPr/>
          <a:lstStyle/>
          <a:p>
            <a:r>
              <a:rPr lang="en-US" dirty="0"/>
              <a:t>Once an infectious agent leaves a reservoir, it must get transmitted to a new host if it is to multiply and cause disease. The route by which an infectious agent is transmitted from a reservoir to another host is called the </a:t>
            </a:r>
            <a:r>
              <a:rPr lang="en-US" b="1" dirty="0"/>
              <a:t>mode of transmission</a:t>
            </a:r>
            <a:r>
              <a:rPr lang="en-US" dirty="0"/>
              <a:t>.</a:t>
            </a:r>
          </a:p>
          <a:p>
            <a:pPr>
              <a:buNone/>
            </a:pPr>
            <a:endParaRPr lang="en-US" dirty="0"/>
          </a:p>
        </p:txBody>
      </p:sp>
    </p:spTree>
    <p:extLst>
      <p:ext uri="{BB962C8B-B14F-4D97-AF65-F5344CB8AC3E}">
        <p14:creationId xmlns:p14="http://schemas.microsoft.com/office/powerpoint/2010/main" val="1006005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DIRECT MODE OF TRANSMISSION </a:t>
            </a:r>
          </a:p>
        </p:txBody>
      </p:sp>
      <p:graphicFrame>
        <p:nvGraphicFramePr>
          <p:cNvPr id="4" name="Content Placeholder 3"/>
          <p:cNvGraphicFramePr>
            <a:graphicFrameLocks noGrp="1"/>
          </p:cNvGraphicFramePr>
          <p:nvPr>
            <p:ph idx="1"/>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96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INDIRECT MODE OF TRANSMISSION</a:t>
            </a:r>
          </a:p>
        </p:txBody>
      </p:sp>
      <p:graphicFrame>
        <p:nvGraphicFramePr>
          <p:cNvPr id="4" name="Content Placeholder 3"/>
          <p:cNvGraphicFramePr>
            <a:graphicFrameLocks noGrp="1"/>
          </p:cNvGraphicFramePr>
          <p:nvPr>
            <p:ph idx="1"/>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223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r>
              <a:rPr lang="en-US" b="1" dirty="0">
                <a:latin typeface="Times New Roman" pitchFamily="18" charset="0"/>
                <a:cs typeface="Times New Roman" pitchFamily="18" charset="0"/>
              </a:rPr>
              <a:t>Direct transmission</a:t>
            </a:r>
            <a:r>
              <a:rPr lang="en-US" dirty="0">
                <a:latin typeface="Times New Roman" pitchFamily="18" charset="0"/>
                <a:cs typeface="Times New Roman" pitchFamily="18" charset="0"/>
              </a:rPr>
              <a:t> refers to the transfer of an infectious agent from an infected host to a new host, without the need for intermediates such as air, food, water or other animals. Direct modes of transmission can occur in two main ways:</a:t>
            </a:r>
          </a:p>
          <a:p>
            <a:pPr algn="just">
              <a:buNone/>
            </a:pPr>
            <a:endParaRPr lang="en-US"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Person to person</a:t>
            </a:r>
            <a:r>
              <a:rPr lang="en-US" dirty="0">
                <a:latin typeface="Times New Roman" pitchFamily="18" charset="0"/>
                <a:cs typeface="Times New Roman" pitchFamily="18" charset="0"/>
              </a:rPr>
              <a:t>: The infectious agent is spread by direct contact between people through touching, biting, kissing, sexual intercourse or direct projection of respiratory droplets into another person’s nose or mouth during coughing, sneezing or talking. A familiar example is the transmission of HIV from an infected person to others through sexual intercourse.</a:t>
            </a:r>
          </a:p>
          <a:p>
            <a:pPr algn="just"/>
            <a:r>
              <a:rPr lang="en-US" b="1" dirty="0" err="1">
                <a:latin typeface="Times New Roman" pitchFamily="18" charset="0"/>
                <a:cs typeface="Times New Roman" pitchFamily="18" charset="0"/>
              </a:rPr>
              <a:t>Transplacental</a:t>
            </a:r>
            <a:r>
              <a:rPr lang="en-US" b="1" dirty="0">
                <a:latin typeface="Times New Roman" pitchFamily="18" charset="0"/>
                <a:cs typeface="Times New Roman" pitchFamily="18" charset="0"/>
              </a:rPr>
              <a:t> transmission</a:t>
            </a:r>
            <a:r>
              <a:rPr lang="en-US" dirty="0">
                <a:latin typeface="Times New Roman" pitchFamily="18" charset="0"/>
                <a:cs typeface="Times New Roman" pitchFamily="18" charset="0"/>
              </a:rPr>
              <a:t>: This refers to the transmission of an infectious agent from a pregnant woman to her fetus through the placenta. An example is mother-to-child transmission (MTCT) of HIV.</a:t>
            </a:r>
          </a:p>
          <a:p>
            <a:pPr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7327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SELF EXPRESSION</a:t>
            </a:r>
          </a:p>
          <a:p>
            <a:pPr algn="just"/>
            <a:r>
              <a:rPr lang="en-US" sz="2400" dirty="0" smtClean="0">
                <a:latin typeface="Times New Roman" pitchFamily="18" charset="0"/>
                <a:cs typeface="Times New Roman" pitchFamily="18" charset="0"/>
              </a:rPr>
              <a:t>  self-expression; in fact, their psychological and physical well-being depend on it. In Imagination and Expressive Arts as Antidotes to Adversity</a:t>
            </a:r>
          </a:p>
          <a:p>
            <a:pPr algn="just"/>
            <a:r>
              <a:rPr lang="en-US" sz="2400" dirty="0" smtClean="0">
                <a:latin typeface="Times New Roman" pitchFamily="18" charset="0"/>
                <a:cs typeface="Times New Roman" pitchFamily="18" charset="0"/>
              </a:rPr>
              <a:t>Engaging in creative self-expression is a wellness practice, as beneficial as spending time in nature, good nutrition, sleep, and physical exercise.</a:t>
            </a:r>
          </a:p>
          <a:p>
            <a:pPr algn="just"/>
            <a:r>
              <a:rPr lang="en-US" sz="2400" dirty="0" smtClean="0">
                <a:latin typeface="Times New Roman" pitchFamily="18" charset="0"/>
                <a:cs typeface="Times New Roman" pitchFamily="18" charset="0"/>
              </a:rPr>
              <a:t>Creative self-expression reduces stress and increases a sense of well-being and other positive emotions.</a:t>
            </a:r>
          </a:p>
          <a:p>
            <a:pPr algn="just"/>
            <a:r>
              <a:rPr lang="en-US" sz="2400" dirty="0" smtClean="0">
                <a:latin typeface="Times New Roman" pitchFamily="18" charset="0"/>
                <a:cs typeface="Times New Roman" pitchFamily="18" charset="0"/>
              </a:rPr>
              <a:t>It helps to heal wounds and bridge differences, supporting health, well-being, resilience, and coping abilities. </a:t>
            </a:r>
          </a:p>
          <a:p>
            <a:pPr algn="just">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946113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just"/>
            <a:r>
              <a:rPr lang="en-US" b="1" dirty="0">
                <a:latin typeface="Times New Roman" pitchFamily="18" charset="0"/>
                <a:cs typeface="Times New Roman" pitchFamily="18" charset="0"/>
              </a:rPr>
              <a:t>Indirect transmission</a:t>
            </a:r>
            <a:r>
              <a:rPr lang="en-US" dirty="0">
                <a:latin typeface="Times New Roman" pitchFamily="18" charset="0"/>
                <a:cs typeface="Times New Roman" pitchFamily="18" charset="0"/>
              </a:rPr>
              <a:t> is when infectious agents are transmitted to new hosts through intermediates such as air, food, water, objects or substances in the environment, or other animals. Indirect transmission has three subtypes:</a:t>
            </a:r>
          </a:p>
          <a:p>
            <a:pPr algn="just"/>
            <a:r>
              <a:rPr lang="en-US" b="1" dirty="0">
                <a:latin typeface="Times New Roman" pitchFamily="18" charset="0"/>
                <a:cs typeface="Times New Roman" pitchFamily="18" charset="0"/>
              </a:rPr>
              <a:t>Airborne transmission</a:t>
            </a:r>
            <a:r>
              <a:rPr lang="en-US" dirty="0">
                <a:latin typeface="Times New Roman" pitchFamily="18" charset="0"/>
                <a:cs typeface="Times New Roman" pitchFamily="18" charset="0"/>
              </a:rPr>
              <a:t>: The infectious agent may be transmitted in dried secretions from the respiratory tract, which can remain suspended in the air for some time. For example, the infectious agent causing tuberculosis can enter a new host through airborne transmission.</a:t>
            </a:r>
          </a:p>
          <a:p>
            <a:pPr algn="just"/>
            <a:r>
              <a:rPr lang="en-US" b="1" dirty="0">
                <a:latin typeface="Times New Roman" pitchFamily="18" charset="0"/>
                <a:cs typeface="Times New Roman" pitchFamily="18" charset="0"/>
              </a:rPr>
              <a:t>Vehicle-borne transmission</a:t>
            </a:r>
            <a:r>
              <a:rPr lang="en-US" dirty="0">
                <a:latin typeface="Times New Roman" pitchFamily="18" charset="0"/>
                <a:cs typeface="Times New Roman" pitchFamily="18" charset="0"/>
              </a:rPr>
              <a:t>: A </a:t>
            </a:r>
            <a:r>
              <a:rPr lang="en-US" b="1" dirty="0">
                <a:latin typeface="Times New Roman" pitchFamily="18" charset="0"/>
                <a:cs typeface="Times New Roman" pitchFamily="18" charset="0"/>
              </a:rPr>
              <a:t>vehicle</a:t>
            </a:r>
            <a:r>
              <a:rPr lang="en-US" dirty="0">
                <a:latin typeface="Times New Roman" pitchFamily="18" charset="0"/>
                <a:cs typeface="Times New Roman" pitchFamily="18" charset="0"/>
              </a:rPr>
              <a:t> is any non-living substance or object that can be contaminated by an infectious agent, which then transmits it to a new host. </a:t>
            </a:r>
            <a:r>
              <a:rPr lang="en-US" b="1" dirty="0">
                <a:latin typeface="Times New Roman" pitchFamily="18" charset="0"/>
                <a:cs typeface="Times New Roman" pitchFamily="18" charset="0"/>
              </a:rPr>
              <a:t>Contamination</a:t>
            </a:r>
            <a:r>
              <a:rPr lang="en-US" dirty="0">
                <a:latin typeface="Times New Roman" pitchFamily="18" charset="0"/>
                <a:cs typeface="Times New Roman" pitchFamily="18" charset="0"/>
              </a:rPr>
              <a:t> refers to the presence of an infectious agent in or on the vehicle.</a:t>
            </a:r>
          </a:p>
          <a:p>
            <a:pPr algn="just"/>
            <a:r>
              <a:rPr lang="en-US" b="1" dirty="0">
                <a:latin typeface="Times New Roman" pitchFamily="18" charset="0"/>
                <a:cs typeface="Times New Roman" pitchFamily="18" charset="0"/>
              </a:rPr>
              <a:t>Vector-borne transmission</a:t>
            </a:r>
            <a:r>
              <a:rPr lang="en-US" dirty="0">
                <a:latin typeface="Times New Roman" pitchFamily="18" charset="0"/>
                <a:cs typeface="Times New Roman" pitchFamily="18" charset="0"/>
              </a:rPr>
              <a:t>: A </a:t>
            </a:r>
            <a:r>
              <a:rPr lang="en-US" b="1" dirty="0">
                <a:latin typeface="Times New Roman" pitchFamily="18" charset="0"/>
                <a:cs typeface="Times New Roman" pitchFamily="18" charset="0"/>
              </a:rPr>
              <a:t>vector</a:t>
            </a:r>
            <a:r>
              <a:rPr lang="en-US" dirty="0">
                <a:latin typeface="Times New Roman" pitchFamily="18" charset="0"/>
                <a:cs typeface="Times New Roman" pitchFamily="18" charset="0"/>
              </a:rPr>
              <a:t> is an organism, usually an </a:t>
            </a:r>
            <a:r>
              <a:rPr lang="en-US" i="1" dirty="0">
                <a:latin typeface="Times New Roman" pitchFamily="18" charset="0"/>
                <a:cs typeface="Times New Roman" pitchFamily="18" charset="0"/>
              </a:rPr>
              <a:t>arthropod</a:t>
            </a:r>
            <a:r>
              <a:rPr lang="en-US" dirty="0">
                <a:latin typeface="Times New Roman" pitchFamily="18" charset="0"/>
                <a:cs typeface="Times New Roman" pitchFamily="18" charset="0"/>
              </a:rPr>
              <a:t>, which transmits an infectious agent to a new host. Arthropods which act as vectors include houseflies, mosquitoes, lice and ticks.</a:t>
            </a:r>
          </a:p>
          <a:p>
            <a:pPr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222047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Route of entry</a:t>
            </a:r>
            <a:br>
              <a:rPr lang="en-US" dirty="0"/>
            </a:br>
            <a:endParaRPr lang="en-US" dirty="0"/>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Successful transmission of the infectious agent requires it to enter the host through a specific part of the body before it can cause disease. The site through which an infectious agent enters the host is called the </a:t>
            </a:r>
            <a:r>
              <a:rPr lang="en-US" b="1" dirty="0">
                <a:latin typeface="Times New Roman" pitchFamily="18" charset="0"/>
                <a:cs typeface="Times New Roman" pitchFamily="18" charset="0"/>
              </a:rPr>
              <a:t>route of entry</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Some infectious agents get into the body with contaminated food, water or on hands.</a:t>
            </a:r>
          </a:p>
        </p:txBody>
      </p:sp>
    </p:spTree>
    <p:extLst>
      <p:ext uri="{BB962C8B-B14F-4D97-AF65-F5344CB8AC3E}">
        <p14:creationId xmlns:p14="http://schemas.microsoft.com/office/powerpoint/2010/main" val="392490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Susceptible hosts</a:t>
            </a:r>
            <a:br>
              <a:rPr lang="en-US" dirty="0"/>
            </a:br>
            <a:endParaRPr lang="en-US" dirty="0"/>
          </a:p>
        </p:txBody>
      </p:sp>
      <p:sp>
        <p:nvSpPr>
          <p:cNvPr id="3" name="Content Placeholder 2"/>
          <p:cNvSpPr>
            <a:spLocks noGrp="1"/>
          </p:cNvSpPr>
          <p:nvPr>
            <p:ph idx="1"/>
          </p:nvPr>
        </p:nvSpPr>
        <p:spPr/>
        <p:txBody>
          <a:bodyPr/>
          <a:lstStyle/>
          <a:p>
            <a:r>
              <a:rPr lang="en-US" dirty="0"/>
              <a:t>After an infectious agent gets inside the body it has to multiply in order to cause the disease.</a:t>
            </a:r>
          </a:p>
          <a:p>
            <a:r>
              <a:rPr lang="en-US" dirty="0"/>
              <a:t>In some hosts, infection leads to the disease developing,</a:t>
            </a:r>
          </a:p>
          <a:p>
            <a:r>
              <a:rPr lang="en-US" dirty="0"/>
              <a:t>Individuals who are likely to develop a communicable disease after exposure to the infectious agents are called </a:t>
            </a:r>
            <a:r>
              <a:rPr lang="en-US" b="1" dirty="0"/>
              <a:t>susceptible hosts</a:t>
            </a:r>
          </a:p>
          <a:p>
            <a:endParaRPr lang="en-US" dirty="0"/>
          </a:p>
        </p:txBody>
      </p:sp>
    </p:spTree>
    <p:extLst>
      <p:ext uri="{BB962C8B-B14F-4D97-AF65-F5344CB8AC3E}">
        <p14:creationId xmlns:p14="http://schemas.microsoft.com/office/powerpoint/2010/main" val="4280742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Multiple Causation of Disease</a:t>
            </a:r>
          </a:p>
        </p:txBody>
      </p:sp>
    </p:spTree>
    <p:extLst>
      <p:ext uri="{BB962C8B-B14F-4D97-AF65-F5344CB8AC3E}">
        <p14:creationId xmlns:p14="http://schemas.microsoft.com/office/powerpoint/2010/main" val="8436145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D53DB4-84FC-17EC-EF52-62783D7EF4D1}"/>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C07DB28B-BC1E-F84A-6C53-42024EA2F17D}"/>
              </a:ext>
            </a:extLst>
          </p:cNvPr>
          <p:cNvSpPr>
            <a:spLocks noGrp="1"/>
          </p:cNvSpPr>
          <p:nvPr>
            <p:ph idx="1"/>
          </p:nvPr>
        </p:nvSpPr>
        <p:spPr/>
        <p:txBody>
          <a:bodyPr>
            <a:normAutofit lnSpcReduction="10000"/>
          </a:bodyPr>
          <a:lstStyle/>
          <a:p>
            <a:r>
              <a:rPr lang="en-US" dirty="0"/>
              <a:t> “ a Condition in which body health is impaired, a departure from a state of health, an alteration of the human body interrupting the performance of vital functions”- Webster</a:t>
            </a:r>
          </a:p>
          <a:p>
            <a:endParaRPr lang="en-US" dirty="0"/>
          </a:p>
          <a:p>
            <a:r>
              <a:rPr lang="en-US" dirty="0"/>
              <a:t> “ a condition of the body or some part or organ of the body in which its functions are disrupted or deranged”.-Oxford English Dictionary</a:t>
            </a:r>
          </a:p>
          <a:p>
            <a:endParaRPr lang="en-US" dirty="0"/>
          </a:p>
          <a:p>
            <a:endParaRPr lang="en-US" dirty="0"/>
          </a:p>
          <a:p>
            <a:r>
              <a:rPr lang="en-US" dirty="0"/>
              <a:t> “ a maladjustment of the human organism to the environment” –Ecological perspective</a:t>
            </a:r>
          </a:p>
          <a:p>
            <a:endParaRPr lang="en-IN" dirty="0"/>
          </a:p>
        </p:txBody>
      </p:sp>
    </p:spTree>
    <p:extLst>
      <p:ext uri="{BB962C8B-B14F-4D97-AF65-F5344CB8AC3E}">
        <p14:creationId xmlns:p14="http://schemas.microsoft.com/office/powerpoint/2010/main" val="8859073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9B3095-D1C0-0C26-127B-BAD63123ED8B}"/>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31A7A7A4-BDBA-BD8D-6106-FBE686E41F73}"/>
              </a:ext>
            </a:extLst>
          </p:cNvPr>
          <p:cNvSpPr>
            <a:spLocks noGrp="1"/>
          </p:cNvSpPr>
          <p:nvPr>
            <p:ph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The capacity of one variable to influence another. The first variable may bring the second into existence or may cause the incidence of the second variable to fluctuate.</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The act of or process of causing</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The act or agent which produces an effect </a:t>
            </a:r>
          </a:p>
          <a:p>
            <a:endParaRPr lang="en-IN" dirty="0"/>
          </a:p>
        </p:txBody>
      </p:sp>
    </p:spTree>
    <p:extLst>
      <p:ext uri="{BB962C8B-B14F-4D97-AF65-F5344CB8AC3E}">
        <p14:creationId xmlns:p14="http://schemas.microsoft.com/office/powerpoint/2010/main" val="2258018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Multiple Causation of Disease</a:t>
            </a:r>
          </a:p>
        </p:txBody>
      </p:sp>
      <p:sp>
        <p:nvSpPr>
          <p:cNvPr id="3" name="Content Placeholder 2"/>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Pettenkofer of Munich ( 1819-1901)  - Early proponent of  Multiple Causation of Disease</a:t>
            </a:r>
          </a:p>
          <a:p>
            <a:r>
              <a:rPr lang="en-US" dirty="0">
                <a:latin typeface="Times New Roman" panose="02020603050405020304" pitchFamily="18" charset="0"/>
                <a:cs typeface="Times New Roman" panose="02020603050405020304" pitchFamily="18" charset="0"/>
              </a:rPr>
              <a:t>Lung cancer, </a:t>
            </a:r>
            <a:r>
              <a:rPr lang="en-US" dirty="0"/>
              <a:t> </a:t>
            </a:r>
            <a:r>
              <a:rPr lang="en-US" dirty="0">
                <a:latin typeface="Times New Roman" panose="02020603050405020304" pitchFamily="18" charset="0"/>
                <a:cs typeface="Times New Roman" panose="02020603050405020304" pitchFamily="18" charset="0"/>
              </a:rPr>
              <a:t>Coronary heart disease, Mental illness- These diseases could not be explained by one cause factor.</a:t>
            </a:r>
          </a:p>
          <a:p>
            <a:r>
              <a:rPr lang="en-US" dirty="0">
                <a:latin typeface="Times New Roman" panose="02020603050405020304" pitchFamily="18" charset="0"/>
                <a:cs typeface="Times New Roman" panose="02020603050405020304" pitchFamily="18" charset="0"/>
              </a:rPr>
              <a:t> There are social, economic, cultural, genetic and psychological factors</a:t>
            </a:r>
          </a:p>
          <a:p>
            <a:r>
              <a:rPr lang="en-US" dirty="0"/>
              <a:t> </a:t>
            </a:r>
            <a:r>
              <a:rPr lang="en-US" dirty="0">
                <a:latin typeface="Times New Roman" panose="02020603050405020304" pitchFamily="18" charset="0"/>
                <a:cs typeface="Times New Roman" panose="02020603050405020304" pitchFamily="18" charset="0"/>
              </a:rPr>
              <a:t>For example:- Tuberculosis is not merely due to tubercle bacilli</a:t>
            </a:r>
          </a:p>
          <a:p>
            <a:r>
              <a:rPr lang="en-US" dirty="0">
                <a:latin typeface="Times New Roman" panose="02020603050405020304" pitchFamily="18" charset="0"/>
                <a:cs typeface="Times New Roman" panose="02020603050405020304" pitchFamily="18" charset="0"/>
              </a:rPr>
              <a:t> Factors – Poverty, overcrowding, malnutrition also plays a role.</a:t>
            </a:r>
          </a:p>
          <a:p>
            <a:r>
              <a:rPr lang="en-US" dirty="0">
                <a:latin typeface="Times New Roman" panose="02020603050405020304" pitchFamily="18" charset="0"/>
                <a:cs typeface="Times New Roman" panose="02020603050405020304" pitchFamily="18" charset="0"/>
              </a:rPr>
              <a:t>The term agent is replaced by causative factors</a:t>
            </a:r>
          </a:p>
          <a:p>
            <a:r>
              <a:rPr lang="en-US" dirty="0">
                <a:latin typeface="Times New Roman" panose="02020603050405020304" pitchFamily="18" charset="0"/>
                <a:cs typeface="Times New Roman" panose="02020603050405020304" pitchFamily="18" charset="0"/>
              </a:rPr>
              <a:t> Need to identify multiple causes of disease</a:t>
            </a:r>
          </a:p>
          <a:p>
            <a:r>
              <a:rPr lang="en-US" dirty="0">
                <a:latin typeface="Times New Roman" panose="02020603050405020304" pitchFamily="18" charset="0"/>
                <a:cs typeface="Times New Roman" panose="02020603050405020304" pitchFamily="18" charset="0"/>
              </a:rPr>
              <a:t> The purpose of knowing the multiple factors of disease is to quantify and arrange them in priority sequence for modification to prevent or control disease.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1814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Triangle of epidemiology</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8733" t="15080" r="30090" b="18410"/>
          <a:stretch/>
        </p:blipFill>
        <p:spPr>
          <a:xfrm>
            <a:off x="1143699" y="1313649"/>
            <a:ext cx="5366572" cy="4855335"/>
          </a:xfrm>
          <a:prstGeom prst="rect">
            <a:avLst/>
          </a:prstGeom>
        </p:spPr>
      </p:pic>
    </p:spTree>
    <p:extLst>
      <p:ext uri="{BB962C8B-B14F-4D97-AF65-F5344CB8AC3E}">
        <p14:creationId xmlns:p14="http://schemas.microsoft.com/office/powerpoint/2010/main" val="3583628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Triangle of Epidemiology</a:t>
            </a:r>
          </a:p>
        </p:txBody>
      </p:sp>
      <p:sp>
        <p:nvSpPr>
          <p:cNvPr id="3" name="Content Placeholder 2"/>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It presents an adapted and advanced model of the triangle of epidemiology</a:t>
            </a:r>
          </a:p>
          <a:p>
            <a:r>
              <a:rPr lang="en-US" dirty="0">
                <a:latin typeface="Times New Roman" panose="02020603050405020304" pitchFamily="18" charset="0"/>
                <a:cs typeface="Times New Roman" panose="02020603050405020304" pitchFamily="18" charset="0"/>
              </a:rPr>
              <a:t>This new model includes all facets of the communicable disease model</a:t>
            </a:r>
          </a:p>
          <a:p>
            <a:r>
              <a:rPr lang="en-US" dirty="0">
                <a:latin typeface="Times New Roman" panose="02020603050405020304" pitchFamily="18" charset="0"/>
                <a:cs typeface="Times New Roman" panose="02020603050405020304" pitchFamily="18" charset="0"/>
              </a:rPr>
              <a:t> Make it more relevant and useful with regard to the today’s diseases</a:t>
            </a:r>
          </a:p>
          <a:p>
            <a:r>
              <a:rPr lang="en-US" dirty="0">
                <a:latin typeface="Times New Roman" panose="02020603050405020304" pitchFamily="18" charset="0"/>
                <a:cs typeface="Times New Roman" panose="02020603050405020304" pitchFamily="18" charset="0"/>
              </a:rPr>
              <a:t> Conditions, disorders, defects, injuries and deaths</a:t>
            </a:r>
          </a:p>
          <a:p>
            <a:r>
              <a:rPr lang="en-US" dirty="0">
                <a:latin typeface="Times New Roman" panose="02020603050405020304" pitchFamily="18" charset="0"/>
                <a:cs typeface="Times New Roman" panose="02020603050405020304" pitchFamily="18" charset="0"/>
              </a:rPr>
              <a:t> It also reflects the cause of current illness and conditions</a:t>
            </a:r>
          </a:p>
          <a:p>
            <a:r>
              <a:rPr lang="en-US" dirty="0">
                <a:latin typeface="Times New Roman" panose="02020603050405020304" pitchFamily="18" charset="0"/>
                <a:cs typeface="Times New Roman" panose="02020603050405020304" pitchFamily="18" charset="0"/>
              </a:rPr>
              <a:t> Behaviour, lifestyle factors, environmental causes, ecologic elements </a:t>
            </a:r>
          </a:p>
          <a:p>
            <a:r>
              <a:rPr lang="en-US" dirty="0">
                <a:latin typeface="Times New Roman" panose="02020603050405020304" pitchFamily="18" charset="0"/>
                <a:cs typeface="Times New Roman" panose="02020603050405020304" pitchFamily="18" charset="0"/>
              </a:rPr>
              <a:t> Physical factors and chronic diseases </a:t>
            </a:r>
          </a:p>
          <a:p>
            <a:r>
              <a:rPr lang="en-US" dirty="0">
                <a:latin typeface="Times New Roman" panose="02020603050405020304" pitchFamily="18" charset="0"/>
                <a:cs typeface="Times New Roman" panose="02020603050405020304" pitchFamily="18" charset="0"/>
              </a:rPr>
              <a:t> The term agent replaced by Causative factors – Identify the </a:t>
            </a:r>
            <a:r>
              <a:rPr lang="en-US">
                <a:latin typeface="Times New Roman" panose="02020603050405020304" pitchFamily="18" charset="0"/>
                <a:cs typeface="Times New Roman" panose="02020603050405020304" pitchFamily="18" charset="0"/>
              </a:rPr>
              <a:t>multiple causes </a:t>
            </a:r>
            <a:endParaRPr lang="en-US" dirty="0"/>
          </a:p>
        </p:txBody>
      </p:sp>
    </p:spTree>
    <p:extLst>
      <p:ext uri="{BB962C8B-B14F-4D97-AF65-F5344CB8AC3E}">
        <p14:creationId xmlns:p14="http://schemas.microsoft.com/office/powerpoint/2010/main" val="3342185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Web of Causation</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This model of disease causation was suggested by MacMahon and Pugh </a:t>
            </a:r>
          </a:p>
          <a:p>
            <a:r>
              <a:rPr lang="en-US" dirty="0">
                <a:latin typeface="Times New Roman" panose="02020603050405020304" pitchFamily="18" charset="0"/>
                <a:cs typeface="Times New Roman" panose="02020603050405020304" pitchFamily="18" charset="0"/>
              </a:rPr>
              <a:t> In their book “Epidemiologic Principles and methods”</a:t>
            </a:r>
          </a:p>
          <a:p>
            <a:r>
              <a:rPr lang="en-US" dirty="0">
                <a:latin typeface="Times New Roman" panose="02020603050405020304" pitchFamily="18" charset="0"/>
                <a:cs typeface="Times New Roman" panose="02020603050405020304" pitchFamily="18" charset="0"/>
              </a:rPr>
              <a:t> This model ideally suited in the study of chronic disease</a:t>
            </a:r>
          </a:p>
          <a:p>
            <a:r>
              <a:rPr lang="en-US" dirty="0">
                <a:latin typeface="Times New Roman" panose="02020603050405020304" pitchFamily="18" charset="0"/>
                <a:cs typeface="Times New Roman" panose="02020603050405020304" pitchFamily="18" charset="0"/>
              </a:rPr>
              <a:t> Disease agent is not known, But is the outcome of interaction of multiple factors</a:t>
            </a:r>
          </a:p>
          <a:p>
            <a:r>
              <a:rPr lang="en-US" dirty="0">
                <a:latin typeface="Times New Roman" panose="02020603050405020304" pitchFamily="18" charset="0"/>
                <a:cs typeface="Times New Roman" panose="02020603050405020304" pitchFamily="18" charset="0"/>
              </a:rPr>
              <a:t> The web of causation – all predisposing factors of any type  and their complex interrelationship with each other.</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27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2400" dirty="0" smtClean="0">
                <a:latin typeface="Times New Roman" pitchFamily="18" charset="0"/>
                <a:cs typeface="Times New Roman" pitchFamily="18" charset="0"/>
              </a:rPr>
              <a:t>LEADERSHIP AND SKILL DEVELOPMENT</a:t>
            </a:r>
          </a:p>
          <a:p>
            <a:pPr algn="just"/>
            <a:r>
              <a:rPr lang="en-US" sz="2400" dirty="0" smtClean="0">
                <a:latin typeface="Times New Roman" pitchFamily="18" charset="0"/>
                <a:cs typeface="Times New Roman" pitchFamily="18" charset="0"/>
              </a:rPr>
              <a:t>Effective leadership is a complex and highly valued component of health</a:t>
            </a:r>
          </a:p>
          <a:p>
            <a:pPr algn="just"/>
            <a:r>
              <a:rPr lang="en-US" sz="2400" dirty="0" smtClean="0">
                <a:latin typeface="Times New Roman" pitchFamily="18" charset="0"/>
                <a:cs typeface="Times New Roman" pitchFamily="18" charset="0"/>
              </a:rPr>
              <a:t> It is an influential process, through which groups of people work towards the achievement of a common goal</a:t>
            </a:r>
          </a:p>
          <a:p>
            <a:pPr algn="just"/>
            <a:r>
              <a:rPr lang="en-US" sz="2400" dirty="0" smtClean="0">
                <a:latin typeface="Times New Roman" pitchFamily="18" charset="0"/>
                <a:cs typeface="Times New Roman" pitchFamily="18" charset="0"/>
              </a:rPr>
              <a:t>Effective leadership is a complex and highly valued component of healthcare education, increasingly </a:t>
            </a:r>
            <a:r>
              <a:rPr lang="en-US" sz="2400" dirty="0" err="1" smtClean="0">
                <a:latin typeface="Times New Roman" pitchFamily="18" charset="0"/>
                <a:cs typeface="Times New Roman" pitchFamily="18" charset="0"/>
              </a:rPr>
              <a:t>recognised</a:t>
            </a:r>
            <a:r>
              <a:rPr lang="en-US" sz="2400" dirty="0" smtClean="0">
                <a:latin typeface="Times New Roman" pitchFamily="18" charset="0"/>
                <a:cs typeface="Times New Roman" pitchFamily="18" charset="0"/>
              </a:rPr>
              <a:t> as essential to the delivery of high standards of education, research and clinical practice</a:t>
            </a:r>
          </a:p>
          <a:p>
            <a:pPr algn="just"/>
            <a:r>
              <a:rPr lang="en-US" sz="2400" dirty="0" smtClean="0">
                <a:latin typeface="Times New Roman" pitchFamily="18" charset="0"/>
                <a:cs typeface="Times New Roman" pitchFamily="18" charset="0"/>
              </a:rPr>
              <a:t>leaders within healthcare education should not rely on formal positions of authority, but instead, </a:t>
            </a:r>
            <a:r>
              <a:rPr lang="en-US" sz="2400" dirty="0" err="1" smtClean="0">
                <a:latin typeface="Times New Roman" pitchFamily="18" charset="0"/>
                <a:cs typeface="Times New Roman" pitchFamily="18" charset="0"/>
              </a:rPr>
              <a:t>utilise</a:t>
            </a:r>
            <a:r>
              <a:rPr lang="en-US" sz="2400" dirty="0" smtClean="0">
                <a:latin typeface="Times New Roman" pitchFamily="18" charset="0"/>
                <a:cs typeface="Times New Roman" pitchFamily="18" charset="0"/>
              </a:rPr>
              <a:t> their own appropriate leadership qualities irrespective of their level within the </a:t>
            </a:r>
            <a:r>
              <a:rPr lang="en-US" sz="2400" dirty="0" err="1" smtClean="0">
                <a:latin typeface="Times New Roman" pitchFamily="18" charset="0"/>
                <a:cs typeface="Times New Roman" pitchFamily="18" charset="0"/>
              </a:rPr>
              <a:t>organisation</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29659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Web of causation for myocardial infarction </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340" t="4903" r="19571" b="2332"/>
          <a:stretch/>
        </p:blipFill>
        <p:spPr>
          <a:xfrm>
            <a:off x="508002" y="1352282"/>
            <a:ext cx="6447500" cy="5370490"/>
          </a:xfrm>
        </p:spPr>
      </p:pic>
    </p:spTree>
    <p:extLst>
      <p:ext uri="{BB962C8B-B14F-4D97-AF65-F5344CB8AC3E}">
        <p14:creationId xmlns:p14="http://schemas.microsoft.com/office/powerpoint/2010/main" val="24248362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870778-154A-C543-445A-20E136B4C853}"/>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08B39D35-C425-A699-2931-21E7953B976C}"/>
              </a:ext>
            </a:extLst>
          </p:cNvPr>
          <p:cNvSpPr>
            <a:spLocks noGrp="1"/>
          </p:cNvSpPr>
          <p:nvPr>
            <p:ph idx="1"/>
          </p:nvPr>
        </p:nvSpPr>
        <p:spPr/>
        <p:txBody>
          <a:bodyPr>
            <a:normAutofit fontScale="70000" lnSpcReduction="20000"/>
          </a:bodyPr>
          <a:lstStyle/>
          <a:p>
            <a:r>
              <a:rPr lang="en-US" dirty="0">
                <a:solidFill>
                  <a:srgbClr val="FF0000"/>
                </a:solidFill>
              </a:rPr>
              <a:t>Obesity </a:t>
            </a:r>
            <a:r>
              <a:rPr lang="en-US" dirty="0">
                <a:solidFill>
                  <a:schemeClr val="tx1"/>
                </a:solidFill>
              </a:rPr>
              <a:t>is a complex disease involving an excessive amount of body fat. Obesity isn't just a cosmetic concern. It's a medical problem that increases the risk of other diseases and health problems, such as heart disease, diabetes, high blood pressure and certain cancers.</a:t>
            </a:r>
          </a:p>
          <a:p>
            <a:r>
              <a:rPr lang="en-US" dirty="0">
                <a:solidFill>
                  <a:srgbClr val="FF0000"/>
                </a:solidFill>
              </a:rPr>
              <a:t>Hyperlipidemia</a:t>
            </a:r>
            <a:r>
              <a:rPr lang="en-US" dirty="0"/>
              <a:t> (high cholesterol) means your blood has too many lipids (fats) in it. These can add up and lead to blockages in your blood vessels. This is why high cholesterol can put you at risk for a stroke or heart attack.</a:t>
            </a:r>
          </a:p>
          <a:p>
            <a:r>
              <a:rPr lang="en-US" dirty="0">
                <a:solidFill>
                  <a:srgbClr val="FF0000"/>
                </a:solidFill>
              </a:rPr>
              <a:t>Coronary atherosclerosis- </a:t>
            </a:r>
            <a:r>
              <a:rPr lang="en-US" dirty="0"/>
              <a:t>Atherosclerosis is thickening or hardening of the arteries caused by a buildup of plaque in the inner lining of an artery. Risk factors may include high cholesterol and triglyceride levels, high blood pressure, smoking, diabetes, obesity, physical activity, and eating saturated fats.). If the plaques rupture, you can have a heart attack </a:t>
            </a:r>
          </a:p>
          <a:p>
            <a:r>
              <a:rPr lang="en-US" dirty="0">
                <a:solidFill>
                  <a:srgbClr val="FF0000"/>
                </a:solidFill>
              </a:rPr>
              <a:t>Catecholamines </a:t>
            </a:r>
            <a:r>
              <a:rPr lang="en-US" dirty="0"/>
              <a:t>generate moderately elevated levels of platelet count which enhances the risk of thrombosis.</a:t>
            </a:r>
          </a:p>
          <a:p>
            <a:r>
              <a:rPr lang="en-US" dirty="0">
                <a:solidFill>
                  <a:srgbClr val="FF0000"/>
                </a:solidFill>
              </a:rPr>
              <a:t>Hypertension</a:t>
            </a:r>
            <a:r>
              <a:rPr lang="en-US" dirty="0"/>
              <a:t> is when blood pressure is too high. Blood pressure is written as two numbers. The first (systolic) number represents the pressure in blood vessels when the heart contracts or beats. The second (diastolic) number represents the pressure in the vessels when the heart rests between beats</a:t>
            </a:r>
            <a:endParaRPr lang="en-IN" dirty="0"/>
          </a:p>
        </p:txBody>
      </p:sp>
    </p:spTree>
    <p:extLst>
      <p:ext uri="{BB962C8B-B14F-4D97-AF65-F5344CB8AC3E}">
        <p14:creationId xmlns:p14="http://schemas.microsoft.com/office/powerpoint/2010/main" val="18554902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C69C2B-DF06-AA29-4C69-E43096BBE50A}"/>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 xmlns:a16="http://schemas.microsoft.com/office/drawing/2014/main" id="{A135F243-3CD7-65CB-DBE3-AAFCE3603BFA}"/>
              </a:ext>
            </a:extLst>
          </p:cNvPr>
          <p:cNvSpPr>
            <a:spLocks noGrp="1"/>
          </p:cNvSpPr>
          <p:nvPr>
            <p:ph idx="1"/>
          </p:nvPr>
        </p:nvSpPr>
        <p:spPr/>
        <p:txBody>
          <a:bodyPr>
            <a:normAutofit fontScale="85000" lnSpcReduction="20000"/>
          </a:bodyPr>
          <a:lstStyle/>
          <a:p>
            <a:r>
              <a:rPr lang="en-US" i="0" dirty="0">
                <a:solidFill>
                  <a:srgbClr val="FF0000"/>
                </a:solidFill>
                <a:effectLst/>
                <a:latin typeface="arial" panose="020B0604020202020204" pitchFamily="34" charset="0"/>
              </a:rPr>
              <a:t>Arteries, </a:t>
            </a:r>
            <a:r>
              <a:rPr lang="en-US" i="0" dirty="0">
                <a:solidFill>
                  <a:schemeClr val="tx1"/>
                </a:solidFill>
                <a:effectLst/>
                <a:latin typeface="arial" panose="020B0604020202020204" pitchFamily="34" charset="0"/>
              </a:rPr>
              <a:t>a critical part of your cardiovascular system, are blood vessels that distribute oxygen-rich blood to your entire body. These tube-like vessels and the muscles inside them ensure your organs and tissues have the oxygen and nutrients they need to function.</a:t>
            </a:r>
          </a:p>
          <a:p>
            <a:r>
              <a:rPr lang="en-US" i="0" dirty="0">
                <a:solidFill>
                  <a:srgbClr val="FF0000"/>
                </a:solidFill>
                <a:effectLst/>
                <a:latin typeface="arial" panose="020B0604020202020204" pitchFamily="34" charset="0"/>
              </a:rPr>
              <a:t>Coronary occlusion</a:t>
            </a:r>
            <a:r>
              <a:rPr lang="en-US" b="1" i="0" dirty="0">
                <a:solidFill>
                  <a:srgbClr val="202124"/>
                </a:solidFill>
                <a:effectLst/>
                <a:latin typeface="arial" panose="020B0604020202020204" pitchFamily="34" charset="0"/>
              </a:rPr>
              <a:t>: </a:t>
            </a:r>
            <a:r>
              <a:rPr lang="en-US" b="0" i="0" dirty="0">
                <a:solidFill>
                  <a:srgbClr val="202124"/>
                </a:solidFill>
                <a:effectLst/>
                <a:latin typeface="arial" panose="020B0604020202020204" pitchFamily="34" charset="0"/>
              </a:rPr>
              <a:t>When one or more of the coronary arteries suddenly becomes completely blocked, a heart attack (injury to the heart muscle) may occur. </a:t>
            </a:r>
          </a:p>
          <a:p>
            <a:r>
              <a:rPr lang="en-US" b="0" i="0" dirty="0">
                <a:solidFill>
                  <a:srgbClr val="FF0000"/>
                </a:solidFill>
                <a:effectLst/>
                <a:latin typeface="arial" panose="020B0604020202020204" pitchFamily="34" charset="0"/>
              </a:rPr>
              <a:t>Myocardial ischemia </a:t>
            </a:r>
            <a:r>
              <a:rPr lang="en-US" b="1" i="0" dirty="0">
                <a:solidFill>
                  <a:srgbClr val="202124"/>
                </a:solidFill>
                <a:effectLst/>
                <a:latin typeface="arial" panose="020B0604020202020204" pitchFamily="34" charset="0"/>
              </a:rPr>
              <a:t>occurs when blood flow to the heart muscle (myocardium) is obstructed by a partial or complete blockage of a coronary artery by a buildup of plaques</a:t>
            </a:r>
            <a:r>
              <a:rPr lang="en-US" i="1" dirty="0">
                <a:solidFill>
                  <a:srgbClr val="202124"/>
                </a:solidFill>
                <a:effectLst/>
                <a:latin typeface="arial" panose="020B0604020202020204" pitchFamily="34" charset="0"/>
              </a:rPr>
              <a:t>(In medicine, a small, abnormal patch of tissue on a body part or an organ. Plaques may also be a build-up of substances from a fluid, such as cholesterol in the blood vessels</a:t>
            </a:r>
            <a:r>
              <a:rPr lang="en-US" b="1" i="0" dirty="0">
                <a:solidFill>
                  <a:srgbClr val="202124"/>
                </a:solidFill>
                <a:effectLst/>
                <a:latin typeface="arial" panose="020B0604020202020204" pitchFamily="34" charset="0"/>
              </a:rPr>
              <a:t>.)</a:t>
            </a:r>
            <a:endParaRPr lang="en-US" dirty="0"/>
          </a:p>
          <a:p>
            <a:r>
              <a:rPr lang="en-US" dirty="0"/>
              <a:t>A heart attack (medically known as a </a:t>
            </a:r>
            <a:r>
              <a:rPr lang="en-US" dirty="0">
                <a:solidFill>
                  <a:srgbClr val="FF0000"/>
                </a:solidFill>
              </a:rPr>
              <a:t>myocardial infarction</a:t>
            </a:r>
            <a:r>
              <a:rPr lang="en-US" dirty="0"/>
              <a:t>) is a deadly medical emergency where your heart muscle begins to die because it isn't getting enough blood flow. This is usually caused by a blockage in the arteries that supply blood to your heart.</a:t>
            </a:r>
            <a:endParaRPr lang="en-IN" dirty="0"/>
          </a:p>
        </p:txBody>
      </p:sp>
    </p:spTree>
    <p:extLst>
      <p:ext uri="{BB962C8B-B14F-4D97-AF65-F5344CB8AC3E}">
        <p14:creationId xmlns:p14="http://schemas.microsoft.com/office/powerpoint/2010/main" val="4030611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Continues……</a:t>
            </a:r>
          </a:p>
        </p:txBody>
      </p:sp>
      <p:sp>
        <p:nvSpPr>
          <p:cNvPr id="3" name="Content Placeholder 2"/>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The web of causation does not imply that the disease cannot be controlled unless all the multiple causes or </a:t>
            </a:r>
          </a:p>
          <a:p>
            <a:r>
              <a:rPr lang="en-US" dirty="0">
                <a:latin typeface="Times New Roman" panose="02020603050405020304" pitchFamily="18" charset="0"/>
                <a:cs typeface="Times New Roman" panose="02020603050405020304" pitchFamily="18" charset="0"/>
              </a:rPr>
              <a:t> Chains of causation or at least a number of them are appropriately controlled or removed</a:t>
            </a:r>
          </a:p>
          <a:p>
            <a:r>
              <a:rPr lang="en-US" dirty="0">
                <a:latin typeface="Times New Roman" panose="02020603050405020304" pitchFamily="18" charset="0"/>
                <a:cs typeface="Times New Roman" panose="02020603050405020304" pitchFamily="18" charset="0"/>
              </a:rPr>
              <a:t>Removal or elimination of just only one link or chain may be sufficient to control disease</a:t>
            </a:r>
          </a:p>
          <a:p>
            <a:r>
              <a:rPr lang="en-US" dirty="0">
                <a:latin typeface="Times New Roman" panose="02020603050405020304" pitchFamily="18" charset="0"/>
                <a:cs typeface="Times New Roman" panose="02020603050405020304" pitchFamily="18" charset="0"/>
              </a:rPr>
              <a:t> Provided that link is sufficiently important in the pathogenetic process (Pathogenetic: Pertaining to genetic cause of a disease or an abnormal condition. For example, BRCA 1 and BRCA2 are genes that, when mutated, are responsible for many cases of cancer of the breast. Therefore, these genes are pathogenetic.</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BReast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CAncer</a:t>
            </a:r>
            <a:r>
              <a:rPr lang="en-US" dirty="0">
                <a:latin typeface="Times New Roman" panose="02020603050405020304" pitchFamily="18" charset="0"/>
                <a:cs typeface="Times New Roman" panose="02020603050405020304" pitchFamily="18" charset="0"/>
              </a:rPr>
              <a:t> gene 1) and BRCA2 (</a:t>
            </a:r>
            <a:r>
              <a:rPr lang="en-US" dirty="0" err="1">
                <a:latin typeface="Times New Roman" panose="02020603050405020304" pitchFamily="18" charset="0"/>
                <a:cs typeface="Times New Roman" panose="02020603050405020304" pitchFamily="18" charset="0"/>
              </a:rPr>
              <a:t>BReast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CAncer</a:t>
            </a:r>
            <a:r>
              <a:rPr lang="en-US" dirty="0">
                <a:latin typeface="Times New Roman" panose="02020603050405020304" pitchFamily="18" charset="0"/>
                <a:cs typeface="Times New Roman" panose="02020603050405020304" pitchFamily="18" charset="0"/>
              </a:rPr>
              <a:t> gene 2) are genes that produce proteins that help repair damaged DNA. Everyone has two copies of each of these genes—one copy inherited from each parent. </a:t>
            </a:r>
          </a:p>
          <a:p>
            <a:pPr marL="0" indent="0">
              <a:buNone/>
            </a:pPr>
            <a:r>
              <a:rPr lang="en-US" dirty="0">
                <a:latin typeface="Times New Roman" panose="02020603050405020304" pitchFamily="18" charset="0"/>
                <a:cs typeface="Times New Roman" panose="02020603050405020304" pitchFamily="18" charset="0"/>
              </a:rPr>
              <a:t>    Both mutations increase the risk of ovarian cancer, as well as pancreatic cancer. A BRCA1 mutation can also increase the risk of cervical, uterine, and colon cancer, while BRCA2 can increase the likelihood of stomach, gallbladder, and bile duct cancer, plus melanoma.</a:t>
            </a:r>
          </a:p>
          <a:p>
            <a:pPr marL="0" indent="0">
              <a:buNone/>
            </a:pPr>
            <a:endParaRPr lang="en-US" dirty="0"/>
          </a:p>
        </p:txBody>
      </p:sp>
    </p:spTree>
    <p:extLst>
      <p:ext uri="{BB962C8B-B14F-4D97-AF65-F5344CB8AC3E}">
        <p14:creationId xmlns:p14="http://schemas.microsoft.com/office/powerpoint/2010/main" val="23950845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997083"/>
            <a:ext cx="7772400" cy="822325"/>
          </a:xfrm>
        </p:spPr>
        <p:txBody>
          <a:bodyPr/>
          <a:lstStyle/>
          <a:p>
            <a:pPr eaLnBrk="1" hangingPunct="1">
              <a:defRPr/>
            </a:pPr>
            <a:r>
              <a:rPr lang="en-US" altLang="en-US" sz="4800" b="1" u="sng">
                <a:solidFill>
                  <a:schemeClr val="hlink"/>
                </a:solidFill>
              </a:rPr>
              <a:t>HEALTH   INDICATORS</a:t>
            </a:r>
          </a:p>
        </p:txBody>
      </p:sp>
      <p:sp>
        <p:nvSpPr>
          <p:cNvPr id="5123" name="Rectangle 3"/>
          <p:cNvSpPr>
            <a:spLocks noGrp="1" noChangeArrowheads="1"/>
          </p:cNvSpPr>
          <p:nvPr>
            <p:ph type="subTitle" idx="1"/>
          </p:nvPr>
        </p:nvSpPr>
        <p:spPr>
          <a:xfrm>
            <a:off x="1371600" y="4343400"/>
            <a:ext cx="6400800" cy="1295400"/>
          </a:xfrm>
        </p:spPr>
        <p:txBody>
          <a:bodyPr/>
          <a:lstStyle/>
          <a:p>
            <a:pPr eaLnBrk="1" hangingPunct="1">
              <a:defRPr/>
            </a:pPr>
            <a:r>
              <a:rPr lang="en-US" altLang="en-US" sz="3600" b="1">
                <a:latin typeface="Arial" panose="020B0604020202020204" pitchFamily="34" charset="0"/>
              </a:rPr>
              <a:t>National Health Indicators</a:t>
            </a:r>
          </a:p>
        </p:txBody>
      </p:sp>
    </p:spTree>
    <p:extLst>
      <p:ext uri="{BB962C8B-B14F-4D97-AF65-F5344CB8AC3E}">
        <p14:creationId xmlns:p14="http://schemas.microsoft.com/office/powerpoint/2010/main" val="42546311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295400"/>
          </a:xfrm>
        </p:spPr>
        <p:txBody>
          <a:bodyPr/>
          <a:lstStyle/>
          <a:p>
            <a:pPr eaLnBrk="1" hangingPunct="1">
              <a:defRPr/>
            </a:pPr>
            <a:r>
              <a:rPr lang="en-US" altLang="en-US" sz="3600" b="1">
                <a:solidFill>
                  <a:srgbClr val="FF9900"/>
                </a:solidFill>
                <a:latin typeface="Bookman Old Style" panose="02050604050505020204" pitchFamily="18" charset="0"/>
              </a:rPr>
              <a:t>			</a:t>
            </a:r>
            <a:r>
              <a:rPr lang="en-US" altLang="en-US" sz="4800" b="1" u="sng">
                <a:solidFill>
                  <a:srgbClr val="FF9900"/>
                </a:solidFill>
                <a:latin typeface="Bookman Old Style" panose="02050604050505020204" pitchFamily="18" charset="0"/>
              </a:rPr>
              <a:t>Health</a:t>
            </a:r>
          </a:p>
        </p:txBody>
      </p:sp>
      <p:sp>
        <p:nvSpPr>
          <p:cNvPr id="18435" name="Content Placeholder 2"/>
          <p:cNvSpPr>
            <a:spLocks noGrp="1"/>
          </p:cNvSpPr>
          <p:nvPr>
            <p:ph idx="1"/>
          </p:nvPr>
        </p:nvSpPr>
        <p:spPr>
          <a:xfrm>
            <a:off x="0" y="990600"/>
            <a:ext cx="9144000" cy="5867400"/>
          </a:xfrm>
        </p:spPr>
        <p:txBody>
          <a:bodyPr/>
          <a:lstStyle/>
          <a:p>
            <a:pPr eaLnBrk="1" hangingPunct="1">
              <a:defRPr/>
            </a:pPr>
            <a:r>
              <a:rPr lang="en-US" sz="2800" b="1" dirty="0"/>
              <a:t>Health is defined as “</a:t>
            </a:r>
            <a:r>
              <a:rPr lang="en-US" sz="2800" b="1" dirty="0">
                <a:solidFill>
                  <a:srgbClr val="FFFF00"/>
                </a:solidFill>
              </a:rPr>
              <a:t>a </a:t>
            </a:r>
            <a:r>
              <a:rPr lang="en-US" sz="2800" b="1" dirty="0">
                <a:solidFill>
                  <a:srgbClr val="FFFF00"/>
                </a:solidFill>
                <a:ea typeface="Tahoma" pitchFamily="34" charset="0"/>
                <a:cs typeface="Tahoma" pitchFamily="34" charset="0"/>
              </a:rPr>
              <a:t>state</a:t>
            </a:r>
            <a:r>
              <a:rPr lang="en-US" sz="2800" b="1" dirty="0">
                <a:solidFill>
                  <a:srgbClr val="FFFF00"/>
                </a:solidFill>
              </a:rPr>
              <a:t> of complete physical, mental &amp; social wellbeing, and not merely an absence of disease or infirmity</a:t>
            </a:r>
            <a:r>
              <a:rPr lang="en-US" sz="2800" b="1" dirty="0"/>
              <a:t>”</a:t>
            </a:r>
          </a:p>
          <a:p>
            <a:pPr eaLnBrk="1" hangingPunct="1">
              <a:defRPr/>
            </a:pPr>
            <a:r>
              <a:rPr lang="en-US" sz="2800" b="1" dirty="0"/>
              <a:t>This statement has been amplified to include the ability to lead a “</a:t>
            </a:r>
            <a:r>
              <a:rPr lang="en-US" sz="2800" b="1" dirty="0">
                <a:solidFill>
                  <a:srgbClr val="FFFF00"/>
                </a:solidFill>
              </a:rPr>
              <a:t>socially and economically productive life” </a:t>
            </a:r>
          </a:p>
          <a:p>
            <a:pPr eaLnBrk="1" hangingPunct="1">
              <a:defRPr/>
            </a:pPr>
            <a:r>
              <a:rPr lang="en-US" sz="2800" b="1" dirty="0"/>
              <a:t>Health cannot be measured in exact measurable  forms</a:t>
            </a:r>
          </a:p>
          <a:p>
            <a:pPr eaLnBrk="1" hangingPunct="1">
              <a:defRPr/>
            </a:pPr>
            <a:r>
              <a:rPr lang="en-US" sz="2800" b="1" dirty="0"/>
              <a:t>Measurement have been framed in terms of illness (or lack of health), consequences of ill-health (morbidity, mortality) &amp; economic, occupation &amp; domestic factors that promote ill health</a:t>
            </a:r>
          </a:p>
        </p:txBody>
      </p:sp>
      <p:sp>
        <p:nvSpPr>
          <p:cNvPr id="18436" name="Slide Number Placeholder 3"/>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17698776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a:r>
              <a:rPr lang="en-US" altLang="en-US" sz="4000" b="1" u="sng" smtClean="0">
                <a:effectLst/>
              </a:rPr>
              <a:t>National Health Indicators</a:t>
            </a:r>
            <a:r>
              <a:rPr lang="en-US" altLang="en-US" sz="4000" smtClean="0">
                <a:effectLst/>
              </a:rPr>
              <a:t/>
            </a:r>
            <a:br>
              <a:rPr lang="en-US" altLang="en-US" sz="4000" smtClean="0">
                <a:effectLst/>
              </a:rPr>
            </a:br>
            <a:endParaRPr lang="en-US" altLang="en-US" sz="4000" smtClean="0">
              <a:effectLst/>
            </a:endParaRPr>
          </a:p>
        </p:txBody>
      </p:sp>
      <p:sp>
        <p:nvSpPr>
          <p:cNvPr id="81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altLang="en-US" sz="2800" b="1" u="sng" smtClean="0">
                <a:effectLst/>
              </a:rPr>
              <a:t>Health indicators</a:t>
            </a:r>
            <a:r>
              <a:rPr lang="en-US" altLang="en-US" sz="2800" smtClean="0">
                <a:effectLst/>
              </a:rPr>
              <a:t> are used to measure health status of the community. They are defined as parameters that can measure changes in the level of health. In fact, they are indirect parameters or variables that assess state of the health of the community. Indicators can be:</a:t>
            </a:r>
          </a:p>
          <a:p>
            <a:pPr>
              <a:lnSpc>
                <a:spcPct val="90000"/>
              </a:lnSpc>
              <a:buFontTx/>
              <a:buNone/>
            </a:pPr>
            <a:r>
              <a:rPr lang="en-US" altLang="en-US" sz="2800" smtClean="0">
                <a:effectLst/>
              </a:rPr>
              <a:t> 1. Rates</a:t>
            </a:r>
          </a:p>
          <a:p>
            <a:pPr>
              <a:lnSpc>
                <a:spcPct val="90000"/>
              </a:lnSpc>
              <a:buFontTx/>
              <a:buNone/>
            </a:pPr>
            <a:r>
              <a:rPr lang="en-US" altLang="en-US" sz="2800" smtClean="0">
                <a:effectLst/>
              </a:rPr>
              <a:t> 2. Ratios</a:t>
            </a:r>
          </a:p>
          <a:p>
            <a:pPr>
              <a:lnSpc>
                <a:spcPct val="90000"/>
              </a:lnSpc>
              <a:buFontTx/>
              <a:buNone/>
            </a:pPr>
            <a:r>
              <a:rPr lang="en-US" altLang="en-US" sz="2800" smtClean="0">
                <a:effectLst/>
              </a:rPr>
              <a:t> 3. Number (in a specific place and time).</a:t>
            </a:r>
          </a:p>
        </p:txBody>
      </p:sp>
    </p:spTree>
    <p:extLst>
      <p:ext uri="{BB962C8B-B14F-4D97-AF65-F5344CB8AC3E}">
        <p14:creationId xmlns:p14="http://schemas.microsoft.com/office/powerpoint/2010/main" val="41416648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0"/>
            <a:ext cx="7772400" cy="838200"/>
          </a:xfrm>
        </p:spPr>
        <p:txBody>
          <a:bodyPr/>
          <a:lstStyle/>
          <a:p>
            <a:pPr eaLnBrk="1" hangingPunct="1">
              <a:defRPr/>
            </a:pPr>
            <a:r>
              <a:rPr lang="en-US" altLang="en-US" sz="4000" b="1">
                <a:solidFill>
                  <a:srgbClr val="FF9900"/>
                </a:solidFill>
                <a:latin typeface="Bookman Old Style" panose="02050604050505020204" pitchFamily="18" charset="0"/>
              </a:rPr>
              <a:t>     </a:t>
            </a:r>
            <a:r>
              <a:rPr lang="en-US" altLang="en-US" sz="4000" b="1" u="sng">
                <a:solidFill>
                  <a:srgbClr val="FF9900"/>
                </a:solidFill>
                <a:latin typeface="Bookman Old Style" panose="02050604050505020204" pitchFamily="18" charset="0"/>
              </a:rPr>
              <a:t>Uses of Health Indicators</a:t>
            </a:r>
            <a:r>
              <a:rPr lang="en-US" altLang="en-US" sz="4000" b="1">
                <a:solidFill>
                  <a:srgbClr val="FF9900"/>
                </a:solidFill>
                <a:latin typeface="Bookman Old Style" panose="02050604050505020204" pitchFamily="18" charset="0"/>
              </a:rPr>
              <a:t> </a:t>
            </a:r>
          </a:p>
        </p:txBody>
      </p:sp>
      <p:sp>
        <p:nvSpPr>
          <p:cNvPr id="21507" name="Rectangle 3"/>
          <p:cNvSpPr>
            <a:spLocks noGrp="1" noChangeArrowheads="1"/>
          </p:cNvSpPr>
          <p:nvPr>
            <p:ph idx="1"/>
          </p:nvPr>
        </p:nvSpPr>
        <p:spPr>
          <a:xfrm>
            <a:off x="0" y="1143000"/>
            <a:ext cx="9144000" cy="5638800"/>
          </a:xfrm>
        </p:spPr>
        <p:txBody>
          <a:bodyPr/>
          <a:lstStyle/>
          <a:p>
            <a:pPr eaLnBrk="1" hangingPunct="1">
              <a:defRPr/>
            </a:pPr>
            <a:r>
              <a:rPr lang="en-US" altLang="en-US" sz="2800" b="1"/>
              <a:t>Measurement of the health of the community.</a:t>
            </a:r>
          </a:p>
          <a:p>
            <a:pPr eaLnBrk="1" hangingPunct="1">
              <a:defRPr/>
            </a:pPr>
            <a:r>
              <a:rPr lang="en-US" altLang="en-US" sz="2800" b="1"/>
              <a:t>Compare health status of one community with another whether in the same continent or globally.</a:t>
            </a:r>
          </a:p>
          <a:p>
            <a:pPr eaLnBrk="1" hangingPunct="1">
              <a:defRPr/>
            </a:pPr>
            <a:r>
              <a:rPr lang="en-US" altLang="en-US" sz="2800" b="1"/>
              <a:t>Assessment of health care needs.</a:t>
            </a:r>
          </a:p>
          <a:p>
            <a:pPr eaLnBrk="1" hangingPunct="1">
              <a:defRPr/>
            </a:pPr>
            <a:r>
              <a:rPr lang="en-US" altLang="en-US" sz="2800" b="1"/>
              <a:t>Proper allocation of human and non-human resources according to the needs.</a:t>
            </a:r>
          </a:p>
          <a:p>
            <a:pPr eaLnBrk="1" hangingPunct="1">
              <a:defRPr/>
            </a:pPr>
            <a:r>
              <a:rPr lang="en-US" altLang="en-US" sz="2800" b="1"/>
              <a:t>Monitoring and evaluation of health services, activities, and programs.</a:t>
            </a:r>
          </a:p>
          <a:p>
            <a:pPr eaLnBrk="1" hangingPunct="1">
              <a:defRPr/>
            </a:pPr>
            <a:r>
              <a:rPr lang="en-US" altLang="en-US" sz="2800" b="1"/>
              <a:t>Compare health status of different areas or groups of people over time.</a:t>
            </a:r>
          </a:p>
        </p:txBody>
      </p:sp>
    </p:spTree>
    <p:extLst>
      <p:ext uri="{BB962C8B-B14F-4D97-AF65-F5344CB8AC3E}">
        <p14:creationId xmlns:p14="http://schemas.microsoft.com/office/powerpoint/2010/main" val="16599037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tLang="en-US" sz="4000">
                <a:solidFill>
                  <a:schemeClr val="hlink"/>
                </a:solidFill>
              </a:rPr>
              <a:t>	</a:t>
            </a:r>
            <a:r>
              <a:rPr lang="en-US" altLang="en-US" sz="4000" u="sng">
                <a:solidFill>
                  <a:schemeClr val="hlink"/>
                </a:solidFill>
              </a:rPr>
              <a:t>Characteristics of Indicators</a:t>
            </a:r>
            <a:r>
              <a:rPr lang="en-US" altLang="en-US" sz="4000">
                <a:solidFill>
                  <a:schemeClr val="hlink"/>
                </a:solidFill>
              </a:rPr>
              <a:t/>
            </a:r>
            <a:br>
              <a:rPr lang="en-US" altLang="en-US" sz="4000">
                <a:solidFill>
                  <a:schemeClr val="hlink"/>
                </a:solidFill>
              </a:rPr>
            </a:br>
            <a:endParaRPr lang="en-US" altLang="en-US" sz="4000">
              <a:solidFill>
                <a:schemeClr val="hlink"/>
              </a:solidFill>
            </a:endParaRPr>
          </a:p>
        </p:txBody>
      </p:sp>
      <p:sp>
        <p:nvSpPr>
          <p:cNvPr id="9219" name="Rectangle 3"/>
          <p:cNvSpPr>
            <a:spLocks noGrp="1" noChangeArrowheads="1"/>
          </p:cNvSpPr>
          <p:nvPr>
            <p:ph type="body" idx="1"/>
          </p:nvPr>
        </p:nvSpPr>
        <p:spPr>
          <a:xfrm>
            <a:off x="0" y="1371600"/>
            <a:ext cx="9144000" cy="5486400"/>
          </a:xfrm>
        </p:spPr>
        <p:txBody>
          <a:bodyPr/>
          <a:lstStyle/>
          <a:p>
            <a:pPr marL="533400" indent="-533400" eaLnBrk="1" hangingPunct="1">
              <a:lnSpc>
                <a:spcPct val="80000"/>
              </a:lnSpc>
              <a:buFontTx/>
              <a:buAutoNum type="arabicPeriod"/>
              <a:defRPr/>
            </a:pPr>
            <a:r>
              <a:rPr lang="en-US" altLang="en-US" sz="2400" b="1">
                <a:solidFill>
                  <a:schemeClr val="hlink"/>
                </a:solidFill>
              </a:rPr>
              <a:t>Valid: </a:t>
            </a:r>
            <a:r>
              <a:rPr lang="en-US" altLang="en-US" sz="2400" b="1">
                <a:latin typeface="Arial" panose="020B0604020202020204" pitchFamily="34" charset="0"/>
              </a:rPr>
              <a:t>They should actually measure what they are  supposed to measure, e.g. use of case fatality rate to measure severity of a disease.</a:t>
            </a:r>
          </a:p>
          <a:p>
            <a:pPr marL="533400" indent="-533400" eaLnBrk="1" hangingPunct="1">
              <a:lnSpc>
                <a:spcPct val="80000"/>
              </a:lnSpc>
              <a:buFontTx/>
              <a:buNone/>
              <a:defRPr/>
            </a:pPr>
            <a:endParaRPr lang="en-US" altLang="en-US" sz="2400" b="1">
              <a:solidFill>
                <a:schemeClr val="hlink"/>
              </a:solidFill>
              <a:latin typeface="Arial" panose="020B0604020202020204" pitchFamily="34" charset="0"/>
            </a:endParaRPr>
          </a:p>
          <a:p>
            <a:pPr marL="533400" indent="-533400" eaLnBrk="1" hangingPunct="1">
              <a:lnSpc>
                <a:spcPct val="80000"/>
              </a:lnSpc>
              <a:buFontTx/>
              <a:buNone/>
              <a:defRPr/>
            </a:pPr>
            <a:r>
              <a:rPr lang="en-US" altLang="en-US" sz="2400" b="1">
                <a:solidFill>
                  <a:schemeClr val="hlink"/>
                </a:solidFill>
                <a:latin typeface="Arial" panose="020B0604020202020204" pitchFamily="34" charset="0"/>
              </a:rPr>
              <a:t>2. Reliable</a:t>
            </a:r>
            <a:r>
              <a:rPr lang="en-US" altLang="en-US" sz="2400" b="1">
                <a:latin typeface="Arial" panose="020B0604020202020204" pitchFamily="34" charset="0"/>
              </a:rPr>
              <a:t>: give similar results when the measure is used for the same person in different times with similar circumstances.</a:t>
            </a:r>
          </a:p>
          <a:p>
            <a:pPr marL="533400" indent="-533400" eaLnBrk="1" hangingPunct="1">
              <a:lnSpc>
                <a:spcPct val="80000"/>
              </a:lnSpc>
              <a:buFontTx/>
              <a:buNone/>
              <a:defRPr/>
            </a:pPr>
            <a:endParaRPr lang="en-US" altLang="en-US" sz="2400" b="1">
              <a:latin typeface="Arial" panose="020B0604020202020204" pitchFamily="34" charset="0"/>
            </a:endParaRPr>
          </a:p>
          <a:p>
            <a:pPr marL="533400" indent="-533400" eaLnBrk="1" hangingPunct="1">
              <a:lnSpc>
                <a:spcPct val="80000"/>
              </a:lnSpc>
              <a:buFontTx/>
              <a:buNone/>
              <a:defRPr/>
            </a:pPr>
            <a:r>
              <a:rPr lang="en-US" altLang="en-US" sz="2400" b="1">
                <a:solidFill>
                  <a:schemeClr val="hlink"/>
                </a:solidFill>
                <a:latin typeface="Arial" panose="020B0604020202020204" pitchFamily="34" charset="0"/>
              </a:rPr>
              <a:t>3. Objective:</a:t>
            </a:r>
            <a:r>
              <a:rPr lang="en-US" altLang="en-US" sz="2400" b="1">
                <a:latin typeface="Arial" panose="020B0604020202020204" pitchFamily="34" charset="0"/>
              </a:rPr>
              <a:t> does not depend on subjective feelings of the persons, but depends on defined standards.</a:t>
            </a:r>
          </a:p>
          <a:p>
            <a:pPr marL="533400" indent="-533400" eaLnBrk="1" hangingPunct="1">
              <a:lnSpc>
                <a:spcPct val="80000"/>
              </a:lnSpc>
              <a:buFontTx/>
              <a:buNone/>
              <a:defRPr/>
            </a:pPr>
            <a:endParaRPr lang="en-US" altLang="en-US" sz="2400" b="1">
              <a:latin typeface="Arial" panose="020B0604020202020204" pitchFamily="34" charset="0"/>
            </a:endParaRPr>
          </a:p>
          <a:p>
            <a:pPr marL="533400" indent="-533400" eaLnBrk="1" hangingPunct="1">
              <a:lnSpc>
                <a:spcPct val="80000"/>
              </a:lnSpc>
              <a:buFontTx/>
              <a:buNone/>
              <a:defRPr/>
            </a:pPr>
            <a:r>
              <a:rPr lang="en-US" altLang="en-US" sz="2400" b="1">
                <a:solidFill>
                  <a:schemeClr val="hlink"/>
                </a:solidFill>
                <a:latin typeface="Arial" panose="020B0604020202020204" pitchFamily="34" charset="0"/>
              </a:rPr>
              <a:t>4. Sensitive: </a:t>
            </a:r>
            <a:r>
              <a:rPr lang="en-US" altLang="en-US" sz="2400" b="1">
                <a:latin typeface="Arial" panose="020B0604020202020204" pitchFamily="34" charset="0"/>
              </a:rPr>
              <a:t>they should be sensitive to the  changes in the measured condition .</a:t>
            </a:r>
          </a:p>
          <a:p>
            <a:pPr marL="533400" indent="-533400" eaLnBrk="1" hangingPunct="1">
              <a:lnSpc>
                <a:spcPct val="80000"/>
              </a:lnSpc>
              <a:buFontTx/>
              <a:buNone/>
              <a:defRPr/>
            </a:pPr>
            <a:endParaRPr lang="en-US" altLang="en-US" sz="2400" b="1">
              <a:latin typeface="Arial" panose="020B0604020202020204" pitchFamily="34" charset="0"/>
            </a:endParaRPr>
          </a:p>
          <a:p>
            <a:pPr marL="533400" indent="-533400" eaLnBrk="1" hangingPunct="1">
              <a:lnSpc>
                <a:spcPct val="80000"/>
              </a:lnSpc>
              <a:buFontTx/>
              <a:buNone/>
              <a:defRPr/>
            </a:pPr>
            <a:r>
              <a:rPr lang="en-US" altLang="en-US" sz="2400" b="1">
                <a:solidFill>
                  <a:schemeClr val="hlink"/>
                </a:solidFill>
                <a:latin typeface="Arial" panose="020B0604020202020204" pitchFamily="34" charset="0"/>
              </a:rPr>
              <a:t>5. Specific:</a:t>
            </a:r>
            <a:r>
              <a:rPr lang="en-US" altLang="en-US" sz="2400" b="1">
                <a:latin typeface="Arial" panose="020B0604020202020204" pitchFamily="34" charset="0"/>
              </a:rPr>
              <a:t> only reflects the changes in the measured condition.</a:t>
            </a:r>
          </a:p>
          <a:p>
            <a:pPr marL="533400" indent="-533400" eaLnBrk="1" hangingPunct="1">
              <a:lnSpc>
                <a:spcPct val="80000"/>
              </a:lnSpc>
              <a:buFontTx/>
              <a:buNone/>
              <a:defRPr/>
            </a:pPr>
            <a:endParaRPr lang="en-US" altLang="en-US" sz="2400" b="1">
              <a:latin typeface="Arial" panose="020B0604020202020204" pitchFamily="34" charset="0"/>
            </a:endParaRPr>
          </a:p>
          <a:p>
            <a:pPr marL="533400" indent="-533400" eaLnBrk="1" hangingPunct="1">
              <a:lnSpc>
                <a:spcPct val="80000"/>
              </a:lnSpc>
              <a:defRPr/>
            </a:pPr>
            <a:endParaRPr lang="en-US" altLang="en-US" sz="2400" b="1">
              <a:latin typeface="Arial" panose="020B0604020202020204" pitchFamily="34" charset="0"/>
            </a:endParaRPr>
          </a:p>
        </p:txBody>
      </p:sp>
    </p:spTree>
    <p:extLst>
      <p:ext uri="{BB962C8B-B14F-4D97-AF65-F5344CB8AC3E}">
        <p14:creationId xmlns:p14="http://schemas.microsoft.com/office/powerpoint/2010/main" val="6245478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algn="ctr" eaLnBrk="1" hangingPunct="1">
              <a:defRPr/>
            </a:pPr>
            <a:r>
              <a:rPr lang="en-US" altLang="en-US" sz="4000">
                <a:solidFill>
                  <a:schemeClr val="hlink"/>
                </a:solidFill>
              </a:rPr>
              <a:t>	</a:t>
            </a:r>
            <a:r>
              <a:rPr lang="en-US" altLang="en-US" sz="4000" b="1" u="sng">
                <a:solidFill>
                  <a:schemeClr val="hlink"/>
                </a:solidFill>
              </a:rPr>
              <a:t>Characteristics of Indicators</a:t>
            </a:r>
            <a:r>
              <a:rPr lang="en-US" altLang="en-US" sz="4000" u="sng">
                <a:solidFill>
                  <a:schemeClr val="hlink"/>
                </a:solidFill>
              </a:rPr>
              <a:t> (</a:t>
            </a:r>
            <a:r>
              <a:rPr lang="en-US" altLang="en-US" sz="4000" b="1" u="sng">
                <a:solidFill>
                  <a:schemeClr val="hlink"/>
                </a:solidFill>
              </a:rPr>
              <a:t>continued)</a:t>
            </a:r>
            <a:r>
              <a:rPr lang="en-US" altLang="en-US" sz="4000">
                <a:solidFill>
                  <a:schemeClr val="hlink"/>
                </a:solidFill>
              </a:rPr>
              <a:t/>
            </a:r>
            <a:br>
              <a:rPr lang="en-US" altLang="en-US" sz="4000">
                <a:solidFill>
                  <a:schemeClr val="hlink"/>
                </a:solidFill>
              </a:rPr>
            </a:br>
            <a:endParaRPr lang="en-US" altLang="en-US" sz="4000">
              <a:solidFill>
                <a:schemeClr val="hlink"/>
              </a:solidFill>
            </a:endParaRPr>
          </a:p>
        </p:txBody>
      </p:sp>
      <p:sp>
        <p:nvSpPr>
          <p:cNvPr id="45059" name="Rectangle 3"/>
          <p:cNvSpPr>
            <a:spLocks noGrp="1" noChangeArrowheads="1"/>
          </p:cNvSpPr>
          <p:nvPr>
            <p:ph type="body" idx="4294967295"/>
          </p:nvPr>
        </p:nvSpPr>
        <p:spPr/>
        <p:txBody>
          <a:bodyPr/>
          <a:lstStyle/>
          <a:p>
            <a:pPr eaLnBrk="1" hangingPunct="1">
              <a:buFontTx/>
              <a:buNone/>
              <a:defRPr/>
            </a:pPr>
            <a:r>
              <a:rPr lang="en-US" altLang="en-US" b="1">
                <a:solidFill>
                  <a:schemeClr val="hlink"/>
                </a:solidFill>
                <a:latin typeface="Arial" panose="020B0604020202020204" pitchFamily="34" charset="0"/>
              </a:rPr>
              <a:t>6. Feasible:</a:t>
            </a:r>
            <a:r>
              <a:rPr lang="en-US" altLang="en-US" b="1">
                <a:latin typeface="Arial" panose="020B0604020202020204" pitchFamily="34" charset="0"/>
              </a:rPr>
              <a:t> they should have the ability to obtain data needed.</a:t>
            </a:r>
          </a:p>
          <a:p>
            <a:pPr eaLnBrk="1" hangingPunct="1">
              <a:buFontTx/>
              <a:buNone/>
              <a:defRPr/>
            </a:pPr>
            <a:endParaRPr lang="en-US" altLang="en-US" b="1">
              <a:solidFill>
                <a:schemeClr val="hlink"/>
              </a:solidFill>
              <a:latin typeface="Arial" panose="020B0604020202020204" pitchFamily="34" charset="0"/>
            </a:endParaRPr>
          </a:p>
          <a:p>
            <a:pPr eaLnBrk="1" hangingPunct="1">
              <a:buFontTx/>
              <a:buNone/>
              <a:defRPr/>
            </a:pPr>
            <a:r>
              <a:rPr lang="en-US" altLang="en-US" b="1">
                <a:solidFill>
                  <a:schemeClr val="hlink"/>
                </a:solidFill>
                <a:latin typeface="Arial" panose="020B0604020202020204" pitchFamily="34" charset="0"/>
              </a:rPr>
              <a:t>7. Relevant:</a:t>
            </a:r>
            <a:r>
              <a:rPr lang="en-US" altLang="en-US" b="1">
                <a:latin typeface="Arial" panose="020B0604020202020204" pitchFamily="34" charset="0"/>
              </a:rPr>
              <a:t> they should contribute to the understanding of the phenomenon of interest.</a:t>
            </a:r>
          </a:p>
          <a:p>
            <a:pPr eaLnBrk="1" hangingPunct="1">
              <a:defRPr/>
            </a:pPr>
            <a:endParaRPr lang="en-US" altLang="en-US" b="1">
              <a:latin typeface="Arial" panose="020B0604020202020204" pitchFamily="34" charset="0"/>
            </a:endParaRPr>
          </a:p>
        </p:txBody>
      </p:sp>
    </p:spTree>
    <p:extLst>
      <p:ext uri="{BB962C8B-B14F-4D97-AF65-F5344CB8AC3E}">
        <p14:creationId xmlns:p14="http://schemas.microsoft.com/office/powerpoint/2010/main" val="3502675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DEVELOPMENT OF HIDDEN QUALITIES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latin typeface="Times New Roman" pitchFamily="18" charset="0"/>
                <a:cs typeface="Times New Roman" pitchFamily="18" charset="0"/>
              </a:rPr>
              <a:t> Be Empathetic</a:t>
            </a:r>
          </a:p>
          <a:p>
            <a:pPr algn="just"/>
            <a:r>
              <a:rPr lang="en-US" dirty="0" smtClean="0">
                <a:latin typeface="Times New Roman" pitchFamily="18" charset="0"/>
                <a:cs typeface="Times New Roman" pitchFamily="18" charset="0"/>
              </a:rPr>
              <a:t>Be Intuitive</a:t>
            </a:r>
          </a:p>
          <a:p>
            <a:pPr algn="just"/>
            <a:r>
              <a:rPr lang="en-US" dirty="0" smtClean="0">
                <a:latin typeface="Times New Roman" pitchFamily="18" charset="0"/>
                <a:cs typeface="Times New Roman" pitchFamily="18" charset="0"/>
              </a:rPr>
              <a:t>Be Creative</a:t>
            </a:r>
          </a:p>
          <a:p>
            <a:pPr algn="just"/>
            <a:r>
              <a:rPr lang="en-US" dirty="0" smtClean="0">
                <a:latin typeface="Times New Roman" pitchFamily="18" charset="0"/>
                <a:cs typeface="Times New Roman" pitchFamily="18" charset="0"/>
              </a:rPr>
              <a:t>Be Passionate</a:t>
            </a:r>
          </a:p>
          <a:p>
            <a:pPr algn="just"/>
            <a:r>
              <a:rPr lang="en-US" dirty="0" smtClean="0">
                <a:latin typeface="Times New Roman" pitchFamily="18" charset="0"/>
                <a:cs typeface="Times New Roman" pitchFamily="18" charset="0"/>
              </a:rPr>
              <a:t>Be a healthy Life-long Learner</a:t>
            </a:r>
          </a:p>
          <a:p>
            <a:pPr algn="just"/>
            <a:r>
              <a:rPr lang="en-US" dirty="0" smtClean="0">
                <a:latin typeface="Times New Roman" pitchFamily="18" charset="0"/>
                <a:cs typeface="Times New Roman" pitchFamily="18" charset="0"/>
              </a:rPr>
              <a:t>Be a healthy Good Listener</a:t>
            </a:r>
          </a:p>
          <a:p>
            <a:pPr algn="just"/>
            <a:r>
              <a:rPr lang="en-US" dirty="0" smtClean="0">
                <a:latin typeface="Times New Roman" pitchFamily="18" charset="0"/>
                <a:cs typeface="Times New Roman" pitchFamily="18" charset="0"/>
              </a:rPr>
              <a:t>Be Persuasive</a:t>
            </a:r>
          </a:p>
          <a:p>
            <a:pPr algn="just"/>
            <a:r>
              <a:rPr lang="en-US" dirty="0" smtClean="0">
                <a:latin typeface="Times New Roman" pitchFamily="18" charset="0"/>
                <a:cs typeface="Times New Roman" pitchFamily="18" charset="0"/>
              </a:rPr>
              <a:t>Be Responsible and Kind</a:t>
            </a:r>
          </a:p>
          <a:p>
            <a:pPr algn="just"/>
            <a:r>
              <a:rPr lang="en-US" dirty="0" smtClean="0">
                <a:latin typeface="Times New Roman" pitchFamily="18" charset="0"/>
                <a:cs typeface="Times New Roman" pitchFamily="18" charset="0"/>
              </a:rPr>
              <a:t>Be Courageous</a:t>
            </a:r>
          </a:p>
          <a:p>
            <a:pPr algn="just">
              <a:buNone/>
            </a:pPr>
            <a:endParaRPr lang="en-US" dirty="0" smtClean="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3701042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altLang="en-US" sz="4000"/>
              <a:t>			</a:t>
            </a:r>
            <a:r>
              <a:rPr lang="en-US" altLang="en-US" sz="4000" b="1" u="sng">
                <a:solidFill>
                  <a:schemeClr val="hlink"/>
                </a:solidFill>
              </a:rPr>
              <a:t>Indicators</a:t>
            </a:r>
            <a:r>
              <a:rPr lang="en-US" altLang="en-US" sz="4000" b="1">
                <a:solidFill>
                  <a:schemeClr val="hlink"/>
                </a:solidFill>
              </a:rPr>
              <a:t/>
            </a:r>
            <a:br>
              <a:rPr lang="en-US" altLang="en-US" sz="4000" b="1">
                <a:solidFill>
                  <a:schemeClr val="hlink"/>
                </a:solidFill>
              </a:rPr>
            </a:br>
            <a:endParaRPr lang="en-US" altLang="en-US" sz="4000" b="1">
              <a:solidFill>
                <a:schemeClr val="hlink"/>
              </a:solidFill>
            </a:endParaRPr>
          </a:p>
        </p:txBody>
      </p:sp>
      <p:sp>
        <p:nvSpPr>
          <p:cNvPr id="40963" name="Rectangle 3"/>
          <p:cNvSpPr>
            <a:spLocks noGrp="1" noChangeArrowheads="1"/>
          </p:cNvSpPr>
          <p:nvPr>
            <p:ph type="body" idx="1"/>
          </p:nvPr>
        </p:nvSpPr>
        <p:spPr/>
        <p:txBody>
          <a:bodyPr/>
          <a:lstStyle/>
          <a:p>
            <a:pPr eaLnBrk="1" hangingPunct="1">
              <a:buFontTx/>
              <a:buNone/>
              <a:defRPr/>
            </a:pPr>
            <a:r>
              <a:rPr lang="en-US"/>
              <a:t>	</a:t>
            </a:r>
          </a:p>
          <a:p>
            <a:pPr eaLnBrk="1" hangingPunct="1">
              <a:buFontTx/>
              <a:buNone/>
              <a:defRPr/>
            </a:pPr>
            <a:r>
              <a:rPr lang="en-US"/>
              <a:t>	</a:t>
            </a:r>
            <a:r>
              <a:rPr lang="en-US" b="1">
                <a:solidFill>
                  <a:srgbClr val="FFFF66"/>
                </a:solidFill>
              </a:rPr>
              <a:t>WHO</a:t>
            </a:r>
            <a:r>
              <a:rPr lang="en-US" b="1"/>
              <a:t> defines Indicators  as </a:t>
            </a:r>
          </a:p>
          <a:p>
            <a:pPr eaLnBrk="1" hangingPunct="1">
              <a:buFontTx/>
              <a:buNone/>
              <a:defRPr/>
            </a:pPr>
            <a:r>
              <a:rPr lang="en-US" b="1"/>
              <a:t>	</a:t>
            </a:r>
          </a:p>
          <a:p>
            <a:pPr eaLnBrk="1" hangingPunct="1">
              <a:buFontTx/>
              <a:buNone/>
              <a:defRPr/>
            </a:pPr>
            <a:r>
              <a:rPr lang="en-US" b="1"/>
              <a:t>	“</a:t>
            </a:r>
            <a:r>
              <a:rPr lang="en-US" b="1">
                <a:solidFill>
                  <a:schemeClr val="hlink"/>
                </a:solidFill>
              </a:rPr>
              <a:t>variables which  measure change</a:t>
            </a:r>
            <a:r>
              <a:rPr lang="en-US" b="1">
                <a:latin typeface="Arial" charset="0"/>
              </a:rPr>
              <a:t>”</a:t>
            </a:r>
          </a:p>
          <a:p>
            <a:pPr eaLnBrk="1" hangingPunct="1">
              <a:defRPr/>
            </a:pPr>
            <a:endParaRPr lang="en-US" b="1">
              <a:latin typeface="Arial" charset="0"/>
            </a:endParaRPr>
          </a:p>
          <a:p>
            <a:pPr eaLnBrk="1" hangingPunct="1">
              <a:defRPr/>
            </a:pPr>
            <a:endParaRPr lang="en-US"/>
          </a:p>
        </p:txBody>
      </p:sp>
    </p:spTree>
    <p:extLst>
      <p:ext uri="{BB962C8B-B14F-4D97-AF65-F5344CB8AC3E}">
        <p14:creationId xmlns:p14="http://schemas.microsoft.com/office/powerpoint/2010/main" val="36649282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a:r>
              <a:rPr lang="en-US" altLang="en-US" b="1" u="sng" smtClean="0">
                <a:effectLst/>
              </a:rPr>
              <a:t>Health Indicator</a:t>
            </a:r>
          </a:p>
        </p:txBody>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just"/>
            <a:r>
              <a:rPr lang="en-US" altLang="en-US" sz="4000" b="1" smtClean="0">
                <a:effectLst/>
              </a:rPr>
              <a:t>A health indicator is a variable that provides a single numeric measurement of an aspect of health within a population for a special period of time, normally a year.</a:t>
            </a:r>
          </a:p>
        </p:txBody>
      </p:sp>
    </p:spTree>
    <p:extLst>
      <p:ext uri="{BB962C8B-B14F-4D97-AF65-F5344CB8AC3E}">
        <p14:creationId xmlns:p14="http://schemas.microsoft.com/office/powerpoint/2010/main" val="13409180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92100"/>
            <a:ext cx="9144000" cy="1384300"/>
          </a:xfrm>
        </p:spPr>
        <p:txBody>
          <a:bodyPr/>
          <a:lstStyle/>
          <a:p>
            <a:pPr eaLnBrk="1" hangingPunct="1">
              <a:defRPr/>
            </a:pPr>
            <a:r>
              <a:rPr lang="en-US" altLang="en-US" sz="3600" b="1" u="sng">
                <a:solidFill>
                  <a:schemeClr val="hlink"/>
                </a:solidFill>
              </a:rPr>
              <a:t>Factors influencing health Indicators</a:t>
            </a:r>
            <a:r>
              <a:rPr lang="en-US" altLang="en-US" sz="3600">
                <a:solidFill>
                  <a:schemeClr val="hlink"/>
                </a:solidFill>
              </a:rPr>
              <a:t/>
            </a:r>
            <a:br>
              <a:rPr lang="en-US" altLang="en-US" sz="3600">
                <a:solidFill>
                  <a:schemeClr val="hlink"/>
                </a:solidFill>
              </a:rPr>
            </a:br>
            <a:endParaRPr lang="en-US" altLang="en-US" sz="3600">
              <a:solidFill>
                <a:schemeClr val="hlink"/>
              </a:solidFill>
            </a:endParaRPr>
          </a:p>
        </p:txBody>
      </p:sp>
      <p:sp>
        <p:nvSpPr>
          <p:cNvPr id="10243" name="Rectangle 3"/>
          <p:cNvSpPr>
            <a:spLocks noGrp="1" noChangeArrowheads="1"/>
          </p:cNvSpPr>
          <p:nvPr>
            <p:ph type="body" idx="1"/>
          </p:nvPr>
        </p:nvSpPr>
        <p:spPr/>
        <p:txBody>
          <a:bodyPr/>
          <a:lstStyle/>
          <a:p>
            <a:pPr eaLnBrk="1" hangingPunct="1">
              <a:defRPr/>
            </a:pPr>
            <a:r>
              <a:rPr lang="en-US" b="1"/>
              <a:t>Health is multidimensional</a:t>
            </a:r>
          </a:p>
          <a:p>
            <a:pPr eaLnBrk="1" hangingPunct="1">
              <a:defRPr/>
            </a:pPr>
            <a:r>
              <a:rPr lang="en-US" b="1"/>
              <a:t>Each dimension is influenced by numerous factors</a:t>
            </a:r>
          </a:p>
          <a:p>
            <a:pPr eaLnBrk="1" hangingPunct="1">
              <a:defRPr/>
            </a:pPr>
            <a:r>
              <a:rPr lang="en-US" b="1"/>
              <a:t>Economic, occupational, cultural, educational, social</a:t>
            </a:r>
          </a:p>
        </p:txBody>
      </p:sp>
    </p:spTree>
    <p:extLst>
      <p:ext uri="{BB962C8B-B14F-4D97-AF65-F5344CB8AC3E}">
        <p14:creationId xmlns:p14="http://schemas.microsoft.com/office/powerpoint/2010/main" val="25935865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685800"/>
          </a:xfrm>
        </p:spPr>
        <p:txBody>
          <a:bodyPr/>
          <a:lstStyle/>
          <a:p>
            <a:pPr eaLnBrk="1" hangingPunct="1">
              <a:defRPr/>
            </a:pPr>
            <a:r>
              <a:rPr lang="en-US" altLang="en-US" sz="4000"/>
              <a:t>		</a:t>
            </a:r>
            <a:r>
              <a:rPr lang="en-US" altLang="en-US" sz="4000" b="1" u="sng">
                <a:solidFill>
                  <a:schemeClr val="hlink"/>
                </a:solidFill>
              </a:rPr>
              <a:t>Health Indicators</a:t>
            </a:r>
          </a:p>
        </p:txBody>
      </p:sp>
      <p:sp>
        <p:nvSpPr>
          <p:cNvPr id="12291" name="Rectangle 3"/>
          <p:cNvSpPr>
            <a:spLocks noGrp="1" noChangeArrowheads="1"/>
          </p:cNvSpPr>
          <p:nvPr>
            <p:ph type="body" idx="1"/>
          </p:nvPr>
        </p:nvSpPr>
        <p:spPr>
          <a:xfrm>
            <a:off x="0" y="533400"/>
            <a:ext cx="9144000" cy="6324600"/>
          </a:xfrm>
        </p:spPr>
        <p:txBody>
          <a:bodyPr/>
          <a:lstStyle/>
          <a:p>
            <a:pPr eaLnBrk="1" hangingPunct="1">
              <a:lnSpc>
                <a:spcPct val="90000"/>
              </a:lnSpc>
              <a:defRPr/>
            </a:pPr>
            <a:r>
              <a:rPr lang="en-US" b="1">
                <a:solidFill>
                  <a:srgbClr val="FF0000"/>
                </a:solidFill>
              </a:rPr>
              <a:t>Mortality indicators</a:t>
            </a:r>
          </a:p>
          <a:p>
            <a:pPr eaLnBrk="1" hangingPunct="1">
              <a:lnSpc>
                <a:spcPct val="90000"/>
              </a:lnSpc>
              <a:defRPr/>
            </a:pPr>
            <a:r>
              <a:rPr lang="en-US" b="1">
                <a:solidFill>
                  <a:srgbClr val="FFFF66"/>
                </a:solidFill>
              </a:rPr>
              <a:t>Morbidity indicators</a:t>
            </a:r>
          </a:p>
          <a:p>
            <a:pPr eaLnBrk="1" hangingPunct="1">
              <a:lnSpc>
                <a:spcPct val="90000"/>
              </a:lnSpc>
              <a:defRPr/>
            </a:pPr>
            <a:r>
              <a:rPr lang="en-US" b="1">
                <a:solidFill>
                  <a:schemeClr val="hlink"/>
                </a:solidFill>
              </a:rPr>
              <a:t>Disability rates</a:t>
            </a:r>
          </a:p>
          <a:p>
            <a:pPr eaLnBrk="1" hangingPunct="1">
              <a:lnSpc>
                <a:spcPct val="90000"/>
              </a:lnSpc>
              <a:defRPr/>
            </a:pPr>
            <a:r>
              <a:rPr lang="en-US" b="1">
                <a:solidFill>
                  <a:schemeClr val="accent2"/>
                </a:solidFill>
              </a:rPr>
              <a:t>Nutritional status indicators</a:t>
            </a:r>
          </a:p>
          <a:p>
            <a:pPr eaLnBrk="1" hangingPunct="1">
              <a:lnSpc>
                <a:spcPct val="90000"/>
              </a:lnSpc>
              <a:defRPr/>
            </a:pPr>
            <a:r>
              <a:rPr lang="en-US" b="1">
                <a:solidFill>
                  <a:schemeClr val="accent1"/>
                </a:solidFill>
              </a:rPr>
              <a:t>Health care delivery indicators</a:t>
            </a:r>
          </a:p>
          <a:p>
            <a:pPr eaLnBrk="1" hangingPunct="1">
              <a:lnSpc>
                <a:spcPct val="90000"/>
              </a:lnSpc>
              <a:defRPr/>
            </a:pPr>
            <a:r>
              <a:rPr lang="en-US" b="1">
                <a:solidFill>
                  <a:srgbClr val="FFFF66"/>
                </a:solidFill>
              </a:rPr>
              <a:t>Utilization rates</a:t>
            </a:r>
          </a:p>
          <a:p>
            <a:pPr eaLnBrk="1" hangingPunct="1">
              <a:lnSpc>
                <a:spcPct val="90000"/>
              </a:lnSpc>
              <a:defRPr/>
            </a:pPr>
            <a:r>
              <a:rPr lang="en-US" b="1">
                <a:solidFill>
                  <a:schemeClr val="accent1"/>
                </a:solidFill>
              </a:rPr>
              <a:t>Indicators of social and mental health</a:t>
            </a:r>
          </a:p>
          <a:p>
            <a:pPr eaLnBrk="1" hangingPunct="1">
              <a:lnSpc>
                <a:spcPct val="90000"/>
              </a:lnSpc>
              <a:defRPr/>
            </a:pPr>
            <a:r>
              <a:rPr lang="en-US" b="1">
                <a:solidFill>
                  <a:srgbClr val="FFFF66"/>
                </a:solidFill>
              </a:rPr>
              <a:t>Environmental indicators</a:t>
            </a:r>
          </a:p>
          <a:p>
            <a:pPr eaLnBrk="1" hangingPunct="1">
              <a:lnSpc>
                <a:spcPct val="90000"/>
              </a:lnSpc>
              <a:defRPr/>
            </a:pPr>
            <a:r>
              <a:rPr lang="en-US" b="1">
                <a:solidFill>
                  <a:schemeClr val="accent2"/>
                </a:solidFill>
              </a:rPr>
              <a:t>Socio-economic indicators</a:t>
            </a:r>
          </a:p>
          <a:p>
            <a:pPr eaLnBrk="1" hangingPunct="1">
              <a:lnSpc>
                <a:spcPct val="90000"/>
              </a:lnSpc>
              <a:defRPr/>
            </a:pPr>
            <a:r>
              <a:rPr lang="en-US" b="1">
                <a:solidFill>
                  <a:schemeClr val="folHlink"/>
                </a:solidFill>
              </a:rPr>
              <a:t>Health policy indicators</a:t>
            </a:r>
          </a:p>
          <a:p>
            <a:pPr eaLnBrk="1" hangingPunct="1">
              <a:lnSpc>
                <a:spcPct val="90000"/>
              </a:lnSpc>
              <a:defRPr/>
            </a:pPr>
            <a:r>
              <a:rPr lang="en-US" b="1">
                <a:solidFill>
                  <a:srgbClr val="FFFF66"/>
                </a:solidFill>
              </a:rPr>
              <a:t>Indicators of quality of life</a:t>
            </a:r>
          </a:p>
          <a:p>
            <a:pPr eaLnBrk="1" hangingPunct="1">
              <a:lnSpc>
                <a:spcPct val="90000"/>
              </a:lnSpc>
              <a:defRPr/>
            </a:pPr>
            <a:r>
              <a:rPr lang="en-US" b="1"/>
              <a:t>Other indicators</a:t>
            </a:r>
          </a:p>
        </p:txBody>
      </p:sp>
    </p:spTree>
    <p:extLst>
      <p:ext uri="{BB962C8B-B14F-4D97-AF65-F5344CB8AC3E}">
        <p14:creationId xmlns:p14="http://schemas.microsoft.com/office/powerpoint/2010/main" val="12173097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066800"/>
          </a:xfrm>
        </p:spPr>
        <p:txBody>
          <a:bodyPr/>
          <a:lstStyle/>
          <a:p>
            <a:pPr eaLnBrk="1" hangingPunct="1">
              <a:defRPr/>
            </a:pPr>
            <a:r>
              <a:rPr lang="en-US" altLang="en-US" sz="3600" b="1">
                <a:solidFill>
                  <a:srgbClr val="FF9900"/>
                </a:solidFill>
                <a:latin typeface="Bookman Old Style" panose="02050604050505020204" pitchFamily="18" charset="0"/>
              </a:rPr>
              <a:t>	  </a:t>
            </a:r>
            <a:r>
              <a:rPr lang="en-US" altLang="en-US" sz="3600" b="1" u="sng">
                <a:solidFill>
                  <a:srgbClr val="FF9900"/>
                </a:solidFill>
                <a:latin typeface="Bookman Old Style" panose="02050604050505020204" pitchFamily="18" charset="0"/>
              </a:rPr>
              <a:t>Mortality Indicators</a:t>
            </a:r>
            <a:r>
              <a:rPr lang="en-US" altLang="en-US" sz="3600" b="1">
                <a:solidFill>
                  <a:srgbClr val="FF9900"/>
                </a:solidFill>
                <a:latin typeface="Bookman Old Style" panose="02050604050505020204" pitchFamily="18" charset="0"/>
              </a:rPr>
              <a:t> </a:t>
            </a:r>
          </a:p>
        </p:txBody>
      </p:sp>
      <p:sp>
        <p:nvSpPr>
          <p:cNvPr id="23555" name="Content Placeholder 2"/>
          <p:cNvSpPr>
            <a:spLocks noGrp="1"/>
          </p:cNvSpPr>
          <p:nvPr>
            <p:ph idx="1"/>
          </p:nvPr>
        </p:nvSpPr>
        <p:spPr>
          <a:xfrm>
            <a:off x="152400" y="1219200"/>
            <a:ext cx="8991600" cy="5486400"/>
          </a:xfrm>
        </p:spPr>
        <p:txBody>
          <a:bodyPr/>
          <a:lstStyle/>
          <a:p>
            <a:pPr eaLnBrk="1" hangingPunct="1">
              <a:buFont typeface="Wingdings" panose="05000000000000000000" pitchFamily="2" charset="2"/>
              <a:buChar char="q"/>
              <a:defRPr/>
            </a:pPr>
            <a:r>
              <a:rPr lang="en-US" altLang="en-US" b="1" u="sng" dirty="0">
                <a:solidFill>
                  <a:srgbClr val="FFFF00"/>
                </a:solidFill>
              </a:rPr>
              <a:t>Crude Death Rate (CDR)</a:t>
            </a:r>
            <a:r>
              <a:rPr lang="en-US" altLang="en-US" b="1" dirty="0">
                <a:solidFill>
                  <a:srgbClr val="7030A0"/>
                </a:solidFill>
              </a:rPr>
              <a:t> </a:t>
            </a:r>
          </a:p>
          <a:p>
            <a:pPr eaLnBrk="1" hangingPunct="1">
              <a:buFont typeface="Wingdings 2" panose="05020102010507070707" pitchFamily="18" charset="2"/>
              <a:buNone/>
              <a:defRPr/>
            </a:pPr>
            <a:r>
              <a:rPr lang="en-US" altLang="en-US" sz="2800" b="1" u="sng" dirty="0"/>
              <a:t>Number of death per 1000 population during one year.</a:t>
            </a:r>
            <a:r>
              <a:rPr lang="en-US" altLang="en-US" sz="2800" b="1" dirty="0"/>
              <a:t> </a:t>
            </a:r>
          </a:p>
          <a:p>
            <a:pPr eaLnBrk="1" hangingPunct="1">
              <a:buFont typeface="Wingdings 2" panose="05020102010507070707" pitchFamily="18" charset="2"/>
              <a:buNone/>
              <a:defRPr/>
            </a:pPr>
            <a:r>
              <a:rPr lang="en-US" altLang="en-US" sz="2800" b="1" u="sng" dirty="0"/>
              <a:t>Crude Death rate for Jordan is 5 per 1000</a:t>
            </a:r>
            <a:r>
              <a:rPr lang="en-US" altLang="en-US" sz="2800" b="1" dirty="0"/>
              <a:t> </a:t>
            </a:r>
          </a:p>
          <a:p>
            <a:pPr eaLnBrk="1" hangingPunct="1">
              <a:buFont typeface="Wingdings 2" panose="05020102010507070707" pitchFamily="18" charset="2"/>
              <a:buNone/>
              <a:defRPr/>
            </a:pPr>
            <a:r>
              <a:rPr lang="en-US" altLang="en-US" sz="2800" b="1" dirty="0"/>
              <a:t>Many of the former Socialist countries of Eastern Europe and Central Asia, Sweden, Switzerland, Austria, Greece, Italy and Germany had a crude death rate (CDR) higher than crude birth rate (CBR), causing a negative population growth if immigration is insufficient to compensate. All other countries had higher birth rates than death rates.    </a:t>
            </a:r>
          </a:p>
        </p:txBody>
      </p:sp>
      <p:sp>
        <p:nvSpPr>
          <p:cNvPr id="23556" name="Slide Number Placeholder 3"/>
          <p:cNvSpPr>
            <a:spLocks noGrp="1"/>
          </p:cNvSpPr>
          <p:nvPr>
            <p:ph type="sldNum" sz="quarter" idx="12"/>
          </p:nvPr>
        </p:nvSpPr>
        <p:spPr/>
        <p:txBody>
          <a:bodyPr/>
          <a:lstStyle/>
          <a:p>
            <a:pPr>
              <a:defRPr/>
            </a:pPr>
            <a:endParaRPr lang="en-US" dirty="0">
              <a:solidFill>
                <a:srgbClr val="FFFFFF"/>
              </a:solidFill>
              <a:latin typeface="Arial" charset="0"/>
            </a:endParaRPr>
          </a:p>
        </p:txBody>
      </p:sp>
    </p:spTree>
    <p:extLst>
      <p:ext uri="{BB962C8B-B14F-4D97-AF65-F5344CB8AC3E}">
        <p14:creationId xmlns:p14="http://schemas.microsoft.com/office/powerpoint/2010/main" val="638401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lgn="just">
              <a:defRPr/>
            </a:pPr>
            <a:r>
              <a:rPr lang="en-US" dirty="0">
                <a:solidFill>
                  <a:schemeClr val="tx1">
                    <a:lumMod val="95000"/>
                  </a:schemeClr>
                </a:solidFill>
                <a:effectLst/>
                <a:latin typeface="arial" panose="020B0604020202020204" pitchFamily="34" charset="0"/>
              </a:rPr>
              <a:t>In 2022, crude death rate for India was </a:t>
            </a:r>
            <a:r>
              <a:rPr lang="en-US" b="1" dirty="0">
                <a:solidFill>
                  <a:schemeClr val="tx1">
                    <a:lumMod val="95000"/>
                  </a:schemeClr>
                </a:solidFill>
                <a:effectLst/>
                <a:latin typeface="arial" panose="020B0604020202020204" pitchFamily="34" charset="0"/>
              </a:rPr>
              <a:t>7.3 deaths per thousand population</a:t>
            </a:r>
            <a:r>
              <a:rPr lang="en-US" dirty="0">
                <a:solidFill>
                  <a:schemeClr val="tx1">
                    <a:lumMod val="95000"/>
                  </a:schemeClr>
                </a:solidFill>
                <a:effectLst/>
                <a:latin typeface="arial" panose="020B0604020202020204" pitchFamily="34" charset="0"/>
              </a:rPr>
              <a:t>.</a:t>
            </a:r>
          </a:p>
          <a:p>
            <a:pPr algn="just">
              <a:defRPr/>
            </a:pPr>
            <a:r>
              <a:rPr lang="en-US" dirty="0">
                <a:solidFill>
                  <a:schemeClr val="tx1">
                    <a:lumMod val="95000"/>
                  </a:schemeClr>
                </a:solidFill>
                <a:effectLst/>
                <a:latin typeface="arial" panose="020B0604020202020204" pitchFamily="34" charset="0"/>
              </a:rPr>
              <a:t> Over the last 50 years, crude death rate of India was declining at a moderating rate to shrink from 16.73 deaths per thousand population in 1971 to 7.19 deaths per thousand population in 2020.</a:t>
            </a:r>
            <a:endParaRPr lang="en-IN" dirty="0">
              <a:solidFill>
                <a:schemeClr val="tx1">
                  <a:lumMod val="95000"/>
                </a:schemeClr>
              </a:solidFill>
            </a:endParaRPr>
          </a:p>
        </p:txBody>
      </p:sp>
    </p:spTree>
    <p:extLst>
      <p:ext uri="{BB962C8B-B14F-4D97-AF65-F5344CB8AC3E}">
        <p14:creationId xmlns:p14="http://schemas.microsoft.com/office/powerpoint/2010/main" val="12022167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defRPr/>
            </a:pPr>
            <a:r>
              <a:rPr lang="en-US" dirty="0">
                <a:solidFill>
                  <a:schemeClr val="tx1">
                    <a:lumMod val="95000"/>
                  </a:schemeClr>
                </a:solidFill>
                <a:effectLst/>
                <a:latin typeface="arial" panose="020B0604020202020204" pitchFamily="34" charset="0"/>
              </a:rPr>
              <a:t>Which state has highest crude death rate in India?</a:t>
            </a:r>
          </a:p>
          <a:p>
            <a:pPr>
              <a:defRPr/>
            </a:pPr>
            <a:r>
              <a:rPr lang="en-US" dirty="0">
                <a:solidFill>
                  <a:schemeClr val="tx1">
                    <a:lumMod val="95000"/>
                  </a:schemeClr>
                </a:solidFill>
                <a:effectLst/>
                <a:latin typeface="arial" panose="020B0604020202020204" pitchFamily="34" charset="0"/>
              </a:rPr>
              <a:t>In 2018, the </a:t>
            </a:r>
            <a:r>
              <a:rPr lang="en-US" b="1" dirty="0">
                <a:solidFill>
                  <a:schemeClr val="tx1">
                    <a:lumMod val="95000"/>
                  </a:schemeClr>
                </a:solidFill>
                <a:effectLst/>
                <a:latin typeface="arial" panose="020B0604020202020204" pitchFamily="34" charset="0"/>
              </a:rPr>
              <a:t>state of Kerala</a:t>
            </a:r>
            <a:r>
              <a:rPr lang="en-US" dirty="0">
                <a:solidFill>
                  <a:schemeClr val="tx1">
                    <a:lumMod val="95000"/>
                  </a:schemeClr>
                </a:solidFill>
                <a:effectLst/>
                <a:latin typeface="arial" panose="020B0604020202020204" pitchFamily="34" charset="0"/>
              </a:rPr>
              <a:t>, with 6.7 deaths per 1,000 inhabitants, had the highest urban death rate. </a:t>
            </a:r>
          </a:p>
          <a:p>
            <a:pPr>
              <a:defRPr/>
            </a:pPr>
            <a:r>
              <a:rPr lang="en-US" dirty="0">
                <a:solidFill>
                  <a:schemeClr val="tx1">
                    <a:lumMod val="95000"/>
                  </a:schemeClr>
                </a:solidFill>
                <a:effectLst/>
                <a:latin typeface="arial" panose="020B0604020202020204" pitchFamily="34" charset="0"/>
              </a:rPr>
              <a:t>It was followed by Chhattisgarh and Odisha. </a:t>
            </a:r>
          </a:p>
          <a:p>
            <a:pPr>
              <a:defRPr/>
            </a:pPr>
            <a:r>
              <a:rPr lang="en-US" dirty="0">
                <a:solidFill>
                  <a:schemeClr val="tx1">
                    <a:lumMod val="95000"/>
                  </a:schemeClr>
                </a:solidFill>
                <a:effectLst/>
                <a:latin typeface="arial" panose="020B0604020202020204" pitchFamily="34" charset="0"/>
              </a:rPr>
              <a:t>On the contrary, the region of Delhi had the lowest urban deaths during the same period</a:t>
            </a:r>
          </a:p>
          <a:p>
            <a:pPr>
              <a:defRPr/>
            </a:pPr>
            <a:endParaRPr lang="en-IN" dirty="0"/>
          </a:p>
        </p:txBody>
      </p:sp>
    </p:spTree>
    <p:extLst>
      <p:ext uri="{BB962C8B-B14F-4D97-AF65-F5344CB8AC3E}">
        <p14:creationId xmlns:p14="http://schemas.microsoft.com/office/powerpoint/2010/main" val="42380938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graphicFrame>
        <p:nvGraphicFramePr>
          <p:cNvPr id="4" name="Content Placeholder 3"/>
          <p:cNvGraphicFramePr>
            <a:graphicFrameLocks noGrp="1"/>
          </p:cNvGraphicFramePr>
          <p:nvPr>
            <p:ph idx="1"/>
          </p:nvPr>
        </p:nvGraphicFramePr>
        <p:xfrm>
          <a:off x="457200" y="2911475"/>
          <a:ext cx="8229600" cy="2103438"/>
        </p:xfrm>
        <a:graphic>
          <a:graphicData uri="http://schemas.openxmlformats.org/drawingml/2006/table">
            <a:tbl>
              <a:tblPr/>
              <a:tblGrid>
                <a:gridCol w="4114800"/>
                <a:gridCol w="4114800"/>
              </a:tblGrid>
              <a:tr h="365808">
                <a:tc gridSpan="2">
                  <a:txBody>
                    <a:bodyPr/>
                    <a:lstStyle/>
                    <a:p>
                      <a:pPr algn="ctr"/>
                      <a:r>
                        <a:rPr lang="en-IN" sz="1800" dirty="0">
                          <a:effectLst/>
                        </a:rPr>
                        <a:t>Demographics of </a:t>
                      </a:r>
                      <a:r>
                        <a:rPr lang="en-IN" sz="1800" b="1" dirty="0">
                          <a:effectLst/>
                        </a:rPr>
                        <a:t>India</a:t>
                      </a:r>
                      <a:endParaRPr lang="en-IN" sz="1800" dirty="0">
                        <a:effectLst/>
                      </a:endParaRPr>
                    </a:p>
                  </a:txBody>
                  <a:tcPr marT="45705" marB="45705" anchor="ctr">
                    <a:lnL>
                      <a:noFill/>
                    </a:lnL>
                    <a:lnR>
                      <a:noFill/>
                    </a:lnR>
                    <a:lnT>
                      <a:noFill/>
                    </a:lnT>
                    <a:lnB>
                      <a:noFill/>
                    </a:lnB>
                  </a:tcPr>
                </a:tc>
                <a:tc hMerge="1">
                  <a:txBody>
                    <a:bodyPr/>
                    <a:lstStyle/>
                    <a:p>
                      <a:endParaRPr lang="en-IN"/>
                    </a:p>
                  </a:txBody>
                  <a:tcPr/>
                </a:tc>
              </a:tr>
              <a:tr h="365808">
                <a:tc>
                  <a:txBody>
                    <a:bodyPr/>
                    <a:lstStyle/>
                    <a:p>
                      <a:r>
                        <a:rPr lang="en-IN" sz="1800" b="1">
                          <a:effectLst/>
                        </a:rPr>
                        <a:t>Population</a:t>
                      </a:r>
                      <a:endParaRPr lang="en-IN" sz="1800">
                        <a:effectLst/>
                      </a:endParaRPr>
                    </a:p>
                  </a:txBody>
                  <a:tcPr marT="45705" marB="45705" anchor="ctr">
                    <a:lnL>
                      <a:noFill/>
                    </a:lnL>
                    <a:lnR>
                      <a:noFill/>
                    </a:lnR>
                    <a:lnT>
                      <a:noFill/>
                    </a:lnT>
                    <a:lnB>
                      <a:noFill/>
                    </a:lnB>
                  </a:tcPr>
                </a:tc>
                <a:tc>
                  <a:txBody>
                    <a:bodyPr/>
                    <a:lstStyle/>
                    <a:p>
                      <a:r>
                        <a:rPr lang="en-US" sz="1800" b="1" i="0" kern="1200" dirty="0">
                          <a:solidFill>
                            <a:schemeClr val="tx1"/>
                          </a:solidFill>
                          <a:latin typeface="+mn-lt"/>
                          <a:ea typeface="+mn-ea"/>
                          <a:cs typeface="+mn-cs"/>
                        </a:rPr>
                        <a:t>1.4 billon(2022)</a:t>
                      </a:r>
                      <a:endParaRPr lang="en-IN" sz="1800" dirty="0"/>
                    </a:p>
                  </a:txBody>
                  <a:tcPr marT="45705" marB="45705" anchor="ctr">
                    <a:lnL>
                      <a:noFill/>
                    </a:lnL>
                    <a:lnR>
                      <a:noFill/>
                    </a:lnR>
                    <a:lnT>
                      <a:noFill/>
                    </a:lnT>
                    <a:lnB>
                      <a:noFill/>
                    </a:lnB>
                  </a:tcPr>
                </a:tc>
              </a:tr>
              <a:tr h="365808">
                <a:tc>
                  <a:txBody>
                    <a:bodyPr/>
                    <a:lstStyle/>
                    <a:p>
                      <a:r>
                        <a:rPr lang="en-IN" sz="1800">
                          <a:effectLst/>
                        </a:rPr>
                        <a:t>Density</a:t>
                      </a:r>
                    </a:p>
                  </a:txBody>
                  <a:tcPr marT="45705" marB="45705" anchor="ctr">
                    <a:lnL>
                      <a:noFill/>
                    </a:lnL>
                    <a:lnR>
                      <a:noFill/>
                    </a:lnR>
                    <a:lnT>
                      <a:noFill/>
                    </a:lnT>
                    <a:lnB>
                      <a:noFill/>
                    </a:lnB>
                  </a:tcPr>
                </a:tc>
                <a:tc>
                  <a:txBody>
                    <a:bodyPr/>
                    <a:lstStyle/>
                    <a:p>
                      <a:r>
                        <a:rPr lang="en-IN" sz="1800" dirty="0"/>
                        <a:t>500 people per.sq.km (2011 est.)</a:t>
                      </a:r>
                    </a:p>
                  </a:txBody>
                  <a:tcPr marT="45705" marB="45705" anchor="ctr">
                    <a:lnL>
                      <a:noFill/>
                    </a:lnL>
                    <a:lnR>
                      <a:noFill/>
                    </a:lnR>
                    <a:lnT>
                      <a:noFill/>
                    </a:lnT>
                    <a:lnB>
                      <a:noFill/>
                    </a:lnB>
                  </a:tcPr>
                </a:tc>
              </a:tr>
              <a:tr h="365808">
                <a:tc>
                  <a:txBody>
                    <a:bodyPr/>
                    <a:lstStyle/>
                    <a:p>
                      <a:r>
                        <a:rPr lang="en-IN" sz="1800" b="1">
                          <a:effectLst/>
                        </a:rPr>
                        <a:t>Growth rate</a:t>
                      </a:r>
                      <a:endParaRPr lang="en-IN" sz="1800">
                        <a:effectLst/>
                      </a:endParaRPr>
                    </a:p>
                  </a:txBody>
                  <a:tcPr marT="45705" marB="45705" anchor="ctr">
                    <a:lnL>
                      <a:noFill/>
                    </a:lnL>
                    <a:lnR>
                      <a:noFill/>
                    </a:lnR>
                    <a:lnT>
                      <a:noFill/>
                    </a:lnT>
                    <a:lnB>
                      <a:noFill/>
                    </a:lnB>
                  </a:tcPr>
                </a:tc>
                <a:tc>
                  <a:txBody>
                    <a:bodyPr/>
                    <a:lstStyle/>
                    <a:p>
                      <a:r>
                        <a:rPr lang="en-IN" sz="1800"/>
                        <a:t>1.1% (</a:t>
                      </a:r>
                      <a:r>
                        <a:rPr lang="en-IN" sz="1800" b="1"/>
                        <a:t>2020</a:t>
                      </a:r>
                      <a:r>
                        <a:rPr lang="en-IN" sz="1800"/>
                        <a:t> est.)</a:t>
                      </a:r>
                    </a:p>
                  </a:txBody>
                  <a:tcPr marT="45705" marB="45705" anchor="ctr">
                    <a:lnL>
                      <a:noFill/>
                    </a:lnL>
                    <a:lnR>
                      <a:noFill/>
                    </a:lnR>
                    <a:lnT>
                      <a:noFill/>
                    </a:lnT>
                    <a:lnB>
                      <a:noFill/>
                    </a:lnB>
                  </a:tcPr>
                </a:tc>
              </a:tr>
              <a:tr h="640206">
                <a:tc>
                  <a:txBody>
                    <a:bodyPr/>
                    <a:lstStyle/>
                    <a:p>
                      <a:r>
                        <a:rPr lang="en-IN" sz="1800" b="1">
                          <a:effectLst/>
                        </a:rPr>
                        <a:t>Birth rate</a:t>
                      </a:r>
                      <a:endParaRPr lang="en-IN" sz="1800">
                        <a:effectLst/>
                      </a:endParaRPr>
                    </a:p>
                  </a:txBody>
                  <a:tcPr marT="45705" marB="45705" anchor="ctr">
                    <a:lnL>
                      <a:noFill/>
                    </a:lnL>
                    <a:lnR>
                      <a:noFill/>
                    </a:lnR>
                    <a:lnT>
                      <a:noFill/>
                    </a:lnT>
                    <a:lnB>
                      <a:noFill/>
                    </a:lnB>
                  </a:tcPr>
                </a:tc>
                <a:tc>
                  <a:txBody>
                    <a:bodyPr/>
                    <a:lstStyle/>
                    <a:p>
                      <a:r>
                        <a:rPr lang="fr-FR" sz="1800" dirty="0"/>
                        <a:t>18.2 </a:t>
                      </a:r>
                      <a:r>
                        <a:rPr lang="fr-FR" sz="1800" dirty="0" err="1"/>
                        <a:t>births</a:t>
                      </a:r>
                      <a:r>
                        <a:rPr lang="fr-FR" sz="1800" dirty="0"/>
                        <a:t>/1,000 </a:t>
                      </a:r>
                      <a:r>
                        <a:rPr lang="fr-FR" sz="1800" b="1" dirty="0"/>
                        <a:t>population</a:t>
                      </a:r>
                      <a:r>
                        <a:rPr lang="fr-FR" sz="1800" dirty="0"/>
                        <a:t> (</a:t>
                      </a:r>
                      <a:r>
                        <a:rPr lang="fr-FR" sz="1800" b="1" dirty="0"/>
                        <a:t>2020</a:t>
                      </a:r>
                      <a:r>
                        <a:rPr lang="fr-FR" sz="1800" dirty="0"/>
                        <a:t> est.)</a:t>
                      </a:r>
                    </a:p>
                  </a:txBody>
                  <a:tcPr marT="45705" marB="45705" anchor="ctr">
                    <a:lnL>
                      <a:noFill/>
                    </a:lnL>
                    <a:lnR>
                      <a:noFill/>
                    </a:lnR>
                    <a:lnT>
                      <a:noFill/>
                    </a:lnT>
                    <a:lnB>
                      <a:noFill/>
                    </a:lnB>
                  </a:tcPr>
                </a:tc>
              </a:tr>
            </a:tbl>
          </a:graphicData>
        </a:graphic>
      </p:graphicFrame>
    </p:spTree>
    <p:extLst>
      <p:ext uri="{BB962C8B-B14F-4D97-AF65-F5344CB8AC3E}">
        <p14:creationId xmlns:p14="http://schemas.microsoft.com/office/powerpoint/2010/main" val="10655857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a:r>
              <a:rPr lang="en-US" altLang="en-US" b="1" u="sng" smtClean="0">
                <a:effectLst/>
              </a:rPr>
              <a:t>Population Growth Rate</a:t>
            </a:r>
          </a:p>
        </p:txBody>
      </p:sp>
      <p:sp>
        <p:nvSpPr>
          <p:cNvPr id="266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lgn="just"/>
            <a:r>
              <a:rPr lang="en-US" altLang="en-US" b="1" u="sng" smtClean="0">
                <a:effectLst/>
              </a:rPr>
              <a:t>Population Growth Rate</a:t>
            </a:r>
            <a:r>
              <a:rPr lang="en-US" altLang="en-US" smtClean="0">
                <a:effectLst/>
              </a:rPr>
              <a:t>: Growth of the population size in one year expressed in percent.</a:t>
            </a:r>
            <a:endParaRPr lang="ar-JO" altLang="en-US" smtClean="0">
              <a:effectLst/>
              <a:cs typeface="Tahoma" pitchFamily="34" charset="0"/>
            </a:endParaRPr>
          </a:p>
          <a:p>
            <a:pPr algn="just"/>
            <a:endParaRPr lang="ar-JO" altLang="en-US" smtClean="0">
              <a:effectLst/>
              <a:cs typeface="Tahoma" pitchFamily="34" charset="0"/>
            </a:endParaRPr>
          </a:p>
          <a:p>
            <a:pPr algn="just"/>
            <a:r>
              <a:rPr lang="en-US" altLang="en-US" b="1" u="sng" smtClean="0">
                <a:effectLst/>
                <a:cs typeface="Tahoma" pitchFamily="34" charset="0"/>
              </a:rPr>
              <a:t>Total Fertility Rate</a:t>
            </a:r>
            <a:r>
              <a:rPr lang="en-US" altLang="en-US" smtClean="0">
                <a:effectLst/>
                <a:cs typeface="Tahoma" pitchFamily="34" charset="0"/>
              </a:rPr>
              <a:t>: The number of children that would be born per women if she were to live to the end of the childbearing years and bear children at each age in accordance with the prevailing age-specific fertility rates.</a:t>
            </a:r>
          </a:p>
        </p:txBody>
      </p:sp>
    </p:spTree>
    <p:extLst>
      <p:ext uri="{BB962C8B-B14F-4D97-AF65-F5344CB8AC3E}">
        <p14:creationId xmlns:p14="http://schemas.microsoft.com/office/powerpoint/2010/main" val="37834060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 name="Content Placeholder 2"/>
          <p:cNvSpPr>
            <a:spLocks noGrp="1"/>
          </p:cNvSpPr>
          <p:nvPr>
            <p:ph idx="1"/>
          </p:nvPr>
        </p:nvSpPr>
        <p:spPr/>
        <p:txBody>
          <a:bodyPr/>
          <a:lstStyle/>
          <a:p>
            <a:pPr algn="just">
              <a:defRPr/>
            </a:pPr>
            <a:r>
              <a:rPr lang="en-US" dirty="0"/>
              <a:t>The current fertility rate for India in 2022 is 2.159 births per woman, a 0.6% decline from 2019. The fertility rate for India in 2019 was 2.220 births per woman, a </a:t>
            </a:r>
            <a:r>
              <a:rPr lang="en-US" b="1" dirty="0"/>
              <a:t>0.89%</a:t>
            </a:r>
            <a:r>
              <a:rPr lang="en-US" dirty="0"/>
              <a:t> decline from 2018. The fertility rate for India in 2018 was 2.240 births per woman, a 1.37% decline from 2017.</a:t>
            </a:r>
            <a:r>
              <a:rPr lang="en-US" dirty="0">
                <a:solidFill>
                  <a:srgbClr val="202124"/>
                </a:solidFill>
                <a:effectLst/>
                <a:latin typeface="arial" panose="020B0604020202020204" pitchFamily="34" charset="0"/>
              </a:rPr>
              <a:t> </a:t>
            </a:r>
            <a:endParaRPr lang="en-IN" dirty="0"/>
          </a:p>
        </p:txBody>
      </p:sp>
    </p:spTree>
    <p:extLst>
      <p:ext uri="{BB962C8B-B14F-4D97-AF65-F5344CB8AC3E}">
        <p14:creationId xmlns:p14="http://schemas.microsoft.com/office/powerpoint/2010/main" val="4234809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6967</Words>
  <Application>Microsoft Office PowerPoint</Application>
  <PresentationFormat>On-screen Show (4:3)</PresentationFormat>
  <Paragraphs>839</Paragraphs>
  <Slides>141</Slides>
  <Notes>16</Notes>
  <HiddenSlides>0</HiddenSlides>
  <MMClips>0</MMClips>
  <ScaleCrop>false</ScaleCrop>
  <HeadingPairs>
    <vt:vector size="4" baseType="variant">
      <vt:variant>
        <vt:lpstr>Theme</vt:lpstr>
      </vt:variant>
      <vt:variant>
        <vt:i4>8</vt:i4>
      </vt:variant>
      <vt:variant>
        <vt:lpstr>Slide Titles</vt:lpstr>
      </vt:variant>
      <vt:variant>
        <vt:i4>141</vt:i4>
      </vt:variant>
    </vt:vector>
  </HeadingPairs>
  <TitlesOfParts>
    <vt:vector size="149" baseType="lpstr">
      <vt:lpstr>Office Theme</vt:lpstr>
      <vt:lpstr>2_Office Theme</vt:lpstr>
      <vt:lpstr>Facet</vt:lpstr>
      <vt:lpstr>Ocean</vt:lpstr>
      <vt:lpstr>1_Facet</vt:lpstr>
      <vt:lpstr>3_Office Theme</vt:lpstr>
      <vt:lpstr>4_Office Theme</vt:lpstr>
      <vt:lpstr>1_Office Theme</vt:lpstr>
      <vt:lpstr>HEALTH</vt:lpstr>
      <vt:lpstr>OBJECTIVE OF HEALTH </vt:lpstr>
      <vt:lpstr>OBJECTIVES &amp; AIMS OF HEALTH</vt:lpstr>
      <vt:lpstr>PowerPoint Presentation</vt:lpstr>
      <vt:lpstr>PowerPoint Presentation</vt:lpstr>
      <vt:lpstr>PowerPoint Presentation</vt:lpstr>
      <vt:lpstr>PowerPoint Presentation</vt:lpstr>
      <vt:lpstr>PowerPoint Presentation</vt:lpstr>
      <vt:lpstr>DEVELOPMENT OF HIDDEN QUALITIES</vt:lpstr>
      <vt:lpstr>Self confidence</vt:lpstr>
      <vt:lpstr>SPORTSMAN SPIRIT</vt:lpstr>
      <vt:lpstr>Spectrum of health</vt:lpstr>
      <vt:lpstr>Determinants of health</vt:lpstr>
      <vt:lpstr>Responsibility for health</vt:lpstr>
      <vt:lpstr>Community responsibility</vt:lpstr>
      <vt:lpstr>International Responsibility</vt:lpstr>
      <vt:lpstr>Important regional mechanisms for co operation</vt:lpstr>
      <vt:lpstr>Need and Scope of Health</vt:lpstr>
      <vt:lpstr>Health</vt:lpstr>
      <vt:lpstr>Health</vt:lpstr>
      <vt:lpstr>Health</vt:lpstr>
      <vt:lpstr>Standard of Living</vt:lpstr>
      <vt:lpstr>   Level of living</vt:lpstr>
      <vt:lpstr>Quality of Life</vt:lpstr>
      <vt:lpstr>Physical Quality of Life Index</vt:lpstr>
      <vt:lpstr>Human Development Index</vt:lpstr>
      <vt:lpstr>Health &amp; Development</vt:lpstr>
      <vt:lpstr>Health &amp; Development</vt:lpstr>
      <vt:lpstr> Continues……..</vt:lpstr>
      <vt:lpstr>Importance</vt:lpstr>
      <vt:lpstr>Continues…………</vt:lpstr>
      <vt:lpstr>Scope</vt:lpstr>
      <vt:lpstr>Continues……</vt:lpstr>
      <vt:lpstr>Continues………………..</vt:lpstr>
      <vt:lpstr>VITAL HEALTH STATISTICS</vt:lpstr>
      <vt:lpstr>VITAL HEALTH STATISTICS</vt:lpstr>
      <vt:lpstr>PURPOSE OF VITAL HEALTH STATISTICS</vt:lpstr>
      <vt:lpstr>USES OF VITAL HEALTH STATISTICS</vt:lpstr>
      <vt:lpstr>SOURCE OF VITAL HEALTH STATISTICS IN INDIA</vt:lpstr>
      <vt:lpstr>TYPES OF VITAL HEALTH STATISTIC EVENTS</vt:lpstr>
      <vt:lpstr>CRUDE BIRTH RATE</vt:lpstr>
      <vt:lpstr>CRUDE DEATH RATE</vt:lpstr>
      <vt:lpstr>INFANT MORTALITY RATE</vt:lpstr>
      <vt:lpstr>NEO NATAL MORTALITY RATE </vt:lpstr>
      <vt:lpstr>GENEREL FERTILITY RATE </vt:lpstr>
      <vt:lpstr>MATERNAL MORTALITY RATE </vt:lpstr>
      <vt:lpstr>USES AND IMPORTANTS</vt:lpstr>
      <vt:lpstr>PowerPoint Presentation</vt:lpstr>
      <vt:lpstr>OTHER TYPES OF VITAL STATISTICS</vt:lpstr>
      <vt:lpstr>AGE SPECIFIC FERTILITY RATE </vt:lpstr>
      <vt:lpstr>TOTAL FERTILITY RATE </vt:lpstr>
      <vt:lpstr>NET REPRODUCTION RATE </vt:lpstr>
      <vt:lpstr>CRUDE MARRIAGE RATE </vt:lpstr>
      <vt:lpstr>PREGNANCY RATE RATIO </vt:lpstr>
      <vt:lpstr>ABORTION RATIO </vt:lpstr>
      <vt:lpstr>SHORT COMING OF VITAL HEALTH STATUS IN INDIA</vt:lpstr>
      <vt:lpstr>FACTORS INVOLVED IN THE PROCESS OF DISEASE TRANSMISSION</vt:lpstr>
      <vt:lpstr>Disease Transmission</vt:lpstr>
      <vt:lpstr>INFECTIOUS AGENTS</vt:lpstr>
      <vt:lpstr>PROTOZOA</vt:lpstr>
      <vt:lpstr>BACTERIA</vt:lpstr>
      <vt:lpstr>VIRUS</vt:lpstr>
      <vt:lpstr>Helminths</vt:lpstr>
      <vt:lpstr>Reservoirs of infectious agents</vt:lpstr>
      <vt:lpstr>Route of exit </vt:lpstr>
      <vt:lpstr>Modes of transmission </vt:lpstr>
      <vt:lpstr> DIRECT MODE OF TRANSMISSION </vt:lpstr>
      <vt:lpstr>INDIRECT MODE OF TRANSMISSION</vt:lpstr>
      <vt:lpstr>PowerPoint Presentation</vt:lpstr>
      <vt:lpstr>PowerPoint Presentation</vt:lpstr>
      <vt:lpstr>Route of entry </vt:lpstr>
      <vt:lpstr>Susceptible hosts </vt:lpstr>
      <vt:lpstr>Multiple Causation of Disease</vt:lpstr>
      <vt:lpstr>PowerPoint Presentation</vt:lpstr>
      <vt:lpstr>PowerPoint Presentation</vt:lpstr>
      <vt:lpstr>Multiple Causation of Disease</vt:lpstr>
      <vt:lpstr>Triangle of epidemiology</vt:lpstr>
      <vt:lpstr> Triangle of Epidemiology</vt:lpstr>
      <vt:lpstr>Web of Causation</vt:lpstr>
      <vt:lpstr> Web of causation for myocardial infarction </vt:lpstr>
      <vt:lpstr>PowerPoint Presentation</vt:lpstr>
      <vt:lpstr>PowerPoint Presentation</vt:lpstr>
      <vt:lpstr>Continues……</vt:lpstr>
      <vt:lpstr>HEALTH   INDICATORS</vt:lpstr>
      <vt:lpstr>   Health</vt:lpstr>
      <vt:lpstr>National Health Indicators </vt:lpstr>
      <vt:lpstr>     Uses of Health Indicators </vt:lpstr>
      <vt:lpstr> Characteristics of Indicators </vt:lpstr>
      <vt:lpstr> Characteristics of Indicators (continued) </vt:lpstr>
      <vt:lpstr>   Indicators </vt:lpstr>
      <vt:lpstr>Health Indicator</vt:lpstr>
      <vt:lpstr>Factors influencing health Indicators </vt:lpstr>
      <vt:lpstr>  Health Indicators</vt:lpstr>
      <vt:lpstr>   Mortality Indicators </vt:lpstr>
      <vt:lpstr>PowerPoint Presentation</vt:lpstr>
      <vt:lpstr>PowerPoint Presentation</vt:lpstr>
      <vt:lpstr>PowerPoint Presentation</vt:lpstr>
      <vt:lpstr>Population Growth Rate</vt:lpstr>
      <vt:lpstr>PowerPoint Presentation</vt:lpstr>
      <vt:lpstr>     </vt:lpstr>
      <vt:lpstr>PowerPoint Presentation</vt:lpstr>
      <vt:lpstr>PowerPoint Presentation</vt:lpstr>
      <vt:lpstr>PowerPoint Presentation</vt:lpstr>
      <vt:lpstr>PowerPoint Presentation</vt:lpstr>
      <vt:lpstr>Crude Birth Rate (CBR)</vt:lpstr>
      <vt:lpstr>PowerPoint Presentation</vt:lpstr>
      <vt:lpstr>PowerPoint Presentation</vt:lpstr>
      <vt:lpstr>PowerPoint Presentation</vt:lpstr>
      <vt:lpstr>The Most Common Causes of Infant Mortality Worldwide</vt:lpstr>
      <vt:lpstr>Definition of Childhood Mortality</vt:lpstr>
      <vt:lpstr>           Child Mortality Rate (Under-Five Mortality Rate)</vt:lpstr>
      <vt:lpstr>Causes of Child Mortality</vt:lpstr>
      <vt:lpstr> Mortality Indicators </vt:lpstr>
      <vt:lpstr>Maternal Mortality  (Maternal Death) Definition</vt:lpstr>
      <vt:lpstr>Major Causes of Maternal Death (Maternal Mortality)</vt:lpstr>
      <vt:lpstr>Maternal Mortality Ratio (MMR)</vt:lpstr>
      <vt:lpstr>      Mortality Indicators</vt:lpstr>
      <vt:lpstr>      Morbidity Indicators</vt:lpstr>
      <vt:lpstr> Morbidity Indicators</vt:lpstr>
      <vt:lpstr>          Disability Rates</vt:lpstr>
      <vt:lpstr>  Disability Rates</vt:lpstr>
      <vt:lpstr>        Disability Rates</vt:lpstr>
      <vt:lpstr>  Disability Rates</vt:lpstr>
      <vt:lpstr>Nutritional Status Indicators</vt:lpstr>
      <vt:lpstr>Low Birth Weight</vt:lpstr>
      <vt:lpstr>Growth Monitoring of children (Most Commonly Used Anthropometric Indicators for Children)</vt:lpstr>
      <vt:lpstr>Growth Monitoring of children (Most Commonly Used Anthropometric Indicators for Children)</vt:lpstr>
      <vt:lpstr>Growth Monitoring of children (Most Commonly Used Anthropometric Indicators for Children)</vt:lpstr>
      <vt:lpstr>Growth Monitoring of children (Most Commonly Used Anthropometric Indicators for Children)</vt:lpstr>
      <vt:lpstr>    Health Care Delivery Indicators </vt:lpstr>
      <vt:lpstr>HEALTH MANPOWER (Jordan) </vt:lpstr>
      <vt:lpstr>PowerPoint Presentation</vt:lpstr>
      <vt:lpstr>PowerPoint Presentation</vt:lpstr>
      <vt:lpstr>PowerPoint Presentation</vt:lpstr>
      <vt:lpstr> Utilization Rates</vt:lpstr>
      <vt:lpstr>        Indicators of Social and Mental Health</vt:lpstr>
      <vt:lpstr>Environmental Indicators</vt:lpstr>
      <vt:lpstr> Health Policy Indicators</vt:lpstr>
      <vt:lpstr>Indicators of Quality of Life</vt:lpstr>
      <vt:lpstr>  Indicators of Quality of Life </vt:lpstr>
      <vt:lpstr>    Other indicators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dc:title>
  <dc:creator>ADMIN</dc:creator>
  <cp:lastModifiedBy>ismail - [2010]</cp:lastModifiedBy>
  <cp:revision>33</cp:revision>
  <dcterms:created xsi:type="dcterms:W3CDTF">2022-08-01T05:19:30Z</dcterms:created>
  <dcterms:modified xsi:type="dcterms:W3CDTF">2023-07-07T00:03:50Z</dcterms:modified>
</cp:coreProperties>
</file>