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9" d="100"/>
          <a:sy n="89" d="100"/>
        </p:scale>
        <p:origin x="-1258"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2EA977A-C092-4DEF-88B3-2835697B65F5}" type="datetimeFigureOut">
              <a:rPr lang="en-IN" smtClean="0"/>
              <a:t>07-07-2023</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784230-8A64-4FFB-93B0-FA9B0890FCDE}" type="slidenum">
              <a:rPr lang="en-IN" smtClean="0"/>
              <a:t>‹#›</a:t>
            </a:fld>
            <a:endParaRPr lang="en-IN"/>
          </a:p>
        </p:txBody>
      </p:sp>
    </p:spTree>
    <p:extLst>
      <p:ext uri="{BB962C8B-B14F-4D97-AF65-F5344CB8AC3E}">
        <p14:creationId xmlns:p14="http://schemas.microsoft.com/office/powerpoint/2010/main" val="33119650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3"/>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8206F88-29FA-46D5-9E3F-6CE9A4956278}" type="datetimeFigureOut">
              <a:rPr lang="en-US" smtClean="0"/>
              <a:t>7/7/2023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5633A2-48C4-4007-ACF4-B863C3B099E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206F88-29FA-46D5-9E3F-6CE9A4956278}" type="datetimeFigureOut">
              <a:rPr lang="en-US" smtClean="0"/>
              <a:t>7/7/2023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5633A2-48C4-4007-ACF4-B863C3B099E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6"/>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6"/>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206F88-29FA-46D5-9E3F-6CE9A4956278}" type="datetimeFigureOut">
              <a:rPr lang="en-US" smtClean="0"/>
              <a:t>7/7/2023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5633A2-48C4-4007-ACF4-B863C3B099E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206F88-29FA-46D5-9E3F-6CE9A4956278}" type="datetimeFigureOut">
              <a:rPr lang="en-US" smtClean="0"/>
              <a:t>7/7/2023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5633A2-48C4-4007-ACF4-B863C3B099E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8"/>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206F88-29FA-46D5-9E3F-6CE9A4956278}" type="datetimeFigureOut">
              <a:rPr lang="en-US" smtClean="0"/>
              <a:t>7/7/2023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5633A2-48C4-4007-ACF4-B863C3B099E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8206F88-29FA-46D5-9E3F-6CE9A4956278}" type="datetimeFigureOut">
              <a:rPr lang="en-US" smtClean="0"/>
              <a:t>7/7/2023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5633A2-48C4-4007-ACF4-B863C3B099E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8206F88-29FA-46D5-9E3F-6CE9A4956278}" type="datetimeFigureOut">
              <a:rPr lang="en-US" smtClean="0"/>
              <a:t>7/7/2023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5633A2-48C4-4007-ACF4-B863C3B099E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8206F88-29FA-46D5-9E3F-6CE9A4956278}" type="datetimeFigureOut">
              <a:rPr lang="en-US" smtClean="0"/>
              <a:t>7/7/2023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5633A2-48C4-4007-ACF4-B863C3B099E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206F88-29FA-46D5-9E3F-6CE9A4956278}" type="datetimeFigureOut">
              <a:rPr lang="en-US" smtClean="0"/>
              <a:t>7/7/2023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5633A2-48C4-4007-ACF4-B863C3B099E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8"/>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206F88-29FA-46D5-9E3F-6CE9A4956278}" type="datetimeFigureOut">
              <a:rPr lang="en-US" smtClean="0"/>
              <a:t>7/7/2023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5633A2-48C4-4007-ACF4-B863C3B099E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206F88-29FA-46D5-9E3F-6CE9A4956278}" type="datetimeFigureOut">
              <a:rPr lang="en-US" smtClean="0"/>
              <a:t>7/7/2023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5633A2-48C4-4007-ACF4-B863C3B099E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BEAC7"/>
            </a:gs>
            <a:gs pos="17999">
              <a:srgbClr val="FEE7F2"/>
            </a:gs>
            <a:gs pos="36000">
              <a:srgbClr val="FAC77D"/>
            </a:gs>
            <a:gs pos="61000">
              <a:srgbClr val="FBA97D"/>
            </a:gs>
            <a:gs pos="82001">
              <a:srgbClr val="FBD49C"/>
            </a:gs>
            <a:gs pos="100000">
              <a:srgbClr val="FEE7F2"/>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8"/>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206F88-29FA-46D5-9E3F-6CE9A4956278}" type="datetimeFigureOut">
              <a:rPr lang="en-US" smtClean="0"/>
              <a:t>7/7/2023</a:t>
            </a:fld>
            <a:endParaRPr lang="en-US"/>
          </a:p>
        </p:txBody>
      </p:sp>
      <p:sp>
        <p:nvSpPr>
          <p:cNvPr id="5" name="Footer Placeholder 4"/>
          <p:cNvSpPr>
            <a:spLocks noGrp="1"/>
          </p:cNvSpPr>
          <p:nvPr>
            <p:ph type="ftr" sz="quarter" idx="3"/>
          </p:nvPr>
        </p:nvSpPr>
        <p:spPr>
          <a:xfrm>
            <a:off x="3124200" y="6356358"/>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8"/>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5633A2-48C4-4007-ACF4-B863C3B099E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Algerian" pitchFamily="82" charset="0"/>
              </a:rPr>
              <a:t>Statistics </a:t>
            </a:r>
            <a:r>
              <a:rPr lang="en-US" dirty="0" err="1" smtClean="0">
                <a:latin typeface="Algerian" pitchFamily="82" charset="0"/>
              </a:rPr>
              <a:t>oN</a:t>
            </a:r>
            <a:r>
              <a:rPr lang="en-US" dirty="0" smtClean="0">
                <a:latin typeface="Algerian" pitchFamily="82" charset="0"/>
              </a:rPr>
              <a:t> </a:t>
            </a:r>
            <a:r>
              <a:rPr lang="en-US" dirty="0" smtClean="0">
                <a:latin typeface="Algerian" pitchFamily="82" charset="0"/>
              </a:rPr>
              <a:t>diseases</a:t>
            </a:r>
            <a:endParaRPr lang="en-US" dirty="0">
              <a:latin typeface="Algerian" pitchFamily="82" charset="0"/>
            </a:endParaRPr>
          </a:p>
        </p:txBody>
      </p:sp>
      <p:sp>
        <p:nvSpPr>
          <p:cNvPr id="3" name="Subtitle 2"/>
          <p:cNvSpPr>
            <a:spLocks noGrp="1"/>
          </p:cNvSpPr>
          <p:nvPr>
            <p:ph type="subTitle" idx="1"/>
          </p:nvPr>
        </p:nvSpPr>
        <p:spPr/>
        <p:txBody>
          <a:bodyPr>
            <a:normAutofit fontScale="92500" lnSpcReduction="20000"/>
          </a:bodyPr>
          <a:lstStyle/>
          <a:p>
            <a:pPr lvl="0">
              <a:lnSpc>
                <a:spcPct val="90000"/>
              </a:lnSpc>
              <a:spcBef>
                <a:spcPts val="1000"/>
              </a:spcBef>
            </a:pPr>
            <a:r>
              <a:rPr lang="en-US" sz="1600" b="1" dirty="0">
                <a:solidFill>
                  <a:prstClr val="black"/>
                </a:solidFill>
                <a:latin typeface="Times New Roman" pitchFamily="18" charset="0"/>
                <a:cs typeface="Times New Roman" pitchFamily="18" charset="0"/>
              </a:rPr>
              <a:t>Compiled by</a:t>
            </a:r>
          </a:p>
          <a:p>
            <a:pPr lvl="0">
              <a:lnSpc>
                <a:spcPct val="90000"/>
              </a:lnSpc>
              <a:spcBef>
                <a:spcPts val="1000"/>
              </a:spcBef>
            </a:pPr>
            <a:r>
              <a:rPr lang="en-US" sz="1600" b="1" dirty="0" err="1">
                <a:solidFill>
                  <a:prstClr val="black"/>
                </a:solidFill>
                <a:latin typeface="Times New Roman" pitchFamily="18" charset="0"/>
                <a:cs typeface="Times New Roman" pitchFamily="18" charset="0"/>
              </a:rPr>
              <a:t>Dr.D.Nirmala</a:t>
            </a:r>
            <a:endParaRPr lang="en-US" sz="1600" b="1" dirty="0">
              <a:solidFill>
                <a:prstClr val="black"/>
              </a:solidFill>
              <a:latin typeface="Times New Roman" pitchFamily="18" charset="0"/>
              <a:cs typeface="Times New Roman" pitchFamily="18" charset="0"/>
            </a:endParaRPr>
          </a:p>
          <a:p>
            <a:pPr lvl="0">
              <a:lnSpc>
                <a:spcPct val="90000"/>
              </a:lnSpc>
              <a:spcBef>
                <a:spcPts val="1000"/>
              </a:spcBef>
            </a:pPr>
            <a:r>
              <a:rPr lang="en-US" sz="1600" b="1" dirty="0">
                <a:solidFill>
                  <a:prstClr val="black"/>
                </a:solidFill>
                <a:latin typeface="Times New Roman" pitchFamily="18" charset="0"/>
                <a:cs typeface="Times New Roman" pitchFamily="18" charset="0"/>
              </a:rPr>
              <a:t>Assistant Professor</a:t>
            </a:r>
          </a:p>
          <a:p>
            <a:pPr lvl="0">
              <a:lnSpc>
                <a:spcPct val="90000"/>
              </a:lnSpc>
              <a:spcBef>
                <a:spcPts val="1000"/>
              </a:spcBef>
            </a:pPr>
            <a:r>
              <a:rPr lang="en-US" sz="1600" b="1" dirty="0">
                <a:solidFill>
                  <a:prstClr val="black"/>
                </a:solidFill>
                <a:latin typeface="Times New Roman" pitchFamily="18" charset="0"/>
                <a:cs typeface="Times New Roman" pitchFamily="18" charset="0"/>
              </a:rPr>
              <a:t>Department of Social Work</a:t>
            </a:r>
          </a:p>
          <a:p>
            <a:pPr lvl="0">
              <a:lnSpc>
                <a:spcPct val="90000"/>
              </a:lnSpc>
              <a:spcBef>
                <a:spcPts val="1000"/>
              </a:spcBef>
            </a:pPr>
            <a:r>
              <a:rPr lang="en-US" sz="1600" b="1" dirty="0">
                <a:solidFill>
                  <a:prstClr val="black"/>
                </a:solidFill>
                <a:latin typeface="Times New Roman" pitchFamily="18" charset="0"/>
                <a:cs typeface="Times New Roman" pitchFamily="18" charset="0"/>
              </a:rPr>
              <a:t>Bharathidasan University</a:t>
            </a:r>
          </a:p>
          <a:p>
            <a:pPr lvl="0">
              <a:lnSpc>
                <a:spcPct val="90000"/>
              </a:lnSpc>
              <a:spcBef>
                <a:spcPts val="1000"/>
              </a:spcBef>
            </a:pPr>
            <a:r>
              <a:rPr lang="en-US" sz="1600" b="1" dirty="0" err="1">
                <a:solidFill>
                  <a:prstClr val="black"/>
                </a:solidFill>
                <a:latin typeface="Times New Roman" pitchFamily="18" charset="0"/>
                <a:cs typeface="Times New Roman" pitchFamily="18" charset="0"/>
              </a:rPr>
              <a:t>Tiruchirappalli</a:t>
            </a:r>
            <a:endParaRPr lang="en-IN" sz="1600" b="1" dirty="0">
              <a:solidFill>
                <a:prstClr val="black"/>
              </a:solidFill>
              <a:latin typeface="Times New Roman" pitchFamily="18" charset="0"/>
              <a:cs typeface="Times New Roman" pitchFamily="18" charset="0"/>
            </a:endParaRP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Cancer </a:t>
            </a:r>
            <a:endParaRPr lang="en-US" dirty="0"/>
          </a:p>
        </p:txBody>
      </p:sp>
      <p:sp>
        <p:nvSpPr>
          <p:cNvPr id="3" name="Content Placeholder 2"/>
          <p:cNvSpPr>
            <a:spLocks noGrp="1"/>
          </p:cNvSpPr>
          <p:nvPr>
            <p:ph idx="1"/>
          </p:nvPr>
        </p:nvSpPr>
        <p:spPr/>
        <p:txBody>
          <a:bodyPr>
            <a:normAutofit/>
          </a:bodyPr>
          <a:lstStyle/>
          <a:p>
            <a:pPr algn="just"/>
            <a:r>
              <a:rPr lang="en-US" sz="2400" dirty="0">
                <a:latin typeface="Times New Roman" pitchFamily="18" charset="0"/>
                <a:cs typeface="Times New Roman" pitchFamily="18" charset="0"/>
              </a:rPr>
              <a:t>Cancer is a disease caused when cells divide uncontrollably and spread into surrounding tissues</a:t>
            </a:r>
            <a:r>
              <a:rPr lang="en-US" sz="2400" dirty="0" smtClean="0">
                <a:latin typeface="Times New Roman" pitchFamily="18" charset="0"/>
                <a:cs typeface="Times New Roman" pitchFamily="18" charset="0"/>
              </a:rPr>
              <a:t>.</a:t>
            </a:r>
          </a:p>
          <a:p>
            <a:pPr algn="just"/>
            <a:r>
              <a:rPr lang="en-US" sz="2400" dirty="0">
                <a:latin typeface="Times New Roman" pitchFamily="18" charset="0"/>
                <a:cs typeface="Times New Roman" pitchFamily="18" charset="0"/>
              </a:rPr>
              <a:t>Globally, 18,094,716 million cases of cancer were diagnosed in 2020.</a:t>
            </a:r>
            <a:endParaRPr lang="en-US" sz="2400" dirty="0" smtClean="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Based on the cancer registry data it is estimated that there will be about 800,000 new cancers cases in India every </a:t>
            </a:r>
            <a:r>
              <a:rPr lang="en-US" sz="2400" dirty="0" smtClean="0">
                <a:latin typeface="Times New Roman" pitchFamily="18" charset="0"/>
                <a:cs typeface="Times New Roman" pitchFamily="18" charset="0"/>
              </a:rPr>
              <a:t>yea</a:t>
            </a:r>
          </a:p>
          <a:p>
            <a:pPr algn="just"/>
            <a:r>
              <a:rPr lang="en-US" sz="2400" dirty="0">
                <a:latin typeface="Times New Roman" pitchFamily="18" charset="0"/>
                <a:cs typeface="Times New Roman" pitchFamily="18" charset="0"/>
              </a:rPr>
              <a:t>Breast Cancer. This is the most common form of cancer in India.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Diabetes</a:t>
            </a:r>
            <a:endParaRPr lang="en-US" dirty="0"/>
          </a:p>
        </p:txBody>
      </p:sp>
      <p:sp>
        <p:nvSpPr>
          <p:cNvPr id="3" name="Content Placeholder 2"/>
          <p:cNvSpPr>
            <a:spLocks noGrp="1"/>
          </p:cNvSpPr>
          <p:nvPr>
            <p:ph idx="1"/>
          </p:nvPr>
        </p:nvSpPr>
        <p:spPr/>
        <p:txBody>
          <a:bodyPr>
            <a:normAutofit/>
          </a:bodyPr>
          <a:lstStyle/>
          <a:p>
            <a:pPr algn="just"/>
            <a:r>
              <a:rPr lang="en-US" sz="2000" dirty="0">
                <a:latin typeface="Times New Roman" pitchFamily="18" charset="0"/>
                <a:cs typeface="Times New Roman" pitchFamily="18" charset="0"/>
              </a:rPr>
              <a:t>Diabetes is a chronic (long-lasting) health condition that affects how your body turns food into energy</a:t>
            </a:r>
            <a:r>
              <a:rPr lang="en-US" sz="2000" dirty="0" smtClean="0">
                <a:latin typeface="Times New Roman" pitchFamily="18" charset="0"/>
                <a:cs typeface="Times New Roman" pitchFamily="18" charset="0"/>
              </a:rPr>
              <a:t>.</a:t>
            </a:r>
          </a:p>
          <a:p>
            <a:pPr algn="just"/>
            <a:r>
              <a:rPr lang="en-US" sz="2000" dirty="0">
                <a:latin typeface="Times New Roman" pitchFamily="18" charset="0"/>
                <a:cs typeface="Times New Roman" pitchFamily="18" charset="0"/>
              </a:rPr>
              <a:t>The global diabetes prevalence in 2019 is estimated to be 9.3% (463 million people), rising to 10.2% (578 million) by 2030 and 10.9% (700 million) by 2045</a:t>
            </a:r>
            <a:r>
              <a:rPr lang="en-US" sz="2000" dirty="0" smtClean="0">
                <a:latin typeface="Times New Roman" pitchFamily="18" charset="0"/>
                <a:cs typeface="Times New Roman" pitchFamily="18" charset="0"/>
              </a:rPr>
              <a:t>.(WHO)</a:t>
            </a:r>
          </a:p>
          <a:p>
            <a:pPr algn="just"/>
            <a:r>
              <a:rPr lang="en-US" sz="2000" dirty="0">
                <a:latin typeface="Times New Roman" pitchFamily="18" charset="0"/>
                <a:cs typeface="Times New Roman" pitchFamily="18" charset="0"/>
              </a:rPr>
              <a:t>China is the country with the highest number of diabetics worldwide</a:t>
            </a:r>
            <a:endParaRPr lang="en-US" sz="2000" dirty="0" smtClean="0">
              <a:latin typeface="Times New Roman" pitchFamily="18" charset="0"/>
              <a:cs typeface="Times New Roman" pitchFamily="18" charset="0"/>
            </a:endParaRPr>
          </a:p>
          <a:p>
            <a:pPr algn="just"/>
            <a:r>
              <a:rPr lang="en-US" sz="2000" dirty="0">
                <a:latin typeface="Times New Roman" pitchFamily="18" charset="0"/>
                <a:cs typeface="Times New Roman" pitchFamily="18" charset="0"/>
              </a:rPr>
              <a:t>India has an estimated 77 million people (1 in 11 Indians) formally diagnosed with diabetes, which makes it the second most affected in the world, after China. </a:t>
            </a:r>
            <a:endParaRPr lang="en-US" sz="2000" dirty="0" smtClean="0">
              <a:latin typeface="Times New Roman" pitchFamily="18" charset="0"/>
              <a:cs typeface="Times New Roman" pitchFamily="18" charset="0"/>
            </a:endParaRPr>
          </a:p>
          <a:p>
            <a:pPr algn="just"/>
            <a:r>
              <a:rPr lang="en-US" sz="2000" dirty="0" smtClean="0">
                <a:latin typeface="Times New Roman" pitchFamily="18" charset="0"/>
                <a:cs typeface="Times New Roman" pitchFamily="18" charset="0"/>
              </a:rPr>
              <a:t>Kerala has the highest prevalence of diabetics in India  </a:t>
            </a:r>
          </a:p>
          <a:p>
            <a:pPr algn="just"/>
            <a:r>
              <a:rPr lang="en-US" sz="2000" dirty="0">
                <a:latin typeface="Times New Roman" pitchFamily="18" charset="0"/>
                <a:cs typeface="Times New Roman" pitchFamily="18" charset="0"/>
              </a:rPr>
              <a:t>Meghalaya has the lowest prevalence of the disease.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Hypertension</a:t>
            </a:r>
            <a:endParaRPr lang="en-US" dirty="0"/>
          </a:p>
        </p:txBody>
      </p:sp>
      <p:sp>
        <p:nvSpPr>
          <p:cNvPr id="3" name="Content Placeholder 2"/>
          <p:cNvSpPr>
            <a:spLocks noGrp="1"/>
          </p:cNvSpPr>
          <p:nvPr>
            <p:ph idx="1"/>
          </p:nvPr>
        </p:nvSpPr>
        <p:spPr/>
        <p:txBody>
          <a:bodyPr>
            <a:noAutofit/>
          </a:bodyPr>
          <a:lstStyle/>
          <a:p>
            <a:pPr algn="just"/>
            <a:r>
              <a:rPr lang="en-US" sz="2400" dirty="0">
                <a:latin typeface="Times New Roman" pitchFamily="18" charset="0"/>
                <a:cs typeface="Times New Roman" pitchFamily="18" charset="0"/>
              </a:rPr>
              <a:t>Hypertension is when blood pressure is too high</a:t>
            </a:r>
            <a:r>
              <a:rPr lang="en-US" sz="2400" dirty="0" smtClean="0">
                <a:latin typeface="Times New Roman" pitchFamily="18" charset="0"/>
                <a:cs typeface="Times New Roman" pitchFamily="18" charset="0"/>
              </a:rPr>
              <a:t>.</a:t>
            </a:r>
          </a:p>
          <a:p>
            <a:pPr algn="just"/>
            <a:r>
              <a:rPr lang="en-US" sz="2400" dirty="0">
                <a:latin typeface="Times New Roman" pitchFamily="18" charset="0"/>
                <a:cs typeface="Times New Roman" pitchFamily="18" charset="0"/>
              </a:rPr>
              <a:t>Approximately 1 in 5 adults (21%) with hypertension have it under control. Hypertension is a major cause of premature death worldwide. </a:t>
            </a:r>
            <a:r>
              <a:rPr lang="en-US" sz="2400" dirty="0" smtClean="0">
                <a:latin typeface="Times New Roman" pitchFamily="18" charset="0"/>
                <a:cs typeface="Times New Roman" pitchFamily="18" charset="0"/>
              </a:rPr>
              <a:t>(WHO)</a:t>
            </a:r>
          </a:p>
          <a:p>
            <a:pPr algn="just"/>
            <a:r>
              <a:rPr lang="en-US" sz="2400" dirty="0">
                <a:latin typeface="Times New Roman" pitchFamily="18" charset="0"/>
                <a:cs typeface="Times New Roman" pitchFamily="18" charset="0"/>
              </a:rPr>
              <a:t>Only about 12% people with hypertension in India have their blood pressure under control. Uncontrolled blood pressure is one of the main risk </a:t>
            </a:r>
            <a:r>
              <a:rPr lang="en-US" sz="2400" dirty="0" smtClean="0">
                <a:latin typeface="Times New Roman" pitchFamily="18" charset="0"/>
                <a:cs typeface="Times New Roman" pitchFamily="18" charset="0"/>
              </a:rPr>
              <a:t>factor</a:t>
            </a:r>
            <a:r>
              <a:rPr lang="en-US" sz="2400" dirty="0">
                <a:latin typeface="Times New Roman" pitchFamily="18" charset="0"/>
                <a:cs typeface="Times New Roman" pitchFamily="18" charset="0"/>
              </a:rPr>
              <a:t>  for cardiovascular diseases (CVDs) such as heart attacks and stroke, and are responsible for one-third of total deaths in India.</a:t>
            </a:r>
            <a:endParaRPr lang="en-US" sz="2400" dirty="0" smtClean="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45% of Indians have been diagnosed with hypertension, three out of four with the condition have never had their blood pressure </a:t>
            </a:r>
            <a:r>
              <a:rPr lang="en-US" sz="2400" dirty="0" smtClean="0">
                <a:latin typeface="Times New Roman" pitchFamily="18" charset="0"/>
                <a:cs typeface="Times New Roman" pitchFamily="18" charset="0"/>
              </a:rPr>
              <a:t>measured(National Health Portal of India, 2020)</a:t>
            </a:r>
            <a:endParaRPr lang="en-US" sz="24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Asthma</a:t>
            </a:r>
            <a:endParaRPr lang="en-US" dirty="0"/>
          </a:p>
        </p:txBody>
      </p:sp>
      <p:sp>
        <p:nvSpPr>
          <p:cNvPr id="3" name="Content Placeholder 2"/>
          <p:cNvSpPr>
            <a:spLocks noGrp="1"/>
          </p:cNvSpPr>
          <p:nvPr>
            <p:ph idx="1"/>
          </p:nvPr>
        </p:nvSpPr>
        <p:spPr/>
        <p:txBody>
          <a:bodyPr>
            <a:normAutofit/>
          </a:bodyPr>
          <a:lstStyle/>
          <a:p>
            <a:pPr algn="just"/>
            <a:r>
              <a:rPr lang="en-US" sz="2000" dirty="0">
                <a:latin typeface="Times New Roman" pitchFamily="18" charset="0"/>
                <a:cs typeface="Times New Roman" pitchFamily="18" charset="0"/>
              </a:rPr>
              <a:t>Asthma is a major </a:t>
            </a:r>
            <a:r>
              <a:rPr lang="en-US" sz="2000" dirty="0" smtClean="0">
                <a:latin typeface="Times New Roman" pitchFamily="18" charset="0"/>
                <a:cs typeface="Times New Roman" pitchFamily="18" charset="0"/>
              </a:rPr>
              <a:t>non-communicable </a:t>
            </a:r>
            <a:r>
              <a:rPr lang="en-US" sz="2000" dirty="0">
                <a:latin typeface="Times New Roman" pitchFamily="18" charset="0"/>
                <a:cs typeface="Times New Roman" pitchFamily="18" charset="0"/>
              </a:rPr>
              <a:t>disease (NCD), affecting both children and adults, and is the most common chronic disease among children</a:t>
            </a:r>
            <a:r>
              <a:rPr lang="en-US" sz="2000" dirty="0" smtClean="0">
                <a:latin typeface="Times New Roman" pitchFamily="18" charset="0"/>
                <a:cs typeface="Times New Roman" pitchFamily="18" charset="0"/>
              </a:rPr>
              <a:t>.</a:t>
            </a:r>
          </a:p>
          <a:p>
            <a:pPr algn="just"/>
            <a:r>
              <a:rPr lang="en-US" sz="2000" dirty="0">
                <a:latin typeface="Times New Roman" pitchFamily="18" charset="0"/>
                <a:cs typeface="Times New Roman" pitchFamily="18" charset="0"/>
              </a:rPr>
              <a:t>Asthma affected an estimated 262 million people in 2019 </a:t>
            </a:r>
            <a:r>
              <a:rPr lang="en-US" sz="2000"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and caused 455 000 deaths</a:t>
            </a:r>
            <a:r>
              <a:rPr lang="en-US" sz="2000" dirty="0" smtClean="0">
                <a:latin typeface="Times New Roman" pitchFamily="18" charset="0"/>
                <a:cs typeface="Times New Roman" pitchFamily="18" charset="0"/>
              </a:rPr>
              <a:t>. (WHO)</a:t>
            </a:r>
          </a:p>
          <a:p>
            <a:pPr algn="just"/>
            <a:r>
              <a:rPr lang="en-US" sz="2000" dirty="0">
                <a:latin typeface="Times New Roman" pitchFamily="18" charset="0"/>
                <a:cs typeface="Times New Roman" pitchFamily="18" charset="0"/>
              </a:rPr>
              <a:t>According to WHO </a:t>
            </a:r>
            <a:r>
              <a:rPr lang="en-US" sz="2000" dirty="0" smtClean="0">
                <a:latin typeface="Times New Roman" pitchFamily="18" charset="0"/>
                <a:cs typeface="Times New Roman" pitchFamily="18" charset="0"/>
              </a:rPr>
              <a:t>2019, </a:t>
            </a:r>
            <a:r>
              <a:rPr lang="en-US" sz="2000" dirty="0">
                <a:latin typeface="Times New Roman" pitchFamily="18" charset="0"/>
                <a:cs typeface="Times New Roman" pitchFamily="18" charset="0"/>
              </a:rPr>
              <a:t>Asthma affects </a:t>
            </a:r>
            <a:r>
              <a:rPr lang="en-US" sz="2000" dirty="0" smtClean="0">
                <a:latin typeface="Times New Roman" pitchFamily="18" charset="0"/>
                <a:cs typeface="Times New Roman" pitchFamily="18" charset="0"/>
              </a:rPr>
              <a:t>262 </a:t>
            </a:r>
            <a:r>
              <a:rPr lang="en-US" sz="2000" dirty="0">
                <a:latin typeface="Times New Roman" pitchFamily="18" charset="0"/>
                <a:cs typeface="Times New Roman" pitchFamily="18" charset="0"/>
              </a:rPr>
              <a:t>million people worldwide, out of which 15–20 million people are from </a:t>
            </a:r>
            <a:r>
              <a:rPr lang="en-US" sz="2000" dirty="0" smtClean="0">
                <a:latin typeface="Times New Roman" pitchFamily="18" charset="0"/>
                <a:cs typeface="Times New Roman" pitchFamily="18" charset="0"/>
              </a:rPr>
              <a:t>India</a:t>
            </a:r>
          </a:p>
          <a:p>
            <a:pPr algn="just"/>
            <a:r>
              <a:rPr lang="en-US" sz="2000" dirty="0">
                <a:latin typeface="Times New Roman" pitchFamily="18" charset="0"/>
                <a:cs typeface="Times New Roman" pitchFamily="18" charset="0"/>
              </a:rPr>
              <a:t>The </a:t>
            </a:r>
            <a:r>
              <a:rPr lang="en-US" sz="2000" dirty="0" smtClean="0">
                <a:latin typeface="Times New Roman" pitchFamily="18" charset="0"/>
                <a:cs typeface="Times New Roman" pitchFamily="18" charset="0"/>
              </a:rPr>
              <a:t>India </a:t>
            </a:r>
            <a:r>
              <a:rPr lang="en-US" sz="2000" dirty="0">
                <a:latin typeface="Times New Roman" pitchFamily="18" charset="0"/>
                <a:cs typeface="Times New Roman" pitchFamily="18" charset="0"/>
              </a:rPr>
              <a:t>has an estimated 34.3 million asthmatics, that is 12.9% of the global 262 million cases. Every year, 4.61 </a:t>
            </a:r>
            <a:r>
              <a:rPr lang="en-US" sz="2000" dirty="0" err="1">
                <a:latin typeface="Times New Roman" pitchFamily="18" charset="0"/>
                <a:cs typeface="Times New Roman" pitchFamily="18" charset="0"/>
              </a:rPr>
              <a:t>lakh</a:t>
            </a:r>
            <a:r>
              <a:rPr lang="en-US" sz="2000" dirty="0">
                <a:latin typeface="Times New Roman" pitchFamily="18" charset="0"/>
                <a:cs typeface="Times New Roman" pitchFamily="18" charset="0"/>
              </a:rPr>
              <a:t> people die due to asthma in the world, and India contributes to </a:t>
            </a:r>
            <a:r>
              <a:rPr lang="en-US" sz="2000" b="1" dirty="0">
                <a:latin typeface="Times New Roman" pitchFamily="18" charset="0"/>
                <a:cs typeface="Times New Roman" pitchFamily="18" charset="0"/>
              </a:rPr>
              <a:t>1.98 </a:t>
            </a:r>
            <a:r>
              <a:rPr lang="en-US" sz="2000" b="1" dirty="0" err="1">
                <a:latin typeface="Times New Roman" pitchFamily="18" charset="0"/>
                <a:cs typeface="Times New Roman" pitchFamily="18" charset="0"/>
              </a:rPr>
              <a:t>lakh</a:t>
            </a:r>
            <a:r>
              <a:rPr lang="en-US" sz="2000" dirty="0">
                <a:latin typeface="Times New Roman" pitchFamily="18" charset="0"/>
                <a:cs typeface="Times New Roman" pitchFamily="18" charset="0"/>
              </a:rPr>
              <a:t> deaths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Cardiovascular diseases</a:t>
            </a:r>
            <a:endParaRPr lang="en-US" dirty="0"/>
          </a:p>
        </p:txBody>
      </p:sp>
      <p:sp>
        <p:nvSpPr>
          <p:cNvPr id="3" name="Content Placeholder 2"/>
          <p:cNvSpPr>
            <a:spLocks noGrp="1"/>
          </p:cNvSpPr>
          <p:nvPr>
            <p:ph idx="1"/>
          </p:nvPr>
        </p:nvSpPr>
        <p:spPr/>
        <p:txBody>
          <a:bodyPr>
            <a:normAutofit/>
          </a:bodyPr>
          <a:lstStyle/>
          <a:p>
            <a:pPr algn="just"/>
            <a:r>
              <a:rPr lang="en-US" sz="2000" dirty="0">
                <a:latin typeface="Times New Roman" pitchFamily="18" charset="0"/>
                <a:cs typeface="Times New Roman" pitchFamily="18" charset="0"/>
              </a:rPr>
              <a:t>Cardiovascular diseases are conditions that affect the structures or function of your </a:t>
            </a:r>
            <a:r>
              <a:rPr lang="en-US" sz="2000" dirty="0" smtClean="0">
                <a:latin typeface="Times New Roman" pitchFamily="18" charset="0"/>
                <a:cs typeface="Times New Roman" pitchFamily="18" charset="0"/>
              </a:rPr>
              <a:t>heart</a:t>
            </a:r>
          </a:p>
          <a:p>
            <a:pPr algn="just"/>
            <a:r>
              <a:rPr lang="en-US" sz="2000" dirty="0">
                <a:latin typeface="Times New Roman" pitchFamily="18" charset="0"/>
                <a:cs typeface="Times New Roman" pitchFamily="18" charset="0"/>
              </a:rPr>
              <a:t>Cardiovascular diseases (CVDs) are the leading cause of death globally. An estimated 17.9 million people died from CVDs in 2019, representing 32% of all global deaths. Of these deaths, 85% were due to heart attack and stroke</a:t>
            </a:r>
            <a:r>
              <a:rPr lang="en-US" sz="2000" dirty="0" smtClean="0">
                <a:latin typeface="Times New Roman" pitchFamily="18" charset="0"/>
                <a:cs typeface="Times New Roman" pitchFamily="18" charset="0"/>
              </a:rPr>
              <a:t>.</a:t>
            </a:r>
          </a:p>
          <a:p>
            <a:pPr algn="just"/>
            <a:r>
              <a:rPr lang="en-US" sz="2000" dirty="0">
                <a:latin typeface="Times New Roman" pitchFamily="18" charset="0"/>
                <a:cs typeface="Times New Roman" pitchFamily="18" charset="0"/>
              </a:rPr>
              <a:t>The annual number of deaths from CVD in India is projected to rise from 2.26 million (1990) to 4.77 million (2020</a:t>
            </a:r>
            <a:r>
              <a:rPr lang="en-US" sz="2000" dirty="0" smtClean="0">
                <a:latin typeface="Times New Roman" pitchFamily="18" charset="0"/>
                <a:cs typeface="Times New Roman" pitchFamily="18" charset="0"/>
              </a:rPr>
              <a:t>)</a:t>
            </a:r>
          </a:p>
          <a:p>
            <a:pPr algn="just"/>
            <a:r>
              <a:rPr lang="en-US" sz="2000" b="1" dirty="0"/>
              <a:t>12 </a:t>
            </a:r>
            <a:r>
              <a:rPr lang="en-US" sz="2000" b="1" dirty="0" err="1"/>
              <a:t>Lakh</a:t>
            </a:r>
            <a:r>
              <a:rPr lang="en-US" sz="2000" dirty="0"/>
              <a:t> Youngsters Die of Cardiac Arrest Every Year in India.</a:t>
            </a:r>
            <a:endParaRPr lang="en-US" sz="2000" dirty="0" smtClean="0">
              <a:latin typeface="Times New Roman" pitchFamily="18" charset="0"/>
              <a:cs typeface="Times New Roman" pitchFamily="18" charset="0"/>
            </a:endParaRPr>
          </a:p>
          <a:p>
            <a:pPr algn="just"/>
            <a:r>
              <a:rPr lang="en-US" sz="2000" dirty="0">
                <a:latin typeface="Times New Roman" pitchFamily="18" charset="0"/>
                <a:cs typeface="Times New Roman" pitchFamily="18" charset="0"/>
              </a:rPr>
              <a:t>The prevalence of cardiovascular disease in 2016 was the highest in Kerala, Punjab and Tamil Nadu–more than 5,000 per population of 100,000.</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occupational health hazard</a:t>
            </a:r>
            <a:endParaRPr lang="en-US" dirty="0"/>
          </a:p>
        </p:txBody>
      </p:sp>
      <p:sp>
        <p:nvSpPr>
          <p:cNvPr id="3" name="Content Placeholder 2"/>
          <p:cNvSpPr>
            <a:spLocks noGrp="1"/>
          </p:cNvSpPr>
          <p:nvPr>
            <p:ph idx="1"/>
          </p:nvPr>
        </p:nvSpPr>
        <p:spPr/>
        <p:txBody>
          <a:bodyPr>
            <a:normAutofit/>
          </a:bodyPr>
          <a:lstStyle/>
          <a:p>
            <a:pPr algn="just"/>
            <a:r>
              <a:rPr lang="en-US" sz="1800" dirty="0">
                <a:latin typeface="Times New Roman" pitchFamily="18" charset="0"/>
                <a:cs typeface="Times New Roman" pitchFamily="18" charset="0"/>
              </a:rPr>
              <a:t>The ILO estimates that some 2.3 million women and men around the world succumb to work-related accidents or diseases every year; this corresponds to over 6000 deaths every single day. </a:t>
            </a:r>
            <a:endParaRPr lang="en-US" sz="1800" dirty="0" smtClean="0">
              <a:latin typeface="Times New Roman" pitchFamily="18" charset="0"/>
              <a:cs typeface="Times New Roman" pitchFamily="18" charset="0"/>
            </a:endParaRPr>
          </a:p>
          <a:p>
            <a:pPr algn="just"/>
            <a:r>
              <a:rPr lang="en-US" sz="1800" dirty="0">
                <a:latin typeface="Times New Roman" pitchFamily="18" charset="0"/>
                <a:cs typeface="Times New Roman" pitchFamily="18" charset="0"/>
              </a:rPr>
              <a:t>Worldwide, there are around 340 million occupational accidents and 160 million victims of work-related illnesses annually</a:t>
            </a:r>
            <a:r>
              <a:rPr lang="en-US" sz="1800" dirty="0" smtClean="0">
                <a:latin typeface="Times New Roman" pitchFamily="18" charset="0"/>
                <a:cs typeface="Times New Roman" pitchFamily="18" charset="0"/>
              </a:rPr>
              <a:t>.(ILO)</a:t>
            </a:r>
          </a:p>
          <a:p>
            <a:pPr algn="just"/>
            <a:r>
              <a:rPr lang="en-US" sz="1800" dirty="0">
                <a:latin typeface="Times New Roman" pitchFamily="18" charset="0"/>
                <a:cs typeface="Times New Roman" pitchFamily="18" charset="0"/>
              </a:rPr>
              <a:t>Epidemiologists have estimated an annual </a:t>
            </a:r>
            <a:r>
              <a:rPr lang="en-US" sz="1800" dirty="0" smtClean="0">
                <a:latin typeface="Times New Roman" pitchFamily="18" charset="0"/>
                <a:cs typeface="Times New Roman" pitchFamily="18" charset="0"/>
              </a:rPr>
              <a:t>1,83,00,000 </a:t>
            </a:r>
            <a:r>
              <a:rPr lang="en-US" sz="1800" dirty="0">
                <a:latin typeface="Times New Roman" pitchFamily="18" charset="0"/>
                <a:cs typeface="Times New Roman" pitchFamily="18" charset="0"/>
              </a:rPr>
              <a:t>injuries and 18,50,000 diseases related to occupational </a:t>
            </a:r>
            <a:r>
              <a:rPr lang="en-US" sz="1800" dirty="0" smtClean="0">
                <a:latin typeface="Times New Roman" pitchFamily="18" charset="0"/>
                <a:cs typeface="Times New Roman" pitchFamily="18" charset="0"/>
              </a:rPr>
              <a:t>hazard in India</a:t>
            </a:r>
          </a:p>
          <a:p>
            <a:pPr algn="just"/>
            <a:r>
              <a:rPr lang="en-US" sz="1800" dirty="0" smtClean="0">
                <a:latin typeface="Times New Roman" pitchFamily="18" charset="0"/>
                <a:cs typeface="Times New Roman" pitchFamily="18" charset="0"/>
              </a:rPr>
              <a:t>It </a:t>
            </a:r>
            <a:r>
              <a:rPr lang="en-US" sz="1800" dirty="0">
                <a:latin typeface="Times New Roman" pitchFamily="18" charset="0"/>
                <a:cs typeface="Times New Roman" pitchFamily="18" charset="0"/>
              </a:rPr>
              <a:t>is also estimated that in India 17 million occupational non-fatal injuries (17% of the world) and 45,000 fatal injuries (45% of the total deaths due to occupational injuries in world) occur each year</a:t>
            </a:r>
            <a:r>
              <a:rPr lang="en-US" sz="1800" dirty="0" smtClean="0">
                <a:latin typeface="Times New Roman" pitchFamily="18" charset="0"/>
                <a:cs typeface="Times New Roman" pitchFamily="18" charset="0"/>
              </a:rPr>
              <a:t>.</a:t>
            </a:r>
          </a:p>
          <a:p>
            <a:pPr algn="just"/>
            <a:r>
              <a:rPr lang="en-US" sz="1800" dirty="0">
                <a:latin typeface="Times New Roman" pitchFamily="18" charset="0"/>
                <a:cs typeface="Times New Roman" pitchFamily="18" charset="0"/>
              </a:rPr>
              <a:t>Out of 11 million cases of occupational diseases in the world 1.9 million cases (17%) are contributed by India and out of 0.7 million deaths in the world 0.12 (17%) is contributed by India</a:t>
            </a:r>
            <a:r>
              <a:rPr lang="en-US" sz="1800" dirty="0" smtClean="0">
                <a:latin typeface="Times New Roman" pitchFamily="18" charset="0"/>
                <a:cs typeface="Times New Roman" pitchFamily="18" charset="0"/>
              </a:rPr>
              <a:t>. (National Institute of Health and Family Welfare).</a:t>
            </a:r>
            <a:endParaRPr lang="en-US" sz="18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LEPROSY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algn="just"/>
            <a:r>
              <a:rPr lang="en-US" sz="2000" dirty="0">
                <a:latin typeface="Times New Roman" pitchFamily="18" charset="0"/>
                <a:cs typeface="Times New Roman" pitchFamily="18" charset="0"/>
              </a:rPr>
              <a:t>Leprosy is a chronic infectious disease caused by a bacillus, Mycobacterium </a:t>
            </a:r>
            <a:r>
              <a:rPr lang="en-US" sz="2000" dirty="0" err="1">
                <a:latin typeface="Times New Roman" pitchFamily="18" charset="0"/>
                <a:cs typeface="Times New Roman" pitchFamily="18" charset="0"/>
              </a:rPr>
              <a:t>leprae</a:t>
            </a:r>
            <a:r>
              <a:rPr lang="en-US" sz="2000" dirty="0">
                <a:latin typeface="Times New Roman" pitchFamily="18" charset="0"/>
                <a:cs typeface="Times New Roman" pitchFamily="18" charset="0"/>
              </a:rPr>
              <a:t> (M. </a:t>
            </a:r>
            <a:r>
              <a:rPr lang="en-US" sz="2000" dirty="0" err="1">
                <a:latin typeface="Times New Roman" pitchFamily="18" charset="0"/>
                <a:cs typeface="Times New Roman" pitchFamily="18" charset="0"/>
              </a:rPr>
              <a:t>laprae</a:t>
            </a:r>
            <a:r>
              <a:rPr lang="en-US" sz="2000" dirty="0">
                <a:latin typeface="Times New Roman" pitchFamily="18" charset="0"/>
                <a:cs typeface="Times New Roman" pitchFamily="18" charset="0"/>
              </a:rPr>
              <a:t>). The symptoms of the disease occur generally after a long period of getting infection on average 5 years, as M. </a:t>
            </a:r>
            <a:r>
              <a:rPr lang="en-US" sz="2000" dirty="0" err="1">
                <a:latin typeface="Times New Roman" pitchFamily="18" charset="0"/>
                <a:cs typeface="Times New Roman" pitchFamily="18" charset="0"/>
              </a:rPr>
              <a:t>leprae</a:t>
            </a:r>
            <a:r>
              <a:rPr lang="en-US" sz="2000" dirty="0">
                <a:latin typeface="Times New Roman" pitchFamily="18" charset="0"/>
                <a:cs typeface="Times New Roman" pitchFamily="18" charset="0"/>
              </a:rPr>
              <a:t> multiplies very slowly. The disease mainly affects the skin, the peripheral nerves, mucosa of the upper respiratory tract, and the eyes</a:t>
            </a:r>
            <a:r>
              <a:rPr lang="en-US" sz="2000" dirty="0" smtClean="0">
                <a:latin typeface="Times New Roman" pitchFamily="18" charset="0"/>
                <a:cs typeface="Times New Roman" pitchFamily="18" charset="0"/>
              </a:rPr>
              <a:t>.</a:t>
            </a:r>
          </a:p>
          <a:p>
            <a:pPr algn="just"/>
            <a:r>
              <a:rPr lang="en-US" sz="2000" dirty="0">
                <a:latin typeface="Times New Roman" pitchFamily="18" charset="0"/>
                <a:cs typeface="Times New Roman" pitchFamily="18" charset="0"/>
              </a:rPr>
              <a:t>As per statistics shared by WHO, around 1,27,558 new leprosy cases were detected globally in 2020</a:t>
            </a:r>
            <a:r>
              <a:rPr lang="en-US" sz="2000" dirty="0" smtClean="0">
                <a:latin typeface="Times New Roman" pitchFamily="18" charset="0"/>
                <a:cs typeface="Times New Roman" pitchFamily="18" charset="0"/>
              </a:rPr>
              <a:t>.</a:t>
            </a:r>
          </a:p>
          <a:p>
            <a:pPr algn="just"/>
            <a:r>
              <a:rPr lang="en-US" sz="2000" dirty="0">
                <a:latin typeface="Times New Roman" pitchFamily="18" charset="0"/>
                <a:cs typeface="Times New Roman" pitchFamily="18" charset="0"/>
              </a:rPr>
              <a:t>In March 2021, 79 898 patients were under free MDT treatment for leprosy across the country. Despite COVID-19 disruption of health services during 2020-2021, 65 147 new cases of leprosy were identified, diagnosed and provided free treatment</a:t>
            </a:r>
            <a:r>
              <a:rPr lang="en-US" sz="2000" dirty="0" smtClean="0">
                <a:latin typeface="Times New Roman" pitchFamily="18" charset="0"/>
                <a:cs typeface="Times New Roman" pitchFamily="18" charset="0"/>
              </a:rPr>
              <a:t>.</a:t>
            </a:r>
          </a:p>
          <a:p>
            <a:pPr algn="just"/>
            <a:r>
              <a:rPr lang="en-US" sz="2000" dirty="0">
                <a:latin typeface="Times New Roman" pitchFamily="18" charset="0"/>
                <a:cs typeface="Times New Roman" pitchFamily="18" charset="0"/>
              </a:rPr>
              <a:t>Leprosy is endemic in several states and union territories of India, with the annual case detection rate of 4.56 per 10 000 population. The prevalence rate of leprosy is 0.4 per 10,000 population in the country.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Tuberculosis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algn="just"/>
            <a:r>
              <a:rPr lang="en-US" sz="2000" dirty="0" smtClean="0">
                <a:latin typeface="Times New Roman" pitchFamily="18" charset="0"/>
                <a:cs typeface="Times New Roman" pitchFamily="18" charset="0"/>
              </a:rPr>
              <a:t> Tuberculosis </a:t>
            </a:r>
            <a:r>
              <a:rPr lang="en-US" sz="2000" dirty="0">
                <a:latin typeface="Times New Roman" pitchFamily="18" charset="0"/>
                <a:cs typeface="Times New Roman" pitchFamily="18" charset="0"/>
              </a:rPr>
              <a:t>(TB) is caused by a bacterium called </a:t>
            </a:r>
            <a:r>
              <a:rPr lang="en-US" sz="2000" i="1" dirty="0">
                <a:latin typeface="Times New Roman" pitchFamily="18" charset="0"/>
                <a:cs typeface="Times New Roman" pitchFamily="18" charset="0"/>
              </a:rPr>
              <a:t>Mycobacterium tuberculosis</a:t>
            </a:r>
            <a:r>
              <a:rPr lang="en-US" sz="2000" dirty="0">
                <a:latin typeface="Times New Roman" pitchFamily="18" charset="0"/>
                <a:cs typeface="Times New Roman" pitchFamily="18" charset="0"/>
              </a:rPr>
              <a:t>. The bacteria usually attack the lungs, but TB bacteria can attack any part of the body such as the kidney, spine, and brain. Not everyone infected with TB bacteria becomes sick. </a:t>
            </a:r>
            <a:endParaRPr lang="en-US" sz="2000" dirty="0" smtClean="0">
              <a:latin typeface="Times New Roman" pitchFamily="18" charset="0"/>
              <a:cs typeface="Times New Roman" pitchFamily="18" charset="0"/>
            </a:endParaRPr>
          </a:p>
          <a:p>
            <a:pPr algn="just"/>
            <a:r>
              <a:rPr lang="en-US" sz="2000" dirty="0">
                <a:latin typeface="Times New Roman" pitchFamily="18" charset="0"/>
                <a:cs typeface="Times New Roman" pitchFamily="18" charset="0"/>
              </a:rPr>
              <a:t>The prevalence of all forms of TB for all ages in India was 312 per </a:t>
            </a:r>
            <a:r>
              <a:rPr lang="en-US" sz="2000" dirty="0" err="1">
                <a:latin typeface="Times New Roman" pitchFamily="18" charset="0"/>
                <a:cs typeface="Times New Roman" pitchFamily="18" charset="0"/>
              </a:rPr>
              <a:t>lakh</a:t>
            </a:r>
            <a:r>
              <a:rPr lang="en-US" sz="2000" dirty="0">
                <a:latin typeface="Times New Roman" pitchFamily="18" charset="0"/>
                <a:cs typeface="Times New Roman" pitchFamily="18" charset="0"/>
              </a:rPr>
              <a:t> population for the year 2021 and the highest prevalence for all forms of TB was 747 per </a:t>
            </a:r>
            <a:r>
              <a:rPr lang="en-US" sz="2000" dirty="0" err="1">
                <a:latin typeface="Times New Roman" pitchFamily="18" charset="0"/>
                <a:cs typeface="Times New Roman" pitchFamily="18" charset="0"/>
              </a:rPr>
              <a:t>lakh</a:t>
            </a:r>
            <a:r>
              <a:rPr lang="en-US" sz="2000" dirty="0">
                <a:latin typeface="Times New Roman" pitchFamily="18" charset="0"/>
                <a:cs typeface="Times New Roman" pitchFamily="18" charset="0"/>
              </a:rPr>
              <a:t> in Delhi and the lowest was 137 per </a:t>
            </a:r>
            <a:r>
              <a:rPr lang="en-US" sz="2000" dirty="0" err="1">
                <a:latin typeface="Times New Roman" pitchFamily="18" charset="0"/>
                <a:cs typeface="Times New Roman" pitchFamily="18" charset="0"/>
              </a:rPr>
              <a:t>lakh</a:t>
            </a:r>
            <a:r>
              <a:rPr lang="en-US" sz="2000" dirty="0">
                <a:latin typeface="Times New Roman" pitchFamily="18" charset="0"/>
                <a:cs typeface="Times New Roman" pitchFamily="18" charset="0"/>
              </a:rPr>
              <a:t> population in Gujarat</a:t>
            </a:r>
            <a:r>
              <a:rPr lang="en-US" sz="2000" dirty="0" smtClean="0">
                <a:latin typeface="Times New Roman" pitchFamily="18" charset="0"/>
                <a:cs typeface="Times New Roman" pitchFamily="18" charset="0"/>
              </a:rPr>
              <a:t>.</a:t>
            </a:r>
          </a:p>
          <a:p>
            <a:pPr algn="just"/>
            <a:r>
              <a:rPr lang="en-US" sz="2000" dirty="0">
                <a:latin typeface="Times New Roman" pitchFamily="18" charset="0"/>
                <a:cs typeface="Times New Roman" pitchFamily="18" charset="0"/>
              </a:rPr>
              <a:t>It is estimated that about </a:t>
            </a:r>
            <a:r>
              <a:rPr lang="en-US" sz="2000" b="1" dirty="0">
                <a:latin typeface="Times New Roman" pitchFamily="18" charset="0"/>
                <a:cs typeface="Times New Roman" pitchFamily="18" charset="0"/>
              </a:rPr>
              <a:t>40%</a:t>
            </a:r>
            <a:r>
              <a:rPr lang="en-US" sz="2000" dirty="0">
                <a:latin typeface="Times New Roman" pitchFamily="18" charset="0"/>
                <a:cs typeface="Times New Roman" pitchFamily="18" charset="0"/>
              </a:rPr>
              <a:t> of the Indian population is infected with TB bacteria, the vast majority of whom have latent TB rather than TB disease</a:t>
            </a:r>
            <a:r>
              <a:rPr lang="en-US" sz="2000" dirty="0" smtClean="0">
                <a:latin typeface="Times New Roman" pitchFamily="18" charset="0"/>
                <a:cs typeface="Times New Roman" pitchFamily="18" charset="0"/>
              </a:rPr>
              <a:t>.</a:t>
            </a:r>
          </a:p>
          <a:p>
            <a:pPr algn="just"/>
            <a:r>
              <a:rPr lang="en-US" sz="2000" dirty="0">
                <a:latin typeface="Times New Roman" pitchFamily="18" charset="0"/>
                <a:cs typeface="Times New Roman" pitchFamily="18" charset="0"/>
              </a:rPr>
              <a:t>The total number of new and relapsed </a:t>
            </a:r>
            <a:r>
              <a:rPr lang="en-US" sz="2000" b="1" dirty="0">
                <a:latin typeface="Times New Roman" pitchFamily="18" charset="0"/>
                <a:cs typeface="Times New Roman" pitchFamily="18" charset="0"/>
              </a:rPr>
              <a:t>tuberculosis</a:t>
            </a:r>
            <a:r>
              <a:rPr lang="en-US" sz="2000" dirty="0">
                <a:latin typeface="Times New Roman" pitchFamily="18" charset="0"/>
                <a:cs typeface="Times New Roman" pitchFamily="18" charset="0"/>
              </a:rPr>
              <a:t> patients notified in </a:t>
            </a:r>
            <a:r>
              <a:rPr lang="en-US" sz="2000" b="1" dirty="0">
                <a:latin typeface="Times New Roman" pitchFamily="18" charset="0"/>
                <a:cs typeface="Times New Roman" pitchFamily="18" charset="0"/>
              </a:rPr>
              <a:t>India</a:t>
            </a:r>
            <a:r>
              <a:rPr lang="en-US" sz="2000" dirty="0">
                <a:latin typeface="Times New Roman" pitchFamily="18" charset="0"/>
                <a:cs typeface="Times New Roman" pitchFamily="18" charset="0"/>
              </a:rPr>
              <a:t> during </a:t>
            </a:r>
            <a:r>
              <a:rPr lang="en-US" sz="2000" b="1" dirty="0">
                <a:latin typeface="Times New Roman" pitchFamily="18" charset="0"/>
                <a:cs typeface="Times New Roman" pitchFamily="18" charset="0"/>
              </a:rPr>
              <a:t>2021</a:t>
            </a:r>
            <a:r>
              <a:rPr lang="en-US" sz="2000" dirty="0">
                <a:latin typeface="Times New Roman" pitchFamily="18" charset="0"/>
                <a:cs typeface="Times New Roman" pitchFamily="18" charset="0"/>
              </a:rPr>
              <a:t> were 19,33,381</a:t>
            </a:r>
            <a:endParaRPr lang="en-US" sz="2000" dirty="0" smtClean="0">
              <a:latin typeface="Times New Roman" pitchFamily="18" charset="0"/>
              <a:cs typeface="Times New Roman" pitchFamily="18" charset="0"/>
            </a:endParaRPr>
          </a:p>
          <a:p>
            <a:pPr algn="just">
              <a:buNone/>
            </a:pPr>
            <a:r>
              <a:rPr lang="en-US" sz="2000" dirty="0">
                <a:latin typeface="Times New Roman" pitchFamily="18" charset="0"/>
                <a:cs typeface="Times New Roman" pitchFamily="18"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STD</a:t>
            </a:r>
            <a:endParaRPr lang="en-US" dirty="0"/>
          </a:p>
        </p:txBody>
      </p:sp>
      <p:sp>
        <p:nvSpPr>
          <p:cNvPr id="3" name="Content Placeholder 2"/>
          <p:cNvSpPr>
            <a:spLocks noGrp="1"/>
          </p:cNvSpPr>
          <p:nvPr>
            <p:ph idx="1"/>
          </p:nvPr>
        </p:nvSpPr>
        <p:spPr/>
        <p:txBody>
          <a:bodyPr>
            <a:normAutofit/>
          </a:bodyPr>
          <a:lstStyle/>
          <a:p>
            <a:pPr algn="just"/>
            <a:r>
              <a:rPr lang="en-US" sz="2400" dirty="0">
                <a:latin typeface="Times New Roman" pitchFamily="18" charset="0"/>
                <a:cs typeface="Times New Roman" pitchFamily="18" charset="0"/>
              </a:rPr>
              <a:t>There were approximately 1.9 million reported new STD cases in 2014, 2 million in 2015, 2.2 million in 2016, 2.4 million in 2017, 2.5 million in 2018, and 2.6 million in 2019</a:t>
            </a:r>
            <a:r>
              <a:rPr lang="en-US" sz="2400" dirty="0" smtClean="0">
                <a:latin typeface="Times New Roman" pitchFamily="18" charset="0"/>
                <a:cs typeface="Times New Roman" pitchFamily="18" charset="0"/>
              </a:rPr>
              <a:t>.</a:t>
            </a:r>
          </a:p>
          <a:p>
            <a:pPr algn="just"/>
            <a:r>
              <a:rPr lang="en-US" sz="2400" dirty="0" smtClean="0">
                <a:latin typeface="Times New Roman" pitchFamily="18" charset="0"/>
                <a:cs typeface="Times New Roman" pitchFamily="18" charset="0"/>
              </a:rPr>
              <a:t>Around </a:t>
            </a:r>
            <a:r>
              <a:rPr lang="en-US" sz="2400" dirty="0">
                <a:latin typeface="Times New Roman" pitchFamily="18" charset="0"/>
                <a:cs typeface="Times New Roman" pitchFamily="18" charset="0"/>
              </a:rPr>
              <a:t>6% of the adult population in India are diagnosed with sexually transmitted diseases (STDs) and reproductive tract infections (RTIs) each year. With a population size as great as India's — a 6% rate of infection amounts to more than 30 million infected people</a:t>
            </a:r>
            <a:r>
              <a:rPr lang="en-US" sz="2400" dirty="0" smtClean="0">
                <a:latin typeface="Times New Roman" pitchFamily="18" charset="0"/>
                <a:cs typeface="Times New Roman" pitchFamily="18" charset="0"/>
              </a:rPr>
              <a:t>.</a:t>
            </a:r>
          </a:p>
          <a:p>
            <a:pPr algn="just"/>
            <a:endParaRPr lang="en-US" sz="24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HIV</a:t>
            </a:r>
            <a:endParaRPr lang="en-US" dirty="0"/>
          </a:p>
        </p:txBody>
      </p:sp>
      <p:sp>
        <p:nvSpPr>
          <p:cNvPr id="3" name="Content Placeholder 2"/>
          <p:cNvSpPr>
            <a:spLocks noGrp="1"/>
          </p:cNvSpPr>
          <p:nvPr>
            <p:ph idx="1"/>
          </p:nvPr>
        </p:nvSpPr>
        <p:spPr/>
        <p:txBody>
          <a:bodyPr>
            <a:normAutofit/>
          </a:bodyPr>
          <a:lstStyle/>
          <a:p>
            <a:pPr algn="just"/>
            <a:r>
              <a:rPr lang="en-US" sz="2000" dirty="0">
                <a:latin typeface="Times New Roman" pitchFamily="18" charset="0"/>
                <a:cs typeface="Times New Roman" pitchFamily="18" charset="0"/>
              </a:rPr>
              <a:t>Acquired immunodeficiency syndrome (AIDS) is a chronic, potentially life-threatening condition caused by the human immunodeficiency virus (HIV). By damaging your immune system, </a:t>
            </a:r>
            <a:r>
              <a:rPr lang="en-US" sz="2000" dirty="0" smtClean="0">
                <a:latin typeface="Times New Roman" pitchFamily="18" charset="0"/>
                <a:cs typeface="Times New Roman" pitchFamily="18" charset="0"/>
              </a:rPr>
              <a:t>HIV</a:t>
            </a:r>
            <a:r>
              <a:rPr lang="en-US" sz="2000" dirty="0">
                <a:latin typeface="Times New Roman" pitchFamily="18" charset="0"/>
                <a:cs typeface="Times New Roman" pitchFamily="18" charset="0"/>
              </a:rPr>
              <a:t> interferes with your body's ability to fight infection and disease</a:t>
            </a:r>
            <a:r>
              <a:rPr lang="en-US" sz="2000" dirty="0" smtClean="0">
                <a:latin typeface="Times New Roman" pitchFamily="18" charset="0"/>
                <a:cs typeface="Times New Roman" pitchFamily="18" charset="0"/>
              </a:rPr>
              <a:t>.</a:t>
            </a:r>
          </a:p>
          <a:p>
            <a:pPr algn="just"/>
            <a:r>
              <a:rPr lang="en-US" sz="2000" dirty="0" smtClean="0">
                <a:latin typeface="Times New Roman" pitchFamily="18" charset="0"/>
                <a:cs typeface="Times New Roman" pitchFamily="18" charset="0"/>
              </a:rPr>
              <a:t>HIV</a:t>
            </a:r>
            <a:r>
              <a:rPr lang="en-US" sz="2000" dirty="0">
                <a:latin typeface="Times New Roman" pitchFamily="18" charset="0"/>
                <a:cs typeface="Times New Roman" pitchFamily="18" charset="0"/>
              </a:rPr>
              <a:t> is a sexually transmitted infection (STI). It can also be spread by contact with infected blood and from illicit injection drug use or sharing needles. It can also be spread from mother to child during pregnancy, childbirth or breastfeeding. Without medication, it may take years before </a:t>
            </a:r>
            <a:r>
              <a:rPr lang="en-US" sz="2000" dirty="0" smtClean="0">
                <a:latin typeface="Times New Roman" pitchFamily="18" charset="0"/>
                <a:cs typeface="Times New Roman" pitchFamily="18" charset="0"/>
              </a:rPr>
              <a:t>HIV</a:t>
            </a:r>
            <a:r>
              <a:rPr lang="en-US" sz="2000" dirty="0">
                <a:latin typeface="Times New Roman" pitchFamily="18" charset="0"/>
                <a:cs typeface="Times New Roman" pitchFamily="18" charset="0"/>
              </a:rPr>
              <a:t> weakens your immune system to the point that you have </a:t>
            </a:r>
            <a:r>
              <a:rPr lang="en-US" sz="2000" dirty="0" smtClean="0">
                <a:latin typeface="Times New Roman" pitchFamily="18" charset="0"/>
                <a:cs typeface="Times New Roman" pitchFamily="18" charset="0"/>
              </a:rPr>
              <a:t>AIDS.</a:t>
            </a:r>
          </a:p>
          <a:p>
            <a:pPr algn="just"/>
            <a:r>
              <a:rPr lang="en-US" sz="2000" dirty="0">
                <a:latin typeface="Times New Roman" pitchFamily="18" charset="0"/>
                <a:cs typeface="Times New Roman" pitchFamily="18" charset="0"/>
              </a:rPr>
              <a:t>As per the India HIV Estimation 2019 report by National Aids Control </a:t>
            </a:r>
            <a:r>
              <a:rPr lang="en-US" sz="2000" dirty="0" err="1">
                <a:latin typeface="Times New Roman" pitchFamily="18" charset="0"/>
                <a:cs typeface="Times New Roman" pitchFamily="18" charset="0"/>
              </a:rPr>
              <a:t>Organisation</a:t>
            </a:r>
            <a:r>
              <a:rPr lang="en-US" sz="2000" dirty="0">
                <a:latin typeface="Times New Roman" pitchFamily="18" charset="0"/>
                <a:cs typeface="Times New Roman" pitchFamily="18" charset="0"/>
              </a:rPr>
              <a:t> (NACO), there were an estimated 23.48 </a:t>
            </a:r>
            <a:r>
              <a:rPr lang="en-US" sz="2000" dirty="0" err="1">
                <a:latin typeface="Times New Roman" pitchFamily="18" charset="0"/>
                <a:cs typeface="Times New Roman" pitchFamily="18" charset="0"/>
              </a:rPr>
              <a:t>lakh</a:t>
            </a:r>
            <a:r>
              <a:rPr lang="en-US" sz="2000" dirty="0">
                <a:latin typeface="Times New Roman" pitchFamily="18" charset="0"/>
                <a:cs typeface="Times New Roman" pitchFamily="18" charset="0"/>
              </a:rPr>
              <a:t> people living with HIV in India in 2019. According to the report, Maharashtra was estimated to have the highest number of people living with HIV at 3.96 </a:t>
            </a:r>
            <a:r>
              <a:rPr lang="en-US" sz="2000" dirty="0" err="1">
                <a:latin typeface="Times New Roman" pitchFamily="18" charset="0"/>
                <a:cs typeface="Times New Roman" pitchFamily="18" charset="0"/>
              </a:rPr>
              <a:t>lakh</a:t>
            </a:r>
            <a:r>
              <a:rPr lang="en-US" sz="2000" dirty="0">
                <a:latin typeface="Times New Roman" pitchFamily="18" charset="0"/>
                <a:cs typeface="Times New Roman" pitchFamily="18" charset="0"/>
              </a:rPr>
              <a:t>, followed by Andhra Pradesh at 3.14 </a:t>
            </a:r>
            <a:r>
              <a:rPr lang="en-US" sz="2000" dirty="0" err="1">
                <a:latin typeface="Times New Roman" pitchFamily="18" charset="0"/>
                <a:cs typeface="Times New Roman" pitchFamily="18" charset="0"/>
              </a:rPr>
              <a:t>lakh</a:t>
            </a:r>
            <a:r>
              <a:rPr lang="en-US" sz="2000" dirty="0">
                <a:latin typeface="Times New Roman" pitchFamily="18" charset="0"/>
                <a:cs typeface="Times New Roman" pitchFamily="18" charset="0"/>
              </a:rPr>
              <a:t>, Karnataka at 2.69 </a:t>
            </a:r>
            <a:r>
              <a:rPr lang="en-US" sz="2000" dirty="0" err="1">
                <a:latin typeface="Times New Roman" pitchFamily="18" charset="0"/>
                <a:cs typeface="Times New Roman" pitchFamily="18" charset="0"/>
              </a:rPr>
              <a:t>lakh</a:t>
            </a:r>
            <a:r>
              <a:rPr lang="en-US" sz="2000" dirty="0">
                <a:latin typeface="Times New Roman" pitchFamily="18" charset="0"/>
                <a:cs typeface="Times New Roman" pitchFamily="18" charset="0"/>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POLIO</a:t>
            </a:r>
            <a:endParaRPr lang="en-US" dirty="0"/>
          </a:p>
        </p:txBody>
      </p:sp>
      <p:sp>
        <p:nvSpPr>
          <p:cNvPr id="3" name="Content Placeholder 2"/>
          <p:cNvSpPr>
            <a:spLocks noGrp="1"/>
          </p:cNvSpPr>
          <p:nvPr>
            <p:ph idx="1"/>
          </p:nvPr>
        </p:nvSpPr>
        <p:spPr/>
        <p:txBody>
          <a:bodyPr>
            <a:normAutofit/>
          </a:bodyPr>
          <a:lstStyle/>
          <a:p>
            <a:pPr algn="just"/>
            <a:r>
              <a:rPr lang="en-US" sz="2400" dirty="0">
                <a:latin typeface="Times New Roman" pitchFamily="18" charset="0"/>
                <a:cs typeface="Times New Roman" pitchFamily="18" charset="0"/>
              </a:rPr>
              <a:t>Polio, or poliomyelitis, is a disabling and life-threatening disease caused by the poliovirus. The virus spreads from person to person and can infect a person's spinal cord, causing </a:t>
            </a:r>
            <a:r>
              <a:rPr lang="en-US" sz="2400" dirty="0" smtClean="0">
                <a:latin typeface="Times New Roman" pitchFamily="18" charset="0"/>
                <a:cs typeface="Times New Roman" pitchFamily="18" charset="0"/>
              </a:rPr>
              <a:t>paralysis</a:t>
            </a:r>
          </a:p>
          <a:p>
            <a:pPr algn="just"/>
            <a:r>
              <a:rPr lang="en-US" sz="2400" dirty="0">
                <a:latin typeface="Times New Roman" pitchFamily="18" charset="0"/>
                <a:cs typeface="Times New Roman" pitchFamily="18" charset="0"/>
              </a:rPr>
              <a:t>During January 2020–April 30, 2022, a total of 1,856 paralytic </a:t>
            </a:r>
            <a:r>
              <a:rPr lang="en-US" sz="2400" dirty="0" err="1">
                <a:latin typeface="Times New Roman" pitchFamily="18" charset="0"/>
                <a:cs typeface="Times New Roman" pitchFamily="18" charset="0"/>
              </a:rPr>
              <a:t>cVDPV</a:t>
            </a:r>
            <a:r>
              <a:rPr lang="en-US" sz="2400" dirty="0">
                <a:latin typeface="Times New Roman" pitchFamily="18" charset="0"/>
                <a:cs typeface="Times New Roman" pitchFamily="18" charset="0"/>
              </a:rPr>
              <a:t> cases were reported globally: 1,113 in 2020 and 688 in 2021</a:t>
            </a:r>
            <a:endParaRPr lang="en-US" sz="2400" dirty="0" smtClean="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The last case of polio in India was reported in Howrah, West Bengal on 13 January 2011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Malaria</a:t>
            </a:r>
          </a:p>
        </p:txBody>
      </p:sp>
      <p:sp>
        <p:nvSpPr>
          <p:cNvPr id="3" name="Content Placeholder 2"/>
          <p:cNvSpPr>
            <a:spLocks noGrp="1"/>
          </p:cNvSpPr>
          <p:nvPr>
            <p:ph idx="1"/>
          </p:nvPr>
        </p:nvSpPr>
        <p:spPr/>
        <p:txBody>
          <a:bodyPr>
            <a:noAutofit/>
          </a:bodyPr>
          <a:lstStyle/>
          <a:p>
            <a:pPr algn="just"/>
            <a:r>
              <a:rPr lang="en-US" sz="2000" dirty="0">
                <a:latin typeface="Times New Roman" pitchFamily="18" charset="0"/>
                <a:cs typeface="Times New Roman" pitchFamily="18" charset="0"/>
              </a:rPr>
              <a:t>Malaria is a serious and sometimes fatal disease caused by a parasite that commonly infects a certain type of mosquito which feeds on humans. People who get malaria are typically very sick with high fevers, shaking chills, and flu-like illness</a:t>
            </a:r>
            <a:r>
              <a:rPr lang="en-US" sz="2000" dirty="0" smtClean="0">
                <a:latin typeface="Times New Roman" pitchFamily="18" charset="0"/>
                <a:cs typeface="Times New Roman" pitchFamily="18" charset="0"/>
              </a:rPr>
              <a:t>.</a:t>
            </a:r>
          </a:p>
          <a:p>
            <a:pPr algn="just"/>
            <a:r>
              <a:rPr lang="en-US" sz="2000" dirty="0">
                <a:latin typeface="Times New Roman" pitchFamily="18" charset="0"/>
                <a:cs typeface="Times New Roman" pitchFamily="18" charset="0"/>
              </a:rPr>
              <a:t>World Malaria Day is celebrated on April 25 every year to promote actions to put an end to malaria. </a:t>
            </a:r>
            <a:endParaRPr lang="en-US" sz="2000" dirty="0" smtClean="0">
              <a:latin typeface="Times New Roman" pitchFamily="18" charset="0"/>
              <a:cs typeface="Times New Roman" pitchFamily="18" charset="0"/>
            </a:endParaRPr>
          </a:p>
          <a:p>
            <a:pPr algn="just"/>
            <a:r>
              <a:rPr lang="en-US" sz="2000" dirty="0">
                <a:latin typeface="Times New Roman" pitchFamily="18" charset="0"/>
                <a:cs typeface="Times New Roman" pitchFamily="18" charset="0"/>
              </a:rPr>
              <a:t>Malaria is a preventable and treatable disease. About 241 million cases of malaria and 627 000 deaths were reported globally in 2022</a:t>
            </a:r>
            <a:r>
              <a:rPr lang="en-US" sz="2000" dirty="0" smtClean="0">
                <a:latin typeface="Times New Roman" pitchFamily="18" charset="0"/>
                <a:cs typeface="Times New Roman" pitchFamily="18" charset="0"/>
              </a:rPr>
              <a:t>.</a:t>
            </a:r>
          </a:p>
          <a:p>
            <a:pPr algn="just"/>
            <a:r>
              <a:rPr lang="en-US" sz="2000" dirty="0">
                <a:latin typeface="Times New Roman" pitchFamily="18" charset="0"/>
                <a:cs typeface="Times New Roman" pitchFamily="18" charset="0"/>
              </a:rPr>
              <a:t>n India, nine </a:t>
            </a:r>
            <a:r>
              <a:rPr lang="en-US" sz="2000" dirty="0" err="1">
                <a:latin typeface="Times New Roman" pitchFamily="18" charset="0"/>
                <a:cs typeface="Times New Roman" pitchFamily="18" charset="0"/>
              </a:rPr>
              <a:t>Anopheline</a:t>
            </a:r>
            <a:r>
              <a:rPr lang="en-US" sz="2000" dirty="0">
                <a:latin typeface="Times New Roman" pitchFamily="18" charset="0"/>
                <a:cs typeface="Times New Roman" pitchFamily="18" charset="0"/>
              </a:rPr>
              <a:t> vectors are involved in transmitting malaria in diverse geo-ecological paradigms. About 2 million confirmed malaria cases and 1,000 deaths are reported annually,</a:t>
            </a:r>
            <a:endParaRPr lang="en-US" sz="2000" dirty="0" smtClean="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Cholera</a:t>
            </a:r>
            <a:endParaRPr lang="en-US" dirty="0"/>
          </a:p>
        </p:txBody>
      </p:sp>
      <p:sp>
        <p:nvSpPr>
          <p:cNvPr id="3" name="Content Placeholder 2"/>
          <p:cNvSpPr>
            <a:spLocks noGrp="1"/>
          </p:cNvSpPr>
          <p:nvPr>
            <p:ph idx="1"/>
          </p:nvPr>
        </p:nvSpPr>
        <p:spPr/>
        <p:txBody>
          <a:bodyPr>
            <a:normAutofit/>
          </a:bodyPr>
          <a:lstStyle/>
          <a:p>
            <a:pPr algn="just"/>
            <a:r>
              <a:rPr lang="en-US" sz="2000" dirty="0">
                <a:latin typeface="Times New Roman" pitchFamily="18" charset="0"/>
                <a:cs typeface="Times New Roman" pitchFamily="18" charset="0"/>
              </a:rPr>
              <a:t>Cholera is a bacterial disease usually spread through contaminated water. Cholera causes severe diarrhea and dehydration. Left untreated, cholera can be fatal within hours, even in previously healthy people. Modern sewage and water treatment have virtually eliminated cholera in industrialized countries</a:t>
            </a:r>
            <a:r>
              <a:rPr lang="en-US" sz="2000" dirty="0" smtClean="0">
                <a:latin typeface="Times New Roman" pitchFamily="18" charset="0"/>
                <a:cs typeface="Times New Roman" pitchFamily="18" charset="0"/>
              </a:rPr>
              <a:t>.</a:t>
            </a:r>
          </a:p>
          <a:p>
            <a:pPr algn="just"/>
            <a:r>
              <a:rPr lang="en-US" sz="2000" dirty="0">
                <a:latin typeface="Times New Roman" pitchFamily="18" charset="0"/>
                <a:cs typeface="Times New Roman" pitchFamily="18" charset="0"/>
              </a:rPr>
              <a:t>An estimated 1.3 to 4 million people around the world get cholera each year and 21,000 to 143,000 people die from it</a:t>
            </a:r>
            <a:r>
              <a:rPr lang="en-US" sz="2000" dirty="0" smtClean="0">
                <a:latin typeface="Times New Roman" pitchFamily="18" charset="0"/>
                <a:cs typeface="Times New Roman" pitchFamily="18" charset="0"/>
              </a:rPr>
              <a:t>.(WHO)</a:t>
            </a:r>
          </a:p>
          <a:p>
            <a:pPr algn="just"/>
            <a:r>
              <a:rPr lang="en-US" sz="2000" dirty="0">
                <a:latin typeface="Times New Roman" pitchFamily="18" charset="0"/>
                <a:cs typeface="Times New Roman" pitchFamily="18" charset="0"/>
              </a:rPr>
              <a:t>Yemen. Yemen is known for being one of the countries with the most Cholera cases</a:t>
            </a:r>
            <a:r>
              <a:rPr lang="en-US" sz="2000" dirty="0" smtClean="0">
                <a:latin typeface="Times New Roman" pitchFamily="18" charset="0"/>
                <a:cs typeface="Times New Roman" pitchFamily="18" charset="0"/>
              </a:rPr>
              <a:t>.</a:t>
            </a:r>
          </a:p>
          <a:p>
            <a:pPr algn="just"/>
            <a:r>
              <a:rPr lang="en-US" sz="2000" dirty="0" smtClean="0">
                <a:latin typeface="Times New Roman" pitchFamily="18" charset="0"/>
                <a:cs typeface="Times New Roman" pitchFamily="18" charset="0"/>
              </a:rPr>
              <a:t>In India, 2020 </a:t>
            </a:r>
            <a:r>
              <a:rPr lang="en-US" sz="2000" dirty="0">
                <a:latin typeface="Times New Roman" pitchFamily="18" charset="0"/>
                <a:cs typeface="Times New Roman" pitchFamily="18" charset="0"/>
              </a:rPr>
              <a:t>resulting in </a:t>
            </a:r>
            <a:r>
              <a:rPr lang="en-US" sz="2000" b="1" dirty="0">
                <a:latin typeface="Times New Roman" pitchFamily="18" charset="0"/>
                <a:cs typeface="Times New Roman" pitchFamily="18" charset="0"/>
              </a:rPr>
              <a:t>approximately 45,759 cholera cases</a:t>
            </a:r>
            <a:r>
              <a:rPr lang="en-US" sz="2000" dirty="0">
                <a:latin typeface="Times New Roman" pitchFamily="18" charset="0"/>
                <a:cs typeface="Times New Roman" pitchFamily="18" charset="0"/>
              </a:rPr>
              <a:t> and 263 (0.6%) deaths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Typhoid</a:t>
            </a:r>
            <a:endParaRPr lang="en-US" dirty="0"/>
          </a:p>
        </p:txBody>
      </p:sp>
      <p:sp>
        <p:nvSpPr>
          <p:cNvPr id="3" name="Content Placeholder 2"/>
          <p:cNvSpPr>
            <a:spLocks noGrp="1"/>
          </p:cNvSpPr>
          <p:nvPr>
            <p:ph idx="1"/>
          </p:nvPr>
        </p:nvSpPr>
        <p:spPr/>
        <p:txBody>
          <a:bodyPr>
            <a:normAutofit/>
          </a:bodyPr>
          <a:lstStyle/>
          <a:p>
            <a:pPr algn="just"/>
            <a:r>
              <a:rPr lang="en-US" sz="2400" dirty="0">
                <a:latin typeface="Times New Roman" pitchFamily="18" charset="0"/>
                <a:cs typeface="Times New Roman" pitchFamily="18" charset="0"/>
              </a:rPr>
              <a:t>Typhoid fever is a bacterial infection that can spread throughout the body, affecting many organs. Without prompt treatment, it can cause serious complications and can be fatal</a:t>
            </a:r>
            <a:r>
              <a:rPr lang="en-US" sz="2400" dirty="0" smtClean="0">
                <a:latin typeface="Times New Roman" pitchFamily="18" charset="0"/>
                <a:cs typeface="Times New Roman" pitchFamily="18" charset="0"/>
              </a:rPr>
              <a:t>.</a:t>
            </a:r>
          </a:p>
          <a:p>
            <a:pPr algn="just"/>
            <a:r>
              <a:rPr lang="en-US" sz="2400" dirty="0">
                <a:latin typeface="Times New Roman" pitchFamily="18" charset="0"/>
                <a:cs typeface="Times New Roman" pitchFamily="18" charset="0"/>
              </a:rPr>
              <a:t>Worldwide, typhoid fever affects an estimated 11 to 21 million people and paratyphoid fever affects an estimated 5 million people each year</a:t>
            </a:r>
            <a:r>
              <a:rPr lang="en-US" sz="2400" dirty="0" smtClean="0">
                <a:latin typeface="Times New Roman" pitchFamily="18" charset="0"/>
                <a:cs typeface="Times New Roman" pitchFamily="18" charset="0"/>
              </a:rPr>
              <a:t>. (WHO)</a:t>
            </a:r>
          </a:p>
          <a:p>
            <a:pPr algn="just"/>
            <a:r>
              <a:rPr lang="en-US" sz="2400" dirty="0">
                <a:latin typeface="Times New Roman" pitchFamily="18" charset="0"/>
                <a:cs typeface="Times New Roman" pitchFamily="18" charset="0"/>
              </a:rPr>
              <a:t>We estimated a national incidence of typhoid fever in India of 360 cases (95% confidence interval [CI], 297–494) per 100 000 person-years, with an annual estimate of 4.5 million cases (95% CI, 3.7–6.1 million) and 8930 </a:t>
            </a:r>
            <a:r>
              <a:rPr lang="en-US" sz="2400" dirty="0" smtClean="0">
                <a:latin typeface="Times New Roman" pitchFamily="18" charset="0"/>
                <a:cs typeface="Times New Roman" pitchFamily="18" charset="0"/>
              </a:rPr>
              <a:t>deaths </a:t>
            </a:r>
            <a:endParaRPr lang="en-US" sz="24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389</TotalTime>
  <Words>230</Words>
  <Application>Microsoft Office PowerPoint</Application>
  <PresentationFormat>On-screen Show (4:3)</PresentationFormat>
  <Paragraphs>77</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Statistics oN diseases</vt:lpstr>
      <vt:lpstr>LEPROSY</vt:lpstr>
      <vt:lpstr>Tuberculosis</vt:lpstr>
      <vt:lpstr>STD</vt:lpstr>
      <vt:lpstr>HIV</vt:lpstr>
      <vt:lpstr>POLIO</vt:lpstr>
      <vt:lpstr>Malaria</vt:lpstr>
      <vt:lpstr>Cholera</vt:lpstr>
      <vt:lpstr>Typhoid</vt:lpstr>
      <vt:lpstr>Cancer </vt:lpstr>
      <vt:lpstr>Diabetes</vt:lpstr>
      <vt:lpstr>Hypertension</vt:lpstr>
      <vt:lpstr>Asthma</vt:lpstr>
      <vt:lpstr>Cardiovascular diseases</vt:lpstr>
      <vt:lpstr>occupational health hazard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housing</dc:title>
  <dc:creator>ADMIN</dc:creator>
  <cp:lastModifiedBy>ismail - [2010]</cp:lastModifiedBy>
  <cp:revision>33</cp:revision>
  <dcterms:created xsi:type="dcterms:W3CDTF">2022-08-01T05:19:30Z</dcterms:created>
  <dcterms:modified xsi:type="dcterms:W3CDTF">2023-07-06T23:54:23Z</dcterms:modified>
</cp:coreProperties>
</file>