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 id="2147483858" r:id="rId3"/>
    <p:sldMasterId id="2147483870" r:id="rId4"/>
    <p:sldMasterId id="2147483894" r:id="rId5"/>
  </p:sldMasterIdLst>
  <p:notesMasterIdLst>
    <p:notesMasterId r:id="rId107"/>
  </p:notesMasterIdLst>
  <p:sldIdLst>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 id="755" r:id="rId82"/>
    <p:sldId id="756" r:id="rId83"/>
    <p:sldId id="757" r:id="rId84"/>
    <p:sldId id="758" r:id="rId85"/>
    <p:sldId id="759" r:id="rId86"/>
    <p:sldId id="760" r:id="rId87"/>
    <p:sldId id="761" r:id="rId88"/>
    <p:sldId id="775" r:id="rId89"/>
    <p:sldId id="776" r:id="rId90"/>
    <p:sldId id="777" r:id="rId91"/>
    <p:sldId id="778" r:id="rId92"/>
    <p:sldId id="779" r:id="rId93"/>
    <p:sldId id="780" r:id="rId94"/>
    <p:sldId id="781" r:id="rId95"/>
    <p:sldId id="782" r:id="rId96"/>
    <p:sldId id="783" r:id="rId97"/>
    <p:sldId id="784" r:id="rId98"/>
    <p:sldId id="785" r:id="rId99"/>
    <p:sldId id="786" r:id="rId100"/>
    <p:sldId id="787" r:id="rId101"/>
    <p:sldId id="788" r:id="rId102"/>
    <p:sldId id="789" r:id="rId103"/>
    <p:sldId id="790" r:id="rId104"/>
    <p:sldId id="791" r:id="rId105"/>
    <p:sldId id="792"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58" y="2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6CFAA-5BA1-4C2D-9B7B-8493AAAE0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BDE4403-6BAE-4AA5-8A51-A1B8BF054CFE}">
      <dgm:prSet phldrT="[Text]"/>
      <dgm:spPr/>
      <dgm:t>
        <a:bodyPr/>
        <a:lstStyle/>
        <a:p>
          <a:r>
            <a:rPr lang="en-US" dirty="0" smtClean="0"/>
            <a:t>LOW INCOME</a:t>
          </a:r>
          <a:endParaRPr lang="en-US" dirty="0"/>
        </a:p>
      </dgm:t>
    </dgm:pt>
    <dgm:pt modelId="{7E589D7D-2F68-492C-9B57-66A7E4E3DF69}" type="parTrans" cxnId="{0D8ED836-59FC-46BE-8BA7-D70091E6C948}">
      <dgm:prSet/>
      <dgm:spPr/>
      <dgm:t>
        <a:bodyPr/>
        <a:lstStyle/>
        <a:p>
          <a:endParaRPr lang="en-US"/>
        </a:p>
      </dgm:t>
    </dgm:pt>
    <dgm:pt modelId="{55218C9E-ADE3-48D4-8F99-F84DA1C2D2BB}" type="sibTrans" cxnId="{0D8ED836-59FC-46BE-8BA7-D70091E6C948}">
      <dgm:prSet/>
      <dgm:spPr/>
      <dgm:t>
        <a:bodyPr/>
        <a:lstStyle/>
        <a:p>
          <a:endParaRPr lang="en-US"/>
        </a:p>
      </dgm:t>
    </dgm:pt>
    <dgm:pt modelId="{4EE10B52-DE8A-4391-8388-A72A4223394D}">
      <dgm:prSet phldrT="[Text]"/>
      <dgm:spPr/>
      <dgm:t>
        <a:bodyPr/>
        <a:lstStyle/>
        <a:p>
          <a:r>
            <a:rPr lang="en-US" dirty="0" smtClean="0"/>
            <a:t>SCARCITY OF FOOD SUPPLY</a:t>
          </a:r>
          <a:endParaRPr lang="en-US" dirty="0"/>
        </a:p>
      </dgm:t>
    </dgm:pt>
    <dgm:pt modelId="{710D595E-B4ED-4F8A-A967-2C636CBD2C09}" type="parTrans" cxnId="{4E685C77-8514-49B3-B198-27EC10CE96BE}">
      <dgm:prSet/>
      <dgm:spPr/>
      <dgm:t>
        <a:bodyPr/>
        <a:lstStyle/>
        <a:p>
          <a:endParaRPr lang="en-US"/>
        </a:p>
      </dgm:t>
    </dgm:pt>
    <dgm:pt modelId="{0AF5D6B3-8BB7-440D-82E6-C0CB3A3AF296}" type="sibTrans" cxnId="{4E685C77-8514-49B3-B198-27EC10CE96BE}">
      <dgm:prSet/>
      <dgm:spPr/>
      <dgm:t>
        <a:bodyPr/>
        <a:lstStyle/>
        <a:p>
          <a:endParaRPr lang="en-US"/>
        </a:p>
      </dgm:t>
    </dgm:pt>
    <dgm:pt modelId="{7A3F5D02-458E-497F-8014-646EF7F1A085}">
      <dgm:prSet phldrT="[Text]"/>
      <dgm:spPr/>
      <dgm:t>
        <a:bodyPr/>
        <a:lstStyle/>
        <a:p>
          <a:r>
            <a:rPr lang="en-US" dirty="0" smtClean="0"/>
            <a:t>IGNORANCE &amp;</a:t>
          </a:r>
        </a:p>
        <a:p>
          <a:r>
            <a:rPr lang="en-US" dirty="0" smtClean="0"/>
            <a:t>ERRONEOUS FOOD HABBITS</a:t>
          </a:r>
          <a:endParaRPr lang="en-US" dirty="0"/>
        </a:p>
      </dgm:t>
    </dgm:pt>
    <dgm:pt modelId="{E6887088-D966-430A-B735-63DFC69D329C}" type="parTrans" cxnId="{A75844F0-C4A3-492C-9628-931E557D7249}">
      <dgm:prSet/>
      <dgm:spPr/>
      <dgm:t>
        <a:bodyPr/>
        <a:lstStyle/>
        <a:p>
          <a:endParaRPr lang="en-US"/>
        </a:p>
      </dgm:t>
    </dgm:pt>
    <dgm:pt modelId="{AE8F84F9-B858-4628-AA8E-D145BE35595F}" type="sibTrans" cxnId="{A75844F0-C4A3-492C-9628-931E557D7249}">
      <dgm:prSet/>
      <dgm:spPr/>
      <dgm:t>
        <a:bodyPr/>
        <a:lstStyle/>
        <a:p>
          <a:endParaRPr lang="en-US"/>
        </a:p>
      </dgm:t>
    </dgm:pt>
    <dgm:pt modelId="{035401C4-8D5F-40A9-83F0-656E98F69734}">
      <dgm:prSet phldrT="[Text]"/>
      <dgm:spPr/>
      <dgm:t>
        <a:bodyPr/>
        <a:lstStyle/>
        <a:p>
          <a:r>
            <a:rPr lang="en-US" dirty="0" smtClean="0"/>
            <a:t>OVER POPULATION</a:t>
          </a:r>
          <a:endParaRPr lang="en-US" dirty="0"/>
        </a:p>
      </dgm:t>
    </dgm:pt>
    <dgm:pt modelId="{DEC2D536-2C4F-428A-A5C0-1286185B5D13}" type="parTrans" cxnId="{388B4A72-09C5-499B-80E6-C87DF0D8A195}">
      <dgm:prSet/>
      <dgm:spPr/>
      <dgm:t>
        <a:bodyPr/>
        <a:lstStyle/>
        <a:p>
          <a:endParaRPr lang="en-US"/>
        </a:p>
      </dgm:t>
    </dgm:pt>
    <dgm:pt modelId="{B7155063-E71D-4B75-8A78-3C5554B1CCBB}" type="sibTrans" cxnId="{388B4A72-09C5-499B-80E6-C87DF0D8A195}">
      <dgm:prSet/>
      <dgm:spPr/>
      <dgm:t>
        <a:bodyPr/>
        <a:lstStyle/>
        <a:p>
          <a:endParaRPr lang="en-US"/>
        </a:p>
      </dgm:t>
    </dgm:pt>
    <dgm:pt modelId="{AC50A14B-27F4-4D3B-9C4C-73781558F390}" type="pres">
      <dgm:prSet presAssocID="{0E56CFAA-5BA1-4C2D-9B7B-8493AAAE0C0E}" presName="Name0" presStyleCnt="0">
        <dgm:presLayoutVars>
          <dgm:dir/>
          <dgm:resizeHandles val="exact"/>
        </dgm:presLayoutVars>
      </dgm:prSet>
      <dgm:spPr/>
      <dgm:t>
        <a:bodyPr/>
        <a:lstStyle/>
        <a:p>
          <a:endParaRPr lang="en-IN"/>
        </a:p>
      </dgm:t>
    </dgm:pt>
    <dgm:pt modelId="{708ECECC-22E2-4DE0-8FD5-F8DE682EBABE}" type="pres">
      <dgm:prSet presAssocID="{EBDE4403-6BAE-4AA5-8A51-A1B8BF054CFE}" presName="Name5" presStyleLbl="vennNode1" presStyleIdx="0" presStyleCnt="4">
        <dgm:presLayoutVars>
          <dgm:bulletEnabled val="1"/>
        </dgm:presLayoutVars>
      </dgm:prSet>
      <dgm:spPr/>
      <dgm:t>
        <a:bodyPr/>
        <a:lstStyle/>
        <a:p>
          <a:endParaRPr lang="en-IN"/>
        </a:p>
      </dgm:t>
    </dgm:pt>
    <dgm:pt modelId="{A5451C96-0EFD-44F7-B69D-C800D1B6845D}" type="pres">
      <dgm:prSet presAssocID="{55218C9E-ADE3-48D4-8F99-F84DA1C2D2BB}" presName="space" presStyleCnt="0"/>
      <dgm:spPr/>
    </dgm:pt>
    <dgm:pt modelId="{0483D2E3-27B8-4D80-886D-0D2CCF300380}" type="pres">
      <dgm:prSet presAssocID="{4EE10B52-DE8A-4391-8388-A72A4223394D}" presName="Name5" presStyleLbl="vennNode1" presStyleIdx="1" presStyleCnt="4">
        <dgm:presLayoutVars>
          <dgm:bulletEnabled val="1"/>
        </dgm:presLayoutVars>
      </dgm:prSet>
      <dgm:spPr/>
      <dgm:t>
        <a:bodyPr/>
        <a:lstStyle/>
        <a:p>
          <a:endParaRPr lang="en-IN"/>
        </a:p>
      </dgm:t>
    </dgm:pt>
    <dgm:pt modelId="{D2AC84EC-EC96-4E54-A320-E765926286C8}" type="pres">
      <dgm:prSet presAssocID="{0AF5D6B3-8BB7-440D-82E6-C0CB3A3AF296}" presName="space" presStyleCnt="0"/>
      <dgm:spPr/>
    </dgm:pt>
    <dgm:pt modelId="{742154E2-4E4B-46A1-B01C-4436C3400149}" type="pres">
      <dgm:prSet presAssocID="{7A3F5D02-458E-497F-8014-646EF7F1A085}" presName="Name5" presStyleLbl="vennNode1" presStyleIdx="2" presStyleCnt="4">
        <dgm:presLayoutVars>
          <dgm:bulletEnabled val="1"/>
        </dgm:presLayoutVars>
      </dgm:prSet>
      <dgm:spPr/>
      <dgm:t>
        <a:bodyPr/>
        <a:lstStyle/>
        <a:p>
          <a:endParaRPr lang="en-IN"/>
        </a:p>
      </dgm:t>
    </dgm:pt>
    <dgm:pt modelId="{5336423D-AEEE-434B-ACE4-35F9BC84533E}" type="pres">
      <dgm:prSet presAssocID="{AE8F84F9-B858-4628-AA8E-D145BE35595F}" presName="space" presStyleCnt="0"/>
      <dgm:spPr/>
    </dgm:pt>
    <dgm:pt modelId="{4EBDC51C-8461-4ADF-B779-31FAA2FBC731}" type="pres">
      <dgm:prSet presAssocID="{035401C4-8D5F-40A9-83F0-656E98F69734}" presName="Name5" presStyleLbl="vennNode1" presStyleIdx="3" presStyleCnt="4">
        <dgm:presLayoutVars>
          <dgm:bulletEnabled val="1"/>
        </dgm:presLayoutVars>
      </dgm:prSet>
      <dgm:spPr/>
      <dgm:t>
        <a:bodyPr/>
        <a:lstStyle/>
        <a:p>
          <a:endParaRPr lang="en-IN"/>
        </a:p>
      </dgm:t>
    </dgm:pt>
  </dgm:ptLst>
  <dgm:cxnLst>
    <dgm:cxn modelId="{0D8ED836-59FC-46BE-8BA7-D70091E6C948}" srcId="{0E56CFAA-5BA1-4C2D-9B7B-8493AAAE0C0E}" destId="{EBDE4403-6BAE-4AA5-8A51-A1B8BF054CFE}" srcOrd="0" destOrd="0" parTransId="{7E589D7D-2F68-492C-9B57-66A7E4E3DF69}" sibTransId="{55218C9E-ADE3-48D4-8F99-F84DA1C2D2BB}"/>
    <dgm:cxn modelId="{D0810BF4-A53D-4C53-B208-7A6ADABF209B}" type="presOf" srcId="{035401C4-8D5F-40A9-83F0-656E98F69734}" destId="{4EBDC51C-8461-4ADF-B779-31FAA2FBC731}" srcOrd="0" destOrd="0" presId="urn:microsoft.com/office/officeart/2005/8/layout/venn3"/>
    <dgm:cxn modelId="{8A5853DB-29BD-404D-86EF-2770ED9232B8}" type="presOf" srcId="{EBDE4403-6BAE-4AA5-8A51-A1B8BF054CFE}" destId="{708ECECC-22E2-4DE0-8FD5-F8DE682EBABE}" srcOrd="0" destOrd="0" presId="urn:microsoft.com/office/officeart/2005/8/layout/venn3"/>
    <dgm:cxn modelId="{2F263CF7-61D6-4A59-98A0-F6B435B64F5E}" type="presOf" srcId="{0E56CFAA-5BA1-4C2D-9B7B-8493AAAE0C0E}" destId="{AC50A14B-27F4-4D3B-9C4C-73781558F390}" srcOrd="0" destOrd="0" presId="urn:microsoft.com/office/officeart/2005/8/layout/venn3"/>
    <dgm:cxn modelId="{31525154-5D97-40C6-A80F-D7EE42A7032F}" type="presOf" srcId="{7A3F5D02-458E-497F-8014-646EF7F1A085}" destId="{742154E2-4E4B-46A1-B01C-4436C3400149}" srcOrd="0" destOrd="0" presId="urn:microsoft.com/office/officeart/2005/8/layout/venn3"/>
    <dgm:cxn modelId="{A75844F0-C4A3-492C-9628-931E557D7249}" srcId="{0E56CFAA-5BA1-4C2D-9B7B-8493AAAE0C0E}" destId="{7A3F5D02-458E-497F-8014-646EF7F1A085}" srcOrd="2" destOrd="0" parTransId="{E6887088-D966-430A-B735-63DFC69D329C}" sibTransId="{AE8F84F9-B858-4628-AA8E-D145BE35595F}"/>
    <dgm:cxn modelId="{388B4A72-09C5-499B-80E6-C87DF0D8A195}" srcId="{0E56CFAA-5BA1-4C2D-9B7B-8493AAAE0C0E}" destId="{035401C4-8D5F-40A9-83F0-656E98F69734}" srcOrd="3" destOrd="0" parTransId="{DEC2D536-2C4F-428A-A5C0-1286185B5D13}" sibTransId="{B7155063-E71D-4B75-8A78-3C5554B1CCBB}"/>
    <dgm:cxn modelId="{4E685C77-8514-49B3-B198-27EC10CE96BE}" srcId="{0E56CFAA-5BA1-4C2D-9B7B-8493AAAE0C0E}" destId="{4EE10B52-DE8A-4391-8388-A72A4223394D}" srcOrd="1" destOrd="0" parTransId="{710D595E-B4ED-4F8A-A967-2C636CBD2C09}" sibTransId="{0AF5D6B3-8BB7-440D-82E6-C0CB3A3AF296}"/>
    <dgm:cxn modelId="{5FCA7D12-2CD6-44B7-8B11-A41D5947DA26}" type="presOf" srcId="{4EE10B52-DE8A-4391-8388-A72A4223394D}" destId="{0483D2E3-27B8-4D80-886D-0D2CCF300380}" srcOrd="0" destOrd="0" presId="urn:microsoft.com/office/officeart/2005/8/layout/venn3"/>
    <dgm:cxn modelId="{7650C534-1EA6-49AA-B27C-A754F0AF45EC}" type="presParOf" srcId="{AC50A14B-27F4-4D3B-9C4C-73781558F390}" destId="{708ECECC-22E2-4DE0-8FD5-F8DE682EBABE}" srcOrd="0" destOrd="0" presId="urn:microsoft.com/office/officeart/2005/8/layout/venn3"/>
    <dgm:cxn modelId="{0F375826-329F-4298-B318-62794BB54082}" type="presParOf" srcId="{AC50A14B-27F4-4D3B-9C4C-73781558F390}" destId="{A5451C96-0EFD-44F7-B69D-C800D1B6845D}" srcOrd="1" destOrd="0" presId="urn:microsoft.com/office/officeart/2005/8/layout/venn3"/>
    <dgm:cxn modelId="{F5229F29-5485-4857-97FA-9686C55BEA45}" type="presParOf" srcId="{AC50A14B-27F4-4D3B-9C4C-73781558F390}" destId="{0483D2E3-27B8-4D80-886D-0D2CCF300380}" srcOrd="2" destOrd="0" presId="urn:microsoft.com/office/officeart/2005/8/layout/venn3"/>
    <dgm:cxn modelId="{B5D02C67-9133-4B7E-83BE-16EF63DEAB80}" type="presParOf" srcId="{AC50A14B-27F4-4D3B-9C4C-73781558F390}" destId="{D2AC84EC-EC96-4E54-A320-E765926286C8}" srcOrd="3" destOrd="0" presId="urn:microsoft.com/office/officeart/2005/8/layout/venn3"/>
    <dgm:cxn modelId="{297D90DE-6C39-4DDB-B1CF-E19B72904EB5}" type="presParOf" srcId="{AC50A14B-27F4-4D3B-9C4C-73781558F390}" destId="{742154E2-4E4B-46A1-B01C-4436C3400149}" srcOrd="4" destOrd="0" presId="urn:microsoft.com/office/officeart/2005/8/layout/venn3"/>
    <dgm:cxn modelId="{4379E26A-9DCA-4B4A-8CE2-9F647800F4F7}" type="presParOf" srcId="{AC50A14B-27F4-4D3B-9C4C-73781558F390}" destId="{5336423D-AEEE-434B-ACE4-35F9BC84533E}" srcOrd="5" destOrd="0" presId="urn:microsoft.com/office/officeart/2005/8/layout/venn3"/>
    <dgm:cxn modelId="{26E3022D-A684-4665-919F-EC2F020C2C85}" type="presParOf" srcId="{AC50A14B-27F4-4D3B-9C4C-73781558F390}" destId="{4EBDC51C-8461-4ADF-B779-31FAA2FBC731}"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83B19-4470-4326-9B2B-31DF7E95F58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CDF4219-FB89-4C21-AC66-04F5DD2FE5F9}">
      <dgm:prSet phldrT="[Text]" custT="1"/>
      <dgm:spPr/>
      <dgm:t>
        <a:bodyPr/>
        <a:lstStyle/>
        <a:p>
          <a:r>
            <a:rPr lang="en-US" sz="1600" dirty="0" smtClean="0"/>
            <a:t>OBESITY,INSULIN,RESISETANCE AND DIABATES</a:t>
          </a:r>
          <a:endParaRPr lang="en-US" sz="1600" dirty="0"/>
        </a:p>
      </dgm:t>
    </dgm:pt>
    <dgm:pt modelId="{8C83708D-30EF-490B-88BB-AD36AEFE2558}" type="parTrans" cxnId="{76F360E9-7048-46A6-9FFE-1BA9D0EC0BE5}">
      <dgm:prSet/>
      <dgm:spPr/>
      <dgm:t>
        <a:bodyPr/>
        <a:lstStyle/>
        <a:p>
          <a:endParaRPr lang="en-US"/>
        </a:p>
      </dgm:t>
    </dgm:pt>
    <dgm:pt modelId="{3D363721-4D80-47A8-8D47-215054F83EE4}" type="sibTrans" cxnId="{76F360E9-7048-46A6-9FFE-1BA9D0EC0BE5}">
      <dgm:prSet/>
      <dgm:spPr/>
      <dgm:t>
        <a:bodyPr/>
        <a:lstStyle/>
        <a:p>
          <a:endParaRPr lang="en-US"/>
        </a:p>
      </dgm:t>
    </dgm:pt>
    <dgm:pt modelId="{0B320DF7-165B-43F2-95F0-E757773749A9}">
      <dgm:prSet phldrT="[Text]" custT="1"/>
      <dgm:spPr/>
      <dgm:t>
        <a:bodyPr/>
        <a:lstStyle/>
        <a:p>
          <a:r>
            <a:rPr lang="en-US" sz="1400" dirty="0" smtClean="0"/>
            <a:t>DIARRHEA,INTESTI-NAL MALABSORPTION</a:t>
          </a:r>
          <a:endParaRPr lang="en-US" sz="1400" dirty="0"/>
        </a:p>
      </dgm:t>
    </dgm:pt>
    <dgm:pt modelId="{A5C87D72-4089-4ABE-8778-4C8718911A04}" type="parTrans" cxnId="{C11E2069-C4F4-4070-90F4-7E81CA714B53}">
      <dgm:prSet/>
      <dgm:spPr/>
      <dgm:t>
        <a:bodyPr/>
        <a:lstStyle/>
        <a:p>
          <a:endParaRPr lang="en-US"/>
        </a:p>
      </dgm:t>
    </dgm:pt>
    <dgm:pt modelId="{8A380484-59C6-45D9-AE53-539822CDC488}" type="sibTrans" cxnId="{C11E2069-C4F4-4070-90F4-7E81CA714B53}">
      <dgm:prSet/>
      <dgm:spPr/>
      <dgm:t>
        <a:bodyPr/>
        <a:lstStyle/>
        <a:p>
          <a:endParaRPr lang="en-US"/>
        </a:p>
      </dgm:t>
    </dgm:pt>
    <dgm:pt modelId="{53C4D38C-8651-42B7-AA52-5D05AEA97F4F}">
      <dgm:prSet phldrT="[Text]"/>
      <dgm:spPr/>
      <dgm:t>
        <a:bodyPr/>
        <a:lstStyle/>
        <a:p>
          <a:r>
            <a:rPr lang="en-US" dirty="0" smtClean="0"/>
            <a:t>INFECTIONS ESPECIALLY RESPIRATORY</a:t>
          </a:r>
          <a:endParaRPr lang="en-US" dirty="0"/>
        </a:p>
      </dgm:t>
    </dgm:pt>
    <dgm:pt modelId="{B77D7A28-42A9-459D-8E4E-7975A265B224}" type="parTrans" cxnId="{00FC0479-0A3B-41DF-ADC9-1CE072633038}">
      <dgm:prSet/>
      <dgm:spPr/>
      <dgm:t>
        <a:bodyPr/>
        <a:lstStyle/>
        <a:p>
          <a:endParaRPr lang="en-US"/>
        </a:p>
      </dgm:t>
    </dgm:pt>
    <dgm:pt modelId="{B51A1C21-8D38-4BBC-A841-07486BC85FB1}" type="sibTrans" cxnId="{00FC0479-0A3B-41DF-ADC9-1CE072633038}">
      <dgm:prSet/>
      <dgm:spPr/>
      <dgm:t>
        <a:bodyPr/>
        <a:lstStyle/>
        <a:p>
          <a:endParaRPr lang="en-US"/>
        </a:p>
      </dgm:t>
    </dgm:pt>
    <dgm:pt modelId="{39C99A3A-1171-4F04-8F98-3145C7D478FD}">
      <dgm:prSet phldrT="[Text]"/>
      <dgm:spPr/>
      <dgm:t>
        <a:bodyPr/>
        <a:lstStyle/>
        <a:p>
          <a:r>
            <a:rPr lang="en-US" dirty="0" smtClean="0"/>
            <a:t>METABOLIC AND RENAL DISEASES</a:t>
          </a:r>
          <a:endParaRPr lang="en-US" dirty="0"/>
        </a:p>
      </dgm:t>
    </dgm:pt>
    <dgm:pt modelId="{C0453212-3E0D-4D6D-8DF8-899FFEA81A6D}" type="parTrans" cxnId="{26217AE1-BCBE-43C7-A4AA-362C020505A1}">
      <dgm:prSet/>
      <dgm:spPr/>
      <dgm:t>
        <a:bodyPr/>
        <a:lstStyle/>
        <a:p>
          <a:endParaRPr lang="en-US"/>
        </a:p>
      </dgm:t>
    </dgm:pt>
    <dgm:pt modelId="{D0C54E65-DE65-49C5-9BD0-4E503565BA42}" type="sibTrans" cxnId="{26217AE1-BCBE-43C7-A4AA-362C020505A1}">
      <dgm:prSet/>
      <dgm:spPr/>
      <dgm:t>
        <a:bodyPr/>
        <a:lstStyle/>
        <a:p>
          <a:endParaRPr lang="en-US"/>
        </a:p>
      </dgm:t>
    </dgm:pt>
    <dgm:pt modelId="{3EE02E1F-01F3-43BE-B11C-0848B40E67C9}" type="pres">
      <dgm:prSet presAssocID="{ED183B19-4470-4326-9B2B-31DF7E95F589}" presName="Name0" presStyleCnt="0">
        <dgm:presLayoutVars>
          <dgm:dir/>
          <dgm:resizeHandles val="exact"/>
        </dgm:presLayoutVars>
      </dgm:prSet>
      <dgm:spPr/>
      <dgm:t>
        <a:bodyPr/>
        <a:lstStyle/>
        <a:p>
          <a:endParaRPr lang="en-IN"/>
        </a:p>
      </dgm:t>
    </dgm:pt>
    <dgm:pt modelId="{71F0E82B-5BDC-406F-B0E1-8A0B6504E079}" type="pres">
      <dgm:prSet presAssocID="{3CDF4219-FB89-4C21-AC66-04F5DD2FE5F9}" presName="Name5" presStyleLbl="vennNode1" presStyleIdx="0" presStyleCnt="4">
        <dgm:presLayoutVars>
          <dgm:bulletEnabled val="1"/>
        </dgm:presLayoutVars>
      </dgm:prSet>
      <dgm:spPr/>
      <dgm:t>
        <a:bodyPr/>
        <a:lstStyle/>
        <a:p>
          <a:endParaRPr lang="en-US"/>
        </a:p>
      </dgm:t>
    </dgm:pt>
    <dgm:pt modelId="{4F630BEC-9A8F-4D97-9A15-221BA9C07142}" type="pres">
      <dgm:prSet presAssocID="{3D363721-4D80-47A8-8D47-215054F83EE4}" presName="space" presStyleCnt="0"/>
      <dgm:spPr/>
    </dgm:pt>
    <dgm:pt modelId="{04D55C52-CECD-499C-8733-61025DDFDE9B}" type="pres">
      <dgm:prSet presAssocID="{0B320DF7-165B-43F2-95F0-E757773749A9}" presName="Name5" presStyleLbl="vennNode1" presStyleIdx="1" presStyleCnt="4">
        <dgm:presLayoutVars>
          <dgm:bulletEnabled val="1"/>
        </dgm:presLayoutVars>
      </dgm:prSet>
      <dgm:spPr/>
      <dgm:t>
        <a:bodyPr/>
        <a:lstStyle/>
        <a:p>
          <a:endParaRPr lang="en-US"/>
        </a:p>
      </dgm:t>
    </dgm:pt>
    <dgm:pt modelId="{175EC2B5-7EEC-4F68-9E93-186991C9879F}" type="pres">
      <dgm:prSet presAssocID="{8A380484-59C6-45D9-AE53-539822CDC488}" presName="space" presStyleCnt="0"/>
      <dgm:spPr/>
    </dgm:pt>
    <dgm:pt modelId="{5507AE7A-8077-48CC-83C9-84C521C9E2DD}" type="pres">
      <dgm:prSet presAssocID="{53C4D38C-8651-42B7-AA52-5D05AEA97F4F}" presName="Name5" presStyleLbl="vennNode1" presStyleIdx="2" presStyleCnt="4">
        <dgm:presLayoutVars>
          <dgm:bulletEnabled val="1"/>
        </dgm:presLayoutVars>
      </dgm:prSet>
      <dgm:spPr/>
      <dgm:t>
        <a:bodyPr/>
        <a:lstStyle/>
        <a:p>
          <a:endParaRPr lang="en-IN"/>
        </a:p>
      </dgm:t>
    </dgm:pt>
    <dgm:pt modelId="{F18902A0-CC5A-476D-A2A5-6962A4A6ADE4}" type="pres">
      <dgm:prSet presAssocID="{B51A1C21-8D38-4BBC-A841-07486BC85FB1}" presName="space" presStyleCnt="0"/>
      <dgm:spPr/>
    </dgm:pt>
    <dgm:pt modelId="{AD83C9B7-721A-458D-BDAB-165F6C3E3B92}" type="pres">
      <dgm:prSet presAssocID="{39C99A3A-1171-4F04-8F98-3145C7D478FD}" presName="Name5" presStyleLbl="vennNode1" presStyleIdx="3" presStyleCnt="4">
        <dgm:presLayoutVars>
          <dgm:bulletEnabled val="1"/>
        </dgm:presLayoutVars>
      </dgm:prSet>
      <dgm:spPr/>
      <dgm:t>
        <a:bodyPr/>
        <a:lstStyle/>
        <a:p>
          <a:endParaRPr lang="en-US"/>
        </a:p>
      </dgm:t>
    </dgm:pt>
  </dgm:ptLst>
  <dgm:cxnLst>
    <dgm:cxn modelId="{C11E2069-C4F4-4070-90F4-7E81CA714B53}" srcId="{ED183B19-4470-4326-9B2B-31DF7E95F589}" destId="{0B320DF7-165B-43F2-95F0-E757773749A9}" srcOrd="1" destOrd="0" parTransId="{A5C87D72-4089-4ABE-8778-4C8718911A04}" sibTransId="{8A380484-59C6-45D9-AE53-539822CDC488}"/>
    <dgm:cxn modelId="{8190E258-4372-4F6D-89AB-6FD0B04626CE}" type="presOf" srcId="{3CDF4219-FB89-4C21-AC66-04F5DD2FE5F9}" destId="{71F0E82B-5BDC-406F-B0E1-8A0B6504E079}" srcOrd="0" destOrd="0" presId="urn:microsoft.com/office/officeart/2005/8/layout/venn3"/>
    <dgm:cxn modelId="{76F360E9-7048-46A6-9FFE-1BA9D0EC0BE5}" srcId="{ED183B19-4470-4326-9B2B-31DF7E95F589}" destId="{3CDF4219-FB89-4C21-AC66-04F5DD2FE5F9}" srcOrd="0" destOrd="0" parTransId="{8C83708D-30EF-490B-88BB-AD36AEFE2558}" sibTransId="{3D363721-4D80-47A8-8D47-215054F83EE4}"/>
    <dgm:cxn modelId="{26217AE1-BCBE-43C7-A4AA-362C020505A1}" srcId="{ED183B19-4470-4326-9B2B-31DF7E95F589}" destId="{39C99A3A-1171-4F04-8F98-3145C7D478FD}" srcOrd="3" destOrd="0" parTransId="{C0453212-3E0D-4D6D-8DF8-899FFEA81A6D}" sibTransId="{D0C54E65-DE65-49C5-9BD0-4E503565BA42}"/>
    <dgm:cxn modelId="{E8368CEA-941D-420C-B548-34A959F1E3C1}" type="presOf" srcId="{53C4D38C-8651-42B7-AA52-5D05AEA97F4F}" destId="{5507AE7A-8077-48CC-83C9-84C521C9E2DD}" srcOrd="0" destOrd="0" presId="urn:microsoft.com/office/officeart/2005/8/layout/venn3"/>
    <dgm:cxn modelId="{37E4B901-4539-4873-A150-2812899C9F33}" type="presOf" srcId="{ED183B19-4470-4326-9B2B-31DF7E95F589}" destId="{3EE02E1F-01F3-43BE-B11C-0848B40E67C9}" srcOrd="0" destOrd="0" presId="urn:microsoft.com/office/officeart/2005/8/layout/venn3"/>
    <dgm:cxn modelId="{00FC0479-0A3B-41DF-ADC9-1CE072633038}" srcId="{ED183B19-4470-4326-9B2B-31DF7E95F589}" destId="{53C4D38C-8651-42B7-AA52-5D05AEA97F4F}" srcOrd="2" destOrd="0" parTransId="{B77D7A28-42A9-459D-8E4E-7975A265B224}" sibTransId="{B51A1C21-8D38-4BBC-A841-07486BC85FB1}"/>
    <dgm:cxn modelId="{6BB986C1-C15B-4341-8BB8-A1F6734999EF}" type="presOf" srcId="{0B320DF7-165B-43F2-95F0-E757773749A9}" destId="{04D55C52-CECD-499C-8733-61025DDFDE9B}" srcOrd="0" destOrd="0" presId="urn:microsoft.com/office/officeart/2005/8/layout/venn3"/>
    <dgm:cxn modelId="{B1D0366F-54A0-4674-90B5-F17DAB13BCD8}" type="presOf" srcId="{39C99A3A-1171-4F04-8F98-3145C7D478FD}" destId="{AD83C9B7-721A-458D-BDAB-165F6C3E3B92}" srcOrd="0" destOrd="0" presId="urn:microsoft.com/office/officeart/2005/8/layout/venn3"/>
    <dgm:cxn modelId="{E76AEC74-37AA-4CDF-A8D8-14A98C47F568}" type="presParOf" srcId="{3EE02E1F-01F3-43BE-B11C-0848B40E67C9}" destId="{71F0E82B-5BDC-406F-B0E1-8A0B6504E079}" srcOrd="0" destOrd="0" presId="urn:microsoft.com/office/officeart/2005/8/layout/venn3"/>
    <dgm:cxn modelId="{6FAE1486-33BF-4AF5-AD0F-8B3FDBBE5058}" type="presParOf" srcId="{3EE02E1F-01F3-43BE-B11C-0848B40E67C9}" destId="{4F630BEC-9A8F-4D97-9A15-221BA9C07142}" srcOrd="1" destOrd="0" presId="urn:microsoft.com/office/officeart/2005/8/layout/venn3"/>
    <dgm:cxn modelId="{E2BA230A-64BD-443D-85F9-60D0B81AEF31}" type="presParOf" srcId="{3EE02E1F-01F3-43BE-B11C-0848B40E67C9}" destId="{04D55C52-CECD-499C-8733-61025DDFDE9B}" srcOrd="2" destOrd="0" presId="urn:microsoft.com/office/officeart/2005/8/layout/venn3"/>
    <dgm:cxn modelId="{D534BED0-27C8-4C68-B1B6-7A4DA14CD897}" type="presParOf" srcId="{3EE02E1F-01F3-43BE-B11C-0848B40E67C9}" destId="{175EC2B5-7EEC-4F68-9E93-186991C9879F}" srcOrd="3" destOrd="0" presId="urn:microsoft.com/office/officeart/2005/8/layout/venn3"/>
    <dgm:cxn modelId="{90D9FAD4-48F7-4E56-B0F6-26530326441A}" type="presParOf" srcId="{3EE02E1F-01F3-43BE-B11C-0848B40E67C9}" destId="{5507AE7A-8077-48CC-83C9-84C521C9E2DD}" srcOrd="4" destOrd="0" presId="urn:microsoft.com/office/officeart/2005/8/layout/venn3"/>
    <dgm:cxn modelId="{682B555F-7747-4087-84B0-FB884081DCD9}" type="presParOf" srcId="{3EE02E1F-01F3-43BE-B11C-0848B40E67C9}" destId="{F18902A0-CC5A-476D-A2A5-6962A4A6ADE4}" srcOrd="5" destOrd="0" presId="urn:microsoft.com/office/officeart/2005/8/layout/venn3"/>
    <dgm:cxn modelId="{28176D3F-D183-4775-922C-E54203B5C667}" type="presParOf" srcId="{3EE02E1F-01F3-43BE-B11C-0848B40E67C9}" destId="{AD83C9B7-721A-458D-BDAB-165F6C3E3B9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A4F1DE-E26D-435B-941C-9CC3B8D9F1E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9EBB7CF-D1DD-4F34-8B61-97A3AFEEA066}">
      <dgm:prSet phldrT="[Text]"/>
      <dgm:spPr>
        <a:solidFill>
          <a:srgbClr val="92D050">
            <a:alpha val="90000"/>
          </a:srgbClr>
        </a:solidFill>
      </dgm:spPr>
      <dgm:t>
        <a:bodyPr/>
        <a:lstStyle/>
        <a:p>
          <a:r>
            <a:rPr lang="en-US" dirty="0" smtClean="0">
              <a:solidFill>
                <a:schemeClr val="bg1"/>
              </a:solidFill>
            </a:rPr>
            <a:t>CARBOHYDRATES</a:t>
          </a:r>
          <a:endParaRPr lang="en-US" dirty="0">
            <a:solidFill>
              <a:schemeClr val="bg1"/>
            </a:solidFill>
          </a:endParaRPr>
        </a:p>
      </dgm:t>
    </dgm:pt>
    <dgm:pt modelId="{7B74AB8A-A8FE-46A4-B993-FCB6979EA51B}" type="parTrans" cxnId="{8205EBE1-F7B0-4456-96D8-23148076079F}">
      <dgm:prSet/>
      <dgm:spPr/>
      <dgm:t>
        <a:bodyPr/>
        <a:lstStyle/>
        <a:p>
          <a:endParaRPr lang="en-US"/>
        </a:p>
      </dgm:t>
    </dgm:pt>
    <dgm:pt modelId="{5F401535-D464-4D2A-A9ED-CEC04FAE7203}" type="sibTrans" cxnId="{8205EBE1-F7B0-4456-96D8-23148076079F}">
      <dgm:prSet/>
      <dgm:spPr/>
      <dgm:t>
        <a:bodyPr/>
        <a:lstStyle/>
        <a:p>
          <a:endParaRPr lang="en-US"/>
        </a:p>
      </dgm:t>
    </dgm:pt>
    <dgm:pt modelId="{D18A8959-69E2-4625-A963-5493DAE28452}">
      <dgm:prSet phldrT="[Text]"/>
      <dgm:spPr>
        <a:solidFill>
          <a:srgbClr val="7030A0"/>
        </a:solidFill>
      </dgm:spPr>
      <dgm:t>
        <a:bodyPr/>
        <a:lstStyle/>
        <a:p>
          <a:r>
            <a:rPr lang="en-US" dirty="0" smtClean="0"/>
            <a:t>PROTEINS</a:t>
          </a:r>
          <a:endParaRPr lang="en-US" dirty="0"/>
        </a:p>
      </dgm:t>
    </dgm:pt>
    <dgm:pt modelId="{4F1B891E-B6C3-489F-B68C-55282AE3207B}" type="parTrans" cxnId="{8A4B92F6-5326-43F2-9AA9-2F965B7FAE52}">
      <dgm:prSet/>
      <dgm:spPr/>
      <dgm:t>
        <a:bodyPr/>
        <a:lstStyle/>
        <a:p>
          <a:endParaRPr lang="en-US"/>
        </a:p>
      </dgm:t>
    </dgm:pt>
    <dgm:pt modelId="{56379F95-B1FF-4DD7-8196-4AB37CF249CE}" type="sibTrans" cxnId="{8A4B92F6-5326-43F2-9AA9-2F965B7FAE52}">
      <dgm:prSet/>
      <dgm:spPr/>
      <dgm:t>
        <a:bodyPr/>
        <a:lstStyle/>
        <a:p>
          <a:endParaRPr lang="en-US"/>
        </a:p>
      </dgm:t>
    </dgm:pt>
    <dgm:pt modelId="{7D2FE2D0-743A-4B0A-B435-A02ADC71F922}">
      <dgm:prSet phldrT="[Text]"/>
      <dgm:spPr>
        <a:solidFill>
          <a:schemeClr val="accent6">
            <a:lumMod val="75000"/>
          </a:schemeClr>
        </a:solidFill>
      </dgm:spPr>
      <dgm:t>
        <a:bodyPr/>
        <a:lstStyle/>
        <a:p>
          <a:r>
            <a:rPr lang="en-US" dirty="0" smtClean="0"/>
            <a:t>FATS</a:t>
          </a:r>
          <a:endParaRPr lang="en-US" dirty="0"/>
        </a:p>
      </dgm:t>
    </dgm:pt>
    <dgm:pt modelId="{E35033AA-6793-47AF-9596-9017B36F6B2A}" type="parTrans" cxnId="{4AB72BB1-A3CE-4415-ADFF-78CB26704EAA}">
      <dgm:prSet/>
      <dgm:spPr/>
      <dgm:t>
        <a:bodyPr/>
        <a:lstStyle/>
        <a:p>
          <a:endParaRPr lang="en-US"/>
        </a:p>
      </dgm:t>
    </dgm:pt>
    <dgm:pt modelId="{3DB9B346-3458-4EBF-B04B-395135D7D107}" type="sibTrans" cxnId="{4AB72BB1-A3CE-4415-ADFF-78CB26704EAA}">
      <dgm:prSet/>
      <dgm:spPr/>
      <dgm:t>
        <a:bodyPr/>
        <a:lstStyle/>
        <a:p>
          <a:endParaRPr lang="en-US"/>
        </a:p>
      </dgm:t>
    </dgm:pt>
    <dgm:pt modelId="{4AD13388-98C3-4AE6-8733-3B0FBC540526}">
      <dgm:prSet phldrT="[Text]"/>
      <dgm:spPr>
        <a:solidFill>
          <a:srgbClr val="FFC000">
            <a:alpha val="90000"/>
          </a:srgbClr>
        </a:solidFill>
      </dgm:spPr>
      <dgm:t>
        <a:bodyPr/>
        <a:lstStyle/>
        <a:p>
          <a:r>
            <a:rPr lang="en-US" dirty="0" smtClean="0">
              <a:solidFill>
                <a:schemeClr val="bg1"/>
              </a:solidFill>
            </a:rPr>
            <a:t>MINERALS</a:t>
          </a:r>
          <a:endParaRPr lang="en-US" dirty="0">
            <a:solidFill>
              <a:schemeClr val="bg1"/>
            </a:solidFill>
          </a:endParaRPr>
        </a:p>
      </dgm:t>
    </dgm:pt>
    <dgm:pt modelId="{418A8D4C-3D7D-4D29-9D6B-371E058AFF51}" type="parTrans" cxnId="{771847D4-823F-46CB-9EEE-08F6E818E30E}">
      <dgm:prSet/>
      <dgm:spPr/>
      <dgm:t>
        <a:bodyPr/>
        <a:lstStyle/>
        <a:p>
          <a:endParaRPr lang="en-US"/>
        </a:p>
      </dgm:t>
    </dgm:pt>
    <dgm:pt modelId="{A4BBCC2A-D369-487E-9BD4-0A5E124A6D79}" type="sibTrans" cxnId="{771847D4-823F-46CB-9EEE-08F6E818E30E}">
      <dgm:prSet/>
      <dgm:spPr/>
      <dgm:t>
        <a:bodyPr/>
        <a:lstStyle/>
        <a:p>
          <a:endParaRPr lang="en-US"/>
        </a:p>
      </dgm:t>
    </dgm:pt>
    <dgm:pt modelId="{5A4B6A35-B6B3-4AD0-B031-4D4A36103CB1}">
      <dgm:prSet phldrT="[Text]"/>
      <dgm:spPr/>
      <dgm:t>
        <a:bodyPr/>
        <a:lstStyle/>
        <a:p>
          <a:r>
            <a:rPr lang="en-US" dirty="0" smtClean="0"/>
            <a:t>WATER</a:t>
          </a:r>
          <a:endParaRPr lang="en-US" dirty="0"/>
        </a:p>
      </dgm:t>
    </dgm:pt>
    <dgm:pt modelId="{C4A4FB7E-8B8B-43A8-86EE-2C57EDC88828}" type="parTrans" cxnId="{348C84DD-A60D-435E-841D-330ADC485EBB}">
      <dgm:prSet/>
      <dgm:spPr/>
      <dgm:t>
        <a:bodyPr/>
        <a:lstStyle/>
        <a:p>
          <a:endParaRPr lang="en-US"/>
        </a:p>
      </dgm:t>
    </dgm:pt>
    <dgm:pt modelId="{7E244BB4-F37F-4DBE-8B71-C9D992AAA6D6}" type="sibTrans" cxnId="{348C84DD-A60D-435E-841D-330ADC485EBB}">
      <dgm:prSet/>
      <dgm:spPr/>
      <dgm:t>
        <a:bodyPr/>
        <a:lstStyle/>
        <a:p>
          <a:endParaRPr lang="en-US"/>
        </a:p>
      </dgm:t>
    </dgm:pt>
    <dgm:pt modelId="{D8B742E8-5008-459A-82E9-7230C3FD8D83}">
      <dgm:prSet phldrT="[Text]"/>
      <dgm:spPr>
        <a:solidFill>
          <a:srgbClr val="00B0F0"/>
        </a:solidFill>
      </dgm:spPr>
      <dgm:t>
        <a:bodyPr/>
        <a:lstStyle/>
        <a:p>
          <a:r>
            <a:rPr lang="en-US" dirty="0" smtClean="0"/>
            <a:t>VITAMIN</a:t>
          </a:r>
          <a:endParaRPr lang="en-US" dirty="0"/>
        </a:p>
      </dgm:t>
    </dgm:pt>
    <dgm:pt modelId="{5959B40F-C0F2-4B58-807D-46C80885DCDB}" type="parTrans" cxnId="{11AB7324-1B62-4629-816F-52FFA607DE16}">
      <dgm:prSet/>
      <dgm:spPr/>
      <dgm:t>
        <a:bodyPr/>
        <a:lstStyle/>
        <a:p>
          <a:endParaRPr lang="en-US"/>
        </a:p>
      </dgm:t>
    </dgm:pt>
    <dgm:pt modelId="{581E50C0-75A9-44CD-9C73-88562F430256}" type="sibTrans" cxnId="{11AB7324-1B62-4629-816F-52FFA607DE16}">
      <dgm:prSet/>
      <dgm:spPr/>
      <dgm:t>
        <a:bodyPr/>
        <a:lstStyle/>
        <a:p>
          <a:endParaRPr lang="en-US"/>
        </a:p>
      </dgm:t>
    </dgm:pt>
    <dgm:pt modelId="{CA4A68CF-DE56-43B2-87DD-3CCAA67EC0F3}">
      <dgm:prSet phldrT="[Text]"/>
      <dgm:spPr>
        <a:solidFill>
          <a:srgbClr val="92D050"/>
        </a:solidFill>
      </dgm:spPr>
      <dgm:t>
        <a:bodyPr/>
        <a:lstStyle/>
        <a:p>
          <a:r>
            <a:rPr lang="en-US" dirty="0" smtClean="0"/>
            <a:t>FIBER</a:t>
          </a:r>
          <a:endParaRPr lang="en-US" dirty="0"/>
        </a:p>
      </dgm:t>
    </dgm:pt>
    <dgm:pt modelId="{E3918CBB-5DE3-4D58-B2CB-A25B95A95F93}" type="parTrans" cxnId="{FC0B7008-828F-4E80-909F-7F26DA563A9B}">
      <dgm:prSet/>
      <dgm:spPr/>
      <dgm:t>
        <a:bodyPr/>
        <a:lstStyle/>
        <a:p>
          <a:endParaRPr lang="en-US"/>
        </a:p>
      </dgm:t>
    </dgm:pt>
    <dgm:pt modelId="{3F511F1B-ED1D-4E4D-B110-AFC6D261CB7F}" type="sibTrans" cxnId="{FC0B7008-828F-4E80-909F-7F26DA563A9B}">
      <dgm:prSet/>
      <dgm:spPr/>
      <dgm:t>
        <a:bodyPr/>
        <a:lstStyle/>
        <a:p>
          <a:endParaRPr lang="en-US"/>
        </a:p>
      </dgm:t>
    </dgm:pt>
    <dgm:pt modelId="{2BD72DE4-D4F3-413E-9C9C-9B72433B1B21}" type="pres">
      <dgm:prSet presAssocID="{E9A4F1DE-E26D-435B-941C-9CC3B8D9F1E2}" presName="outerComposite" presStyleCnt="0">
        <dgm:presLayoutVars>
          <dgm:chMax val="2"/>
          <dgm:animLvl val="lvl"/>
          <dgm:resizeHandles val="exact"/>
        </dgm:presLayoutVars>
      </dgm:prSet>
      <dgm:spPr/>
      <dgm:t>
        <a:bodyPr/>
        <a:lstStyle/>
        <a:p>
          <a:endParaRPr lang="en-US"/>
        </a:p>
      </dgm:t>
    </dgm:pt>
    <dgm:pt modelId="{9DF62E5D-6DA6-46E3-B4DD-451F3185F049}" type="pres">
      <dgm:prSet presAssocID="{E9A4F1DE-E26D-435B-941C-9CC3B8D9F1E2}" presName="dummyMaxCanvas" presStyleCnt="0"/>
      <dgm:spPr/>
    </dgm:pt>
    <dgm:pt modelId="{0D98D277-2BF6-439F-A450-686A82B38008}" type="pres">
      <dgm:prSet presAssocID="{E9A4F1DE-E26D-435B-941C-9CC3B8D9F1E2}" presName="parentComposite" presStyleCnt="0"/>
      <dgm:spPr/>
    </dgm:pt>
    <dgm:pt modelId="{AA00A1C9-7657-44AB-B7DD-F4ED4E094E11}" type="pres">
      <dgm:prSet presAssocID="{E9A4F1DE-E26D-435B-941C-9CC3B8D9F1E2}" presName="parent1" presStyleLbl="alignAccFollowNode1" presStyleIdx="0" presStyleCnt="4">
        <dgm:presLayoutVars>
          <dgm:chMax val="4"/>
        </dgm:presLayoutVars>
      </dgm:prSet>
      <dgm:spPr/>
      <dgm:t>
        <a:bodyPr/>
        <a:lstStyle/>
        <a:p>
          <a:endParaRPr lang="en-US"/>
        </a:p>
      </dgm:t>
    </dgm:pt>
    <dgm:pt modelId="{1FA88A8A-1789-410A-8639-31E06349EB7C}" type="pres">
      <dgm:prSet presAssocID="{E9A4F1DE-E26D-435B-941C-9CC3B8D9F1E2}" presName="parent2" presStyleLbl="alignAccFollowNode1" presStyleIdx="1" presStyleCnt="4">
        <dgm:presLayoutVars>
          <dgm:chMax val="4"/>
        </dgm:presLayoutVars>
      </dgm:prSet>
      <dgm:spPr/>
      <dgm:t>
        <a:bodyPr/>
        <a:lstStyle/>
        <a:p>
          <a:endParaRPr lang="en-US"/>
        </a:p>
      </dgm:t>
    </dgm:pt>
    <dgm:pt modelId="{947B09CC-94AF-4FA1-86D3-53286F05FC79}" type="pres">
      <dgm:prSet presAssocID="{E9A4F1DE-E26D-435B-941C-9CC3B8D9F1E2}" presName="childrenComposite" presStyleCnt="0"/>
      <dgm:spPr/>
    </dgm:pt>
    <dgm:pt modelId="{50A75549-B209-47F1-A55A-E12F4E329B0B}" type="pres">
      <dgm:prSet presAssocID="{E9A4F1DE-E26D-435B-941C-9CC3B8D9F1E2}" presName="dummyMaxCanvas_ChildArea" presStyleCnt="0"/>
      <dgm:spPr/>
    </dgm:pt>
    <dgm:pt modelId="{9482A1B3-2071-413B-8BB9-5FABBF7151EC}" type="pres">
      <dgm:prSet presAssocID="{E9A4F1DE-E26D-435B-941C-9CC3B8D9F1E2}" presName="fulcrum" presStyleLbl="alignAccFollowNode1" presStyleIdx="2" presStyleCnt="4"/>
      <dgm:spPr/>
    </dgm:pt>
    <dgm:pt modelId="{2910D8EF-D64A-4CE8-B618-33066B9469E1}" type="pres">
      <dgm:prSet presAssocID="{E9A4F1DE-E26D-435B-941C-9CC3B8D9F1E2}" presName="balance_23" presStyleLbl="alignAccFollowNode1" presStyleIdx="3" presStyleCnt="4">
        <dgm:presLayoutVars>
          <dgm:bulletEnabled val="1"/>
        </dgm:presLayoutVars>
      </dgm:prSet>
      <dgm:spPr/>
    </dgm:pt>
    <dgm:pt modelId="{E924EEB4-9C5A-41AD-BF05-2DBEF7EB5842}" type="pres">
      <dgm:prSet presAssocID="{E9A4F1DE-E26D-435B-941C-9CC3B8D9F1E2}" presName="right_23_1" presStyleLbl="node1" presStyleIdx="0" presStyleCnt="5">
        <dgm:presLayoutVars>
          <dgm:bulletEnabled val="1"/>
        </dgm:presLayoutVars>
      </dgm:prSet>
      <dgm:spPr/>
      <dgm:t>
        <a:bodyPr/>
        <a:lstStyle/>
        <a:p>
          <a:endParaRPr lang="en-US"/>
        </a:p>
      </dgm:t>
    </dgm:pt>
    <dgm:pt modelId="{A540D09E-5A51-474E-BAA5-361D359BD2CB}" type="pres">
      <dgm:prSet presAssocID="{E9A4F1DE-E26D-435B-941C-9CC3B8D9F1E2}" presName="right_23_2" presStyleLbl="node1" presStyleIdx="1" presStyleCnt="5">
        <dgm:presLayoutVars>
          <dgm:bulletEnabled val="1"/>
        </dgm:presLayoutVars>
      </dgm:prSet>
      <dgm:spPr/>
      <dgm:t>
        <a:bodyPr/>
        <a:lstStyle/>
        <a:p>
          <a:endParaRPr lang="en-US"/>
        </a:p>
      </dgm:t>
    </dgm:pt>
    <dgm:pt modelId="{94FE86FD-8610-4A05-B5DC-40A89BE71B36}" type="pres">
      <dgm:prSet presAssocID="{E9A4F1DE-E26D-435B-941C-9CC3B8D9F1E2}" presName="right_23_3" presStyleLbl="node1" presStyleIdx="2" presStyleCnt="5">
        <dgm:presLayoutVars>
          <dgm:bulletEnabled val="1"/>
        </dgm:presLayoutVars>
      </dgm:prSet>
      <dgm:spPr/>
      <dgm:t>
        <a:bodyPr/>
        <a:lstStyle/>
        <a:p>
          <a:endParaRPr lang="en-US"/>
        </a:p>
      </dgm:t>
    </dgm:pt>
    <dgm:pt modelId="{D2552B24-066B-477E-898F-483FA0CA6B71}" type="pres">
      <dgm:prSet presAssocID="{E9A4F1DE-E26D-435B-941C-9CC3B8D9F1E2}" presName="left_23_1" presStyleLbl="node1" presStyleIdx="3" presStyleCnt="5">
        <dgm:presLayoutVars>
          <dgm:bulletEnabled val="1"/>
        </dgm:presLayoutVars>
      </dgm:prSet>
      <dgm:spPr/>
      <dgm:t>
        <a:bodyPr/>
        <a:lstStyle/>
        <a:p>
          <a:endParaRPr lang="en-US"/>
        </a:p>
      </dgm:t>
    </dgm:pt>
    <dgm:pt modelId="{4C461C47-4962-4E8F-960D-4D1F22BA321A}" type="pres">
      <dgm:prSet presAssocID="{E9A4F1DE-E26D-435B-941C-9CC3B8D9F1E2}" presName="left_23_2" presStyleLbl="node1" presStyleIdx="4" presStyleCnt="5">
        <dgm:presLayoutVars>
          <dgm:bulletEnabled val="1"/>
        </dgm:presLayoutVars>
      </dgm:prSet>
      <dgm:spPr/>
      <dgm:t>
        <a:bodyPr/>
        <a:lstStyle/>
        <a:p>
          <a:endParaRPr lang="en-US"/>
        </a:p>
      </dgm:t>
    </dgm:pt>
  </dgm:ptLst>
  <dgm:cxnLst>
    <dgm:cxn modelId="{F66F207F-05C8-47CF-8BFE-6882C6E82DFB}" type="presOf" srcId="{D8B742E8-5008-459A-82E9-7230C3FD8D83}" destId="{A540D09E-5A51-474E-BAA5-361D359BD2CB}" srcOrd="0" destOrd="0" presId="urn:microsoft.com/office/officeart/2005/8/layout/balance1"/>
    <dgm:cxn modelId="{F0984E32-706A-43DD-95F8-2AE91A20AC36}" type="presOf" srcId="{CA4A68CF-DE56-43B2-87DD-3CCAA67EC0F3}" destId="{94FE86FD-8610-4A05-B5DC-40A89BE71B36}" srcOrd="0" destOrd="0" presId="urn:microsoft.com/office/officeart/2005/8/layout/balance1"/>
    <dgm:cxn modelId="{FC0B7008-828F-4E80-909F-7F26DA563A9B}" srcId="{4AD13388-98C3-4AE6-8733-3B0FBC540526}" destId="{CA4A68CF-DE56-43B2-87DD-3CCAA67EC0F3}" srcOrd="2" destOrd="0" parTransId="{E3918CBB-5DE3-4D58-B2CB-A25B95A95F93}" sibTransId="{3F511F1B-ED1D-4E4D-B110-AFC6D261CB7F}"/>
    <dgm:cxn modelId="{8A4B92F6-5326-43F2-9AA9-2F965B7FAE52}" srcId="{89EBB7CF-D1DD-4F34-8B61-97A3AFEEA066}" destId="{D18A8959-69E2-4625-A963-5493DAE28452}" srcOrd="0" destOrd="0" parTransId="{4F1B891E-B6C3-489F-B68C-55282AE3207B}" sibTransId="{56379F95-B1FF-4DD7-8196-4AB37CF249CE}"/>
    <dgm:cxn modelId="{9ABCFB2E-F711-49E7-B9EC-748FDE9B89C5}" type="presOf" srcId="{D18A8959-69E2-4625-A963-5493DAE28452}" destId="{D2552B24-066B-477E-898F-483FA0CA6B71}" srcOrd="0" destOrd="0" presId="urn:microsoft.com/office/officeart/2005/8/layout/balance1"/>
    <dgm:cxn modelId="{11AB7324-1B62-4629-816F-52FFA607DE16}" srcId="{4AD13388-98C3-4AE6-8733-3B0FBC540526}" destId="{D8B742E8-5008-459A-82E9-7230C3FD8D83}" srcOrd="1" destOrd="0" parTransId="{5959B40F-C0F2-4B58-807D-46C80885DCDB}" sibTransId="{581E50C0-75A9-44CD-9C73-88562F430256}"/>
    <dgm:cxn modelId="{27789FCD-3984-4D6A-A69A-46C323289E3C}" type="presOf" srcId="{E9A4F1DE-E26D-435B-941C-9CC3B8D9F1E2}" destId="{2BD72DE4-D4F3-413E-9C9C-9B72433B1B21}" srcOrd="0" destOrd="0" presId="urn:microsoft.com/office/officeart/2005/8/layout/balance1"/>
    <dgm:cxn modelId="{348C84DD-A60D-435E-841D-330ADC485EBB}" srcId="{4AD13388-98C3-4AE6-8733-3B0FBC540526}" destId="{5A4B6A35-B6B3-4AD0-B031-4D4A36103CB1}" srcOrd="0" destOrd="0" parTransId="{C4A4FB7E-8B8B-43A8-86EE-2C57EDC88828}" sibTransId="{7E244BB4-F37F-4DBE-8B71-C9D992AAA6D6}"/>
    <dgm:cxn modelId="{4AB72BB1-A3CE-4415-ADFF-78CB26704EAA}" srcId="{89EBB7CF-D1DD-4F34-8B61-97A3AFEEA066}" destId="{7D2FE2D0-743A-4B0A-B435-A02ADC71F922}" srcOrd="1" destOrd="0" parTransId="{E35033AA-6793-47AF-9596-9017B36F6B2A}" sibTransId="{3DB9B346-3458-4EBF-B04B-395135D7D107}"/>
    <dgm:cxn modelId="{56C40063-1917-4342-8501-1563157550F9}" type="presOf" srcId="{4AD13388-98C3-4AE6-8733-3B0FBC540526}" destId="{1FA88A8A-1789-410A-8639-31E06349EB7C}" srcOrd="0" destOrd="0" presId="urn:microsoft.com/office/officeart/2005/8/layout/balance1"/>
    <dgm:cxn modelId="{EA1D0EAD-3ADD-45BF-AF1F-BF72FB8065D1}" type="presOf" srcId="{7D2FE2D0-743A-4B0A-B435-A02ADC71F922}" destId="{4C461C47-4962-4E8F-960D-4D1F22BA321A}" srcOrd="0" destOrd="0" presId="urn:microsoft.com/office/officeart/2005/8/layout/balance1"/>
    <dgm:cxn modelId="{8205EBE1-F7B0-4456-96D8-23148076079F}" srcId="{E9A4F1DE-E26D-435B-941C-9CC3B8D9F1E2}" destId="{89EBB7CF-D1DD-4F34-8B61-97A3AFEEA066}" srcOrd="0" destOrd="0" parTransId="{7B74AB8A-A8FE-46A4-B993-FCB6979EA51B}" sibTransId="{5F401535-D464-4D2A-A9ED-CEC04FAE7203}"/>
    <dgm:cxn modelId="{CE301B21-BC8B-4C63-9EF7-8CEDA7ED9EC5}" type="presOf" srcId="{5A4B6A35-B6B3-4AD0-B031-4D4A36103CB1}" destId="{E924EEB4-9C5A-41AD-BF05-2DBEF7EB5842}" srcOrd="0" destOrd="0" presId="urn:microsoft.com/office/officeart/2005/8/layout/balance1"/>
    <dgm:cxn modelId="{771847D4-823F-46CB-9EEE-08F6E818E30E}" srcId="{E9A4F1DE-E26D-435B-941C-9CC3B8D9F1E2}" destId="{4AD13388-98C3-4AE6-8733-3B0FBC540526}" srcOrd="1" destOrd="0" parTransId="{418A8D4C-3D7D-4D29-9D6B-371E058AFF51}" sibTransId="{A4BBCC2A-D369-487E-9BD4-0A5E124A6D79}"/>
    <dgm:cxn modelId="{1BDD0365-BF02-426D-A144-7B7FB3CF0278}" type="presOf" srcId="{89EBB7CF-D1DD-4F34-8B61-97A3AFEEA066}" destId="{AA00A1C9-7657-44AB-B7DD-F4ED4E094E11}" srcOrd="0" destOrd="0" presId="urn:microsoft.com/office/officeart/2005/8/layout/balance1"/>
    <dgm:cxn modelId="{9287055C-D9FC-48AA-87CE-2E6ED932F159}" type="presParOf" srcId="{2BD72DE4-D4F3-413E-9C9C-9B72433B1B21}" destId="{9DF62E5D-6DA6-46E3-B4DD-451F3185F049}" srcOrd="0" destOrd="0" presId="urn:microsoft.com/office/officeart/2005/8/layout/balance1"/>
    <dgm:cxn modelId="{EC49616E-A401-48E1-B5C7-71D3FF544121}" type="presParOf" srcId="{2BD72DE4-D4F3-413E-9C9C-9B72433B1B21}" destId="{0D98D277-2BF6-439F-A450-686A82B38008}" srcOrd="1" destOrd="0" presId="urn:microsoft.com/office/officeart/2005/8/layout/balance1"/>
    <dgm:cxn modelId="{A93F0031-4635-4A05-9F24-687A28700AD6}" type="presParOf" srcId="{0D98D277-2BF6-439F-A450-686A82B38008}" destId="{AA00A1C9-7657-44AB-B7DD-F4ED4E094E11}" srcOrd="0" destOrd="0" presId="urn:microsoft.com/office/officeart/2005/8/layout/balance1"/>
    <dgm:cxn modelId="{3CFC4372-0386-4E30-951F-B7B6DC801431}" type="presParOf" srcId="{0D98D277-2BF6-439F-A450-686A82B38008}" destId="{1FA88A8A-1789-410A-8639-31E06349EB7C}" srcOrd="1" destOrd="0" presId="urn:microsoft.com/office/officeart/2005/8/layout/balance1"/>
    <dgm:cxn modelId="{1FF86731-5CFC-401A-B116-688040C11E7B}" type="presParOf" srcId="{2BD72DE4-D4F3-413E-9C9C-9B72433B1B21}" destId="{947B09CC-94AF-4FA1-86D3-53286F05FC79}" srcOrd="2" destOrd="0" presId="urn:microsoft.com/office/officeart/2005/8/layout/balance1"/>
    <dgm:cxn modelId="{78A4EAAE-850B-49A0-9235-41105773849B}" type="presParOf" srcId="{947B09CC-94AF-4FA1-86D3-53286F05FC79}" destId="{50A75549-B209-47F1-A55A-E12F4E329B0B}" srcOrd="0" destOrd="0" presId="urn:microsoft.com/office/officeart/2005/8/layout/balance1"/>
    <dgm:cxn modelId="{A214C4DF-6293-4A9C-83A9-D7BAD862F358}" type="presParOf" srcId="{947B09CC-94AF-4FA1-86D3-53286F05FC79}" destId="{9482A1B3-2071-413B-8BB9-5FABBF7151EC}" srcOrd="1" destOrd="0" presId="urn:microsoft.com/office/officeart/2005/8/layout/balance1"/>
    <dgm:cxn modelId="{3538BC9B-9B39-4322-92B4-B4B89707EED8}" type="presParOf" srcId="{947B09CC-94AF-4FA1-86D3-53286F05FC79}" destId="{2910D8EF-D64A-4CE8-B618-33066B9469E1}" srcOrd="2" destOrd="0" presId="urn:microsoft.com/office/officeart/2005/8/layout/balance1"/>
    <dgm:cxn modelId="{DABED5DC-A274-44D2-A9A6-DB9F4C49AD14}" type="presParOf" srcId="{947B09CC-94AF-4FA1-86D3-53286F05FC79}" destId="{E924EEB4-9C5A-41AD-BF05-2DBEF7EB5842}" srcOrd="3" destOrd="0" presId="urn:microsoft.com/office/officeart/2005/8/layout/balance1"/>
    <dgm:cxn modelId="{BC1A1DB5-3489-4F15-8F3E-A2F13FB3907D}" type="presParOf" srcId="{947B09CC-94AF-4FA1-86D3-53286F05FC79}" destId="{A540D09E-5A51-474E-BAA5-361D359BD2CB}" srcOrd="4" destOrd="0" presId="urn:microsoft.com/office/officeart/2005/8/layout/balance1"/>
    <dgm:cxn modelId="{50E75E24-B57A-49CD-9453-7F5D5CE0FE97}" type="presParOf" srcId="{947B09CC-94AF-4FA1-86D3-53286F05FC79}" destId="{94FE86FD-8610-4A05-B5DC-40A89BE71B36}" srcOrd="5" destOrd="0" presId="urn:microsoft.com/office/officeart/2005/8/layout/balance1"/>
    <dgm:cxn modelId="{ED5384D7-AD4B-41E1-A0DC-69AD6BF9D87F}" type="presParOf" srcId="{947B09CC-94AF-4FA1-86D3-53286F05FC79}" destId="{D2552B24-066B-477E-898F-483FA0CA6B71}" srcOrd="6" destOrd="0" presId="urn:microsoft.com/office/officeart/2005/8/layout/balance1"/>
    <dgm:cxn modelId="{1B086B42-B250-4FEF-BFC5-30EE88FE6D10}" type="presParOf" srcId="{947B09CC-94AF-4FA1-86D3-53286F05FC79}" destId="{4C461C47-4962-4E8F-960D-4D1F22BA321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2FA64E-2B37-4B5D-86F7-1C073E25964F}"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A32B1720-BFD9-480F-9F0E-54742A152799}">
      <dgm:prSet phldrT="[Text]"/>
      <dgm:spPr/>
      <dgm:t>
        <a:bodyPr/>
        <a:lstStyle/>
        <a:p>
          <a:r>
            <a:rPr lang="en-US" dirty="0" smtClean="0"/>
            <a:t>PROTIEN ENERGY MALNUTRITION</a:t>
          </a:r>
          <a:endParaRPr lang="en-US" dirty="0"/>
        </a:p>
      </dgm:t>
    </dgm:pt>
    <dgm:pt modelId="{45DEF516-D68D-4F04-8094-A874B943CA78}" type="parTrans" cxnId="{DD11D9CA-2E18-44A2-A56A-4A5B6B26619D}">
      <dgm:prSet/>
      <dgm:spPr/>
      <dgm:t>
        <a:bodyPr/>
        <a:lstStyle/>
        <a:p>
          <a:endParaRPr lang="en-US"/>
        </a:p>
      </dgm:t>
    </dgm:pt>
    <dgm:pt modelId="{9079BC58-8D03-4C15-872E-C2953EAE0B54}" type="sibTrans" cxnId="{DD11D9CA-2E18-44A2-A56A-4A5B6B26619D}">
      <dgm:prSet/>
      <dgm:spPr/>
      <dgm:t>
        <a:bodyPr/>
        <a:lstStyle/>
        <a:p>
          <a:endParaRPr lang="en-US"/>
        </a:p>
      </dgm:t>
    </dgm:pt>
    <dgm:pt modelId="{4AE2C0AF-5C7E-4582-8FF7-5FE24C5CFE01}">
      <dgm:prSet phldrT="[Text]"/>
      <dgm:spPr/>
      <dgm:t>
        <a:bodyPr/>
        <a:lstStyle/>
        <a:p>
          <a:r>
            <a:rPr lang="en-US" dirty="0" smtClean="0"/>
            <a:t>MICRO NUTRIENT DEFICIENCY </a:t>
          </a:r>
          <a:endParaRPr lang="en-US" dirty="0"/>
        </a:p>
      </dgm:t>
    </dgm:pt>
    <dgm:pt modelId="{5B4545B6-0AB2-4856-B1A5-18E9087B39C4}" type="parTrans" cxnId="{C62E507C-394F-4813-8636-8952A4AAA999}">
      <dgm:prSet/>
      <dgm:spPr/>
      <dgm:t>
        <a:bodyPr/>
        <a:lstStyle/>
        <a:p>
          <a:endParaRPr lang="en-US"/>
        </a:p>
      </dgm:t>
    </dgm:pt>
    <dgm:pt modelId="{CEF2EBAB-C257-4B7C-997E-E5886136BBF9}" type="sibTrans" cxnId="{C62E507C-394F-4813-8636-8952A4AAA999}">
      <dgm:prSet/>
      <dgm:spPr/>
      <dgm:t>
        <a:bodyPr/>
        <a:lstStyle/>
        <a:p>
          <a:endParaRPr lang="en-US"/>
        </a:p>
      </dgm:t>
    </dgm:pt>
    <dgm:pt modelId="{0020C091-33C5-4D63-9DBC-A92F75C2C517}">
      <dgm:prSet phldrT="[Text]"/>
      <dgm:spPr/>
      <dgm:t>
        <a:bodyPr/>
        <a:lstStyle/>
        <a:p>
          <a:r>
            <a:rPr lang="en-US" dirty="0" smtClean="0"/>
            <a:t>CHRONIC DISEASES</a:t>
          </a:r>
          <a:endParaRPr lang="en-US" dirty="0"/>
        </a:p>
      </dgm:t>
    </dgm:pt>
    <dgm:pt modelId="{3346B81F-83EA-4A55-82EA-9E7999C71DFA}" type="parTrans" cxnId="{F9C77111-3D71-4EF6-8A9F-3FE44886E592}">
      <dgm:prSet/>
      <dgm:spPr/>
      <dgm:t>
        <a:bodyPr/>
        <a:lstStyle/>
        <a:p>
          <a:endParaRPr lang="en-US"/>
        </a:p>
      </dgm:t>
    </dgm:pt>
    <dgm:pt modelId="{F2B595A6-87D6-40A8-A46B-7A12F6AE866C}" type="sibTrans" cxnId="{F9C77111-3D71-4EF6-8A9F-3FE44886E592}">
      <dgm:prSet/>
      <dgm:spPr/>
      <dgm:t>
        <a:bodyPr/>
        <a:lstStyle/>
        <a:p>
          <a:endParaRPr lang="en-US"/>
        </a:p>
      </dgm:t>
    </dgm:pt>
    <dgm:pt modelId="{C54C8A96-6117-4FFC-AFC1-1FB76746D38C}">
      <dgm:prSet phldrT="[Text]"/>
      <dgm:spPr/>
      <dgm:t>
        <a:bodyPr/>
        <a:lstStyle/>
        <a:p>
          <a:r>
            <a:rPr lang="en-US" dirty="0" smtClean="0"/>
            <a:t>EATING DISSORDERS</a:t>
          </a:r>
          <a:endParaRPr lang="en-US" dirty="0"/>
        </a:p>
      </dgm:t>
    </dgm:pt>
    <dgm:pt modelId="{74D14F70-8778-4A32-9A00-C44A86838F4A}" type="parTrans" cxnId="{0EE18282-FD43-400F-A294-92700237CDB0}">
      <dgm:prSet/>
      <dgm:spPr/>
      <dgm:t>
        <a:bodyPr/>
        <a:lstStyle/>
        <a:p>
          <a:endParaRPr lang="en-US"/>
        </a:p>
      </dgm:t>
    </dgm:pt>
    <dgm:pt modelId="{4856309C-BFCB-4B0E-9BB0-73CF696D7FE2}" type="sibTrans" cxnId="{0EE18282-FD43-400F-A294-92700237CDB0}">
      <dgm:prSet/>
      <dgm:spPr/>
      <dgm:t>
        <a:bodyPr/>
        <a:lstStyle/>
        <a:p>
          <a:endParaRPr lang="en-US"/>
        </a:p>
      </dgm:t>
    </dgm:pt>
    <dgm:pt modelId="{F5586279-C73E-4DB1-AFDF-13DBF03D60C1}" type="pres">
      <dgm:prSet presAssocID="{F52FA64E-2B37-4B5D-86F7-1C073E25964F}" presName="diagram" presStyleCnt="0">
        <dgm:presLayoutVars>
          <dgm:dir/>
          <dgm:resizeHandles val="exact"/>
        </dgm:presLayoutVars>
      </dgm:prSet>
      <dgm:spPr/>
      <dgm:t>
        <a:bodyPr/>
        <a:lstStyle/>
        <a:p>
          <a:endParaRPr lang="en-IN"/>
        </a:p>
      </dgm:t>
    </dgm:pt>
    <dgm:pt modelId="{CF1F7906-46F0-4AC5-B5C8-6EFE53209BE2}" type="pres">
      <dgm:prSet presAssocID="{A32B1720-BFD9-480F-9F0E-54742A152799}" presName="node" presStyleLbl="node1" presStyleIdx="0" presStyleCnt="4">
        <dgm:presLayoutVars>
          <dgm:bulletEnabled val="1"/>
        </dgm:presLayoutVars>
      </dgm:prSet>
      <dgm:spPr/>
      <dgm:t>
        <a:bodyPr/>
        <a:lstStyle/>
        <a:p>
          <a:endParaRPr lang="en-IN"/>
        </a:p>
      </dgm:t>
    </dgm:pt>
    <dgm:pt modelId="{9408C9FE-358E-4C40-BB74-F3A838CF1B17}" type="pres">
      <dgm:prSet presAssocID="{9079BC58-8D03-4C15-872E-C2953EAE0B54}" presName="sibTrans" presStyleCnt="0"/>
      <dgm:spPr/>
    </dgm:pt>
    <dgm:pt modelId="{5C492757-89DB-4548-9036-FC68EA978DED}" type="pres">
      <dgm:prSet presAssocID="{4AE2C0AF-5C7E-4582-8FF7-5FE24C5CFE01}" presName="node" presStyleLbl="node1" presStyleIdx="1" presStyleCnt="4">
        <dgm:presLayoutVars>
          <dgm:bulletEnabled val="1"/>
        </dgm:presLayoutVars>
      </dgm:prSet>
      <dgm:spPr/>
      <dgm:t>
        <a:bodyPr/>
        <a:lstStyle/>
        <a:p>
          <a:endParaRPr lang="en-IN"/>
        </a:p>
      </dgm:t>
    </dgm:pt>
    <dgm:pt modelId="{8A30FC5D-9F70-40BE-9981-E815B59DEC53}" type="pres">
      <dgm:prSet presAssocID="{CEF2EBAB-C257-4B7C-997E-E5886136BBF9}" presName="sibTrans" presStyleCnt="0"/>
      <dgm:spPr/>
    </dgm:pt>
    <dgm:pt modelId="{C36A5310-3769-443D-846E-F3AE67536E5B}" type="pres">
      <dgm:prSet presAssocID="{0020C091-33C5-4D63-9DBC-A92F75C2C517}" presName="node" presStyleLbl="node1" presStyleIdx="2" presStyleCnt="4">
        <dgm:presLayoutVars>
          <dgm:bulletEnabled val="1"/>
        </dgm:presLayoutVars>
      </dgm:prSet>
      <dgm:spPr/>
      <dgm:t>
        <a:bodyPr/>
        <a:lstStyle/>
        <a:p>
          <a:endParaRPr lang="en-IN"/>
        </a:p>
      </dgm:t>
    </dgm:pt>
    <dgm:pt modelId="{D3A8266C-CD9D-4C6A-A50A-252C66E5F736}" type="pres">
      <dgm:prSet presAssocID="{F2B595A6-87D6-40A8-A46B-7A12F6AE866C}" presName="sibTrans" presStyleCnt="0"/>
      <dgm:spPr/>
    </dgm:pt>
    <dgm:pt modelId="{79236718-8AC3-4EFE-9E56-BCC7A1441CC5}" type="pres">
      <dgm:prSet presAssocID="{C54C8A96-6117-4FFC-AFC1-1FB76746D38C}" presName="node" presStyleLbl="node1" presStyleIdx="3" presStyleCnt="4">
        <dgm:presLayoutVars>
          <dgm:bulletEnabled val="1"/>
        </dgm:presLayoutVars>
      </dgm:prSet>
      <dgm:spPr/>
      <dgm:t>
        <a:bodyPr/>
        <a:lstStyle/>
        <a:p>
          <a:endParaRPr lang="en-IN"/>
        </a:p>
      </dgm:t>
    </dgm:pt>
  </dgm:ptLst>
  <dgm:cxnLst>
    <dgm:cxn modelId="{4C18F230-C5C0-4C3F-97DA-776A95F1AABF}" type="presOf" srcId="{0020C091-33C5-4D63-9DBC-A92F75C2C517}" destId="{C36A5310-3769-443D-846E-F3AE67536E5B}" srcOrd="0" destOrd="0" presId="urn:microsoft.com/office/officeart/2005/8/layout/default#5"/>
    <dgm:cxn modelId="{E1FBA10D-3BA8-4DD3-A952-3E22CBB442D2}" type="presOf" srcId="{4AE2C0AF-5C7E-4582-8FF7-5FE24C5CFE01}" destId="{5C492757-89DB-4548-9036-FC68EA978DED}" srcOrd="0" destOrd="0" presId="urn:microsoft.com/office/officeart/2005/8/layout/default#5"/>
    <dgm:cxn modelId="{A24712F8-1594-45D0-A0B1-8677B6184F2D}" type="presOf" srcId="{F52FA64E-2B37-4B5D-86F7-1C073E25964F}" destId="{F5586279-C73E-4DB1-AFDF-13DBF03D60C1}" srcOrd="0" destOrd="0" presId="urn:microsoft.com/office/officeart/2005/8/layout/default#5"/>
    <dgm:cxn modelId="{F9C77111-3D71-4EF6-8A9F-3FE44886E592}" srcId="{F52FA64E-2B37-4B5D-86F7-1C073E25964F}" destId="{0020C091-33C5-4D63-9DBC-A92F75C2C517}" srcOrd="2" destOrd="0" parTransId="{3346B81F-83EA-4A55-82EA-9E7999C71DFA}" sibTransId="{F2B595A6-87D6-40A8-A46B-7A12F6AE866C}"/>
    <dgm:cxn modelId="{0B9B5931-3718-4EC7-A994-A506FCEA1F32}" type="presOf" srcId="{C54C8A96-6117-4FFC-AFC1-1FB76746D38C}" destId="{79236718-8AC3-4EFE-9E56-BCC7A1441CC5}" srcOrd="0" destOrd="0" presId="urn:microsoft.com/office/officeart/2005/8/layout/default#5"/>
    <dgm:cxn modelId="{DD11D9CA-2E18-44A2-A56A-4A5B6B26619D}" srcId="{F52FA64E-2B37-4B5D-86F7-1C073E25964F}" destId="{A32B1720-BFD9-480F-9F0E-54742A152799}" srcOrd="0" destOrd="0" parTransId="{45DEF516-D68D-4F04-8094-A874B943CA78}" sibTransId="{9079BC58-8D03-4C15-872E-C2953EAE0B54}"/>
    <dgm:cxn modelId="{0EE18282-FD43-400F-A294-92700237CDB0}" srcId="{F52FA64E-2B37-4B5D-86F7-1C073E25964F}" destId="{C54C8A96-6117-4FFC-AFC1-1FB76746D38C}" srcOrd="3" destOrd="0" parTransId="{74D14F70-8778-4A32-9A00-C44A86838F4A}" sibTransId="{4856309C-BFCB-4B0E-9BB0-73CF696D7FE2}"/>
    <dgm:cxn modelId="{C62E507C-394F-4813-8636-8952A4AAA999}" srcId="{F52FA64E-2B37-4B5D-86F7-1C073E25964F}" destId="{4AE2C0AF-5C7E-4582-8FF7-5FE24C5CFE01}" srcOrd="1" destOrd="0" parTransId="{5B4545B6-0AB2-4856-B1A5-18E9087B39C4}" sibTransId="{CEF2EBAB-C257-4B7C-997E-E5886136BBF9}"/>
    <dgm:cxn modelId="{6AA9BD2D-23A3-42C9-8C5E-1F127BC7C486}" type="presOf" srcId="{A32B1720-BFD9-480F-9F0E-54742A152799}" destId="{CF1F7906-46F0-4AC5-B5C8-6EFE53209BE2}" srcOrd="0" destOrd="0" presId="urn:microsoft.com/office/officeart/2005/8/layout/default#5"/>
    <dgm:cxn modelId="{398C1551-9637-4741-9A79-3683A37D0DD2}" type="presParOf" srcId="{F5586279-C73E-4DB1-AFDF-13DBF03D60C1}" destId="{CF1F7906-46F0-4AC5-B5C8-6EFE53209BE2}" srcOrd="0" destOrd="0" presId="urn:microsoft.com/office/officeart/2005/8/layout/default#5"/>
    <dgm:cxn modelId="{4509E61A-A223-4B20-8DEE-AC57AA04FF7C}" type="presParOf" srcId="{F5586279-C73E-4DB1-AFDF-13DBF03D60C1}" destId="{9408C9FE-358E-4C40-BB74-F3A838CF1B17}" srcOrd="1" destOrd="0" presId="urn:microsoft.com/office/officeart/2005/8/layout/default#5"/>
    <dgm:cxn modelId="{FD02B17A-A2DD-4A62-8DD1-DDC39BA8C3A7}" type="presParOf" srcId="{F5586279-C73E-4DB1-AFDF-13DBF03D60C1}" destId="{5C492757-89DB-4548-9036-FC68EA978DED}" srcOrd="2" destOrd="0" presId="urn:microsoft.com/office/officeart/2005/8/layout/default#5"/>
    <dgm:cxn modelId="{4DEC375D-EC60-4A63-B50D-EB43B9D7E0FA}" type="presParOf" srcId="{F5586279-C73E-4DB1-AFDF-13DBF03D60C1}" destId="{8A30FC5D-9F70-40BE-9981-E815B59DEC53}" srcOrd="3" destOrd="0" presId="urn:microsoft.com/office/officeart/2005/8/layout/default#5"/>
    <dgm:cxn modelId="{F6DE131B-6E2F-4A38-9EA2-721953424F47}" type="presParOf" srcId="{F5586279-C73E-4DB1-AFDF-13DBF03D60C1}" destId="{C36A5310-3769-443D-846E-F3AE67536E5B}" srcOrd="4" destOrd="0" presId="urn:microsoft.com/office/officeart/2005/8/layout/default#5"/>
    <dgm:cxn modelId="{C3219A2B-8FB7-40F2-8814-7F38F3AB3424}" type="presParOf" srcId="{F5586279-C73E-4DB1-AFDF-13DBF03D60C1}" destId="{D3A8266C-CD9D-4C6A-A50A-252C66E5F736}" srcOrd="5" destOrd="0" presId="urn:microsoft.com/office/officeart/2005/8/layout/default#5"/>
    <dgm:cxn modelId="{67EE3A24-35C3-48D1-92DC-E48AFBF7C285}" type="presParOf" srcId="{F5586279-C73E-4DB1-AFDF-13DBF03D60C1}" destId="{79236718-8AC3-4EFE-9E56-BCC7A1441CC5}" srcOrd="6"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ECECC-22E2-4DE0-8FD5-F8DE682EBABE}">
      <dsp:nvSpPr>
        <dsp:cNvPr id="0" name=""/>
        <dsp:cNvSpPr/>
      </dsp:nvSpPr>
      <dsp:spPr>
        <a:xfrm>
          <a:off x="2411"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US" sz="2100" kern="1200" dirty="0" smtClean="0"/>
            <a:t>LOW INCOME</a:t>
          </a:r>
          <a:endParaRPr lang="en-US" sz="2100" kern="1200" dirty="0"/>
        </a:p>
      </dsp:txBody>
      <dsp:txXfrm>
        <a:off x="356673" y="1407717"/>
        <a:ext cx="1710528" cy="1710528"/>
      </dsp:txXfrm>
    </dsp:sp>
    <dsp:sp modelId="{0483D2E3-27B8-4D80-886D-0D2CCF300380}">
      <dsp:nvSpPr>
        <dsp:cNvPr id="0" name=""/>
        <dsp:cNvSpPr/>
      </dsp:nvSpPr>
      <dsp:spPr>
        <a:xfrm>
          <a:off x="1937652"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US" sz="2100" kern="1200" dirty="0" smtClean="0"/>
            <a:t>SCARCITY OF FOOD SUPPLY</a:t>
          </a:r>
          <a:endParaRPr lang="en-US" sz="2100" kern="1200" dirty="0"/>
        </a:p>
      </dsp:txBody>
      <dsp:txXfrm>
        <a:off x="2291914" y="1407717"/>
        <a:ext cx="1710528" cy="1710528"/>
      </dsp:txXfrm>
    </dsp:sp>
    <dsp:sp modelId="{742154E2-4E4B-46A1-B01C-4436C3400149}">
      <dsp:nvSpPr>
        <dsp:cNvPr id="0" name=""/>
        <dsp:cNvSpPr/>
      </dsp:nvSpPr>
      <dsp:spPr>
        <a:xfrm>
          <a:off x="3872894"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US" sz="2100" kern="1200" dirty="0" smtClean="0"/>
            <a:t>IGNORANCE &amp;</a:t>
          </a:r>
        </a:p>
        <a:p>
          <a:pPr lvl="0" algn="ctr" defTabSz="933450">
            <a:lnSpc>
              <a:spcPct val="90000"/>
            </a:lnSpc>
            <a:spcBef>
              <a:spcPct val="0"/>
            </a:spcBef>
            <a:spcAft>
              <a:spcPct val="35000"/>
            </a:spcAft>
          </a:pPr>
          <a:r>
            <a:rPr lang="en-US" sz="2100" kern="1200" dirty="0" smtClean="0"/>
            <a:t>ERRONEOUS FOOD HABBITS</a:t>
          </a:r>
          <a:endParaRPr lang="en-US" sz="2100" kern="1200" dirty="0"/>
        </a:p>
      </dsp:txBody>
      <dsp:txXfrm>
        <a:off x="4227156" y="1407717"/>
        <a:ext cx="1710528" cy="1710528"/>
      </dsp:txXfrm>
    </dsp:sp>
    <dsp:sp modelId="{4EBDC51C-8461-4ADF-B779-31FAA2FBC731}">
      <dsp:nvSpPr>
        <dsp:cNvPr id="0" name=""/>
        <dsp:cNvSpPr/>
      </dsp:nvSpPr>
      <dsp:spPr>
        <a:xfrm>
          <a:off x="5808136"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US" sz="2100" kern="1200" dirty="0" smtClean="0"/>
            <a:t>OVER POPULATION</a:t>
          </a:r>
          <a:endParaRPr lang="en-US" sz="2100" kern="1200" dirty="0"/>
        </a:p>
      </dsp:txBody>
      <dsp:txXfrm>
        <a:off x="6162398" y="1407717"/>
        <a:ext cx="1710528" cy="1710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0E82B-5BDC-406F-B0E1-8A0B6504E079}">
      <dsp:nvSpPr>
        <dsp:cNvPr id="0" name=""/>
        <dsp:cNvSpPr/>
      </dsp:nvSpPr>
      <dsp:spPr>
        <a:xfrm>
          <a:off x="2411"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0320" rIns="133129" bIns="20320" numCol="1" spcCol="1270" anchor="ctr" anchorCtr="0">
          <a:noAutofit/>
        </a:bodyPr>
        <a:lstStyle/>
        <a:p>
          <a:pPr lvl="0" algn="ctr" defTabSz="711200">
            <a:lnSpc>
              <a:spcPct val="90000"/>
            </a:lnSpc>
            <a:spcBef>
              <a:spcPct val="0"/>
            </a:spcBef>
            <a:spcAft>
              <a:spcPct val="35000"/>
            </a:spcAft>
          </a:pPr>
          <a:r>
            <a:rPr lang="en-US" sz="1600" kern="1200" dirty="0" smtClean="0"/>
            <a:t>OBESITY,INSULIN,RESISETANCE AND DIABATES</a:t>
          </a:r>
          <a:endParaRPr lang="en-US" sz="1600" kern="1200" dirty="0"/>
        </a:p>
      </dsp:txBody>
      <dsp:txXfrm>
        <a:off x="356673" y="1407717"/>
        <a:ext cx="1710528" cy="1710528"/>
      </dsp:txXfrm>
    </dsp:sp>
    <dsp:sp modelId="{04D55C52-CECD-499C-8733-61025DDFDE9B}">
      <dsp:nvSpPr>
        <dsp:cNvPr id="0" name=""/>
        <dsp:cNvSpPr/>
      </dsp:nvSpPr>
      <dsp:spPr>
        <a:xfrm>
          <a:off x="1937652"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a:lnSpc>
              <a:spcPct val="90000"/>
            </a:lnSpc>
            <a:spcBef>
              <a:spcPct val="0"/>
            </a:spcBef>
            <a:spcAft>
              <a:spcPct val="35000"/>
            </a:spcAft>
          </a:pPr>
          <a:r>
            <a:rPr lang="en-US" sz="1400" kern="1200" dirty="0" smtClean="0"/>
            <a:t>DIARRHEA,INTESTI-NAL MALABSORPTION</a:t>
          </a:r>
          <a:endParaRPr lang="en-US" sz="1400" kern="1200" dirty="0"/>
        </a:p>
      </dsp:txBody>
      <dsp:txXfrm>
        <a:off x="2291914" y="1407717"/>
        <a:ext cx="1710528" cy="1710528"/>
      </dsp:txXfrm>
    </dsp:sp>
    <dsp:sp modelId="{5507AE7A-8077-48CC-83C9-84C521C9E2DD}">
      <dsp:nvSpPr>
        <dsp:cNvPr id="0" name=""/>
        <dsp:cNvSpPr/>
      </dsp:nvSpPr>
      <dsp:spPr>
        <a:xfrm>
          <a:off x="3872894"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US" sz="2000" kern="1200" dirty="0" smtClean="0"/>
            <a:t>INFECTIONS ESPECIALLY RESPIRATORY</a:t>
          </a:r>
          <a:endParaRPr lang="en-US" sz="2000" kern="1200" dirty="0"/>
        </a:p>
      </dsp:txBody>
      <dsp:txXfrm>
        <a:off x="4227156" y="1407717"/>
        <a:ext cx="1710528" cy="1710528"/>
      </dsp:txXfrm>
    </dsp:sp>
    <dsp:sp modelId="{AD83C9B7-721A-458D-BDAB-165F6C3E3B92}">
      <dsp:nvSpPr>
        <dsp:cNvPr id="0" name=""/>
        <dsp:cNvSpPr/>
      </dsp:nvSpPr>
      <dsp:spPr>
        <a:xfrm>
          <a:off x="5808136"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US" sz="2000" kern="1200" dirty="0" smtClean="0"/>
            <a:t>METABOLIC AND RENAL DISEASES</a:t>
          </a:r>
          <a:endParaRPr lang="en-US" sz="2000" kern="1200" dirty="0"/>
        </a:p>
      </dsp:txBody>
      <dsp:txXfrm>
        <a:off x="6162398" y="1407717"/>
        <a:ext cx="1710528" cy="1710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0A1C9-7657-44AB-B7DD-F4ED4E094E11}">
      <dsp:nvSpPr>
        <dsp:cNvPr id="0" name=""/>
        <dsp:cNvSpPr/>
      </dsp:nvSpPr>
      <dsp:spPr>
        <a:xfrm>
          <a:off x="2123376" y="0"/>
          <a:ext cx="1629346" cy="905192"/>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CARBOHYDRATES</a:t>
          </a:r>
          <a:endParaRPr lang="en-US" sz="1600" kern="1200" dirty="0">
            <a:solidFill>
              <a:schemeClr val="bg1"/>
            </a:solidFill>
          </a:endParaRPr>
        </a:p>
      </dsp:txBody>
      <dsp:txXfrm>
        <a:off x="2149888" y="26512"/>
        <a:ext cx="1576322" cy="852168"/>
      </dsp:txXfrm>
    </dsp:sp>
    <dsp:sp modelId="{1FA88A8A-1789-410A-8639-31E06349EB7C}">
      <dsp:nvSpPr>
        <dsp:cNvPr id="0" name=""/>
        <dsp:cNvSpPr/>
      </dsp:nvSpPr>
      <dsp:spPr>
        <a:xfrm>
          <a:off x="4476877" y="0"/>
          <a:ext cx="1629346" cy="905192"/>
        </a:xfrm>
        <a:prstGeom prst="roundRect">
          <a:avLst>
            <a:gd name="adj" fmla="val 10000"/>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MINERALS</a:t>
          </a:r>
          <a:endParaRPr lang="en-US" sz="1600" kern="1200" dirty="0">
            <a:solidFill>
              <a:schemeClr val="bg1"/>
            </a:solidFill>
          </a:endParaRPr>
        </a:p>
      </dsp:txBody>
      <dsp:txXfrm>
        <a:off x="4503389" y="26512"/>
        <a:ext cx="1576322" cy="852168"/>
      </dsp:txXfrm>
    </dsp:sp>
    <dsp:sp modelId="{9482A1B3-2071-413B-8BB9-5FABBF7151EC}">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0D8EF-D64A-4CE8-B618-33066B9469E1}">
      <dsp:nvSpPr>
        <dsp:cNvPr id="0" name=""/>
        <dsp:cNvSpPr/>
      </dsp:nvSpPr>
      <dsp:spPr>
        <a:xfrm rot="240000">
          <a:off x="2077494" y="3556154"/>
          <a:ext cx="4074610" cy="284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4EEB4-9C5A-41AD-BF05-2DBEF7EB5842}">
      <dsp:nvSpPr>
        <dsp:cNvPr id="0" name=""/>
        <dsp:cNvSpPr/>
      </dsp:nvSpPr>
      <dsp:spPr>
        <a:xfrm rot="240000">
          <a:off x="4523944" y="2843773"/>
          <a:ext cx="1625731" cy="757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WATER</a:t>
          </a:r>
          <a:endParaRPr lang="en-US" sz="2600" kern="1200" dirty="0"/>
        </a:p>
      </dsp:txBody>
      <dsp:txXfrm>
        <a:off x="4560918" y="2880747"/>
        <a:ext cx="1551783" cy="683476"/>
      </dsp:txXfrm>
    </dsp:sp>
    <dsp:sp modelId="{A540D09E-5A51-474E-BAA5-361D359BD2CB}">
      <dsp:nvSpPr>
        <dsp:cNvPr id="0" name=""/>
        <dsp:cNvSpPr/>
      </dsp:nvSpPr>
      <dsp:spPr>
        <a:xfrm rot="240000">
          <a:off x="4582781" y="2029099"/>
          <a:ext cx="1625731" cy="75742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VITAMIN</a:t>
          </a:r>
          <a:endParaRPr lang="en-US" sz="2600" kern="1200" dirty="0"/>
        </a:p>
      </dsp:txBody>
      <dsp:txXfrm>
        <a:off x="4619755" y="2066073"/>
        <a:ext cx="1551783" cy="683476"/>
      </dsp:txXfrm>
    </dsp:sp>
    <dsp:sp modelId="{94FE86FD-8610-4A05-B5DC-40A89BE71B36}">
      <dsp:nvSpPr>
        <dsp:cNvPr id="0" name=""/>
        <dsp:cNvSpPr/>
      </dsp:nvSpPr>
      <dsp:spPr>
        <a:xfrm rot="240000">
          <a:off x="4641619" y="1232530"/>
          <a:ext cx="1625731" cy="75742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FIBER</a:t>
          </a:r>
          <a:endParaRPr lang="en-US" sz="2600" kern="1200" dirty="0"/>
        </a:p>
      </dsp:txBody>
      <dsp:txXfrm>
        <a:off x="4678593" y="1269504"/>
        <a:ext cx="1551783" cy="683476"/>
      </dsp:txXfrm>
    </dsp:sp>
    <dsp:sp modelId="{D2552B24-066B-477E-898F-483FA0CA6B71}">
      <dsp:nvSpPr>
        <dsp:cNvPr id="0" name=""/>
        <dsp:cNvSpPr/>
      </dsp:nvSpPr>
      <dsp:spPr>
        <a:xfrm rot="240000">
          <a:off x="2193073" y="2680838"/>
          <a:ext cx="1625731" cy="75742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PROTEINS</a:t>
          </a:r>
          <a:endParaRPr lang="en-US" sz="2600" kern="1200" dirty="0"/>
        </a:p>
      </dsp:txBody>
      <dsp:txXfrm>
        <a:off x="2230047" y="2717812"/>
        <a:ext cx="1551783" cy="683476"/>
      </dsp:txXfrm>
    </dsp:sp>
    <dsp:sp modelId="{4C461C47-4962-4E8F-960D-4D1F22BA321A}">
      <dsp:nvSpPr>
        <dsp:cNvPr id="0" name=""/>
        <dsp:cNvSpPr/>
      </dsp:nvSpPr>
      <dsp:spPr>
        <a:xfrm rot="240000">
          <a:off x="2251910" y="1866165"/>
          <a:ext cx="1625731" cy="75742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FATS</a:t>
          </a:r>
          <a:endParaRPr lang="en-US" sz="2600" kern="1200" dirty="0"/>
        </a:p>
      </dsp:txBody>
      <dsp:txXfrm>
        <a:off x="2288884" y="1903139"/>
        <a:ext cx="1551783" cy="683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F7906-46F0-4AC5-B5C8-6EFE53209BE2}">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PROTIEN ENERGY MALNUTRITION</a:t>
          </a:r>
          <a:endParaRPr lang="en-US" sz="3800" kern="1200" dirty="0"/>
        </a:p>
      </dsp:txBody>
      <dsp:txXfrm>
        <a:off x="460905" y="1047"/>
        <a:ext cx="3479899" cy="2087939"/>
      </dsp:txXfrm>
    </dsp:sp>
    <dsp:sp modelId="{5C492757-89DB-4548-9036-FC68EA978DED}">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MICRO NUTRIENT DEFICIENCY </a:t>
          </a:r>
          <a:endParaRPr lang="en-US" sz="3800" kern="1200" dirty="0"/>
        </a:p>
      </dsp:txBody>
      <dsp:txXfrm>
        <a:off x="4288794" y="1047"/>
        <a:ext cx="3479899" cy="2087939"/>
      </dsp:txXfrm>
    </dsp:sp>
    <dsp:sp modelId="{C36A5310-3769-443D-846E-F3AE67536E5B}">
      <dsp:nvSpPr>
        <dsp:cNvPr id="0" name=""/>
        <dsp:cNvSpPr/>
      </dsp:nvSpPr>
      <dsp:spPr>
        <a:xfrm>
          <a:off x="460905"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CHRONIC DISEASES</a:t>
          </a:r>
          <a:endParaRPr lang="en-US" sz="3800" kern="1200" dirty="0"/>
        </a:p>
      </dsp:txBody>
      <dsp:txXfrm>
        <a:off x="460905" y="2436976"/>
        <a:ext cx="3479899" cy="2087939"/>
      </dsp:txXfrm>
    </dsp:sp>
    <dsp:sp modelId="{79236718-8AC3-4EFE-9E56-BCC7A1441CC5}">
      <dsp:nvSpPr>
        <dsp:cNvPr id="0" name=""/>
        <dsp:cNvSpPr/>
      </dsp:nvSpPr>
      <dsp:spPr>
        <a:xfrm>
          <a:off x="4288794"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EATING DISSORDERS</a:t>
          </a:r>
          <a:endParaRPr lang="en-US" sz="3800" kern="1200" dirty="0"/>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977A-C092-4DEF-88B3-2835697B65F5}" type="datetimeFigureOut">
              <a:rPr lang="en-IN" smtClean="0"/>
              <a:t>07-07-2023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84230-8A64-4FFB-93B0-FA9B0890FCDE}" type="slidenum">
              <a:rPr lang="en-IN" smtClean="0"/>
              <a:t>‹#›</a:t>
            </a:fld>
            <a:endParaRPr lang="en-IN"/>
          </a:p>
        </p:txBody>
      </p:sp>
    </p:spTree>
    <p:extLst>
      <p:ext uri="{BB962C8B-B14F-4D97-AF65-F5344CB8AC3E}">
        <p14:creationId xmlns:p14="http://schemas.microsoft.com/office/powerpoint/2010/main" val="331196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72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67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724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339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373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957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859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657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067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01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157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9064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3475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2877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61529D5A-345E-4CF5-857B-3EF3C321D76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451221"/>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44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787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15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65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2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41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43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644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163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1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25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BEEDE3F-CABF-4B77-AC67-D5591DAFA539}" type="datetimeFigureOut">
              <a:rPr lang="en-US" smtClean="0"/>
              <a:pPr/>
              <a:t>7/7/2023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CD8FCA0-EDE5-4A7A-B163-BA87CB216BD9}" type="slidenum">
              <a:rPr lang="en-US" smtClean="0"/>
              <a:pPr/>
              <a:t>‹#›</a:t>
            </a:fld>
            <a:endParaRPr lang="en-US"/>
          </a:p>
        </p:txBody>
      </p:sp>
    </p:spTree>
    <p:extLst>
      <p:ext uri="{BB962C8B-B14F-4D97-AF65-F5344CB8AC3E}">
        <p14:creationId xmlns:p14="http://schemas.microsoft.com/office/powerpoint/2010/main" val="1712457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46473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EEDE3F-CABF-4B77-AC67-D5591DAFA539}" type="datetimeFigureOut">
              <a:rPr lang="en-US" smtClean="0">
                <a:solidFill>
                  <a:prstClr val="white"/>
                </a:solidFill>
              </a:rPr>
              <a:pPr/>
              <a:t>7/7/2023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CD8FCA0-EDE5-4A7A-B163-BA87CB216BD9}"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08463817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EEDE3F-CABF-4B77-AC67-D5591DAFA539}" type="datetimeFigureOut">
              <a:rPr lang="en-US" smtClean="0">
                <a:solidFill>
                  <a:prstClr val="white"/>
                </a:solidFill>
              </a:rPr>
              <a:pPr/>
              <a:t>7/7/2023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CD8FCA0-EDE5-4A7A-B163-BA87CB216BD9}"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1163658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9017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14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BEEDE3F-CABF-4B77-AC67-D5591DAFA539}" type="datetimeFigureOut">
              <a:rPr lang="en-US" smtClean="0">
                <a:solidFill>
                  <a:prstClr val="white"/>
                </a:solidFill>
              </a:rPr>
              <a:pPr/>
              <a:t>7/7/2023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CD8FCA0-EDE5-4A7A-B163-BA87CB216BD9}"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8612140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4501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264279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EEDE3F-CABF-4B77-AC67-D5591DAFA539}" type="datetimeFigureOut">
              <a:rPr lang="en-US" smtClean="0">
                <a:solidFill>
                  <a:prstClr val="white"/>
                </a:solidFill>
              </a:rPr>
              <a:pPr/>
              <a:t>7/7/2023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CD8FCA0-EDE5-4A7A-B163-BA87CB216BD9}"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1087624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3491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581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794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872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93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72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661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333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9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51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998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35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813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68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5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39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7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E004-C2D5-4BBD-9040-DACBFC67685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CD701-320A-4CD7-800C-264EB02789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15320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4ECBF-07FF-4E58-B773-2F8FE56512F5}" type="datetimeFigureOut">
              <a:rPr lang="en-US" smtClean="0">
                <a:solidFill>
                  <a:prstClr val="white">
                    <a:tint val="75000"/>
                  </a:prstClr>
                </a:solidFill>
              </a:rPr>
              <a:pPr/>
              <a:t>7/7/2023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5414F-60EA-4310-B2F6-F0492F88BB7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2328149"/>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08D92-88CE-454E-85D0-43A63BDFC746}"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FB8E7-6A99-4BD8-BE73-578C6067A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1803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BEEDE3F-CABF-4B77-AC67-D5591DAFA539}" type="datetimeFigureOut">
              <a:rPr lang="en-US" smtClean="0">
                <a:solidFill>
                  <a:prstClr val="black"/>
                </a:solidFill>
              </a:rPr>
              <a:pPr/>
              <a:t>7/7/2023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CD8FCA0-EDE5-4A7A-B163-BA87CB216B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615432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10002-0BA4-48F5-BAB8-F8FF9A1F2837}"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6BD06-646B-481A-B3F0-A43C8E158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4735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ruestarhealth.com/Notes/1202003.html#Diet-Option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pp0nc4kY-tc"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en.wikipedia.org/wiki/Image:Water_droplet_blue_bg05.jpg" TargetMode="External"/><Relationship Id="rId1" Type="http://schemas.openxmlformats.org/officeDocument/2006/relationships/slideLayout" Target="../slideLayouts/slideLayout23.xml"/><Relationship Id="rId5" Type="http://schemas.openxmlformats.org/officeDocument/2006/relationships/image" Target="../media/image50.jpeg"/><Relationship Id="rId4" Type="http://schemas.openxmlformats.org/officeDocument/2006/relationships/hyperlink" Target="http://images.google.com/imgres?imgurl=http://www.cityofrockford.net/uploadedImages/government/PublicWorks/Water/willing%20water%20color.jpg&amp;imgrefurl=http://www.cityofrockford.net/government/works/index.cfm?section=water&amp;id=403&amp;h=417&amp;w=324&amp;sz=30&amp;hl=en&amp;start=16&amp;um=1&amp;tbnid=lOHmrbZ4p1xgaM:&amp;tbnh=125&amp;tbnw=97&amp;prev=/images?q=water&amp;svnum=10&amp;um=1&amp;hl=en&amp;rls=GGLJ,GGLJ:2006-34,GGLJ:e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pedia.org/wiki/Image:Weewee.JPG"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images.google.com/imgres?imgurl=http://www.steamvaporclean.com/images/waterfilters/waterfacts.jpg&amp;imgrefurl=http://www.steamvaporclean.com/water_filters/water_faq.htm&amp;h=225&amp;w=300&amp;sz=24&amp;hl=en&amp;start=3&amp;um=1&amp;tbnid=Gt7Mi8FuU-pF0M:&amp;tbnh=87&amp;tbnw=116&amp;prev=/images?q=WATER+FACTS&amp;um=1&amp;hl=en&amp;rls=GGLJ,GGLJ:2006-34,GGLJ:en&amp;sa=N" TargetMode="External"/><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AND HEALTH</a:t>
            </a:r>
            <a:endParaRPr lang="en-US" dirty="0"/>
          </a:p>
        </p:txBody>
      </p:sp>
      <p:sp>
        <p:nvSpPr>
          <p:cNvPr id="3" name="Subtitle 2"/>
          <p:cNvSpPr>
            <a:spLocks noGrp="1"/>
          </p:cNvSpPr>
          <p:nvPr>
            <p:ph type="subTitle" idx="1"/>
          </p:nvPr>
        </p:nvSpPr>
        <p:spPr/>
        <p:txBody>
          <a:bodyPr>
            <a:normAutofit fontScale="47500" lnSpcReduction="20000"/>
          </a:bodyPr>
          <a:lstStyle/>
          <a:p>
            <a:pPr lvl="0">
              <a:lnSpc>
                <a:spcPct val="90000"/>
              </a:lnSpc>
              <a:spcBef>
                <a:spcPts val="1000"/>
              </a:spcBef>
            </a:pPr>
            <a:r>
              <a:rPr lang="en-US" b="1" dirty="0">
                <a:solidFill>
                  <a:schemeClr val="tx1"/>
                </a:solidFill>
                <a:latin typeface="Times New Roman" pitchFamily="18" charset="0"/>
                <a:cs typeface="Times New Roman" pitchFamily="18" charset="0"/>
              </a:rPr>
              <a:t>Compiled by</a:t>
            </a:r>
          </a:p>
          <a:p>
            <a:pPr lvl="0">
              <a:lnSpc>
                <a:spcPct val="90000"/>
              </a:lnSpc>
              <a:spcBef>
                <a:spcPts val="1000"/>
              </a:spcBef>
            </a:pPr>
            <a:r>
              <a:rPr lang="en-US" b="1" dirty="0" err="1">
                <a:solidFill>
                  <a:schemeClr val="tx1"/>
                </a:solidFill>
                <a:latin typeface="Times New Roman" pitchFamily="18" charset="0"/>
                <a:cs typeface="Times New Roman" pitchFamily="18" charset="0"/>
              </a:rPr>
              <a:t>Dr.D.Nirmala</a:t>
            </a:r>
            <a:endParaRPr lang="en-US" b="1" dirty="0">
              <a:solidFill>
                <a:schemeClr val="tx1"/>
              </a:solidFill>
              <a:latin typeface="Times New Roman" pitchFamily="18" charset="0"/>
              <a:cs typeface="Times New Roman" pitchFamily="18" charset="0"/>
            </a:endParaRPr>
          </a:p>
          <a:p>
            <a:pPr lvl="0">
              <a:lnSpc>
                <a:spcPct val="90000"/>
              </a:lnSpc>
              <a:spcBef>
                <a:spcPts val="1000"/>
              </a:spcBef>
            </a:pPr>
            <a:r>
              <a:rPr lang="en-US" b="1" dirty="0">
                <a:solidFill>
                  <a:schemeClr val="tx1"/>
                </a:solidFill>
                <a:latin typeface="Times New Roman" pitchFamily="18" charset="0"/>
                <a:cs typeface="Times New Roman" pitchFamily="18" charset="0"/>
              </a:rPr>
              <a:t>Assistant Professor</a:t>
            </a:r>
          </a:p>
          <a:p>
            <a:pPr lvl="0">
              <a:lnSpc>
                <a:spcPct val="90000"/>
              </a:lnSpc>
              <a:spcBef>
                <a:spcPts val="1000"/>
              </a:spcBef>
            </a:pPr>
            <a:r>
              <a:rPr lang="en-US" b="1" dirty="0">
                <a:solidFill>
                  <a:schemeClr val="tx1"/>
                </a:solidFill>
                <a:latin typeface="Times New Roman" pitchFamily="18" charset="0"/>
                <a:cs typeface="Times New Roman" pitchFamily="18" charset="0"/>
              </a:rPr>
              <a:t>Department of Social Work</a:t>
            </a:r>
          </a:p>
          <a:p>
            <a:pPr lvl="0">
              <a:lnSpc>
                <a:spcPct val="90000"/>
              </a:lnSpc>
              <a:spcBef>
                <a:spcPts val="1000"/>
              </a:spcBef>
            </a:pPr>
            <a:r>
              <a:rPr lang="en-US" b="1" dirty="0">
                <a:solidFill>
                  <a:schemeClr val="tx1"/>
                </a:solidFill>
                <a:latin typeface="Times New Roman" pitchFamily="18" charset="0"/>
                <a:cs typeface="Times New Roman" pitchFamily="18" charset="0"/>
              </a:rPr>
              <a:t>Bharathidasan University</a:t>
            </a:r>
          </a:p>
          <a:p>
            <a:pPr lvl="0">
              <a:lnSpc>
                <a:spcPct val="90000"/>
              </a:lnSpc>
              <a:spcBef>
                <a:spcPts val="1000"/>
              </a:spcBef>
            </a:pPr>
            <a:r>
              <a:rPr lang="en-US" b="1" dirty="0" err="1">
                <a:solidFill>
                  <a:schemeClr val="tx1"/>
                </a:solidFill>
                <a:latin typeface="Times New Roman" pitchFamily="18" charset="0"/>
                <a:cs typeface="Times New Roman" pitchFamily="18" charset="0"/>
              </a:rPr>
              <a:t>Tiruchirappalli</a:t>
            </a:r>
            <a:endParaRPr lang="en-IN" b="1"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05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statistics of malnutrition</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latin typeface="Times New Roman" pitchFamily="18" charset="0"/>
                <a:cs typeface="Times New Roman" pitchFamily="18" charset="0"/>
              </a:rPr>
              <a:t>Malnutrition, in all its forms, includes </a:t>
            </a:r>
            <a:r>
              <a:rPr lang="en-US" dirty="0" smtClean="0">
                <a:latin typeface="Times New Roman" pitchFamily="18" charset="0"/>
                <a:cs typeface="Times New Roman" pitchFamily="18" charset="0"/>
              </a:rPr>
              <a:t>under nutrition </a:t>
            </a:r>
            <a:r>
              <a:rPr lang="en-US" dirty="0">
                <a:latin typeface="Times New Roman" pitchFamily="18" charset="0"/>
                <a:cs typeface="Times New Roman" pitchFamily="18" charset="0"/>
              </a:rPr>
              <a:t>(wasting, stunting, underweight), inadequate vitamins or minerals, overweight, obesity, and resulting diet-related </a:t>
            </a:r>
            <a:r>
              <a:rPr lang="en-US" dirty="0" smtClean="0">
                <a:latin typeface="Times New Roman" pitchFamily="18" charset="0"/>
                <a:cs typeface="Times New Roman" pitchFamily="18" charset="0"/>
              </a:rPr>
              <a:t>non-communicable </a:t>
            </a:r>
            <a:r>
              <a:rPr lang="en-US" dirty="0">
                <a:latin typeface="Times New Roman" pitchFamily="18" charset="0"/>
                <a:cs typeface="Times New Roman" pitchFamily="18" charset="0"/>
              </a:rPr>
              <a:t>diseases.</a:t>
            </a:r>
          </a:p>
          <a:p>
            <a:pPr algn="just"/>
            <a:r>
              <a:rPr lang="en-US" dirty="0">
                <a:latin typeface="Times New Roman" pitchFamily="18" charset="0"/>
                <a:cs typeface="Times New Roman" pitchFamily="18" charset="0"/>
              </a:rPr>
              <a:t>1.9 billion adults are overweight or obese, while 462 million are underweight.</a:t>
            </a:r>
          </a:p>
          <a:p>
            <a:pPr algn="just"/>
            <a:r>
              <a:rPr lang="en-US" dirty="0">
                <a:latin typeface="Times New Roman" pitchFamily="18" charset="0"/>
                <a:cs typeface="Times New Roman" pitchFamily="18" charset="0"/>
              </a:rPr>
              <a:t>Globally in 2020, 149 million children under 5 were estimated to be stunted (too short for age), 45 million were estimated to be wasted (too thin for height), and 38.9 million were overweight or obese.</a:t>
            </a:r>
          </a:p>
          <a:p>
            <a:pPr algn="just"/>
            <a:r>
              <a:rPr lang="en-US" dirty="0">
                <a:latin typeface="Times New Roman" pitchFamily="18" charset="0"/>
                <a:cs typeface="Times New Roman" pitchFamily="18" charset="0"/>
              </a:rPr>
              <a:t>Around 45% of deaths among children under 5 years of age are linked to </a:t>
            </a:r>
            <a:r>
              <a:rPr lang="en-US" dirty="0" smtClean="0">
                <a:latin typeface="Times New Roman" pitchFamily="18" charset="0"/>
                <a:cs typeface="Times New Roman" pitchFamily="18" charset="0"/>
              </a:rPr>
              <a:t>under nutrition</a:t>
            </a:r>
            <a:r>
              <a:rPr lang="en-US" dirty="0">
                <a:latin typeface="Times New Roman" pitchFamily="18" charset="0"/>
                <a:cs typeface="Times New Roman" pitchFamily="18" charset="0"/>
              </a:rPr>
              <a:t>. These mostly occur in low- and middle-income countries. At the same time, in these same countries, rates of childhood overweight and obesity are rising.</a:t>
            </a:r>
          </a:p>
          <a:p>
            <a:pPr algn="just"/>
            <a:r>
              <a:rPr lang="en-US" dirty="0">
                <a:latin typeface="Times New Roman" pitchFamily="18" charset="0"/>
                <a:cs typeface="Times New Roman" pitchFamily="18" charset="0"/>
              </a:rPr>
              <a:t>The developmental, economic, social, and medical impacts of the global burden of malnutrition are serious and lasting, for individuals and their families, for communities and for countries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76679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TAMIN+A+PROPHYLAXIS+PROGRAMME.jpg"/>
          <p:cNvPicPr>
            <a:picLocks noGrp="1" noChangeAspect="1"/>
          </p:cNvPicPr>
          <p:nvPr>
            <p:ph idx="1"/>
          </p:nvPr>
        </p:nvPicPr>
        <p:blipFill>
          <a:blip r:embed="rId2"/>
          <a:stretch>
            <a:fillRect/>
          </a:stretch>
        </p:blipFill>
        <p:spPr>
          <a:xfrm>
            <a:off x="642910" y="1714489"/>
            <a:ext cx="8001056" cy="4612956"/>
          </a:xfrm>
        </p:spPr>
      </p:pic>
    </p:spTree>
    <p:extLst>
      <p:ext uri="{BB962C8B-B14F-4D97-AF65-F5344CB8AC3E}">
        <p14:creationId xmlns:p14="http://schemas.microsoft.com/office/powerpoint/2010/main" val="3404939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5.jpg"/>
          <p:cNvPicPr>
            <a:picLocks noGrp="1" noChangeAspect="1"/>
          </p:cNvPicPr>
          <p:nvPr>
            <p:ph idx="1"/>
          </p:nvPr>
        </p:nvPicPr>
        <p:blipFill>
          <a:blip r:embed="rId2"/>
          <a:stretch>
            <a:fillRect/>
          </a:stretch>
        </p:blipFill>
        <p:spPr>
          <a:xfrm>
            <a:off x="1071538" y="1714463"/>
            <a:ext cx="6858048" cy="5143537"/>
          </a:xfrm>
        </p:spPr>
      </p:pic>
    </p:spTree>
    <p:extLst>
      <p:ext uri="{BB962C8B-B14F-4D97-AF65-F5344CB8AC3E}">
        <p14:creationId xmlns:p14="http://schemas.microsoft.com/office/powerpoint/2010/main" val="57553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in India </a:t>
            </a:r>
            <a:endParaRPr lang="en-US" dirty="0"/>
          </a:p>
        </p:txBody>
      </p:sp>
      <p:pic>
        <p:nvPicPr>
          <p:cNvPr id="4" name="Content Placeholder 3" descr="unnamed.png"/>
          <p:cNvPicPr>
            <a:picLocks noGrp="1" noChangeAspect="1"/>
          </p:cNvPicPr>
          <p:nvPr>
            <p:ph idx="1"/>
          </p:nvPr>
        </p:nvPicPr>
        <p:blipFill>
          <a:blip r:embed="rId2"/>
          <a:stretch>
            <a:fillRect/>
          </a:stretch>
        </p:blipFill>
        <p:spPr>
          <a:xfrm>
            <a:off x="857224" y="1643050"/>
            <a:ext cx="7500990" cy="5214950"/>
          </a:xfrm>
        </p:spPr>
      </p:pic>
    </p:spTree>
    <p:extLst>
      <p:ext uri="{BB962C8B-B14F-4D97-AF65-F5344CB8AC3E}">
        <p14:creationId xmlns:p14="http://schemas.microsoft.com/office/powerpoint/2010/main" val="331818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POLICY</a:t>
            </a:r>
            <a:endParaRPr lang="en-US" dirty="0"/>
          </a:p>
        </p:txBody>
      </p:sp>
      <p:sp>
        <p:nvSpPr>
          <p:cNvPr id="3" name="Content Placeholder 2"/>
          <p:cNvSpPr>
            <a:spLocks noGrp="1"/>
          </p:cNvSpPr>
          <p:nvPr>
            <p:ph idx="1"/>
          </p:nvPr>
        </p:nvSpPr>
        <p:spPr/>
        <p:txBody>
          <a:bodyPr>
            <a:normAutofit fontScale="70000" lnSpcReduction="20000"/>
          </a:bodyPr>
          <a:lstStyle/>
          <a:p>
            <a:pPr algn="just">
              <a:buNone/>
            </a:pPr>
            <a:r>
              <a:rPr lang="en-US" dirty="0" smtClean="0"/>
              <a:t>  </a:t>
            </a:r>
            <a:r>
              <a:rPr lang="en-US" dirty="0" smtClean="0">
                <a:latin typeface="Times New Roman" pitchFamily="18" charset="0"/>
                <a:cs typeface="Times New Roman" pitchFamily="18" charset="0"/>
              </a:rPr>
              <a:t>Led </a:t>
            </a:r>
            <a:r>
              <a:rPr lang="en-US" dirty="0">
                <a:latin typeface="Times New Roman" pitchFamily="18" charset="0"/>
                <a:cs typeface="Times New Roman" pitchFamily="18" charset="0"/>
              </a:rPr>
              <a:t>by WHO and the Food and Agriculture Organization of the United Nations (FAO), the UN Decade of Action on Nutrition calls for policy action across 6 key areas:</a:t>
            </a:r>
          </a:p>
          <a:p>
            <a:pPr algn="just"/>
            <a:r>
              <a:rPr lang="en-US" dirty="0">
                <a:latin typeface="Times New Roman" pitchFamily="18" charset="0"/>
                <a:cs typeface="Times New Roman" pitchFamily="18" charset="0"/>
              </a:rPr>
              <a:t>creating sustainable, resilient food systems for healthy diets;</a:t>
            </a:r>
          </a:p>
          <a:p>
            <a:pPr algn="just"/>
            <a:r>
              <a:rPr lang="en-US" dirty="0">
                <a:latin typeface="Times New Roman" pitchFamily="18" charset="0"/>
                <a:cs typeface="Times New Roman" pitchFamily="18" charset="0"/>
              </a:rPr>
              <a:t>providing social protection and nutrition-related education for all;</a:t>
            </a:r>
          </a:p>
          <a:p>
            <a:pPr algn="just"/>
            <a:r>
              <a:rPr lang="en-US" dirty="0">
                <a:latin typeface="Times New Roman" pitchFamily="18" charset="0"/>
                <a:cs typeface="Times New Roman" pitchFamily="18" charset="0"/>
              </a:rPr>
              <a:t>aligning health systems to nutrition needs, and providing universal coverage of essential nutrition interventions;</a:t>
            </a:r>
          </a:p>
          <a:p>
            <a:pPr algn="just"/>
            <a:r>
              <a:rPr lang="en-US" dirty="0">
                <a:latin typeface="Times New Roman" pitchFamily="18" charset="0"/>
                <a:cs typeface="Times New Roman" pitchFamily="18" charset="0"/>
              </a:rPr>
              <a:t>ensuring that trade and investment policies improve nutrition;</a:t>
            </a:r>
          </a:p>
          <a:p>
            <a:pPr algn="just"/>
            <a:r>
              <a:rPr lang="en-US" dirty="0">
                <a:latin typeface="Times New Roman" pitchFamily="18" charset="0"/>
                <a:cs typeface="Times New Roman" pitchFamily="18" charset="0"/>
              </a:rPr>
              <a:t>building safe and supportive environments for nutrition at all ages; and</a:t>
            </a:r>
          </a:p>
          <a:p>
            <a:pPr algn="just"/>
            <a:r>
              <a:rPr lang="en-US" dirty="0">
                <a:latin typeface="Times New Roman" pitchFamily="18" charset="0"/>
                <a:cs typeface="Times New Roman" pitchFamily="18" charset="0"/>
              </a:rPr>
              <a:t>strengthening and promoting nutrition governance and accountability, everywhere.</a:t>
            </a:r>
          </a:p>
          <a:p>
            <a:endParaRPr lang="en-US" dirty="0"/>
          </a:p>
        </p:txBody>
      </p:sp>
    </p:spTree>
    <p:extLst>
      <p:ext uri="{BB962C8B-B14F-4D97-AF65-F5344CB8AC3E}">
        <p14:creationId xmlns:p14="http://schemas.microsoft.com/office/powerpoint/2010/main" val="68818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dirty="0"/>
              <a:t>Nutrients</a:t>
            </a:r>
          </a:p>
        </p:txBody>
      </p:sp>
      <p:sp>
        <p:nvSpPr>
          <p:cNvPr id="3" name="Subtitle 2"/>
          <p:cNvSpPr>
            <a:spLocks noGrp="1"/>
          </p:cNvSpPr>
          <p:nvPr>
            <p:ph type="subTitle" idx="1"/>
          </p:nvPr>
        </p:nvSpPr>
        <p:spPr>
          <a:xfrm>
            <a:off x="1371600" y="3657600"/>
            <a:ext cx="6400800" cy="1752600"/>
          </a:xfrm>
        </p:spPr>
        <p:txBody>
          <a:bodyPr/>
          <a:lstStyle/>
          <a:p>
            <a:endParaRPr lang="en-US" b="1" dirty="0"/>
          </a:p>
        </p:txBody>
      </p:sp>
    </p:spTree>
    <p:extLst>
      <p:ext uri="{BB962C8B-B14F-4D97-AF65-F5344CB8AC3E}">
        <p14:creationId xmlns:p14="http://schemas.microsoft.com/office/powerpoint/2010/main" val="407587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
            <a:ext cx="6019800" cy="838199"/>
          </a:xfrm>
        </p:spPr>
        <p:txBody>
          <a:bodyPr>
            <a:normAutofit/>
          </a:bodyPr>
          <a:lstStyle/>
          <a:p>
            <a:r>
              <a:rPr lang="en-US" sz="3600" dirty="0">
                <a:latin typeface="Arial Black" pitchFamily="34" charset="0"/>
              </a:rPr>
              <a:t>What is a Nutrient…?</a:t>
            </a:r>
          </a:p>
        </p:txBody>
      </p:sp>
      <p:sp>
        <p:nvSpPr>
          <p:cNvPr id="3" name="Subtitle 2"/>
          <p:cNvSpPr>
            <a:spLocks noGrp="1"/>
          </p:cNvSpPr>
          <p:nvPr>
            <p:ph type="subTitle" idx="1"/>
          </p:nvPr>
        </p:nvSpPr>
        <p:spPr>
          <a:xfrm>
            <a:off x="0" y="762000"/>
            <a:ext cx="9144000" cy="6096000"/>
          </a:xfrm>
        </p:spPr>
        <p:txBody>
          <a:bodyPr>
            <a:normAutofit/>
          </a:bodyPr>
          <a:lstStyle/>
          <a:p>
            <a:r>
              <a:rPr lang="en-US" sz="2000" dirty="0"/>
              <a:t>- </a:t>
            </a:r>
            <a:r>
              <a:rPr lang="en-US" sz="2800" dirty="0">
                <a:solidFill>
                  <a:schemeClr val="tx1"/>
                </a:solidFill>
              </a:rPr>
              <a:t>Nutrients are the essentials for the normal functioning of the human body</a:t>
            </a:r>
          </a:p>
          <a:p>
            <a:r>
              <a:rPr lang="en-US" sz="1600" dirty="0">
                <a:solidFill>
                  <a:schemeClr val="tx1"/>
                </a:solidFill>
              </a:rPr>
              <a:t> </a:t>
            </a:r>
            <a:r>
              <a:rPr lang="en-US" sz="2400" b="1" u="sng" dirty="0">
                <a:solidFill>
                  <a:schemeClr val="tx1"/>
                </a:solidFill>
              </a:rPr>
              <a:t>Includes</a:t>
            </a:r>
            <a:r>
              <a:rPr lang="en-US" sz="2400" b="1" dirty="0">
                <a:solidFill>
                  <a:schemeClr val="tx1"/>
                </a:solidFill>
              </a:rPr>
              <a:t>:</a:t>
            </a:r>
          </a:p>
          <a:p>
            <a:pPr>
              <a:buFont typeface="Arial" pitchFamily="34" charset="0"/>
              <a:buChar char="•"/>
            </a:pPr>
            <a:r>
              <a:rPr lang="en-US" sz="1600" dirty="0">
                <a:solidFill>
                  <a:schemeClr val="tx1"/>
                </a:solidFill>
              </a:rPr>
              <a:t> </a:t>
            </a:r>
            <a:r>
              <a:rPr lang="en-US" sz="2000" dirty="0">
                <a:solidFill>
                  <a:schemeClr val="tx1"/>
                </a:solidFill>
              </a:rPr>
              <a:t>Carbohydrates</a:t>
            </a:r>
          </a:p>
          <a:p>
            <a:pPr>
              <a:buFont typeface="Arial" pitchFamily="34" charset="0"/>
              <a:buChar char="•"/>
            </a:pPr>
            <a:r>
              <a:rPr lang="en-US" sz="2000" dirty="0">
                <a:solidFill>
                  <a:schemeClr val="tx1"/>
                </a:solidFill>
              </a:rPr>
              <a:t> Proteins</a:t>
            </a:r>
          </a:p>
          <a:p>
            <a:pPr>
              <a:buFont typeface="Arial" pitchFamily="34" charset="0"/>
              <a:buChar char="•"/>
            </a:pPr>
            <a:r>
              <a:rPr lang="en-US" sz="2000" dirty="0">
                <a:solidFill>
                  <a:schemeClr val="tx1"/>
                </a:solidFill>
              </a:rPr>
              <a:t> Fats and Lipids</a:t>
            </a:r>
          </a:p>
          <a:p>
            <a:pPr>
              <a:buFont typeface="Arial" pitchFamily="34" charset="0"/>
              <a:buChar char="•"/>
            </a:pPr>
            <a:r>
              <a:rPr lang="en-US" sz="2000" dirty="0">
                <a:solidFill>
                  <a:schemeClr val="tx1"/>
                </a:solidFill>
              </a:rPr>
              <a:t> Vitamins</a:t>
            </a:r>
          </a:p>
          <a:p>
            <a:pPr>
              <a:buFont typeface="Arial" pitchFamily="34" charset="0"/>
              <a:buChar char="•"/>
            </a:pPr>
            <a:r>
              <a:rPr lang="en-US" sz="2000" dirty="0">
                <a:solidFill>
                  <a:schemeClr val="tx1"/>
                </a:solidFill>
              </a:rPr>
              <a:t> Minerals</a:t>
            </a:r>
          </a:p>
          <a:p>
            <a:pPr>
              <a:buFont typeface="Arial" pitchFamily="34" charset="0"/>
              <a:buChar char="•"/>
            </a:pPr>
            <a:r>
              <a:rPr lang="en-US" sz="2000" dirty="0">
                <a:solidFill>
                  <a:schemeClr val="tx1"/>
                </a:solidFill>
              </a:rPr>
              <a:t> Water</a:t>
            </a:r>
          </a:p>
          <a:p>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304800" y="1600200"/>
            <a:ext cx="1828800" cy="14630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77000" y="1371600"/>
            <a:ext cx="2133600" cy="154686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581400" y="4495800"/>
            <a:ext cx="2057400" cy="205213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57200" y="3581400"/>
            <a:ext cx="2743200" cy="177368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096000" y="3505200"/>
            <a:ext cx="2633662" cy="1873182"/>
          </a:xfrm>
          <a:prstGeom prst="rect">
            <a:avLst/>
          </a:prstGeom>
          <a:noFill/>
          <a:ln w="9525">
            <a:noFill/>
            <a:miter lim="800000"/>
            <a:headEnd/>
            <a:tailEnd/>
          </a:ln>
        </p:spPr>
      </p:pic>
    </p:spTree>
    <p:extLst>
      <p:ext uri="{BB962C8B-B14F-4D97-AF65-F5344CB8AC3E}">
        <p14:creationId xmlns:p14="http://schemas.microsoft.com/office/powerpoint/2010/main" val="215348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400800" cy="1143000"/>
          </a:xfrm>
        </p:spPr>
        <p:txBody>
          <a:bodyPr>
            <a:normAutofit/>
          </a:bodyPr>
          <a:lstStyle/>
          <a:p>
            <a:r>
              <a:rPr lang="en-US" sz="3600" u="sng" dirty="0">
                <a:latin typeface="Arial Rounded MT Bold" pitchFamily="34" charset="0"/>
              </a:rPr>
              <a:t>Facts about Nutrients</a:t>
            </a:r>
          </a:p>
        </p:txBody>
      </p:sp>
      <p:sp>
        <p:nvSpPr>
          <p:cNvPr id="3" name="Content Placeholder 2"/>
          <p:cNvSpPr>
            <a:spLocks noGrp="1"/>
          </p:cNvSpPr>
          <p:nvPr>
            <p:ph idx="1"/>
          </p:nvPr>
        </p:nvSpPr>
        <p:spPr>
          <a:xfrm>
            <a:off x="0" y="914400"/>
            <a:ext cx="9144000" cy="5943600"/>
          </a:xfrm>
        </p:spPr>
        <p:txBody>
          <a:bodyPr>
            <a:normAutofit/>
          </a:bodyPr>
          <a:lstStyle/>
          <a:p>
            <a:r>
              <a:rPr lang="en-US" sz="2800" dirty="0"/>
              <a:t>So-called nonessential nutrients are those that can be synthesized by the cell if they are absent from the food</a:t>
            </a:r>
          </a:p>
          <a:p>
            <a:r>
              <a:rPr lang="en-US" sz="2800" dirty="0"/>
              <a:t>Essential nutrients cannot be synthesized within the cell and must be present in the food</a:t>
            </a:r>
          </a:p>
          <a:p>
            <a:r>
              <a:rPr lang="en-US" sz="2800" dirty="0"/>
              <a:t>In some animals, microorganisms living in the gut may synthesize essential nutrients, which are then released into the bloodstream</a:t>
            </a:r>
          </a:p>
          <a:p>
            <a:r>
              <a:rPr lang="en-US" sz="2800" dirty="0"/>
              <a:t> In most living organisms, nutrients provide not only the energy necessary for certain vital processes but also the various materials from which all structural and functional components can be assembled</a:t>
            </a:r>
          </a:p>
          <a:p>
            <a:pPr>
              <a:buNone/>
            </a:pPr>
            <a:endParaRPr lang="en-US" sz="2000" dirty="0"/>
          </a:p>
          <a:p>
            <a:endParaRPr lang="en-US" sz="2000" dirty="0"/>
          </a:p>
        </p:txBody>
      </p:sp>
    </p:spTree>
    <p:extLst>
      <p:ext uri="{BB962C8B-B14F-4D97-AF65-F5344CB8AC3E}">
        <p14:creationId xmlns:p14="http://schemas.microsoft.com/office/powerpoint/2010/main" val="378231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86600" cy="1143000"/>
          </a:xfrm>
        </p:spPr>
        <p:txBody>
          <a:bodyPr>
            <a:normAutofit/>
          </a:bodyPr>
          <a:lstStyle/>
          <a:p>
            <a:r>
              <a:rPr lang="en-US" sz="3600" dirty="0">
                <a:latin typeface="Arno Pro Smbd" pitchFamily="18" charset="0"/>
              </a:rPr>
              <a:t>Organic Nutrients</a:t>
            </a:r>
          </a:p>
        </p:txBody>
      </p:sp>
      <p:sp>
        <p:nvSpPr>
          <p:cNvPr id="3" name="Content Placeholder 2"/>
          <p:cNvSpPr>
            <a:spLocks noGrp="1"/>
          </p:cNvSpPr>
          <p:nvPr>
            <p:ph idx="1"/>
          </p:nvPr>
        </p:nvSpPr>
        <p:spPr>
          <a:xfrm>
            <a:off x="0" y="990600"/>
            <a:ext cx="9144000" cy="5867400"/>
          </a:xfrm>
        </p:spPr>
        <p:txBody>
          <a:bodyPr>
            <a:normAutofit/>
          </a:bodyPr>
          <a:lstStyle/>
          <a:p>
            <a:pPr algn="ctr"/>
            <a:r>
              <a:rPr lang="en-US" dirty="0"/>
              <a:t>The organic nutrients are the necessary building blocks of various cell components that certain organisms cannot synthesize and therefore must obtain preformed.</a:t>
            </a:r>
          </a:p>
          <a:p>
            <a:pPr algn="ctr"/>
            <a:r>
              <a:rPr lang="en-US" dirty="0"/>
              <a:t>These compounds include carbohydrates, protein, and lipids. </a:t>
            </a:r>
          </a:p>
          <a:p>
            <a:pPr algn="ctr"/>
            <a:r>
              <a:rPr lang="en-US" dirty="0"/>
              <a:t>Other organic nutrients include the vitamins, which are required in small amounts, because of either the catalytic role or the regulatory role they play in metabolism.</a:t>
            </a:r>
          </a:p>
          <a:p>
            <a:pPr algn="ctr"/>
            <a:endParaRPr lang="en-US" sz="1600" dirty="0"/>
          </a:p>
          <a:p>
            <a:pPr algn="ctr">
              <a:buNone/>
            </a:pPr>
            <a:endParaRPr lang="en-US" sz="1600" dirty="0"/>
          </a:p>
          <a:p>
            <a:pPr algn="ctr">
              <a:buNone/>
            </a:pPr>
            <a:endParaRPr lang="en-US" sz="1600" dirty="0"/>
          </a:p>
          <a:p>
            <a:pPr algn="r"/>
            <a:endParaRPr lang="en-US" sz="1600" dirty="0"/>
          </a:p>
        </p:txBody>
      </p:sp>
    </p:spTree>
    <p:extLst>
      <p:ext uri="{BB962C8B-B14F-4D97-AF65-F5344CB8AC3E}">
        <p14:creationId xmlns:p14="http://schemas.microsoft.com/office/powerpoint/2010/main" val="17563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181600" cy="1143000"/>
          </a:xfrm>
        </p:spPr>
        <p:txBody>
          <a:bodyPr>
            <a:normAutofit/>
          </a:bodyPr>
          <a:lstStyle/>
          <a:p>
            <a:r>
              <a:rPr lang="en-US" sz="3200" dirty="0">
                <a:latin typeface="Agency FB" pitchFamily="34" charset="0"/>
              </a:rPr>
              <a:t>Nutrition in Animals</a:t>
            </a:r>
          </a:p>
        </p:txBody>
      </p:sp>
      <p:sp>
        <p:nvSpPr>
          <p:cNvPr id="3" name="Content Placeholder 2"/>
          <p:cNvSpPr>
            <a:spLocks noGrp="1"/>
          </p:cNvSpPr>
          <p:nvPr>
            <p:ph idx="1"/>
          </p:nvPr>
        </p:nvSpPr>
        <p:spPr>
          <a:xfrm>
            <a:off x="0" y="990600"/>
            <a:ext cx="9144000" cy="5867400"/>
          </a:xfrm>
        </p:spPr>
        <p:txBody>
          <a:bodyPr>
            <a:normAutofit/>
          </a:bodyPr>
          <a:lstStyle/>
          <a:p>
            <a:r>
              <a:rPr lang="en-US" sz="2000" dirty="0">
                <a:latin typeface="Berlin Sans FB Demi" pitchFamily="34" charset="0"/>
              </a:rPr>
              <a:t>Simple observation reveals that the animal kingdom is dependent on plants for food.</a:t>
            </a:r>
          </a:p>
          <a:p>
            <a:r>
              <a:rPr lang="en-US" sz="2000" dirty="0">
                <a:latin typeface="Berlin Sans FB Demi" pitchFamily="34" charset="0"/>
              </a:rPr>
              <a:t>Even meat-eating, or carnivorous, animals such as the lion feed on grazing animals and thus are indirectly dependent on the plant kingdom for their survival.</a:t>
            </a:r>
          </a:p>
          <a:p>
            <a:r>
              <a:rPr lang="en-US" sz="2000" dirty="0">
                <a:latin typeface="Berlin Sans FB Demi" pitchFamily="34" charset="0"/>
              </a:rPr>
              <a:t>Omnivores are miscellaneous species whose teeth and digestive systems seem designed to eat a relatively concentrated diet, since they have no large sac or chamber for the fermentation of fibrous material</a:t>
            </a:r>
          </a:p>
          <a:p>
            <a:r>
              <a:rPr lang="en-US" sz="2000" dirty="0">
                <a:latin typeface="Berlin Sans FB Demi" pitchFamily="34" charset="0"/>
              </a:rPr>
              <a:t>Carnivores necessarily form only a small portion of the animal kingdom, because each animal must eat a great many other animals of equivalent size in order to maintain itself over a lifetime.</a:t>
            </a:r>
          </a:p>
          <a:p>
            <a:r>
              <a:rPr lang="en-US" sz="2000" dirty="0">
                <a:latin typeface="Berlin Sans FB Demi" pitchFamily="34" charset="0"/>
              </a:rPr>
              <a:t>As an evolutionary response to this problem, many leaf eaters, or herbivores, have developed a pouch at the anterior end of the stomach, called the rumen, that provides a space for the bacterial fermentation of ingested leaves.</a:t>
            </a:r>
          </a:p>
          <a:p>
            <a:endParaRPr lang="en-US" sz="1600" dirty="0">
              <a:latin typeface="Berlin Sans FB Demi" pitchFamily="34" charset="0"/>
            </a:endParaRPr>
          </a:p>
        </p:txBody>
      </p:sp>
    </p:spTree>
    <p:extLst>
      <p:ext uri="{BB962C8B-B14F-4D97-AF65-F5344CB8AC3E}">
        <p14:creationId xmlns:p14="http://schemas.microsoft.com/office/powerpoint/2010/main" val="416187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sz="5400" dirty="0"/>
              <a:t>Carbohydrates</a:t>
            </a:r>
            <a:endParaRPr lang="en-US" dirty="0"/>
          </a:p>
        </p:txBody>
      </p:sp>
      <p:sp>
        <p:nvSpPr>
          <p:cNvPr id="3" name="Subtitle 2"/>
          <p:cNvSpPr>
            <a:spLocks noGrp="1"/>
          </p:cNvSpPr>
          <p:nvPr>
            <p:ph type="subTitle" idx="1"/>
          </p:nvPr>
        </p:nvSpPr>
        <p:spPr>
          <a:xfrm>
            <a:off x="2362200" y="1600200"/>
            <a:ext cx="4419600" cy="1752600"/>
          </a:xfrm>
        </p:spPr>
        <p:txBody>
          <a:bodyPr/>
          <a:lstStyle/>
          <a:p>
            <a:r>
              <a:rPr lang="en-US" dirty="0"/>
              <a:t>By Sanjay </a:t>
            </a:r>
            <a:r>
              <a:rPr lang="en-US" dirty="0" err="1"/>
              <a:t>Kottapalli</a:t>
            </a:r>
            <a:r>
              <a:rPr lang="en-US" dirty="0"/>
              <a:t> and </a:t>
            </a:r>
            <a:r>
              <a:rPr lang="en-US" dirty="0" err="1"/>
              <a:t>Satya</a:t>
            </a:r>
            <a:r>
              <a:rPr lang="en-US" dirty="0"/>
              <a:t> Krishnan</a:t>
            </a:r>
          </a:p>
        </p:txBody>
      </p:sp>
      <p:pic>
        <p:nvPicPr>
          <p:cNvPr id="1026" name="Picture 2"/>
          <p:cNvPicPr>
            <a:picLocks noChangeAspect="1" noChangeArrowheads="1"/>
          </p:cNvPicPr>
          <p:nvPr/>
        </p:nvPicPr>
        <p:blipFill>
          <a:blip r:embed="rId2" cstate="print"/>
          <a:srcRect/>
          <a:stretch>
            <a:fillRect/>
          </a:stretch>
        </p:blipFill>
        <p:spPr bwMode="auto">
          <a:xfrm>
            <a:off x="2209800" y="2743200"/>
            <a:ext cx="4581525" cy="3333750"/>
          </a:xfrm>
          <a:prstGeom prst="rect">
            <a:avLst/>
          </a:prstGeom>
          <a:noFill/>
          <a:ln w="9525">
            <a:noFill/>
            <a:miter lim="800000"/>
            <a:headEnd/>
            <a:tailEnd/>
          </a:ln>
        </p:spPr>
      </p:pic>
    </p:spTree>
    <p:extLst>
      <p:ext uri="{BB962C8B-B14F-4D97-AF65-F5344CB8AC3E}">
        <p14:creationId xmlns:p14="http://schemas.microsoft.com/office/powerpoint/2010/main" val="396266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a:xfrm>
            <a:off x="457200" y="1447800"/>
            <a:ext cx="3733800" cy="4678363"/>
          </a:xfrm>
        </p:spPr>
        <p:txBody>
          <a:bodyPr>
            <a:normAutofit fontScale="77500" lnSpcReduction="20000"/>
          </a:bodyPr>
          <a:lstStyle/>
          <a:p>
            <a:pPr lvl="0"/>
            <a:r>
              <a:rPr lang="en-US" dirty="0"/>
              <a:t>Primary source of energy</a:t>
            </a:r>
          </a:p>
          <a:p>
            <a:pPr lvl="0"/>
            <a:r>
              <a:rPr lang="en-US" dirty="0"/>
              <a:t>Used in lieu of proteins and other energy sources</a:t>
            </a:r>
          </a:p>
          <a:p>
            <a:pPr lvl="0"/>
            <a:r>
              <a:rPr lang="en-US" dirty="0"/>
              <a:t>Dietary fiber- (essential, non-</a:t>
            </a:r>
            <a:r>
              <a:rPr lang="en-US" dirty="0" err="1"/>
              <a:t>digestable</a:t>
            </a:r>
            <a:r>
              <a:rPr lang="en-US" dirty="0"/>
              <a:t> carbohydrates)</a:t>
            </a:r>
          </a:p>
          <a:p>
            <a:r>
              <a:rPr lang="en-US" dirty="0"/>
              <a:t>Calories per Gram: 4 Calories</a:t>
            </a:r>
          </a:p>
          <a:p>
            <a:r>
              <a:rPr lang="en-US" dirty="0"/>
              <a:t>Ideal Percentage of Calories from </a:t>
            </a:r>
            <a:r>
              <a:rPr lang="en-US" dirty="0" err="1"/>
              <a:t>Carbs</a:t>
            </a:r>
            <a:r>
              <a:rPr lang="en-US" dirty="0"/>
              <a:t>: 55%</a:t>
            </a:r>
          </a:p>
          <a:p>
            <a:pPr lvl="0"/>
            <a:endParaRPr lang="en-US" dirty="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343400" y="1524000"/>
            <a:ext cx="4048125" cy="4220999"/>
          </a:xfrm>
          <a:prstGeom prst="rect">
            <a:avLst/>
          </a:prstGeom>
          <a:noFill/>
          <a:ln w="9525">
            <a:noFill/>
            <a:miter lim="800000"/>
            <a:headEnd/>
            <a:tailEnd/>
          </a:ln>
        </p:spPr>
      </p:pic>
    </p:spTree>
    <p:extLst>
      <p:ext uri="{BB962C8B-B14F-4D97-AF65-F5344CB8AC3E}">
        <p14:creationId xmlns:p14="http://schemas.microsoft.com/office/powerpoint/2010/main" val="13554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a:t>
            </a:r>
            <a:endParaRPr lang="en-US" dirty="0"/>
          </a:p>
        </p:txBody>
      </p:sp>
      <p:pic>
        <p:nvPicPr>
          <p:cNvPr id="4" name="Content Placeholder 3" descr="download.jfif"/>
          <p:cNvPicPr>
            <a:picLocks noGrp="1" noChangeAspect="1"/>
          </p:cNvPicPr>
          <p:nvPr>
            <p:ph idx="1"/>
          </p:nvPr>
        </p:nvPicPr>
        <p:blipFill>
          <a:blip r:embed="rId2"/>
          <a:stretch>
            <a:fillRect/>
          </a:stretch>
        </p:blipFill>
        <p:spPr>
          <a:xfrm>
            <a:off x="428595" y="1542874"/>
            <a:ext cx="8598363" cy="4815083"/>
          </a:xfrm>
        </p:spPr>
      </p:pic>
    </p:spTree>
    <p:extLst>
      <p:ext uri="{BB962C8B-B14F-4D97-AF65-F5344CB8AC3E}">
        <p14:creationId xmlns:p14="http://schemas.microsoft.com/office/powerpoint/2010/main" val="1275592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a:t>
            </a:r>
            <a:r>
              <a:rPr lang="en-US" dirty="0" err="1"/>
              <a:t>vs</a:t>
            </a:r>
            <a:r>
              <a:rPr lang="en-US" dirty="0"/>
              <a:t> Complex </a:t>
            </a:r>
            <a:r>
              <a:rPr lang="en-US" dirty="0" err="1"/>
              <a:t>Carbs</a:t>
            </a:r>
            <a:endParaRPr lang="en-US" dirty="0"/>
          </a:p>
        </p:txBody>
      </p:sp>
      <p:sp>
        <p:nvSpPr>
          <p:cNvPr id="3" name="Content Placeholder 2"/>
          <p:cNvSpPr>
            <a:spLocks noGrp="1"/>
          </p:cNvSpPr>
          <p:nvPr>
            <p:ph idx="1"/>
          </p:nvPr>
        </p:nvSpPr>
        <p:spPr>
          <a:xfrm>
            <a:off x="457200" y="1447800"/>
            <a:ext cx="5181600" cy="4678363"/>
          </a:xfrm>
        </p:spPr>
        <p:txBody>
          <a:bodyPr>
            <a:normAutofit/>
          </a:bodyPr>
          <a:lstStyle/>
          <a:p>
            <a:r>
              <a:rPr lang="en-US" sz="2000" dirty="0"/>
              <a:t>Simple Carbohydrates: </a:t>
            </a:r>
          </a:p>
          <a:p>
            <a:pPr lvl="1"/>
            <a:r>
              <a:rPr lang="en-US" sz="1800" dirty="0"/>
              <a:t>made of one or two sugar molecules </a:t>
            </a:r>
          </a:p>
          <a:p>
            <a:pPr lvl="1"/>
            <a:r>
              <a:rPr lang="en-US" sz="1800" dirty="0"/>
              <a:t>fast burning </a:t>
            </a:r>
          </a:p>
          <a:p>
            <a:pPr lvl="1"/>
            <a:r>
              <a:rPr lang="en-US" sz="1800" dirty="0"/>
              <a:t>digested quickly; provide immediate bursts of energy</a:t>
            </a:r>
          </a:p>
          <a:p>
            <a:pPr lvl="2"/>
            <a:r>
              <a:rPr lang="en-US" sz="1600" dirty="0"/>
              <a:t>EX: table sugar, honey, soft drinks</a:t>
            </a:r>
          </a:p>
          <a:p>
            <a:r>
              <a:rPr lang="en-US" sz="2000" dirty="0"/>
              <a:t>Complex </a:t>
            </a:r>
            <a:r>
              <a:rPr lang="en-US" sz="2000" dirty="0" err="1"/>
              <a:t>Carbs</a:t>
            </a:r>
            <a:r>
              <a:rPr lang="en-US" sz="2000" dirty="0"/>
              <a:t>: </a:t>
            </a:r>
          </a:p>
          <a:p>
            <a:pPr lvl="1"/>
            <a:r>
              <a:rPr lang="en-US" sz="1800" dirty="0"/>
              <a:t>many sugar molecules chemically bound together </a:t>
            </a:r>
          </a:p>
          <a:p>
            <a:pPr lvl="1"/>
            <a:r>
              <a:rPr lang="en-US" sz="1800" dirty="0"/>
              <a:t>slow burning </a:t>
            </a:r>
          </a:p>
          <a:p>
            <a:pPr lvl="1"/>
            <a:r>
              <a:rPr lang="en-US" sz="1800" dirty="0"/>
              <a:t>digested slowly; provide long lasting, stable energy</a:t>
            </a:r>
          </a:p>
          <a:p>
            <a:pPr lvl="2"/>
            <a:r>
              <a:rPr lang="en-US" sz="1600" dirty="0"/>
              <a:t>EX: oatmeal, whole grain bread, cheerios</a:t>
            </a:r>
          </a:p>
        </p:txBody>
      </p:sp>
      <p:pic>
        <p:nvPicPr>
          <p:cNvPr id="2051" name="Picture 3"/>
          <p:cNvPicPr>
            <a:picLocks noChangeAspect="1" noChangeArrowheads="1"/>
          </p:cNvPicPr>
          <p:nvPr/>
        </p:nvPicPr>
        <p:blipFill>
          <a:blip r:embed="rId2" cstate="print"/>
          <a:srcRect/>
          <a:stretch>
            <a:fillRect/>
          </a:stretch>
        </p:blipFill>
        <p:spPr bwMode="auto">
          <a:xfrm>
            <a:off x="5715000" y="1447800"/>
            <a:ext cx="2466975" cy="18478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791200" y="3505200"/>
            <a:ext cx="2145667" cy="2652712"/>
          </a:xfrm>
          <a:prstGeom prst="rect">
            <a:avLst/>
          </a:prstGeom>
          <a:noFill/>
          <a:ln w="9525">
            <a:noFill/>
            <a:miter lim="800000"/>
            <a:headEnd/>
            <a:tailEnd/>
          </a:ln>
        </p:spPr>
      </p:pic>
    </p:spTree>
    <p:extLst>
      <p:ext uri="{BB962C8B-B14F-4D97-AF65-F5344CB8AC3E}">
        <p14:creationId xmlns:p14="http://schemas.microsoft.com/office/powerpoint/2010/main" val="174426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Glycemic</a:t>
            </a:r>
            <a:r>
              <a:rPr lang="en-US" dirty="0"/>
              <a:t> Index</a:t>
            </a:r>
          </a:p>
        </p:txBody>
      </p:sp>
      <p:sp>
        <p:nvSpPr>
          <p:cNvPr id="3" name="Content Placeholder 2"/>
          <p:cNvSpPr>
            <a:spLocks noGrp="1"/>
          </p:cNvSpPr>
          <p:nvPr>
            <p:ph idx="1"/>
          </p:nvPr>
        </p:nvSpPr>
        <p:spPr>
          <a:xfrm>
            <a:off x="228600" y="1066800"/>
            <a:ext cx="3048000" cy="4953000"/>
          </a:xfrm>
        </p:spPr>
        <p:txBody>
          <a:bodyPr>
            <a:noAutofit/>
          </a:bodyPr>
          <a:lstStyle/>
          <a:p>
            <a:pPr lvl="0"/>
            <a:r>
              <a:rPr lang="en-US" sz="2400" dirty="0"/>
              <a:t> Measure of how much a </a:t>
            </a:r>
            <a:r>
              <a:rPr lang="en-US" sz="2400" dirty="0" err="1"/>
              <a:t>carb</a:t>
            </a:r>
            <a:r>
              <a:rPr lang="en-US" sz="2400" dirty="0"/>
              <a:t> raises blood sugar levels</a:t>
            </a:r>
          </a:p>
          <a:p>
            <a:pPr lvl="0"/>
            <a:r>
              <a:rPr lang="en-US" sz="2400" dirty="0"/>
              <a:t>Higher </a:t>
            </a:r>
            <a:r>
              <a:rPr lang="en-US" sz="2400" dirty="0" err="1"/>
              <a:t>Glycemic</a:t>
            </a:r>
            <a:r>
              <a:rPr lang="en-US" sz="2400" dirty="0"/>
              <a:t> Index: Pure glucose (100)</a:t>
            </a:r>
          </a:p>
          <a:p>
            <a:pPr lvl="0"/>
            <a:r>
              <a:rPr lang="en-US" sz="2400" dirty="0"/>
              <a:t>Lower GI: Kidney beans (&lt;55)</a:t>
            </a:r>
          </a:p>
          <a:p>
            <a:pPr lvl="0"/>
            <a:r>
              <a:rPr lang="en-US" sz="2400" dirty="0"/>
              <a:t> Generally, more nutrient dense foods are lower on the GI scale while empty calorie foods are higher up</a:t>
            </a:r>
          </a:p>
        </p:txBody>
      </p:sp>
      <p:pic>
        <p:nvPicPr>
          <p:cNvPr id="5" name="Picture 2"/>
          <p:cNvPicPr>
            <a:picLocks noChangeAspect="1" noChangeArrowheads="1"/>
          </p:cNvPicPr>
          <p:nvPr/>
        </p:nvPicPr>
        <p:blipFill>
          <a:blip r:embed="rId2" cstate="print"/>
          <a:srcRect/>
          <a:stretch>
            <a:fillRect/>
          </a:stretch>
        </p:blipFill>
        <p:spPr bwMode="auto">
          <a:xfrm>
            <a:off x="3352800" y="1295400"/>
            <a:ext cx="5410200" cy="3787140"/>
          </a:xfrm>
          <a:prstGeom prst="rect">
            <a:avLst/>
          </a:prstGeom>
          <a:noFill/>
          <a:ln w="9525">
            <a:noFill/>
            <a:miter lim="800000"/>
            <a:headEnd/>
            <a:tailEnd/>
          </a:ln>
        </p:spPr>
      </p:pic>
    </p:spTree>
    <p:extLst>
      <p:ext uri="{BB962C8B-B14F-4D97-AF65-F5344CB8AC3E}">
        <p14:creationId xmlns:p14="http://schemas.microsoft.com/office/powerpoint/2010/main" val="236703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Glycemic</a:t>
            </a:r>
            <a:r>
              <a:rPr lang="en-US" dirty="0"/>
              <a:t> Index (cont.)</a:t>
            </a:r>
          </a:p>
        </p:txBody>
      </p:sp>
      <p:sp>
        <p:nvSpPr>
          <p:cNvPr id="3" name="Content Placeholder 2"/>
          <p:cNvSpPr>
            <a:spLocks noGrp="1"/>
          </p:cNvSpPr>
          <p:nvPr>
            <p:ph idx="1"/>
          </p:nvPr>
        </p:nvSpPr>
        <p:spPr>
          <a:xfrm>
            <a:off x="457200" y="1600200"/>
            <a:ext cx="4267200" cy="4525963"/>
          </a:xfrm>
        </p:spPr>
        <p:txBody>
          <a:bodyPr>
            <a:normAutofit fontScale="92500" lnSpcReduction="20000"/>
          </a:bodyPr>
          <a:lstStyle/>
          <a:p>
            <a:r>
              <a:rPr lang="en-US" dirty="0"/>
              <a:t>More nutrient dense foods are lower on the GI scale while empty calorie foods are higher up</a:t>
            </a:r>
          </a:p>
          <a:p>
            <a:pPr lvl="0"/>
            <a:r>
              <a:rPr lang="en-US" dirty="0"/>
              <a:t>Higher GI foods are useful in situations when one needs instant calories and energy (hypoglycemia, insulin overdoses)</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724400" y="1524000"/>
            <a:ext cx="3657600" cy="3657600"/>
          </a:xfrm>
          <a:prstGeom prst="rect">
            <a:avLst/>
          </a:prstGeom>
          <a:noFill/>
          <a:ln w="9525">
            <a:noFill/>
            <a:miter lim="800000"/>
            <a:headEnd/>
            <a:tailEnd/>
          </a:ln>
        </p:spPr>
      </p:pic>
    </p:spTree>
    <p:extLst>
      <p:ext uri="{BB962C8B-B14F-4D97-AF65-F5344CB8AC3E}">
        <p14:creationId xmlns:p14="http://schemas.microsoft.com/office/powerpoint/2010/main" val="148309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Sugars</a:t>
            </a:r>
          </a:p>
        </p:txBody>
      </p:sp>
      <p:sp>
        <p:nvSpPr>
          <p:cNvPr id="3" name="Content Placeholder 2"/>
          <p:cNvSpPr>
            <a:spLocks noGrp="1"/>
          </p:cNvSpPr>
          <p:nvPr>
            <p:ph idx="1"/>
          </p:nvPr>
        </p:nvSpPr>
        <p:spPr>
          <a:xfrm>
            <a:off x="457200" y="1295400"/>
            <a:ext cx="4800600" cy="4876800"/>
          </a:xfrm>
        </p:spPr>
        <p:txBody>
          <a:bodyPr>
            <a:noAutofit/>
          </a:bodyPr>
          <a:lstStyle/>
          <a:p>
            <a:pPr lvl="0"/>
            <a:r>
              <a:rPr lang="en-US" sz="2800" dirty="0"/>
              <a:t>Consuming  simple sugars can overexert the pancreas and lead to Type 2 diabetes</a:t>
            </a:r>
          </a:p>
          <a:p>
            <a:pPr lvl="0"/>
            <a:r>
              <a:rPr lang="en-US" sz="2800" dirty="0"/>
              <a:t>Sugars burn fast and force the body to overproduce insulin or store it as fat</a:t>
            </a:r>
          </a:p>
          <a:p>
            <a:pPr lvl="0"/>
            <a:r>
              <a:rPr lang="en-US" sz="2800" dirty="0"/>
              <a:t>Foods high in simple sugars are often empty calories</a:t>
            </a:r>
          </a:p>
        </p:txBody>
      </p:sp>
      <p:pic>
        <p:nvPicPr>
          <p:cNvPr id="3074" name="Picture 2"/>
          <p:cNvPicPr>
            <a:picLocks noChangeAspect="1" noChangeArrowheads="1"/>
          </p:cNvPicPr>
          <p:nvPr/>
        </p:nvPicPr>
        <p:blipFill>
          <a:blip r:embed="rId2" cstate="print"/>
          <a:srcRect/>
          <a:stretch>
            <a:fillRect/>
          </a:stretch>
        </p:blipFill>
        <p:spPr bwMode="auto">
          <a:xfrm>
            <a:off x="5562600" y="1295400"/>
            <a:ext cx="3259072" cy="4895850"/>
          </a:xfrm>
          <a:prstGeom prst="rect">
            <a:avLst/>
          </a:prstGeom>
          <a:noFill/>
          <a:ln w="9525">
            <a:noFill/>
            <a:miter lim="800000"/>
            <a:headEnd/>
            <a:tailEnd/>
          </a:ln>
        </p:spPr>
      </p:pic>
    </p:spTree>
    <p:extLst>
      <p:ext uri="{BB962C8B-B14F-4D97-AF65-F5344CB8AC3E}">
        <p14:creationId xmlns:p14="http://schemas.microsoft.com/office/powerpoint/2010/main" val="27224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Statistics</a:t>
            </a:r>
          </a:p>
        </p:txBody>
      </p:sp>
      <p:sp>
        <p:nvSpPr>
          <p:cNvPr id="3" name="Content Placeholder 2"/>
          <p:cNvSpPr>
            <a:spLocks noGrp="1"/>
          </p:cNvSpPr>
          <p:nvPr>
            <p:ph idx="1"/>
          </p:nvPr>
        </p:nvSpPr>
        <p:spPr>
          <a:xfrm>
            <a:off x="457200" y="1600200"/>
            <a:ext cx="4572000" cy="4525963"/>
          </a:xfrm>
        </p:spPr>
        <p:txBody>
          <a:bodyPr>
            <a:normAutofit/>
          </a:bodyPr>
          <a:lstStyle/>
          <a:p>
            <a:pPr lvl="0"/>
            <a:r>
              <a:rPr lang="en-US" sz="2400" dirty="0"/>
              <a:t>People who eat food with a higher </a:t>
            </a:r>
            <a:r>
              <a:rPr lang="en-US" sz="2400" dirty="0" err="1"/>
              <a:t>glycemic</a:t>
            </a:r>
            <a:r>
              <a:rPr lang="en-US" sz="2400" dirty="0"/>
              <a:t> index are at a higher risk of type 2 diabetes</a:t>
            </a:r>
          </a:p>
          <a:p>
            <a:pPr lvl="1"/>
            <a:r>
              <a:rPr lang="en-US" sz="2000" dirty="0">
                <a:hlinkClick r:id="rId2"/>
              </a:rPr>
              <a:t>http://www.truestarhealth.com/Notes/1202003.html#Diet-Options</a:t>
            </a:r>
            <a:endParaRPr lang="en-US" sz="2000" dirty="0"/>
          </a:p>
          <a:p>
            <a:pPr lvl="0"/>
            <a:r>
              <a:rPr lang="en-US" sz="2400" dirty="0"/>
              <a:t>Participants on a high fiber diet had 10% glucose levels than the standard</a:t>
            </a:r>
          </a:p>
          <a:p>
            <a:pPr lvl="1"/>
            <a:r>
              <a:rPr lang="en-US" sz="2000" dirty="0">
                <a:hlinkClick r:id="rId2"/>
              </a:rPr>
              <a:t>http://www.truestarhealth.com/Notes/1202003.html#Diet-Options</a:t>
            </a:r>
            <a:endParaRPr lang="en-US" sz="2000" dirty="0"/>
          </a:p>
          <a:p>
            <a:pPr>
              <a:buNone/>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5562600" y="1600200"/>
            <a:ext cx="2580893" cy="4343400"/>
          </a:xfrm>
          <a:prstGeom prst="rect">
            <a:avLst/>
          </a:prstGeom>
          <a:noFill/>
          <a:ln w="9525">
            <a:noFill/>
            <a:miter lim="800000"/>
            <a:headEnd/>
            <a:tailEnd/>
          </a:ln>
        </p:spPr>
      </p:pic>
    </p:spTree>
    <p:extLst>
      <p:ext uri="{BB962C8B-B14F-4D97-AF65-F5344CB8AC3E}">
        <p14:creationId xmlns:p14="http://schemas.microsoft.com/office/powerpoint/2010/main" val="266606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Fats</a:t>
            </a:r>
          </a:p>
        </p:txBody>
      </p:sp>
    </p:spTree>
    <p:extLst>
      <p:ext uri="{BB962C8B-B14F-4D97-AF65-F5344CB8AC3E}">
        <p14:creationId xmlns:p14="http://schemas.microsoft.com/office/powerpoint/2010/main" val="290882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US" sz="9600" dirty="0"/>
              <a:t>   Function Calories Per Gram </a:t>
            </a:r>
          </a:p>
        </p:txBody>
      </p:sp>
      <p:sp>
        <p:nvSpPr>
          <p:cNvPr id="3" name="Content Placeholder 2"/>
          <p:cNvSpPr>
            <a:spLocks noGrp="1"/>
          </p:cNvSpPr>
          <p:nvPr>
            <p:ph idx="1"/>
          </p:nvPr>
        </p:nvSpPr>
        <p:spPr>
          <a:xfrm>
            <a:off x="533400" y="3962400"/>
            <a:ext cx="8229600" cy="2895600"/>
          </a:xfrm>
        </p:spPr>
        <p:txBody>
          <a:bodyPr>
            <a:normAutofit/>
          </a:bodyPr>
          <a:lstStyle/>
          <a:p>
            <a:pPr algn="ctr"/>
            <a:r>
              <a:rPr lang="en-US" sz="8800" dirty="0">
                <a:solidFill>
                  <a:schemeClr val="accent2">
                    <a:lumMod val="75000"/>
                  </a:schemeClr>
                </a:solidFill>
              </a:rPr>
              <a:t>1 gram=9 calories</a:t>
            </a:r>
          </a:p>
        </p:txBody>
      </p:sp>
    </p:spTree>
    <p:extLst>
      <p:ext uri="{BB962C8B-B14F-4D97-AF65-F5344CB8AC3E}">
        <p14:creationId xmlns:p14="http://schemas.microsoft.com/office/powerpoint/2010/main" val="402981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US" sz="9600" dirty="0"/>
              <a:t>Percent of daily calories for fat</a:t>
            </a:r>
          </a:p>
        </p:txBody>
      </p:sp>
      <p:sp>
        <p:nvSpPr>
          <p:cNvPr id="3" name="Content Placeholder 2"/>
          <p:cNvSpPr>
            <a:spLocks noGrp="1"/>
          </p:cNvSpPr>
          <p:nvPr>
            <p:ph idx="1"/>
          </p:nvPr>
        </p:nvSpPr>
        <p:spPr>
          <a:xfrm>
            <a:off x="457200" y="3733800"/>
            <a:ext cx="8229600" cy="1981200"/>
          </a:xfrm>
        </p:spPr>
        <p:txBody>
          <a:bodyPr>
            <a:normAutofit/>
          </a:bodyPr>
          <a:lstStyle/>
          <a:p>
            <a:pPr algn="ctr"/>
            <a:r>
              <a:rPr lang="en-US" sz="9600" dirty="0">
                <a:solidFill>
                  <a:schemeClr val="accent2">
                    <a:lumMod val="75000"/>
                  </a:schemeClr>
                </a:solidFill>
              </a:rPr>
              <a:t>25%-35%</a:t>
            </a:r>
          </a:p>
        </p:txBody>
      </p:sp>
    </p:spTree>
    <p:extLst>
      <p:ext uri="{BB962C8B-B14F-4D97-AF65-F5344CB8AC3E}">
        <p14:creationId xmlns:p14="http://schemas.microsoft.com/office/powerpoint/2010/main" val="263528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Controversy Between Saturated Fat and Heart Diseases</a:t>
            </a:r>
          </a:p>
        </p:txBody>
      </p:sp>
      <p:sp>
        <p:nvSpPr>
          <p:cNvPr id="3" name="Content Placeholder 2"/>
          <p:cNvSpPr>
            <a:spLocks noGrp="1"/>
          </p:cNvSpPr>
          <p:nvPr>
            <p:ph idx="1"/>
          </p:nvPr>
        </p:nvSpPr>
        <p:spPr/>
        <p:txBody>
          <a:bodyPr>
            <a:normAutofit fontScale="85000" lnSpcReduction="20000"/>
          </a:bodyPr>
          <a:lstStyle/>
          <a:p>
            <a:r>
              <a:rPr lang="en-US" dirty="0"/>
              <a:t>  For the past 5 (maybe even more) decades, mankind has been told, and has believed, that there was a link between saturated fat and heart disease.</a:t>
            </a:r>
          </a:p>
          <a:p>
            <a:r>
              <a:rPr lang="en-US" dirty="0"/>
              <a:t>In the past 6 months-a year, scientists have released the theory that there really isn’t any relationship between saturated fat and heart disease.</a:t>
            </a:r>
          </a:p>
          <a:p>
            <a:r>
              <a:rPr lang="en-US" dirty="0"/>
              <a:t>Now in days, there is a controversy between who is right, and who is wrong.</a:t>
            </a:r>
          </a:p>
          <a:p>
            <a:r>
              <a:rPr lang="en-US" dirty="0"/>
              <a:t>Evidence has shown that there are other places on this planet, whose main part of their diet is saturated fat based food, and yet they don’t have that many heart disease epidemics.</a:t>
            </a:r>
          </a:p>
        </p:txBody>
      </p:sp>
    </p:spTree>
    <p:extLst>
      <p:ext uri="{BB962C8B-B14F-4D97-AF65-F5344CB8AC3E}">
        <p14:creationId xmlns:p14="http://schemas.microsoft.com/office/powerpoint/2010/main" val="239613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Controversy Between Saturated Fat and Heart Diseases</a:t>
            </a:r>
          </a:p>
        </p:txBody>
      </p:sp>
      <p:pic>
        <p:nvPicPr>
          <p:cNvPr id="1026" name="Picture 2"/>
          <p:cNvPicPr>
            <a:picLocks noChangeAspect="1" noChangeArrowheads="1"/>
          </p:cNvPicPr>
          <p:nvPr/>
        </p:nvPicPr>
        <p:blipFill>
          <a:blip r:embed="rId2" cstate="print"/>
          <a:srcRect/>
          <a:stretch>
            <a:fillRect/>
          </a:stretch>
        </p:blipFill>
        <p:spPr bwMode="auto">
          <a:xfrm>
            <a:off x="762000" y="1828800"/>
            <a:ext cx="2857500" cy="28575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33800" y="1905000"/>
            <a:ext cx="4762500" cy="3571875"/>
          </a:xfrm>
          <a:prstGeom prst="rect">
            <a:avLst/>
          </a:prstGeom>
          <a:noFill/>
          <a:ln w="9525">
            <a:noFill/>
            <a:miter lim="800000"/>
            <a:headEnd/>
            <a:tailEnd/>
          </a:ln>
        </p:spPr>
      </p:pic>
      <p:sp>
        <p:nvSpPr>
          <p:cNvPr id="8" name="Rectangle 7"/>
          <p:cNvSpPr/>
          <p:nvPr/>
        </p:nvSpPr>
        <p:spPr>
          <a:xfrm>
            <a:off x="4419600" y="5562600"/>
            <a:ext cx="3657600" cy="923330"/>
          </a:xfrm>
          <a:prstGeom prst="rect">
            <a:avLst/>
          </a:prstGeom>
        </p:spPr>
        <p:txBody>
          <a:bodyPr wrap="square">
            <a:spAutoFit/>
          </a:bodyPr>
          <a:lstStyle/>
          <a:p>
            <a:r>
              <a:rPr lang="en-US" dirty="0">
                <a:solidFill>
                  <a:prstClr val="white"/>
                </a:solidFill>
              </a:rPr>
              <a:t>http://scepticalnutritionist.com.au/wp-content/uploads/2012/04/seven-countries-study.jpg</a:t>
            </a:r>
          </a:p>
        </p:txBody>
      </p:sp>
      <p:sp>
        <p:nvSpPr>
          <p:cNvPr id="9" name="Rectangle 8"/>
          <p:cNvSpPr/>
          <p:nvPr/>
        </p:nvSpPr>
        <p:spPr>
          <a:xfrm>
            <a:off x="381000" y="4800600"/>
            <a:ext cx="3657600" cy="923330"/>
          </a:xfrm>
          <a:prstGeom prst="rect">
            <a:avLst/>
          </a:prstGeom>
        </p:spPr>
        <p:txBody>
          <a:bodyPr wrap="square">
            <a:spAutoFit/>
          </a:bodyPr>
          <a:lstStyle/>
          <a:p>
            <a:r>
              <a:rPr lang="en-US" dirty="0">
                <a:solidFill>
                  <a:prstClr val="white"/>
                </a:solidFill>
              </a:rPr>
              <a:t>http://www.cuisinevegan.com/wp-content/uploads/2010/07/clogged-heart.jpg</a:t>
            </a:r>
          </a:p>
        </p:txBody>
      </p:sp>
    </p:spTree>
    <p:extLst>
      <p:ext uri="{BB962C8B-B14F-4D97-AF65-F5344CB8AC3E}">
        <p14:creationId xmlns:p14="http://schemas.microsoft.com/office/powerpoint/2010/main" val="48146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DEFINITION</a:t>
            </a:r>
            <a:endParaRPr lang="en-US" dirty="0"/>
          </a:p>
        </p:txBody>
      </p:sp>
      <p:sp>
        <p:nvSpPr>
          <p:cNvPr id="3" name="Content Placeholder 2"/>
          <p:cNvSpPr>
            <a:spLocks noGrp="1"/>
          </p:cNvSpPr>
          <p:nvPr>
            <p:ph idx="1"/>
          </p:nvPr>
        </p:nvSpPr>
        <p:spPr/>
        <p:txBody>
          <a:bodyPr>
            <a:noAutofit/>
          </a:bodyPr>
          <a:lstStyle/>
          <a:p>
            <a:pPr algn="just"/>
            <a:r>
              <a:rPr lang="en-US" sz="2400" b="1" dirty="0">
                <a:latin typeface="Times New Roman" pitchFamily="18" charset="0"/>
                <a:cs typeface="Times New Roman" pitchFamily="18" charset="0"/>
              </a:rPr>
              <a:t>Malnutrition refers to deficiencies, excesses, or imbalances in a person’s intake of energy and/or </a:t>
            </a:r>
            <a:r>
              <a:rPr lang="en-US" sz="2400" b="1" dirty="0" smtClean="0">
                <a:latin typeface="Times New Roman" pitchFamily="18" charset="0"/>
                <a:cs typeface="Times New Roman" pitchFamily="18" charset="0"/>
              </a:rPr>
              <a:t>nutrients (WHO).</a:t>
            </a:r>
          </a:p>
          <a:p>
            <a:pPr algn="just"/>
            <a:r>
              <a:rPr lang="en-US" sz="2400" dirty="0">
                <a:latin typeface="Times New Roman" pitchFamily="18" charset="0"/>
                <a:cs typeface="Times New Roman" pitchFamily="18" charset="0"/>
              </a:rPr>
              <a:t>Malnutrition occurs when the body doesn't get enough nutrients. Causes include a poor diet, digestive conditions or another disease.</a:t>
            </a:r>
          </a:p>
          <a:p>
            <a:pPr algn="just"/>
            <a:r>
              <a:rPr lang="en-US" sz="2400" dirty="0">
                <a:latin typeface="Times New Roman" pitchFamily="18" charset="0"/>
                <a:cs typeface="Times New Roman" pitchFamily="18" charset="0"/>
              </a:rPr>
              <a:t>Symptoms are fatigue, dizziness and weight loss. Untreated malnutrition can cause physical or mental disability.</a:t>
            </a:r>
          </a:p>
          <a:p>
            <a:pPr algn="just"/>
            <a:r>
              <a:rPr lang="en-US" sz="2400" dirty="0">
                <a:latin typeface="Times New Roman" pitchFamily="18" charset="0"/>
                <a:cs typeface="Times New Roman" pitchFamily="18" charset="0"/>
              </a:rPr>
              <a:t>Treatment must address any underlying conditions and replace missing nutrients.</a:t>
            </a:r>
          </a:p>
          <a:p>
            <a:pPr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16480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219200"/>
          </a:xfrm>
        </p:spPr>
        <p:txBody>
          <a:bodyPr>
            <a:noAutofit/>
          </a:bodyPr>
          <a:lstStyle/>
          <a:p>
            <a:r>
              <a:rPr lang="en-US" sz="8000" dirty="0"/>
              <a:t>2 Main Fats (Saturated &amp; Unsaturated)</a:t>
            </a:r>
          </a:p>
        </p:txBody>
      </p:sp>
      <p:graphicFrame>
        <p:nvGraphicFramePr>
          <p:cNvPr id="4" name="Content Placeholder 3"/>
          <p:cNvGraphicFramePr>
            <a:graphicFrameLocks noGrp="1"/>
          </p:cNvGraphicFramePr>
          <p:nvPr>
            <p:ph idx="1"/>
          </p:nvPr>
        </p:nvGraphicFramePr>
        <p:xfrm>
          <a:off x="457200" y="3962400"/>
          <a:ext cx="8229600" cy="2656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a:t>Unsaturated</a:t>
                      </a:r>
                    </a:p>
                  </a:txBody>
                  <a:tcPr/>
                </a:tc>
                <a:tc>
                  <a:txBody>
                    <a:bodyPr/>
                    <a:lstStyle/>
                    <a:p>
                      <a:r>
                        <a:rPr lang="en-US" dirty="0"/>
                        <a:t>Unsaturated</a:t>
                      </a:r>
                      <a:r>
                        <a:rPr lang="en-US" baseline="0" dirty="0"/>
                        <a:t> &amp; Saturated</a:t>
                      </a:r>
                      <a:endParaRPr lang="en-US" dirty="0"/>
                    </a:p>
                  </a:txBody>
                  <a:tcPr/>
                </a:tc>
                <a:tc>
                  <a:txBody>
                    <a:bodyPr/>
                    <a:lstStyle/>
                    <a:p>
                      <a:r>
                        <a:rPr lang="en-US" dirty="0"/>
                        <a:t>Saturated</a:t>
                      </a:r>
                    </a:p>
                  </a:txBody>
                  <a:tcPr/>
                </a:tc>
                <a:extLst>
                  <a:ext uri="{0D108BD9-81ED-4DB2-BD59-A6C34878D82A}">
                    <a16:rowId xmlns:a16="http://schemas.microsoft.com/office/drawing/2014/main" xmlns="" val="10000"/>
                  </a:ext>
                </a:extLst>
              </a:tr>
              <a:tr h="370840">
                <a:tc>
                  <a:txBody>
                    <a:bodyPr/>
                    <a:lstStyle/>
                    <a:p>
                      <a:pPr>
                        <a:buFont typeface="Arial" pitchFamily="34" charset="0"/>
                        <a:buChar char="•"/>
                      </a:pPr>
                      <a:r>
                        <a:rPr lang="en-US" dirty="0"/>
                        <a:t>One or more double bonds</a:t>
                      </a:r>
                      <a:r>
                        <a:rPr lang="en-US" baseline="0" dirty="0"/>
                        <a:t> with carbon</a:t>
                      </a:r>
                    </a:p>
                    <a:p>
                      <a:pPr>
                        <a:buFont typeface="Arial" pitchFamily="34" charset="0"/>
                        <a:buChar char="•"/>
                      </a:pPr>
                      <a:r>
                        <a:rPr lang="en-US" baseline="0" dirty="0"/>
                        <a:t>Liquid at room temp</a:t>
                      </a:r>
                    </a:p>
                    <a:p>
                      <a:pPr>
                        <a:buFont typeface="Arial" pitchFamily="34" charset="0"/>
                        <a:buChar char="•"/>
                      </a:pPr>
                      <a:r>
                        <a:rPr lang="en-US" baseline="0" dirty="0"/>
                        <a:t>Increases HDLs</a:t>
                      </a:r>
                    </a:p>
                    <a:p>
                      <a:pPr>
                        <a:buFont typeface="Arial" pitchFamily="34" charset="0"/>
                        <a:buChar char="•"/>
                      </a:pPr>
                      <a:r>
                        <a:rPr lang="en-US" baseline="0" dirty="0"/>
                        <a:t>Long-lasting shelf-life</a:t>
                      </a:r>
                    </a:p>
                    <a:p>
                      <a:pPr>
                        <a:buFont typeface="Arial" pitchFamily="34" charset="0"/>
                        <a:buChar char="•"/>
                      </a:pPr>
                      <a:r>
                        <a:rPr lang="en-US" baseline="0" dirty="0"/>
                        <a:t>Melting point is low</a:t>
                      </a:r>
                    </a:p>
                    <a:p>
                      <a:pPr>
                        <a:buFont typeface="Arial" pitchFamily="34" charset="0"/>
                        <a:buChar char="•"/>
                      </a:pPr>
                      <a:r>
                        <a:rPr lang="en-US" baseline="0" dirty="0"/>
                        <a:t>Recommended daily consumption is 10%</a:t>
                      </a:r>
                      <a:endParaRPr lang="en-US" dirty="0"/>
                    </a:p>
                  </a:txBody>
                  <a:tcPr/>
                </a:tc>
                <a:tc>
                  <a:txBody>
                    <a:bodyPr/>
                    <a:lstStyle/>
                    <a:p>
                      <a:pPr>
                        <a:buFont typeface="Arial" pitchFamily="34" charset="0"/>
                        <a:buChar char="•"/>
                      </a:pPr>
                      <a:r>
                        <a:rPr lang="en-US" dirty="0"/>
                        <a:t>Triglyceride</a:t>
                      </a:r>
                    </a:p>
                    <a:p>
                      <a:pPr>
                        <a:buFont typeface="Arial" pitchFamily="34" charset="0"/>
                        <a:buChar char="•"/>
                      </a:pPr>
                      <a:r>
                        <a:rPr lang="en-US" dirty="0"/>
                        <a:t>Este Linkage</a:t>
                      </a:r>
                    </a:p>
                    <a:p>
                      <a:pPr>
                        <a:buFont typeface="Arial" pitchFamily="34" charset="0"/>
                        <a:buChar char="•"/>
                      </a:pPr>
                      <a:r>
                        <a:rPr lang="en-US" dirty="0"/>
                        <a:t>High caloric, energy content</a:t>
                      </a:r>
                    </a:p>
                    <a:p>
                      <a:pPr>
                        <a:buFont typeface="Arial" pitchFamily="34" charset="0"/>
                        <a:buChar char="•"/>
                      </a:pPr>
                      <a:r>
                        <a:rPr lang="en-US" dirty="0"/>
                        <a:t>Energy storage</a:t>
                      </a:r>
                    </a:p>
                  </a:txBody>
                  <a:tcPr/>
                </a:tc>
                <a:tc>
                  <a:txBody>
                    <a:bodyPr/>
                    <a:lstStyle/>
                    <a:p>
                      <a:pPr>
                        <a:buFont typeface="Arial" pitchFamily="34" charset="0"/>
                        <a:buChar char="•"/>
                      </a:pPr>
                      <a:r>
                        <a:rPr lang="en-US" dirty="0"/>
                        <a:t>No double bonds with carbon.</a:t>
                      </a:r>
                    </a:p>
                    <a:p>
                      <a:pPr>
                        <a:buFont typeface="Arial" pitchFamily="34" charset="0"/>
                        <a:buChar char="•"/>
                      </a:pPr>
                      <a:r>
                        <a:rPr lang="en-US" dirty="0"/>
                        <a:t>Solid at room temp</a:t>
                      </a:r>
                    </a:p>
                    <a:p>
                      <a:pPr>
                        <a:buFont typeface="Arial" pitchFamily="34" charset="0"/>
                        <a:buChar char="•"/>
                      </a:pPr>
                      <a:r>
                        <a:rPr lang="en-US" dirty="0"/>
                        <a:t>Increases</a:t>
                      </a:r>
                      <a:r>
                        <a:rPr lang="en-US" baseline="0" dirty="0"/>
                        <a:t> LDLs</a:t>
                      </a:r>
                    </a:p>
                    <a:p>
                      <a:pPr>
                        <a:buFont typeface="Arial" pitchFamily="34" charset="0"/>
                        <a:buChar char="•"/>
                      </a:pPr>
                      <a:r>
                        <a:rPr lang="en-US" baseline="0" dirty="0"/>
                        <a:t>Quickly spoiled</a:t>
                      </a:r>
                    </a:p>
                    <a:p>
                      <a:pPr>
                        <a:buFont typeface="Arial" pitchFamily="34" charset="0"/>
                        <a:buChar char="•"/>
                      </a:pPr>
                      <a:r>
                        <a:rPr lang="en-US" baseline="0" dirty="0"/>
                        <a:t>Melting point is high</a:t>
                      </a:r>
                    </a:p>
                    <a:p>
                      <a:pPr>
                        <a:buFont typeface="Arial" pitchFamily="34" charset="0"/>
                        <a:buChar char="•"/>
                      </a:pPr>
                      <a:r>
                        <a:rPr lang="en-US" baseline="0" dirty="0"/>
                        <a:t>Recommended daily consumption is 30%</a:t>
                      </a: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0725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9600" dirty="0"/>
              <a:t>Unsaturated &amp; Saturated</a:t>
            </a:r>
          </a:p>
        </p:txBody>
      </p:sp>
      <p:sp>
        <p:nvSpPr>
          <p:cNvPr id="3" name="Content Placeholder 2"/>
          <p:cNvSpPr>
            <a:spLocks noGrp="1"/>
          </p:cNvSpPr>
          <p:nvPr>
            <p:ph idx="1"/>
          </p:nvPr>
        </p:nvSpPr>
        <p:spPr>
          <a:xfrm>
            <a:off x="533400" y="2895600"/>
            <a:ext cx="8229600" cy="3657600"/>
          </a:xfrm>
        </p:spPr>
        <p:txBody>
          <a:bodyPr/>
          <a:lstStyle/>
          <a:p>
            <a:pPr>
              <a:buNone/>
            </a:pPr>
            <a:r>
              <a:rPr lang="en-US" dirty="0"/>
              <a:t>Trans fats are made by hydrogenating (or adding a hydrogen) to vegetable oils, in order to make them more solid.  They are also called “partially hydrogenated oils”.  On top of increasing LDLs like saturated fats, they also reduce HDLs, making them more dangerous than saturated fats.</a:t>
            </a:r>
          </a:p>
        </p:txBody>
      </p:sp>
    </p:spTree>
    <p:extLst>
      <p:ext uri="{BB962C8B-B14F-4D97-AF65-F5344CB8AC3E}">
        <p14:creationId xmlns:p14="http://schemas.microsoft.com/office/powerpoint/2010/main" val="3077614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9600" dirty="0"/>
              <a:t>A Video on the Dangers of Fats</a:t>
            </a:r>
          </a:p>
        </p:txBody>
      </p:sp>
      <p:sp>
        <p:nvSpPr>
          <p:cNvPr id="5" name="TextBox 4"/>
          <p:cNvSpPr txBox="1"/>
          <p:nvPr/>
        </p:nvSpPr>
        <p:spPr>
          <a:xfrm>
            <a:off x="2286000" y="3048000"/>
            <a:ext cx="4191000" cy="2585323"/>
          </a:xfrm>
          <a:prstGeom prst="rect">
            <a:avLst/>
          </a:prstGeom>
          <a:noFill/>
        </p:spPr>
        <p:txBody>
          <a:bodyPr wrap="square" rtlCol="0">
            <a:spAutoFit/>
          </a:bodyPr>
          <a:lstStyle/>
          <a:p>
            <a:pPr algn="ctr"/>
            <a:r>
              <a:rPr lang="en-US" sz="5400" dirty="0">
                <a:solidFill>
                  <a:prstClr val="white"/>
                </a:solidFill>
                <a:hlinkClick r:id="rId2"/>
              </a:rPr>
              <a:t>Click Here for YouTube video</a:t>
            </a:r>
            <a:endParaRPr lang="en-US" sz="5400" dirty="0">
              <a:solidFill>
                <a:prstClr val="white"/>
              </a:solidFill>
            </a:endParaRPr>
          </a:p>
        </p:txBody>
      </p:sp>
    </p:spTree>
    <p:extLst>
      <p:ext uri="{BB962C8B-B14F-4D97-AF65-F5344CB8AC3E}">
        <p14:creationId xmlns:p14="http://schemas.microsoft.com/office/powerpoint/2010/main" val="342905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tein.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p:txBody>
          <a:bodyPr/>
          <a:lstStyle/>
          <a:p>
            <a:r>
              <a:rPr lang="en-US" b="1" dirty="0">
                <a:solidFill>
                  <a:schemeClr val="bg1"/>
                </a:solidFill>
              </a:rPr>
              <a:t>Proteins</a:t>
            </a:r>
          </a:p>
        </p:txBody>
      </p:sp>
      <p:sp>
        <p:nvSpPr>
          <p:cNvPr id="3" name="Subtitle 2"/>
          <p:cNvSpPr>
            <a:spLocks noGrp="1"/>
          </p:cNvSpPr>
          <p:nvPr>
            <p:ph type="subTitle" idx="1"/>
          </p:nvPr>
        </p:nvSpPr>
        <p:spPr/>
        <p:txBody>
          <a:bodyPr/>
          <a:lstStyle/>
          <a:p>
            <a:r>
              <a:rPr lang="en-US" b="1" dirty="0">
                <a:solidFill>
                  <a:schemeClr val="bg1"/>
                </a:solidFill>
              </a:rPr>
              <a:t>By: Christian Sana</a:t>
            </a:r>
          </a:p>
          <a:p>
            <a:r>
              <a:rPr lang="en-US" b="1" dirty="0">
                <a:solidFill>
                  <a:schemeClr val="bg1"/>
                </a:solidFill>
              </a:rPr>
              <a:t>Jack Moles</a:t>
            </a:r>
          </a:p>
        </p:txBody>
      </p:sp>
    </p:spTree>
    <p:extLst>
      <p:ext uri="{BB962C8B-B14F-4D97-AF65-F5344CB8AC3E}">
        <p14:creationId xmlns:p14="http://schemas.microsoft.com/office/powerpoint/2010/main" val="77965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20px-Myoglobin.png"/>
          <p:cNvPicPr>
            <a:picLocks noChangeAspect="1"/>
          </p:cNvPicPr>
          <p:nvPr/>
        </p:nvPicPr>
        <p:blipFill>
          <a:blip r:embed="rId2" cstate="print"/>
          <a:stretch>
            <a:fillRect/>
          </a:stretch>
        </p:blipFill>
        <p:spPr>
          <a:xfrm>
            <a:off x="1371600" y="381000"/>
            <a:ext cx="6013991" cy="6096000"/>
          </a:xfrm>
          <a:prstGeom prst="rect">
            <a:avLst/>
          </a:prstGeom>
        </p:spPr>
      </p:pic>
      <p:sp>
        <p:nvSpPr>
          <p:cNvPr id="2" name="Title 1"/>
          <p:cNvSpPr>
            <a:spLocks noGrp="1"/>
          </p:cNvSpPr>
          <p:nvPr>
            <p:ph type="title"/>
          </p:nvPr>
        </p:nvSpPr>
        <p:spPr/>
        <p:txBody>
          <a:bodyPr/>
          <a:lstStyle/>
          <a:p>
            <a:r>
              <a:rPr lang="en-US" dirty="0"/>
              <a:t>Proteins, What They Are</a:t>
            </a:r>
          </a:p>
        </p:txBody>
      </p:sp>
      <p:sp>
        <p:nvSpPr>
          <p:cNvPr id="3" name="Content Placeholder 2"/>
          <p:cNvSpPr>
            <a:spLocks noGrp="1"/>
          </p:cNvSpPr>
          <p:nvPr>
            <p:ph idx="1"/>
          </p:nvPr>
        </p:nvSpPr>
        <p:spPr/>
        <p:txBody>
          <a:bodyPr/>
          <a:lstStyle/>
          <a:p>
            <a:r>
              <a:rPr lang="en-US" b="1" dirty="0"/>
              <a:t>Proteins-</a:t>
            </a:r>
            <a:r>
              <a:rPr lang="en-US" dirty="0"/>
              <a:t>are biochemical compounds consisting of one or more polypeptides typically folded into a globular or fibrous form, facilitating a biological function.</a:t>
            </a:r>
          </a:p>
          <a:p>
            <a:r>
              <a:rPr lang="en-US" dirty="0"/>
              <a:t>So Proteins are an essential thing to live, they help to keep us alive and well.</a:t>
            </a:r>
          </a:p>
          <a:p>
            <a:endParaRPr lang="en-US" dirty="0"/>
          </a:p>
        </p:txBody>
      </p:sp>
    </p:spTree>
    <p:extLst>
      <p:ext uri="{BB962C8B-B14F-4D97-AF65-F5344CB8AC3E}">
        <p14:creationId xmlns:p14="http://schemas.microsoft.com/office/powerpoint/2010/main" val="426126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_rm_photo_of_high_protein_foods1.jpg"/>
          <p:cNvPicPr>
            <a:picLocks noChangeAspect="1"/>
          </p:cNvPicPr>
          <p:nvPr/>
        </p:nvPicPr>
        <p:blipFill>
          <a:blip r:embed="rId2" cstate="print"/>
          <a:stretch>
            <a:fillRect/>
          </a:stretch>
        </p:blipFill>
        <p:spPr>
          <a:xfrm>
            <a:off x="533400" y="914400"/>
            <a:ext cx="7737598" cy="5257800"/>
          </a:xfrm>
          <a:prstGeom prst="rect">
            <a:avLst/>
          </a:prstGeom>
        </p:spPr>
      </p:pic>
      <p:sp>
        <p:nvSpPr>
          <p:cNvPr id="2" name="Title 1"/>
          <p:cNvSpPr>
            <a:spLocks noGrp="1"/>
          </p:cNvSpPr>
          <p:nvPr>
            <p:ph type="title"/>
          </p:nvPr>
        </p:nvSpPr>
        <p:spPr/>
        <p:txBody>
          <a:bodyPr/>
          <a:lstStyle/>
          <a:p>
            <a:r>
              <a:rPr lang="en-US" dirty="0">
                <a:solidFill>
                  <a:schemeClr val="bg1"/>
                </a:solidFill>
              </a:rPr>
              <a:t>What Proteins Do For The Body</a:t>
            </a:r>
          </a:p>
        </p:txBody>
      </p:sp>
      <p:sp>
        <p:nvSpPr>
          <p:cNvPr id="3" name="Content Placeholder 2"/>
          <p:cNvSpPr>
            <a:spLocks noGrp="1"/>
          </p:cNvSpPr>
          <p:nvPr>
            <p:ph idx="1"/>
          </p:nvPr>
        </p:nvSpPr>
        <p:spPr/>
        <p:txBody>
          <a:bodyPr/>
          <a:lstStyle/>
          <a:p>
            <a:r>
              <a:rPr lang="en-US" b="1" dirty="0">
                <a:solidFill>
                  <a:srgbClr val="00B0F0"/>
                </a:solidFill>
              </a:rPr>
              <a:t>Proteins help us maintain a healthy lifestyle. They keep us healthy and are found in meats.</a:t>
            </a:r>
          </a:p>
          <a:p>
            <a:r>
              <a:rPr lang="en-US" b="1" dirty="0">
                <a:solidFill>
                  <a:srgbClr val="00B0F0"/>
                </a:solidFill>
              </a:rPr>
              <a:t>Proteins also give you a good source of other important tings that are needed. They have sodium, fats, and Potassium.</a:t>
            </a:r>
          </a:p>
          <a:p>
            <a:pPr>
              <a:buNone/>
            </a:pPr>
            <a:endParaRPr lang="en-US" b="1" dirty="0">
              <a:solidFill>
                <a:schemeClr val="bg1"/>
              </a:solidFill>
            </a:endParaRPr>
          </a:p>
        </p:txBody>
      </p:sp>
    </p:spTree>
    <p:extLst>
      <p:ext uri="{BB962C8B-B14F-4D97-AF65-F5344CB8AC3E}">
        <p14:creationId xmlns:p14="http://schemas.microsoft.com/office/powerpoint/2010/main" val="1285663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mbraneProteins.gif"/>
          <p:cNvPicPr>
            <a:picLocks noChangeAspect="1"/>
          </p:cNvPicPr>
          <p:nvPr/>
        </p:nvPicPr>
        <p:blipFill>
          <a:blip r:embed="rId2" cstate="print"/>
          <a:stretch>
            <a:fillRect/>
          </a:stretch>
        </p:blipFill>
        <p:spPr>
          <a:xfrm>
            <a:off x="4343400" y="1371600"/>
            <a:ext cx="4343400" cy="5061815"/>
          </a:xfrm>
          <a:prstGeom prst="rect">
            <a:avLst/>
          </a:prstGeom>
        </p:spPr>
      </p:pic>
      <p:sp>
        <p:nvSpPr>
          <p:cNvPr id="2" name="Title 1"/>
          <p:cNvSpPr>
            <a:spLocks noGrp="1"/>
          </p:cNvSpPr>
          <p:nvPr>
            <p:ph type="title"/>
          </p:nvPr>
        </p:nvSpPr>
        <p:spPr/>
        <p:txBody>
          <a:bodyPr>
            <a:normAutofit/>
          </a:bodyPr>
          <a:lstStyle/>
          <a:p>
            <a:r>
              <a:rPr lang="en-US" dirty="0">
                <a:solidFill>
                  <a:srgbClr val="0070C0"/>
                </a:solidFill>
              </a:rPr>
              <a:t>How Much Protein Do You Need</a:t>
            </a:r>
          </a:p>
        </p:txBody>
      </p:sp>
      <p:sp>
        <p:nvSpPr>
          <p:cNvPr id="3" name="Content Placeholder 2"/>
          <p:cNvSpPr>
            <a:spLocks noGrp="1"/>
          </p:cNvSpPr>
          <p:nvPr>
            <p:ph idx="1"/>
          </p:nvPr>
        </p:nvSpPr>
        <p:spPr>
          <a:xfrm>
            <a:off x="457200" y="1371600"/>
            <a:ext cx="3429000" cy="4525963"/>
          </a:xfrm>
        </p:spPr>
        <p:txBody>
          <a:bodyPr>
            <a:noAutofit/>
          </a:bodyPr>
          <a:lstStyle/>
          <a:p>
            <a:r>
              <a:rPr lang="en-US" sz="2500" dirty="0"/>
              <a:t>Our protein needs depend on our age, size, and activity level. The standard method used by nutritionists to estimate our minimum daily protein requirement is to multiply the body weight in kilograms by .8, or weight in pounds by .37.</a:t>
            </a:r>
          </a:p>
        </p:txBody>
      </p:sp>
    </p:spTree>
    <p:extLst>
      <p:ext uri="{BB962C8B-B14F-4D97-AF65-F5344CB8AC3E}">
        <p14:creationId xmlns:p14="http://schemas.microsoft.com/office/powerpoint/2010/main" val="2238846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teins-2.jpg"/>
          <p:cNvPicPr>
            <a:picLocks noChangeAspect="1"/>
          </p:cNvPicPr>
          <p:nvPr/>
        </p:nvPicPr>
        <p:blipFill>
          <a:blip r:embed="rId2" cstate="print"/>
          <a:stretch>
            <a:fillRect/>
          </a:stretch>
        </p:blipFill>
        <p:spPr>
          <a:xfrm>
            <a:off x="457200" y="685800"/>
            <a:ext cx="8229600" cy="5653923"/>
          </a:xfrm>
          <a:prstGeom prst="rect">
            <a:avLst/>
          </a:prstGeom>
        </p:spPr>
      </p:pic>
      <p:sp>
        <p:nvSpPr>
          <p:cNvPr id="2" name="Title 1"/>
          <p:cNvSpPr>
            <a:spLocks noGrp="1"/>
          </p:cNvSpPr>
          <p:nvPr>
            <p:ph type="title"/>
          </p:nvPr>
        </p:nvSpPr>
        <p:spPr/>
        <p:txBody>
          <a:bodyPr/>
          <a:lstStyle/>
          <a:p>
            <a:r>
              <a:rPr lang="en-US" dirty="0"/>
              <a:t>How Do You Get it</a:t>
            </a:r>
          </a:p>
        </p:txBody>
      </p:sp>
      <p:sp>
        <p:nvSpPr>
          <p:cNvPr id="3" name="Content Placeholder 2"/>
          <p:cNvSpPr>
            <a:spLocks noGrp="1"/>
          </p:cNvSpPr>
          <p:nvPr>
            <p:ph idx="1"/>
          </p:nvPr>
        </p:nvSpPr>
        <p:spPr/>
        <p:txBody>
          <a:bodyPr/>
          <a:lstStyle/>
          <a:p>
            <a:r>
              <a:rPr lang="en-US" b="1" dirty="0">
                <a:solidFill>
                  <a:schemeClr val="bg1"/>
                </a:solidFill>
              </a:rPr>
              <a:t>Some of the most healthy ways to incorporate protein into your daily diet is through the basic fish, chicken, and meat.</a:t>
            </a:r>
          </a:p>
          <a:p>
            <a:r>
              <a:rPr lang="en-US" b="1" dirty="0">
                <a:solidFill>
                  <a:schemeClr val="bg1"/>
                </a:solidFill>
              </a:rPr>
              <a:t>The most healthiest ways to gain protein in regular meals is through sushi, eggs, ground sirloin, red meat, chicken tenderloins, Pork Chops, </a:t>
            </a:r>
            <a:r>
              <a:rPr lang="en-US" b="1" dirty="0" err="1">
                <a:solidFill>
                  <a:schemeClr val="bg1"/>
                </a:solidFill>
              </a:rPr>
              <a:t>edamame</a:t>
            </a:r>
            <a:r>
              <a:rPr lang="en-US" b="1" dirty="0">
                <a:solidFill>
                  <a:schemeClr val="bg1"/>
                </a:solidFill>
              </a:rPr>
              <a:t>  </a:t>
            </a:r>
          </a:p>
        </p:txBody>
      </p:sp>
    </p:spTree>
    <p:extLst>
      <p:ext uri="{BB962C8B-B14F-4D97-AF65-F5344CB8AC3E}">
        <p14:creationId xmlns:p14="http://schemas.microsoft.com/office/powerpoint/2010/main" val="221822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Vitamins</a:t>
            </a:r>
            <a:br>
              <a:rPr lang="en-US" dirty="0">
                <a:solidFill>
                  <a:srgbClr val="FFFF00"/>
                </a:solidFill>
              </a:rPr>
            </a:br>
            <a:r>
              <a:rPr lang="en-US" sz="2400" dirty="0">
                <a:solidFill>
                  <a:srgbClr val="FFFF00"/>
                </a:solidFill>
              </a:rPr>
              <a:t>By Kelly </a:t>
            </a:r>
            <a:r>
              <a:rPr lang="en-US" sz="2400" dirty="0" err="1">
                <a:solidFill>
                  <a:srgbClr val="FFFF00"/>
                </a:solidFill>
              </a:rPr>
              <a:t>Konstant</a:t>
            </a:r>
            <a:r>
              <a:rPr lang="en-US" sz="2400" dirty="0">
                <a:solidFill>
                  <a:srgbClr val="FFFF00"/>
                </a:solidFill>
              </a:rPr>
              <a:t> and Christen </a:t>
            </a:r>
            <a:r>
              <a:rPr lang="en-US" sz="2400" dirty="0" err="1">
                <a:solidFill>
                  <a:srgbClr val="FFFF00"/>
                </a:solidFill>
              </a:rPr>
              <a:t>Massouras</a:t>
            </a:r>
            <a:endParaRPr lang="en-US" sz="2400" dirty="0">
              <a:solidFill>
                <a:srgbClr val="FFFF00"/>
              </a:solidFill>
            </a:endParaRPr>
          </a:p>
        </p:txBody>
      </p:sp>
    </p:spTree>
    <p:extLst>
      <p:ext uri="{BB962C8B-B14F-4D97-AF65-F5344CB8AC3E}">
        <p14:creationId xmlns:p14="http://schemas.microsoft.com/office/powerpoint/2010/main" val="720590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a:t>
            </a:r>
          </a:p>
        </p:txBody>
      </p:sp>
      <p:sp>
        <p:nvSpPr>
          <p:cNvPr id="3" name="Content Placeholder 2"/>
          <p:cNvSpPr>
            <a:spLocks noGrp="1"/>
          </p:cNvSpPr>
          <p:nvPr>
            <p:ph idx="1"/>
          </p:nvPr>
        </p:nvSpPr>
        <p:spPr>
          <a:xfrm>
            <a:off x="685800" y="1295400"/>
            <a:ext cx="7772400" cy="4572000"/>
          </a:xfrm>
        </p:spPr>
        <p:txBody>
          <a:bodyPr/>
          <a:lstStyle/>
          <a:p>
            <a:pPr>
              <a:buNone/>
            </a:pPr>
            <a:r>
              <a:rPr lang="en-US" dirty="0"/>
              <a:t>Any of a group of organic compounds that are essential for normal growth and nutrition and are required in small quantities in the diet because they cannot be synthesized by the body        </a:t>
            </a:r>
          </a:p>
        </p:txBody>
      </p:sp>
      <p:pic>
        <p:nvPicPr>
          <p:cNvPr id="4" name="Picture 3" descr="vitamins3.jpg"/>
          <p:cNvPicPr>
            <a:picLocks noChangeAspect="1"/>
          </p:cNvPicPr>
          <p:nvPr/>
        </p:nvPicPr>
        <p:blipFill>
          <a:blip r:embed="rId2" cstate="print"/>
          <a:stretch>
            <a:fillRect/>
          </a:stretch>
        </p:blipFill>
        <p:spPr>
          <a:xfrm>
            <a:off x="3352800" y="4343400"/>
            <a:ext cx="2519362" cy="2103836"/>
          </a:xfrm>
          <a:prstGeom prst="rect">
            <a:avLst/>
          </a:prstGeom>
        </p:spPr>
      </p:pic>
    </p:spTree>
    <p:extLst>
      <p:ext uri="{BB962C8B-B14F-4D97-AF65-F5344CB8AC3E}">
        <p14:creationId xmlns:p14="http://schemas.microsoft.com/office/powerpoint/2010/main" val="331573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MALNUTRITION</a:t>
            </a:r>
            <a:br>
              <a:rPr lang="en-US" dirty="0" smtClean="0"/>
            </a:br>
            <a:r>
              <a:rPr lang="en-US" dirty="0" smtClean="0"/>
              <a:t>Primary reasons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598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Functions of Vitamins</a:t>
            </a:r>
          </a:p>
        </p:txBody>
      </p:sp>
      <p:sp>
        <p:nvSpPr>
          <p:cNvPr id="3" name="Content Placeholder 2"/>
          <p:cNvSpPr>
            <a:spLocks noGrp="1"/>
          </p:cNvSpPr>
          <p:nvPr>
            <p:ph idx="1"/>
          </p:nvPr>
        </p:nvSpPr>
        <p:spPr>
          <a:xfrm>
            <a:off x="914400" y="1783560"/>
            <a:ext cx="7772400" cy="3855240"/>
          </a:xfrm>
        </p:spPr>
        <p:txBody>
          <a:bodyPr>
            <a:normAutofit fontScale="92500"/>
          </a:bodyPr>
          <a:lstStyle/>
          <a:p>
            <a:pPr marL="582930" indent="-514350">
              <a:buFont typeface="+mj-lt"/>
              <a:buAutoNum type="arabicPeriod"/>
            </a:pPr>
            <a:r>
              <a:rPr lang="en-US" dirty="0"/>
              <a:t>Supplies nutrients to our body not given by the food that we consume</a:t>
            </a:r>
          </a:p>
          <a:p>
            <a:pPr marL="582930" indent="-514350">
              <a:buFont typeface="+mj-lt"/>
              <a:buAutoNum type="arabicPeriod"/>
            </a:pPr>
            <a:r>
              <a:rPr lang="en-US" dirty="0"/>
              <a:t>Assures good balance of nutrients in our body; homeostasis</a:t>
            </a:r>
          </a:p>
          <a:p>
            <a:pPr marL="582930" indent="-514350">
              <a:buFont typeface="+mj-lt"/>
              <a:buAutoNum type="arabicPeriod"/>
            </a:pPr>
            <a:r>
              <a:rPr lang="en-US" dirty="0"/>
              <a:t>Helps extend our age and wellness</a:t>
            </a:r>
          </a:p>
          <a:p>
            <a:pPr marL="582930" indent="-514350">
              <a:buFont typeface="+mj-lt"/>
              <a:buAutoNum type="arabicPeriod"/>
            </a:pPr>
            <a:r>
              <a:rPr lang="en-US" dirty="0"/>
              <a:t>Increases immune system and bone health</a:t>
            </a:r>
          </a:p>
          <a:p>
            <a:pPr marL="582930" indent="-514350">
              <a:buFont typeface="+mj-lt"/>
              <a:buAutoNum type="arabicPeriod"/>
            </a:pPr>
            <a:r>
              <a:rPr lang="en-US" dirty="0"/>
              <a:t>Helps memory health</a:t>
            </a:r>
          </a:p>
          <a:p>
            <a:pPr marL="582930" indent="-514350">
              <a:buNone/>
            </a:pPr>
            <a:endParaRPr lang="en-US" dirty="0"/>
          </a:p>
          <a:p>
            <a:pPr marL="582930" indent="-514350">
              <a:buFont typeface="+mj-lt"/>
              <a:buAutoNum type="arabicPeriod"/>
            </a:pPr>
            <a:endParaRPr lang="en-US" dirty="0"/>
          </a:p>
          <a:p>
            <a:pPr marL="582930" indent="-514350">
              <a:buFont typeface="+mj-lt"/>
              <a:buAutoNum type="arabicPeriod"/>
            </a:pPr>
            <a:endParaRPr lang="en-US" dirty="0"/>
          </a:p>
          <a:p>
            <a:pPr marL="582930" indent="-514350">
              <a:buFont typeface="+mj-lt"/>
              <a:buAutoNum type="arabicPeriod"/>
            </a:pPr>
            <a:endParaRPr lang="en-US" dirty="0"/>
          </a:p>
        </p:txBody>
      </p:sp>
    </p:spTree>
    <p:extLst>
      <p:ext uri="{BB962C8B-B14F-4D97-AF65-F5344CB8AC3E}">
        <p14:creationId xmlns:p14="http://schemas.microsoft.com/office/powerpoint/2010/main" val="1907761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Water Soluble VS Fat Soluble</a:t>
            </a:r>
          </a:p>
        </p:txBody>
      </p:sp>
      <p:sp>
        <p:nvSpPr>
          <p:cNvPr id="9" name="Content Placeholder 8"/>
          <p:cNvSpPr>
            <a:spLocks noGrp="1"/>
          </p:cNvSpPr>
          <p:nvPr>
            <p:ph sz="half" idx="1"/>
          </p:nvPr>
        </p:nvSpPr>
        <p:spPr/>
        <p:txBody>
          <a:bodyPr>
            <a:normAutofit/>
          </a:bodyPr>
          <a:lstStyle/>
          <a:p>
            <a:r>
              <a:rPr lang="en-US" dirty="0"/>
              <a:t>Water soluble is capable of dissolving in water </a:t>
            </a:r>
          </a:p>
          <a:p>
            <a:r>
              <a:rPr lang="en-US" dirty="0"/>
              <a:t> Fat soluble vitamins requires fat to be present in order to be properly absorbed</a:t>
            </a:r>
          </a:p>
          <a:p>
            <a:pPr lvl="1"/>
            <a:r>
              <a:rPr lang="en-US" dirty="0"/>
              <a:t>List of Fat soluble vitamins</a:t>
            </a:r>
          </a:p>
          <a:p>
            <a:pPr lvl="2"/>
            <a:r>
              <a:rPr lang="en-US" dirty="0"/>
              <a:t>Vitamin  A, E, D, K</a:t>
            </a:r>
          </a:p>
        </p:txBody>
      </p:sp>
      <p:pic>
        <p:nvPicPr>
          <p:cNvPr id="10" name="Picture 2"/>
          <p:cNvPicPr>
            <a:picLocks noGrp="1" noChangeAspect="1" noChangeArrowheads="1"/>
          </p:cNvPicPr>
          <p:nvPr>
            <p:ph sz="half" idx="2"/>
          </p:nvPr>
        </p:nvPicPr>
        <p:blipFill>
          <a:blip r:embed="rId2" cstate="print"/>
          <a:srcRect/>
          <a:stretch>
            <a:fillRect/>
          </a:stretch>
        </p:blipFill>
        <p:spPr bwMode="auto">
          <a:xfrm>
            <a:off x="4648200" y="1752600"/>
            <a:ext cx="4069237" cy="3048000"/>
          </a:xfrm>
          <a:prstGeom prst="rect">
            <a:avLst/>
          </a:prstGeom>
          <a:noFill/>
          <a:ln w="9525">
            <a:noFill/>
            <a:miter lim="800000"/>
            <a:headEnd/>
            <a:tailEnd/>
          </a:ln>
        </p:spPr>
      </p:pic>
    </p:spTree>
    <p:extLst>
      <p:ext uri="{BB962C8B-B14F-4D97-AF65-F5344CB8AC3E}">
        <p14:creationId xmlns:p14="http://schemas.microsoft.com/office/powerpoint/2010/main" val="333102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Fat soluble vitamins can lead to excess</a:t>
            </a:r>
          </a:p>
        </p:txBody>
      </p:sp>
      <p:sp>
        <p:nvSpPr>
          <p:cNvPr id="3" name="Content Placeholder 2"/>
          <p:cNvSpPr>
            <a:spLocks noGrp="1"/>
          </p:cNvSpPr>
          <p:nvPr>
            <p:ph sz="half" idx="1"/>
          </p:nvPr>
        </p:nvSpPr>
        <p:spPr/>
        <p:txBody>
          <a:bodyPr>
            <a:normAutofit/>
          </a:bodyPr>
          <a:lstStyle/>
          <a:p>
            <a:r>
              <a:rPr lang="en-US" dirty="0"/>
              <a:t>Vitamins that are fat soluble are stored in your fat, Because of this reason there can be an excess of vitamins stored in your unused body fat that will not be released from the body. </a:t>
            </a:r>
          </a:p>
        </p:txBody>
      </p:sp>
      <p:pic>
        <p:nvPicPr>
          <p:cNvPr id="5" name="Picture 2"/>
          <p:cNvPicPr>
            <a:picLocks noGrp="1" noChangeAspect="1" noChangeArrowheads="1"/>
          </p:cNvPicPr>
          <p:nvPr>
            <p:ph sz="half" idx="2"/>
          </p:nvPr>
        </p:nvPicPr>
        <p:blipFill>
          <a:blip r:embed="rId2" cstate="print"/>
          <a:stretch>
            <a:fillRect/>
          </a:stretch>
        </p:blipFill>
        <p:spPr bwMode="auto">
          <a:xfrm>
            <a:off x="5181600" y="2286000"/>
            <a:ext cx="2857500" cy="3371850"/>
          </a:xfrm>
          <a:prstGeom prst="rect">
            <a:avLst/>
          </a:prstGeom>
          <a:noFill/>
          <a:ln w="9525">
            <a:noFill/>
            <a:miter lim="800000"/>
            <a:headEnd/>
            <a:tailEnd/>
          </a:ln>
        </p:spPr>
      </p:pic>
    </p:spTree>
    <p:extLst>
      <p:ext uri="{BB962C8B-B14F-4D97-AF65-F5344CB8AC3E}">
        <p14:creationId xmlns:p14="http://schemas.microsoft.com/office/powerpoint/2010/main" val="337516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Nutrient Deficiency</a:t>
            </a:r>
          </a:p>
        </p:txBody>
      </p:sp>
      <p:sp>
        <p:nvSpPr>
          <p:cNvPr id="3" name="Content Placeholder 2"/>
          <p:cNvSpPr>
            <a:spLocks noGrp="1"/>
          </p:cNvSpPr>
          <p:nvPr>
            <p:ph sz="half" idx="1"/>
          </p:nvPr>
        </p:nvSpPr>
        <p:spPr/>
        <p:txBody>
          <a:bodyPr/>
          <a:lstStyle/>
          <a:p>
            <a:r>
              <a:rPr lang="en-US" dirty="0"/>
              <a:t>Nutrient Deficiency- Absence or insufficiency of some factor needed for normal growth and development (www.fao.org)</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800600" y="2209800"/>
            <a:ext cx="3733800" cy="2822058"/>
          </a:xfrm>
          <a:prstGeom prst="rect">
            <a:avLst/>
          </a:prstGeom>
          <a:noFill/>
          <a:ln w="9525">
            <a:noFill/>
            <a:miter lim="800000"/>
            <a:headEnd/>
            <a:tailEnd/>
          </a:ln>
        </p:spPr>
      </p:pic>
    </p:spTree>
    <p:extLst>
      <p:ext uri="{BB962C8B-B14F-4D97-AF65-F5344CB8AC3E}">
        <p14:creationId xmlns:p14="http://schemas.microsoft.com/office/powerpoint/2010/main" val="3792788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 B Vitamins</a:t>
            </a:r>
          </a:p>
        </p:txBody>
      </p:sp>
      <p:sp>
        <p:nvSpPr>
          <p:cNvPr id="3" name="Content Placeholder 2"/>
          <p:cNvSpPr>
            <a:spLocks noGrp="1"/>
          </p:cNvSpPr>
          <p:nvPr>
            <p:ph sz="half" idx="1"/>
          </p:nvPr>
        </p:nvSpPr>
        <p:spPr>
          <a:xfrm>
            <a:off x="0" y="1295400"/>
            <a:ext cx="6172200" cy="5087499"/>
          </a:xfrm>
        </p:spPr>
        <p:txBody>
          <a:bodyPr>
            <a:normAutofit/>
          </a:bodyPr>
          <a:lstStyle/>
          <a:p>
            <a:r>
              <a:rPr lang="en-US" dirty="0"/>
              <a:t>The vitamin B-complex refers to all of the known essential water-soluble vitamins except for vitamin C.</a:t>
            </a:r>
          </a:p>
          <a:p>
            <a:r>
              <a:rPr lang="en-US" dirty="0"/>
              <a:t> </a:t>
            </a:r>
            <a:r>
              <a:rPr lang="en-US" sz="2000" dirty="0"/>
              <a:t>These include thiamine (vitamin B1), riboflavin (vitamin B2), niacin (vitamin B3), </a:t>
            </a:r>
            <a:r>
              <a:rPr lang="en-US" sz="2000" dirty="0" err="1"/>
              <a:t>pantothenic</a:t>
            </a:r>
            <a:r>
              <a:rPr lang="en-US" sz="2000" dirty="0"/>
              <a:t> acid (vitamin B5), pyridoxine (vitamin B6), biotin, folic acid and the </a:t>
            </a:r>
            <a:r>
              <a:rPr lang="en-US" sz="2000" dirty="0" err="1"/>
              <a:t>cobalamins</a:t>
            </a:r>
            <a:r>
              <a:rPr lang="en-US" sz="2000" dirty="0"/>
              <a:t> (vitamin B12).</a:t>
            </a:r>
          </a:p>
          <a:p>
            <a:pPr algn="ctr"/>
            <a:r>
              <a:rPr lang="en-US" sz="2000" dirty="0"/>
              <a:t>(evitamins.com</a:t>
            </a:r>
            <a:r>
              <a:rPr lang="en-US" dirty="0"/>
              <a:t>)</a:t>
            </a:r>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5791200" y="2560320"/>
            <a:ext cx="3048000" cy="2042160"/>
          </a:xfrm>
          <a:prstGeom prst="rect">
            <a:avLst/>
          </a:prstGeom>
          <a:noFill/>
          <a:ln w="9525">
            <a:noFill/>
            <a:miter lim="800000"/>
            <a:headEnd/>
            <a:tailEnd/>
          </a:ln>
        </p:spPr>
      </p:pic>
    </p:spTree>
    <p:extLst>
      <p:ext uri="{BB962C8B-B14F-4D97-AF65-F5344CB8AC3E}">
        <p14:creationId xmlns:p14="http://schemas.microsoft.com/office/powerpoint/2010/main" val="977658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Vitamins should we take a day?</a:t>
            </a:r>
          </a:p>
        </p:txBody>
      </p:sp>
      <p:sp>
        <p:nvSpPr>
          <p:cNvPr id="3" name="Content Placeholder 2"/>
          <p:cNvSpPr>
            <a:spLocks noGrp="1"/>
          </p:cNvSpPr>
          <p:nvPr>
            <p:ph sz="half" idx="1"/>
          </p:nvPr>
        </p:nvSpPr>
        <p:spPr/>
        <p:txBody>
          <a:bodyPr>
            <a:normAutofit fontScale="77500" lnSpcReduction="20000"/>
          </a:bodyPr>
          <a:lstStyle/>
          <a:p>
            <a:endParaRPr lang="en-US" dirty="0"/>
          </a:p>
          <a:p>
            <a:r>
              <a:rPr lang="en-US" dirty="0"/>
              <a:t>Up to age 50, 1,000 milligrams (mg) a day; thereafter, 1,200 mg. If you don't get at least three servings of dairy a day, fill the gap with a supplement.</a:t>
            </a:r>
          </a:p>
          <a:p>
            <a:endParaRPr lang="en-US" dirty="0"/>
          </a:p>
          <a:p>
            <a:r>
              <a:rPr lang="en-US" dirty="0"/>
              <a:t>Just because one person takes a pill and they feel better that doesn't mean that the pill was responsible for the effect. So no its not always the vitamin that keeps you healthy.</a:t>
            </a:r>
          </a:p>
          <a:p>
            <a:pPr>
              <a:buNone/>
            </a:pPr>
            <a:r>
              <a:rPr lang="en-US" dirty="0"/>
              <a:t> </a:t>
            </a:r>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86300" y="2238375"/>
            <a:ext cx="3810000" cy="2857500"/>
          </a:xfrm>
          <a:prstGeom prst="rect">
            <a:avLst/>
          </a:prstGeom>
          <a:noFill/>
          <a:ln w="9525">
            <a:noFill/>
            <a:miter lim="800000"/>
            <a:headEnd/>
            <a:tailEnd/>
          </a:ln>
        </p:spPr>
      </p:pic>
    </p:spTree>
    <p:extLst>
      <p:ext uri="{BB962C8B-B14F-4D97-AF65-F5344CB8AC3E}">
        <p14:creationId xmlns:p14="http://schemas.microsoft.com/office/powerpoint/2010/main" val="2650401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470025"/>
          </a:xfrm>
        </p:spPr>
        <p:txBody>
          <a:bodyPr>
            <a:noAutofit/>
          </a:bodyPr>
          <a:lstStyle/>
          <a:p>
            <a:r>
              <a:rPr lang="en-US" sz="9600" dirty="0">
                <a:latin typeface="Broadway" pitchFamily="82" charset="0"/>
              </a:rPr>
              <a:t>Minerals</a:t>
            </a:r>
          </a:p>
        </p:txBody>
      </p:sp>
      <p:sp>
        <p:nvSpPr>
          <p:cNvPr id="3" name="Subtitle 2"/>
          <p:cNvSpPr>
            <a:spLocks noGrp="1"/>
          </p:cNvSpPr>
          <p:nvPr>
            <p:ph type="subTitle" idx="1"/>
          </p:nvPr>
        </p:nvSpPr>
        <p:spPr>
          <a:xfrm>
            <a:off x="1295400" y="3200400"/>
            <a:ext cx="6400800" cy="1752600"/>
          </a:xfrm>
        </p:spPr>
        <p:txBody>
          <a:bodyPr/>
          <a:lstStyle/>
          <a:p>
            <a:r>
              <a:rPr lang="en-US" dirty="0">
                <a:latin typeface="Century Gothic" pitchFamily="34" charset="0"/>
              </a:rPr>
              <a:t>By Emma and Lizzie</a:t>
            </a:r>
          </a:p>
        </p:txBody>
      </p:sp>
      <p:pic>
        <p:nvPicPr>
          <p:cNvPr id="4" name="Picture 3" descr="elyminerals.jpg"/>
          <p:cNvPicPr>
            <a:picLocks noChangeAspect="1"/>
          </p:cNvPicPr>
          <p:nvPr/>
        </p:nvPicPr>
        <p:blipFill>
          <a:blip r:embed="rId2" cstate="print"/>
          <a:stretch>
            <a:fillRect/>
          </a:stretch>
        </p:blipFill>
        <p:spPr>
          <a:xfrm>
            <a:off x="5943600" y="3657600"/>
            <a:ext cx="3200400" cy="3200400"/>
          </a:xfrm>
          <a:prstGeom prst="rect">
            <a:avLst/>
          </a:prstGeom>
        </p:spPr>
      </p:pic>
      <p:pic>
        <p:nvPicPr>
          <p:cNvPr id="5" name="Picture 4" descr="vitamins_minerals_health_benefits_2.jpg"/>
          <p:cNvPicPr>
            <a:picLocks noChangeAspect="1"/>
          </p:cNvPicPr>
          <p:nvPr/>
        </p:nvPicPr>
        <p:blipFill>
          <a:blip r:embed="rId3" cstate="print"/>
          <a:stretch>
            <a:fillRect/>
          </a:stretch>
        </p:blipFill>
        <p:spPr>
          <a:xfrm>
            <a:off x="1600200" y="0"/>
            <a:ext cx="3124200" cy="2057400"/>
          </a:xfrm>
          <a:prstGeom prst="rect">
            <a:avLst/>
          </a:prstGeom>
        </p:spPr>
      </p:pic>
      <p:pic>
        <p:nvPicPr>
          <p:cNvPr id="6" name="Picture 5" descr="vitamins&amp;minerals.jpg"/>
          <p:cNvPicPr>
            <a:picLocks noChangeAspect="1"/>
          </p:cNvPicPr>
          <p:nvPr/>
        </p:nvPicPr>
        <p:blipFill>
          <a:blip r:embed="rId4" cstate="print"/>
          <a:stretch>
            <a:fillRect/>
          </a:stretch>
        </p:blipFill>
        <p:spPr>
          <a:xfrm>
            <a:off x="0" y="3740002"/>
            <a:ext cx="3429000" cy="3117998"/>
          </a:xfrm>
          <a:prstGeom prst="rect">
            <a:avLst/>
          </a:prstGeom>
        </p:spPr>
      </p:pic>
    </p:spTree>
    <p:extLst>
      <p:ext uri="{BB962C8B-B14F-4D97-AF65-F5344CB8AC3E}">
        <p14:creationId xmlns:p14="http://schemas.microsoft.com/office/powerpoint/2010/main" val="9186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391400" cy="1143000"/>
          </a:xfrm>
        </p:spPr>
        <p:txBody>
          <a:bodyPr>
            <a:normAutofit fontScale="90000"/>
          </a:bodyPr>
          <a:lstStyle/>
          <a:p>
            <a:r>
              <a:rPr lang="en-US" sz="6000" dirty="0">
                <a:latin typeface="Broadway" pitchFamily="82" charset="0"/>
              </a:rPr>
              <a:t>What is a Mineral?</a:t>
            </a:r>
          </a:p>
        </p:txBody>
      </p:sp>
      <p:sp>
        <p:nvSpPr>
          <p:cNvPr id="3" name="Content Placeholder 2"/>
          <p:cNvSpPr>
            <a:spLocks noGrp="1"/>
          </p:cNvSpPr>
          <p:nvPr>
            <p:ph idx="1"/>
          </p:nvPr>
        </p:nvSpPr>
        <p:spPr>
          <a:xfrm>
            <a:off x="228600" y="1752600"/>
            <a:ext cx="8229600" cy="4525963"/>
          </a:xfrm>
        </p:spPr>
        <p:txBody>
          <a:bodyPr>
            <a:normAutofit fontScale="92500" lnSpcReduction="10000"/>
          </a:bodyPr>
          <a:lstStyle/>
          <a:p>
            <a:pPr>
              <a:buNone/>
            </a:pPr>
            <a:endParaRPr lang="en-US" dirty="0"/>
          </a:p>
          <a:p>
            <a:pPr>
              <a:buNone/>
            </a:pPr>
            <a:r>
              <a:rPr lang="en-US" sz="2600" dirty="0">
                <a:latin typeface="Century Gothic" pitchFamily="34" charset="0"/>
              </a:rPr>
              <a:t>     Minerals are macroelements. Macroelements are elements that our bodies need in large amounts. Some examples of minerals are calcium, magnesium, sodium, potassium, phosphorus, chlorine, and sulphur. Minerals are also a trace or microelements. Microelements are elements that our body needs in small amounts. Some examples are iron, zinc, manganese, copper, iodine, </a:t>
            </a:r>
          </a:p>
          <a:p>
            <a:pPr>
              <a:buNone/>
            </a:pPr>
            <a:r>
              <a:rPr lang="en-US" sz="2600" dirty="0">
                <a:latin typeface="Century Gothic" pitchFamily="34" charset="0"/>
              </a:rPr>
              <a:t>	cobalt, nickel, fluorine, vanadium, </a:t>
            </a:r>
          </a:p>
          <a:p>
            <a:pPr>
              <a:buNone/>
            </a:pPr>
            <a:r>
              <a:rPr lang="en-US" sz="2600" dirty="0">
                <a:latin typeface="Century Gothic" pitchFamily="34" charset="0"/>
              </a:rPr>
              <a:t>	chromium, molybdenum, selenium, </a:t>
            </a:r>
          </a:p>
          <a:p>
            <a:pPr>
              <a:buNone/>
            </a:pPr>
            <a:r>
              <a:rPr lang="en-US" sz="2600" dirty="0">
                <a:latin typeface="Century Gothic" pitchFamily="34" charset="0"/>
              </a:rPr>
              <a:t>	tin, and silicon.</a:t>
            </a:r>
          </a:p>
          <a:p>
            <a:endParaRPr lang="en-US" dirty="0"/>
          </a:p>
        </p:txBody>
      </p:sp>
      <p:pic>
        <p:nvPicPr>
          <p:cNvPr id="4" name="Picture 3" descr="apple body.jpg"/>
          <p:cNvPicPr>
            <a:picLocks noChangeAspect="1"/>
          </p:cNvPicPr>
          <p:nvPr/>
        </p:nvPicPr>
        <p:blipFill>
          <a:blip r:embed="rId2" cstate="print"/>
          <a:stretch>
            <a:fillRect/>
          </a:stretch>
        </p:blipFill>
        <p:spPr>
          <a:xfrm>
            <a:off x="7011324" y="4924530"/>
            <a:ext cx="2132676" cy="1933470"/>
          </a:xfrm>
          <a:prstGeom prst="rect">
            <a:avLst/>
          </a:prstGeom>
        </p:spPr>
      </p:pic>
      <p:pic>
        <p:nvPicPr>
          <p:cNvPr id="5" name="Picture 4" descr="food.jpg"/>
          <p:cNvPicPr>
            <a:picLocks noChangeAspect="1"/>
          </p:cNvPicPr>
          <p:nvPr/>
        </p:nvPicPr>
        <p:blipFill>
          <a:blip r:embed="rId3" cstate="print"/>
          <a:stretch>
            <a:fillRect/>
          </a:stretch>
        </p:blipFill>
        <p:spPr>
          <a:xfrm>
            <a:off x="457200" y="304800"/>
            <a:ext cx="1600200" cy="1600200"/>
          </a:xfrm>
          <a:prstGeom prst="rect">
            <a:avLst/>
          </a:prstGeom>
        </p:spPr>
      </p:pic>
    </p:spTree>
    <p:extLst>
      <p:ext uri="{BB962C8B-B14F-4D97-AF65-F5344CB8AC3E}">
        <p14:creationId xmlns:p14="http://schemas.microsoft.com/office/powerpoint/2010/main" val="2264792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oadway" pitchFamily="82" charset="0"/>
              </a:rPr>
              <a:t>General Function of Minerals</a:t>
            </a:r>
          </a:p>
        </p:txBody>
      </p:sp>
      <p:sp>
        <p:nvSpPr>
          <p:cNvPr id="3" name="Content Placeholder 2"/>
          <p:cNvSpPr>
            <a:spLocks noGrp="1"/>
          </p:cNvSpPr>
          <p:nvPr>
            <p:ph idx="1"/>
          </p:nvPr>
        </p:nvSpPr>
        <p:spPr/>
        <p:txBody>
          <a:bodyPr>
            <a:normAutofit/>
          </a:bodyPr>
          <a:lstStyle/>
          <a:p>
            <a:pPr>
              <a:buNone/>
            </a:pPr>
            <a:r>
              <a:rPr lang="en-US" sz="2800" dirty="0">
                <a:latin typeface="Century Gothic" pitchFamily="34" charset="0"/>
              </a:rPr>
              <a:t>    The two general functions of minerals are building and regulating. These functions affect the skeleton and soft tissue. Minerals help your body’s heartbeat, prevent blood clots, control your body fluids, nerve response, and the flow of oxygen from the lungs to your tissue. Minerals also help your short term memory.</a:t>
            </a:r>
          </a:p>
          <a:p>
            <a:endParaRPr lang="en-US" dirty="0"/>
          </a:p>
        </p:txBody>
      </p:sp>
      <p:pic>
        <p:nvPicPr>
          <p:cNvPr id="4" name="Picture 3" descr="happy belly.JPG"/>
          <p:cNvPicPr>
            <a:picLocks noChangeAspect="1"/>
          </p:cNvPicPr>
          <p:nvPr/>
        </p:nvPicPr>
        <p:blipFill>
          <a:blip r:embed="rId2" cstate="print"/>
          <a:stretch>
            <a:fillRect/>
          </a:stretch>
        </p:blipFill>
        <p:spPr>
          <a:xfrm>
            <a:off x="6400800" y="5029200"/>
            <a:ext cx="2438400" cy="1626108"/>
          </a:xfrm>
          <a:prstGeom prst="rect">
            <a:avLst/>
          </a:prstGeom>
        </p:spPr>
      </p:pic>
    </p:spTree>
    <p:extLst>
      <p:ext uri="{BB962C8B-B14F-4D97-AF65-F5344CB8AC3E}">
        <p14:creationId xmlns:p14="http://schemas.microsoft.com/office/powerpoint/2010/main" val="3101102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oadway" pitchFamily="82" charset="0"/>
              </a:rPr>
              <a:t>Five Main Functions of Minerals</a:t>
            </a:r>
          </a:p>
        </p:txBody>
      </p:sp>
      <p:sp>
        <p:nvSpPr>
          <p:cNvPr id="3" name="Content Placeholder 2"/>
          <p:cNvSpPr>
            <a:spLocks noGrp="1"/>
          </p:cNvSpPr>
          <p:nvPr>
            <p:ph idx="1"/>
          </p:nvPr>
        </p:nvSpPr>
        <p:spPr/>
        <p:txBody>
          <a:bodyPr>
            <a:normAutofit/>
          </a:bodyPr>
          <a:lstStyle/>
          <a:p>
            <a:r>
              <a:rPr lang="en-US" sz="2400" dirty="0">
                <a:latin typeface="Century Gothic" pitchFamily="34" charset="0"/>
              </a:rPr>
              <a:t>Catalysts for many biological reactions within the body (function)</a:t>
            </a:r>
          </a:p>
          <a:p>
            <a:r>
              <a:rPr lang="en-US" sz="2400" dirty="0">
                <a:latin typeface="Century Gothic" pitchFamily="34" charset="0"/>
              </a:rPr>
              <a:t>muscle response</a:t>
            </a:r>
          </a:p>
          <a:p>
            <a:r>
              <a:rPr lang="en-US" sz="2400" dirty="0">
                <a:latin typeface="Century Gothic" pitchFamily="34" charset="0"/>
              </a:rPr>
              <a:t>the transmission of messages through the nervous system</a:t>
            </a:r>
          </a:p>
          <a:p>
            <a:r>
              <a:rPr lang="en-US" sz="2400" dirty="0">
                <a:latin typeface="Century Gothic" pitchFamily="34" charset="0"/>
              </a:rPr>
              <a:t>the production of hormones</a:t>
            </a:r>
          </a:p>
          <a:p>
            <a:r>
              <a:rPr lang="en-US" sz="2400" dirty="0">
                <a:latin typeface="Century Gothic" pitchFamily="34" charset="0"/>
              </a:rPr>
              <a:t>digestion, and the utilization of </a:t>
            </a:r>
          </a:p>
          <a:p>
            <a:pPr>
              <a:buNone/>
            </a:pPr>
            <a:r>
              <a:rPr lang="en-US" sz="2400" dirty="0">
                <a:latin typeface="Century Gothic" pitchFamily="34" charset="0"/>
              </a:rPr>
              <a:t>     nutrients in foods</a:t>
            </a:r>
          </a:p>
          <a:p>
            <a:endParaRPr lang="en-US" dirty="0"/>
          </a:p>
        </p:txBody>
      </p:sp>
      <p:pic>
        <p:nvPicPr>
          <p:cNvPr id="4" name="Picture 3" descr="MINERALS.JPG"/>
          <p:cNvPicPr>
            <a:picLocks noChangeAspect="1"/>
          </p:cNvPicPr>
          <p:nvPr/>
        </p:nvPicPr>
        <p:blipFill>
          <a:blip r:embed="rId2" cstate="print"/>
          <a:stretch>
            <a:fillRect/>
          </a:stretch>
        </p:blipFill>
        <p:spPr>
          <a:xfrm>
            <a:off x="5715000" y="3573059"/>
            <a:ext cx="2960828" cy="3284941"/>
          </a:xfrm>
          <a:prstGeom prst="rect">
            <a:avLst/>
          </a:prstGeom>
        </p:spPr>
      </p:pic>
    </p:spTree>
    <p:extLst>
      <p:ext uri="{BB962C8B-B14F-4D97-AF65-F5344CB8AC3E}">
        <p14:creationId xmlns:p14="http://schemas.microsoft.com/office/powerpoint/2010/main" val="126987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reasons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952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696200" cy="1066800"/>
          </a:xfrm>
        </p:spPr>
        <p:txBody>
          <a:bodyPr>
            <a:normAutofit/>
          </a:bodyPr>
          <a:lstStyle/>
          <a:p>
            <a:r>
              <a:rPr lang="en-US" dirty="0">
                <a:latin typeface="Broadway" pitchFamily="82" charset="0"/>
              </a:rPr>
              <a:t>Minerals vs. Vitamins</a:t>
            </a:r>
          </a:p>
        </p:txBody>
      </p:sp>
      <p:sp>
        <p:nvSpPr>
          <p:cNvPr id="3" name="Subtitle 2"/>
          <p:cNvSpPr>
            <a:spLocks noGrp="1"/>
          </p:cNvSpPr>
          <p:nvPr>
            <p:ph type="subTitle" idx="1"/>
          </p:nvPr>
        </p:nvSpPr>
        <p:spPr>
          <a:xfrm>
            <a:off x="0" y="1143000"/>
            <a:ext cx="9144000" cy="3276600"/>
          </a:xfrm>
        </p:spPr>
        <p:txBody>
          <a:bodyPr>
            <a:normAutofit/>
          </a:bodyPr>
          <a:lstStyle/>
          <a:p>
            <a:r>
              <a:rPr lang="en-US" sz="1600" dirty="0">
                <a:solidFill>
                  <a:schemeClr val="tx1"/>
                </a:solidFill>
                <a:latin typeface="Century Gothic" pitchFamily="34" charset="0"/>
                <a:cs typeface="Courier New" pitchFamily="49" charset="0"/>
              </a:rPr>
              <a:t>Both are needed to maintain a healthy body</a:t>
            </a:r>
          </a:p>
          <a:p>
            <a:r>
              <a:rPr lang="en-US" sz="1600" dirty="0">
                <a:solidFill>
                  <a:schemeClr val="tx1"/>
                </a:solidFill>
                <a:latin typeface="Century Gothic" pitchFamily="34" charset="0"/>
                <a:cs typeface="Courier New" pitchFamily="49" charset="0"/>
              </a:rPr>
              <a:t>Vitamins  release energy from food, developing red blood cells, blood clotting, maintain healthy skin/eye/hair</a:t>
            </a:r>
          </a:p>
          <a:p>
            <a:r>
              <a:rPr lang="en-US" sz="1600" dirty="0">
                <a:solidFill>
                  <a:schemeClr val="tx1"/>
                </a:solidFill>
                <a:latin typeface="Century Gothic" pitchFamily="34" charset="0"/>
                <a:cs typeface="Courier New" pitchFamily="49" charset="0"/>
              </a:rPr>
              <a:t>Minerals help in bone and tooth formation, blood coagulation, muscle contraction, keeping acid-alkaline balance in blood</a:t>
            </a:r>
          </a:p>
          <a:p>
            <a:r>
              <a:rPr lang="en-US" sz="1600" dirty="0">
                <a:solidFill>
                  <a:schemeClr val="tx1"/>
                </a:solidFill>
                <a:latin typeface="Century Gothic" pitchFamily="34" charset="0"/>
                <a:cs typeface="Courier New" pitchFamily="49" charset="0"/>
              </a:rPr>
              <a:t>Minerals are NOT vulnerable to heat, chemicals reactions, sunlight- indestructible</a:t>
            </a:r>
          </a:p>
          <a:p>
            <a:r>
              <a:rPr lang="en-US" sz="1600" dirty="0">
                <a:solidFill>
                  <a:schemeClr val="tx1"/>
                </a:solidFill>
                <a:latin typeface="Century Gothic" pitchFamily="34" charset="0"/>
                <a:cs typeface="Courier New" pitchFamily="49" charset="0"/>
              </a:rPr>
              <a:t>Vitamins ARE vulnerable</a:t>
            </a:r>
          </a:p>
          <a:p>
            <a:r>
              <a:rPr lang="en-US" sz="1600" dirty="0">
                <a:solidFill>
                  <a:schemeClr val="tx1"/>
                </a:solidFill>
                <a:latin typeface="Century Gothic" pitchFamily="34" charset="0"/>
                <a:cs typeface="Courier New" pitchFamily="49" charset="0"/>
              </a:rPr>
              <a:t>Vitamins can be divided into water soluble stored in the body) and fat-soluble (dissolved in the body’s fat cells and gets stored)</a:t>
            </a:r>
          </a:p>
          <a:p>
            <a:r>
              <a:rPr lang="en-US" sz="1600" dirty="0">
                <a:solidFill>
                  <a:schemeClr val="tx1"/>
                </a:solidFill>
                <a:latin typeface="Century Gothic" pitchFamily="34" charset="0"/>
                <a:cs typeface="Courier New" pitchFamily="49" charset="0"/>
              </a:rPr>
              <a:t>Minerals can be macro minerals (need large amounts by the body) and trace minerals (only need in small qualities)</a:t>
            </a:r>
          </a:p>
          <a:p>
            <a:endParaRPr lang="en-US" sz="1600" dirty="0">
              <a:latin typeface="Century Gothic" pitchFamily="34" charset="0"/>
              <a:cs typeface="Courier New" pitchFamily="49" charset="0"/>
            </a:endParaRPr>
          </a:p>
          <a:p>
            <a:endParaRPr lang="en-US" sz="2000" dirty="0">
              <a:latin typeface="Birch Std" pitchFamily="50" charset="0"/>
              <a:cs typeface="Courier New" pitchFamily="49" charset="0"/>
            </a:endParaRPr>
          </a:p>
        </p:txBody>
      </p:sp>
      <p:sp>
        <p:nvSpPr>
          <p:cNvPr id="4" name="TextBox 3"/>
          <p:cNvSpPr txBox="1"/>
          <p:nvPr/>
        </p:nvSpPr>
        <p:spPr>
          <a:xfrm>
            <a:off x="2743200" y="4495800"/>
            <a:ext cx="3505200" cy="954107"/>
          </a:xfrm>
          <a:prstGeom prst="rect">
            <a:avLst/>
          </a:prstGeom>
          <a:noFill/>
        </p:spPr>
        <p:txBody>
          <a:bodyPr wrap="square" rtlCol="0">
            <a:spAutoFit/>
          </a:bodyPr>
          <a:lstStyle/>
          <a:p>
            <a:r>
              <a:rPr lang="en-US" sz="2000" dirty="0">
                <a:solidFill>
                  <a:prstClr val="white"/>
                </a:solidFill>
                <a:latin typeface="Broadway" pitchFamily="82" charset="0"/>
              </a:rPr>
              <a:t>What’s a trace mineral?</a:t>
            </a:r>
          </a:p>
          <a:p>
            <a:endParaRPr lang="en-US" sz="3600" dirty="0">
              <a:solidFill>
                <a:prstClr val="white"/>
              </a:solidFill>
              <a:latin typeface="Broadway" pitchFamily="82" charset="0"/>
            </a:endParaRPr>
          </a:p>
        </p:txBody>
      </p:sp>
      <p:sp>
        <p:nvSpPr>
          <p:cNvPr id="5" name="TextBox 4"/>
          <p:cNvSpPr txBox="1"/>
          <p:nvPr/>
        </p:nvSpPr>
        <p:spPr>
          <a:xfrm>
            <a:off x="609600" y="4876800"/>
            <a:ext cx="8991600" cy="338554"/>
          </a:xfrm>
          <a:prstGeom prst="rect">
            <a:avLst/>
          </a:prstGeom>
          <a:noFill/>
        </p:spPr>
        <p:txBody>
          <a:bodyPr wrap="square" rtlCol="0">
            <a:spAutoFit/>
          </a:bodyPr>
          <a:lstStyle/>
          <a:p>
            <a:r>
              <a:rPr lang="en-US" sz="1600" dirty="0">
                <a:solidFill>
                  <a:prstClr val="white"/>
                </a:solidFill>
                <a:latin typeface="Century Gothic" pitchFamily="34" charset="0"/>
              </a:rPr>
              <a:t>Any element that is required in minutes quantities or physiological functioning</a:t>
            </a:r>
          </a:p>
        </p:txBody>
      </p:sp>
    </p:spTree>
    <p:extLst>
      <p:ext uri="{BB962C8B-B14F-4D97-AF65-F5344CB8AC3E}">
        <p14:creationId xmlns:p14="http://schemas.microsoft.com/office/powerpoint/2010/main" val="2501072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latin typeface="Broadway" pitchFamily="82" charset="0"/>
              </a:rPr>
              <a:t>What Foods Have Minerals?</a:t>
            </a: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800" dirty="0">
                <a:latin typeface="Century Gothic" pitchFamily="34" charset="0"/>
              </a:rPr>
              <a:t>Look for colorful foods! Like deep red or greens!</a:t>
            </a:r>
          </a:p>
          <a:p>
            <a:pPr>
              <a:buNone/>
            </a:pPr>
            <a:endParaRPr lang="en-US" sz="2800" dirty="0">
              <a:latin typeface="Century Gothic" pitchFamily="34" charset="0"/>
            </a:endParaRPr>
          </a:p>
          <a:p>
            <a:pPr>
              <a:buNone/>
            </a:pPr>
            <a:r>
              <a:rPr lang="en-US" sz="2800" dirty="0">
                <a:latin typeface="Century Gothic" pitchFamily="34" charset="0"/>
              </a:rPr>
              <a:t>Fruits and vegetables provide our bodies with minerals and vitamins</a:t>
            </a:r>
          </a:p>
          <a:p>
            <a:pPr>
              <a:buNone/>
            </a:pPr>
            <a:r>
              <a:rPr lang="en-US" sz="2800" dirty="0">
                <a:latin typeface="Century Gothic" pitchFamily="34" charset="0"/>
              </a:rPr>
              <a:t>  -they are also found in nuts, protein</a:t>
            </a:r>
          </a:p>
        </p:txBody>
      </p:sp>
      <p:pic>
        <p:nvPicPr>
          <p:cNvPr id="1026" name="Picture 2"/>
          <p:cNvPicPr>
            <a:picLocks noChangeAspect="1" noChangeArrowheads="1"/>
          </p:cNvPicPr>
          <p:nvPr/>
        </p:nvPicPr>
        <p:blipFill>
          <a:blip r:embed="rId2" cstate="print"/>
          <a:srcRect/>
          <a:stretch>
            <a:fillRect/>
          </a:stretch>
        </p:blipFill>
        <p:spPr bwMode="auto">
          <a:xfrm rot="20973683">
            <a:off x="239137" y="3713737"/>
            <a:ext cx="2905125" cy="29051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rot="21071094">
            <a:off x="5956828" y="3566631"/>
            <a:ext cx="2998399" cy="269476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rot="770600">
            <a:off x="2887013" y="3997731"/>
            <a:ext cx="3325230" cy="2353814"/>
          </a:xfrm>
          <a:prstGeom prst="rect">
            <a:avLst/>
          </a:prstGeom>
          <a:noFill/>
          <a:ln w="9525">
            <a:noFill/>
            <a:miter lim="800000"/>
            <a:headEnd/>
            <a:tailEnd/>
          </a:ln>
        </p:spPr>
      </p:pic>
    </p:spTree>
    <p:extLst>
      <p:ext uri="{BB962C8B-B14F-4D97-AF65-F5344CB8AC3E}">
        <p14:creationId xmlns:p14="http://schemas.microsoft.com/office/powerpoint/2010/main" val="3708234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itchFamily="82" charset="0"/>
              </a:rPr>
              <a:t>YAY MINERALS!</a:t>
            </a:r>
          </a:p>
        </p:txBody>
      </p:sp>
      <p:sp>
        <p:nvSpPr>
          <p:cNvPr id="3" name="Content Placeholder 2"/>
          <p:cNvSpPr>
            <a:spLocks noGrp="1"/>
          </p:cNvSpPr>
          <p:nvPr>
            <p:ph idx="1"/>
          </p:nvPr>
        </p:nvSpPr>
        <p:spPr/>
        <p:txBody>
          <a:bodyPr>
            <a:normAutofit/>
          </a:bodyPr>
          <a:lstStyle/>
          <a:p>
            <a:pPr algn="ctr">
              <a:buNone/>
            </a:pPr>
            <a:r>
              <a:rPr lang="en-US" sz="5400" dirty="0">
                <a:latin typeface="Giddyup Std" pitchFamily="50" charset="0"/>
              </a:rPr>
              <a:t>The End</a:t>
            </a:r>
          </a:p>
        </p:txBody>
      </p:sp>
      <p:pic>
        <p:nvPicPr>
          <p:cNvPr id="1026" name="Picture 2"/>
          <p:cNvPicPr>
            <a:picLocks noChangeAspect="1" noChangeArrowheads="1"/>
          </p:cNvPicPr>
          <p:nvPr/>
        </p:nvPicPr>
        <p:blipFill>
          <a:blip r:embed="rId2" cstate="print"/>
          <a:srcRect/>
          <a:stretch>
            <a:fillRect/>
          </a:stretch>
        </p:blipFill>
        <p:spPr bwMode="auto">
          <a:xfrm>
            <a:off x="3048000" y="2971800"/>
            <a:ext cx="3276600" cy="3276600"/>
          </a:xfrm>
          <a:prstGeom prst="rect">
            <a:avLst/>
          </a:prstGeom>
          <a:noFill/>
          <a:ln w="9525">
            <a:noFill/>
            <a:miter lim="800000"/>
            <a:headEnd/>
            <a:tailEnd/>
          </a:ln>
        </p:spPr>
      </p:pic>
    </p:spTree>
    <p:extLst>
      <p:ext uri="{BB962C8B-B14F-4D97-AF65-F5344CB8AC3E}">
        <p14:creationId xmlns:p14="http://schemas.microsoft.com/office/powerpoint/2010/main" val="841846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21455"/>
            <a:ext cx="7772400" cy="1470025"/>
          </a:xfrm>
        </p:spPr>
        <p:txBody>
          <a:bodyPr/>
          <a:lstStyle/>
          <a:p>
            <a:r>
              <a:rPr lang="en-US" dirty="0"/>
              <a:t>Fiber</a:t>
            </a:r>
          </a:p>
        </p:txBody>
      </p:sp>
      <p:sp>
        <p:nvSpPr>
          <p:cNvPr id="3" name="Subtitle 2"/>
          <p:cNvSpPr>
            <a:spLocks noGrp="1"/>
          </p:cNvSpPr>
          <p:nvPr>
            <p:ph type="subTitle" idx="1"/>
          </p:nvPr>
        </p:nvSpPr>
        <p:spPr>
          <a:xfrm>
            <a:off x="1371600" y="5062147"/>
            <a:ext cx="6400800" cy="1752600"/>
          </a:xfrm>
        </p:spPr>
        <p:txBody>
          <a:bodyPr/>
          <a:lstStyle/>
          <a:p>
            <a:r>
              <a:rPr lang="en-US" dirty="0"/>
              <a:t>Jordyn Imaña</a:t>
            </a:r>
          </a:p>
        </p:txBody>
      </p:sp>
      <p:pic>
        <p:nvPicPr>
          <p:cNvPr id="5" name="Picture 4"/>
          <p:cNvPicPr>
            <a:picLocks noChangeAspect="1"/>
          </p:cNvPicPr>
          <p:nvPr/>
        </p:nvPicPr>
        <p:blipFill>
          <a:blip r:embed="rId2" cstate="print"/>
          <a:stretch>
            <a:fillRect/>
          </a:stretch>
        </p:blipFill>
        <p:spPr>
          <a:xfrm>
            <a:off x="2307355" y="487812"/>
            <a:ext cx="4171577" cy="3112638"/>
          </a:xfrm>
          <a:prstGeom prst="rect">
            <a:avLst/>
          </a:prstGeom>
        </p:spPr>
      </p:pic>
    </p:spTree>
    <p:extLst>
      <p:ext uri="{BB962C8B-B14F-4D97-AF65-F5344CB8AC3E}">
        <p14:creationId xmlns:p14="http://schemas.microsoft.com/office/powerpoint/2010/main" val="2812630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t>
            </a:r>
          </a:p>
        </p:txBody>
      </p:sp>
      <p:sp>
        <p:nvSpPr>
          <p:cNvPr id="3" name="Content Placeholder 2"/>
          <p:cNvSpPr>
            <a:spLocks noGrp="1"/>
          </p:cNvSpPr>
          <p:nvPr>
            <p:ph idx="1"/>
          </p:nvPr>
        </p:nvSpPr>
        <p:spPr/>
        <p:txBody>
          <a:bodyPr/>
          <a:lstStyle/>
          <a:p>
            <a:r>
              <a:rPr lang="en-US" dirty="0"/>
              <a:t>Adds bulk to your diet</a:t>
            </a:r>
          </a:p>
          <a:p>
            <a:r>
              <a:rPr lang="en-US" dirty="0"/>
              <a:t>Helpful in controlling weight</a:t>
            </a:r>
          </a:p>
          <a:p>
            <a:r>
              <a:rPr lang="en-US" dirty="0"/>
              <a:t>Aids digestion</a:t>
            </a:r>
          </a:p>
          <a:p>
            <a:r>
              <a:rPr lang="en-US" dirty="0"/>
              <a:t>Helps prevent constipation</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5537200" y="2445948"/>
            <a:ext cx="3187700" cy="2552700"/>
          </a:xfrm>
          <a:prstGeom prst="rect">
            <a:avLst/>
          </a:prstGeom>
        </p:spPr>
      </p:pic>
    </p:spTree>
    <p:extLst>
      <p:ext uri="{BB962C8B-B14F-4D97-AF65-F5344CB8AC3E}">
        <p14:creationId xmlns:p14="http://schemas.microsoft.com/office/powerpoint/2010/main" val="4169717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Daily Intake</a:t>
            </a:r>
          </a:p>
        </p:txBody>
      </p:sp>
      <p:sp>
        <p:nvSpPr>
          <p:cNvPr id="3" name="Content Placeholder 2"/>
          <p:cNvSpPr>
            <a:spLocks noGrp="1"/>
          </p:cNvSpPr>
          <p:nvPr>
            <p:ph idx="1"/>
          </p:nvPr>
        </p:nvSpPr>
        <p:spPr>
          <a:xfrm>
            <a:off x="457200" y="1857041"/>
            <a:ext cx="8229600" cy="4525963"/>
          </a:xfrm>
        </p:spPr>
        <p:txBody>
          <a:bodyPr/>
          <a:lstStyle/>
          <a:p>
            <a:r>
              <a:rPr lang="en-US" dirty="0"/>
              <a:t>25 grams in girls/women under 50</a:t>
            </a:r>
          </a:p>
          <a:p>
            <a:r>
              <a:rPr lang="en-US" dirty="0"/>
              <a:t>30-38 grams in boys/men under 50</a:t>
            </a:r>
          </a:p>
        </p:txBody>
      </p:sp>
      <p:pic>
        <p:nvPicPr>
          <p:cNvPr id="4" name="Picture 3"/>
          <p:cNvPicPr>
            <a:picLocks noChangeAspect="1"/>
          </p:cNvPicPr>
          <p:nvPr/>
        </p:nvPicPr>
        <p:blipFill>
          <a:blip r:embed="rId2" cstate="print"/>
          <a:stretch>
            <a:fillRect/>
          </a:stretch>
        </p:blipFill>
        <p:spPr>
          <a:xfrm>
            <a:off x="4455826" y="3733437"/>
            <a:ext cx="3429000" cy="2374900"/>
          </a:xfrm>
          <a:prstGeom prst="rect">
            <a:avLst/>
          </a:prstGeom>
        </p:spPr>
      </p:pic>
    </p:spTree>
    <p:extLst>
      <p:ext uri="{BB962C8B-B14F-4D97-AF65-F5344CB8AC3E}">
        <p14:creationId xmlns:p14="http://schemas.microsoft.com/office/powerpoint/2010/main" val="231319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Insoluble vs Soluble</a:t>
            </a:r>
          </a:p>
        </p:txBody>
      </p:sp>
      <p:sp>
        <p:nvSpPr>
          <p:cNvPr id="3" name="Content Placeholder 2"/>
          <p:cNvSpPr>
            <a:spLocks noGrp="1"/>
          </p:cNvSpPr>
          <p:nvPr>
            <p:ph idx="1"/>
          </p:nvPr>
        </p:nvSpPr>
        <p:spPr>
          <a:xfrm>
            <a:off x="513748" y="2240222"/>
            <a:ext cx="5058044" cy="4237868"/>
          </a:xfrm>
        </p:spPr>
        <p:txBody>
          <a:bodyPr>
            <a:normAutofit fontScale="55000" lnSpcReduction="20000"/>
          </a:bodyPr>
          <a:lstStyle/>
          <a:p>
            <a:r>
              <a:rPr lang="en-US" b="1" dirty="0"/>
              <a:t>Soluble fibers</a:t>
            </a:r>
            <a:r>
              <a:rPr lang="en-US" dirty="0"/>
              <a:t> attract water and form a gel, which slows down digestion</a:t>
            </a:r>
          </a:p>
          <a:p>
            <a:pPr lvl="1"/>
            <a:r>
              <a:rPr lang="en-US" b="1" dirty="0"/>
              <a:t>Sources of soluble fiber: </a:t>
            </a:r>
            <a:r>
              <a:rPr lang="en-US" dirty="0"/>
              <a:t>oatmeal, oat cereal, lentils, apples, oranges, pears, oat bran, strawberries, nuts, flaxseeds, beans, dried peas, blueberries, psyllium, cucumbers, celery, and carrots</a:t>
            </a:r>
          </a:p>
          <a:p>
            <a:r>
              <a:rPr lang="en-US" b="1" dirty="0"/>
              <a:t>Insoluble fibers</a:t>
            </a:r>
            <a:r>
              <a:rPr lang="en-US" dirty="0"/>
              <a:t> are considered gut-healthy fiber because they have a laxative effect and add bulk to the diet, helping prevent constipation</a:t>
            </a:r>
          </a:p>
          <a:p>
            <a:pPr lvl="1"/>
            <a:r>
              <a:rPr lang="en-US" b="1" dirty="0"/>
              <a:t>Sources of insoluble fiber:</a:t>
            </a:r>
            <a:r>
              <a:rPr lang="en-US" dirty="0"/>
              <a:t> whole wheat, whole grains, wheat bran, corn bran, seeds, nuts, barley, couscous, brown rice, bulgur, zucchini, celery, broccoli, cabbage, onions, tomatoes, carrots, cucumbers, green beans, dark leafy vegetables, raisins, grapes, fruit, and root vegetable skins</a:t>
            </a:r>
          </a:p>
          <a:p>
            <a:pPr lvl="1"/>
            <a:endParaRPr lang="en-US" dirty="0"/>
          </a:p>
        </p:txBody>
      </p:sp>
      <p:pic>
        <p:nvPicPr>
          <p:cNvPr id="4" name="Picture 3"/>
          <p:cNvPicPr>
            <a:picLocks noChangeAspect="1"/>
          </p:cNvPicPr>
          <p:nvPr/>
        </p:nvPicPr>
        <p:blipFill>
          <a:blip r:embed="rId2" cstate="print"/>
          <a:stretch>
            <a:fillRect/>
          </a:stretch>
        </p:blipFill>
        <p:spPr>
          <a:xfrm>
            <a:off x="5571792" y="2421228"/>
            <a:ext cx="3342021" cy="2801197"/>
          </a:xfrm>
          <a:prstGeom prst="rect">
            <a:avLst/>
          </a:prstGeom>
        </p:spPr>
      </p:pic>
    </p:spTree>
    <p:extLst>
      <p:ext uri="{BB962C8B-B14F-4D97-AF65-F5344CB8AC3E}">
        <p14:creationId xmlns:p14="http://schemas.microsoft.com/office/powerpoint/2010/main" val="3482891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a:t>
            </a:r>
          </a:p>
        </p:txBody>
      </p:sp>
      <p:sp>
        <p:nvSpPr>
          <p:cNvPr id="3" name="Content Placeholder 2"/>
          <p:cNvSpPr>
            <a:spLocks noGrp="1"/>
          </p:cNvSpPr>
          <p:nvPr>
            <p:ph idx="1"/>
          </p:nvPr>
        </p:nvSpPr>
        <p:spPr/>
        <p:txBody>
          <a:bodyPr/>
          <a:lstStyle/>
          <a:p>
            <a:r>
              <a:rPr lang="en-US" dirty="0"/>
              <a:t>The average American consumes about 15 grams of fiber per day</a:t>
            </a:r>
          </a:p>
          <a:p>
            <a:r>
              <a:rPr lang="en-US" dirty="0"/>
              <a:t>A diet high in fiber, particularly breakfast cereals, can reduce a woman’s risk of developing coronary heart disease by up to 23% </a:t>
            </a:r>
          </a:p>
          <a:p>
            <a:pPr marL="0" indent="0">
              <a:buNone/>
            </a:pPr>
            <a:r>
              <a:rPr lang="en-US" dirty="0"/>
              <a:t>  </a:t>
            </a:r>
          </a:p>
        </p:txBody>
      </p:sp>
    </p:spTree>
    <p:extLst>
      <p:ext uri="{BB962C8B-B14F-4D97-AF65-F5344CB8AC3E}">
        <p14:creationId xmlns:p14="http://schemas.microsoft.com/office/powerpoint/2010/main" val="1225255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0"/>
            <a:ext cx="7589837" cy="762000"/>
          </a:xfrm>
        </p:spPr>
        <p:txBody>
          <a:bodyPr>
            <a:normAutofit fontScale="90000"/>
          </a:bodyPr>
          <a:lstStyle/>
          <a:p>
            <a:pPr algn="ctr"/>
            <a:r>
              <a:rPr lang="en-US" sz="6600" dirty="0"/>
              <a:t>Water</a:t>
            </a:r>
          </a:p>
        </p:txBody>
      </p:sp>
      <p:sp>
        <p:nvSpPr>
          <p:cNvPr id="98307" name="Rectangle 4"/>
          <p:cNvSpPr>
            <a:spLocks noGrp="1" noChangeArrowheads="1"/>
          </p:cNvSpPr>
          <p:nvPr>
            <p:ph type="body" sz="half" idx="2"/>
          </p:nvPr>
        </p:nvSpPr>
        <p:spPr>
          <a:xfrm>
            <a:off x="2667000" y="1066800"/>
            <a:ext cx="6811963" cy="4800600"/>
          </a:xfrm>
        </p:spPr>
        <p:txBody>
          <a:bodyPr>
            <a:normAutofit fontScale="92500" lnSpcReduction="20000"/>
          </a:bodyPr>
          <a:lstStyle/>
          <a:p>
            <a:pPr>
              <a:lnSpc>
                <a:spcPct val="90000"/>
              </a:lnSpc>
              <a:buNone/>
            </a:pPr>
            <a:r>
              <a:rPr lang="en-US" dirty="0"/>
              <a:t>Non-Caloric (</a:t>
            </a:r>
            <a:r>
              <a:rPr lang="en-US" dirty="0">
                <a:solidFill>
                  <a:srgbClr val="FF0000"/>
                </a:solidFill>
              </a:rPr>
              <a:t>0 Cal per gram</a:t>
            </a:r>
            <a:r>
              <a:rPr lang="en-US" dirty="0"/>
              <a:t>)</a:t>
            </a:r>
          </a:p>
          <a:p>
            <a:pPr>
              <a:lnSpc>
                <a:spcPct val="90000"/>
              </a:lnSpc>
              <a:buNone/>
            </a:pPr>
            <a:r>
              <a:rPr lang="en-US" dirty="0">
                <a:solidFill>
                  <a:srgbClr val="FF0000"/>
                </a:solidFill>
              </a:rPr>
              <a:t>Major Function</a:t>
            </a:r>
            <a:r>
              <a:rPr lang="en-US" dirty="0"/>
              <a:t>: Essential to life.</a:t>
            </a:r>
          </a:p>
          <a:p>
            <a:pPr lvl="1">
              <a:lnSpc>
                <a:spcPct val="90000"/>
              </a:lnSpc>
            </a:pPr>
            <a:r>
              <a:rPr lang="en-US" dirty="0"/>
              <a:t>Regulate body temperature</a:t>
            </a:r>
          </a:p>
          <a:p>
            <a:pPr lvl="1">
              <a:lnSpc>
                <a:spcPct val="90000"/>
              </a:lnSpc>
            </a:pPr>
            <a:r>
              <a:rPr lang="en-US" dirty="0"/>
              <a:t>Transports Nutrients</a:t>
            </a:r>
          </a:p>
          <a:p>
            <a:pPr lvl="1">
              <a:lnSpc>
                <a:spcPct val="90000"/>
              </a:lnSpc>
            </a:pPr>
            <a:r>
              <a:rPr lang="en-US" dirty="0"/>
              <a:t>Shock Absorption</a:t>
            </a:r>
          </a:p>
          <a:p>
            <a:pPr>
              <a:lnSpc>
                <a:spcPct val="90000"/>
              </a:lnSpc>
              <a:buNone/>
            </a:pPr>
            <a:r>
              <a:rPr lang="en-US" dirty="0"/>
              <a:t>Your body is </a:t>
            </a:r>
            <a:r>
              <a:rPr lang="en-US" dirty="0">
                <a:solidFill>
                  <a:srgbClr val="FF0000"/>
                </a:solidFill>
              </a:rPr>
              <a:t>Mostly Water</a:t>
            </a:r>
            <a:r>
              <a:rPr lang="en-US" dirty="0"/>
              <a:t>!</a:t>
            </a:r>
            <a:br>
              <a:rPr lang="en-US" dirty="0"/>
            </a:br>
            <a:r>
              <a:rPr lang="en-US" dirty="0"/>
              <a:t>(40-60% of body weight)</a:t>
            </a:r>
          </a:p>
          <a:p>
            <a:pPr>
              <a:lnSpc>
                <a:spcPct val="90000"/>
              </a:lnSpc>
              <a:buNone/>
            </a:pPr>
            <a:r>
              <a:rPr lang="en-US" dirty="0">
                <a:solidFill>
                  <a:srgbClr val="FF0000"/>
                </a:solidFill>
              </a:rPr>
              <a:t>Sources</a:t>
            </a:r>
            <a:r>
              <a:rPr lang="en-US" dirty="0"/>
              <a:t>- </a:t>
            </a:r>
            <a:r>
              <a:rPr lang="en-US" dirty="0">
                <a:solidFill>
                  <a:srgbClr val="FF0000"/>
                </a:solidFill>
              </a:rPr>
              <a:t>Anything in diet counts</a:t>
            </a:r>
            <a:br>
              <a:rPr lang="en-US" dirty="0">
                <a:solidFill>
                  <a:srgbClr val="FF0000"/>
                </a:solidFill>
              </a:rPr>
            </a:br>
            <a:r>
              <a:rPr lang="en-US" dirty="0"/>
              <a:t>Juices, Veggies, Fruit, etc.</a:t>
            </a:r>
            <a:br>
              <a:rPr lang="en-US" dirty="0"/>
            </a:br>
            <a:r>
              <a:rPr lang="en-US" dirty="0"/>
              <a:t/>
            </a:r>
            <a:br>
              <a:rPr lang="en-US" dirty="0"/>
            </a:br>
            <a:r>
              <a:rPr lang="en-US" dirty="0"/>
              <a:t>(Except Diuretics-things that make you urinate (caffeine=coffee/pop)</a:t>
            </a:r>
          </a:p>
        </p:txBody>
      </p:sp>
      <p:pic>
        <p:nvPicPr>
          <p:cNvPr id="98308" name="Picture 8" descr="Impact of a drop of water">
            <a:hlinkClick r:id="rId2" tooltip="Impact of a drop of water"/>
          </p:cNvPr>
          <p:cNvPicPr>
            <a:picLocks noChangeAspect="1" noChangeArrowheads="1"/>
          </p:cNvPicPr>
          <p:nvPr/>
        </p:nvPicPr>
        <p:blipFill>
          <a:blip r:embed="rId3" cstate="print"/>
          <a:srcRect/>
          <a:stretch>
            <a:fillRect/>
          </a:stretch>
        </p:blipFill>
        <p:spPr bwMode="auto">
          <a:xfrm rot="5400000">
            <a:off x="-644237" y="3622964"/>
            <a:ext cx="3879273" cy="2590800"/>
          </a:xfrm>
          <a:prstGeom prst="rect">
            <a:avLst/>
          </a:prstGeom>
          <a:noFill/>
          <a:ln w="9525">
            <a:noFill/>
            <a:miter lim="800000"/>
            <a:headEnd/>
            <a:tailEnd/>
          </a:ln>
        </p:spPr>
      </p:pic>
      <p:pic>
        <p:nvPicPr>
          <p:cNvPr id="98309" name="Picture 10" descr="willing%2520water%2520color">
            <a:hlinkClick r:id="rId4"/>
          </p:cNvPr>
          <p:cNvPicPr>
            <a:picLocks noChangeAspect="1" noChangeArrowheads="1"/>
          </p:cNvPicPr>
          <p:nvPr/>
        </p:nvPicPr>
        <p:blipFill>
          <a:blip r:embed="rId5" cstate="print"/>
          <a:srcRect/>
          <a:stretch>
            <a:fillRect/>
          </a:stretch>
        </p:blipFill>
        <p:spPr bwMode="auto">
          <a:xfrm rot="547471">
            <a:off x="234434" y="-207056"/>
            <a:ext cx="2445255" cy="3151778"/>
          </a:xfrm>
          <a:prstGeom prst="rect">
            <a:avLst/>
          </a:prstGeom>
          <a:noFill/>
          <a:ln w="9525">
            <a:noFill/>
            <a:miter lim="800000"/>
            <a:headEnd/>
            <a:tailEnd/>
          </a:ln>
        </p:spPr>
      </p:pic>
    </p:spTree>
    <p:extLst>
      <p:ext uri="{BB962C8B-B14F-4D97-AF65-F5344CB8AC3E}">
        <p14:creationId xmlns:p14="http://schemas.microsoft.com/office/powerpoint/2010/main" val="996519431"/>
      </p:ext>
    </p:extLst>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Water Do You Need?</a:t>
            </a:r>
          </a:p>
        </p:txBody>
      </p:sp>
      <p:sp>
        <p:nvSpPr>
          <p:cNvPr id="4" name="Text Placeholder 3"/>
          <p:cNvSpPr>
            <a:spLocks noGrp="1"/>
          </p:cNvSpPr>
          <p:nvPr>
            <p:ph type="body" sz="half" idx="2"/>
          </p:nvPr>
        </p:nvSpPr>
        <p:spPr>
          <a:xfrm>
            <a:off x="2438400" y="1981200"/>
            <a:ext cx="6507163" cy="4876800"/>
          </a:xfrm>
        </p:spPr>
        <p:txBody>
          <a:bodyPr/>
          <a:lstStyle/>
          <a:p>
            <a:pPr>
              <a:buNone/>
            </a:pPr>
            <a:r>
              <a:rPr lang="en-US" dirty="0"/>
              <a:t>    There are a LOT of formulas…a lot are good but the best way to know you’re hydrated is to check your </a:t>
            </a:r>
            <a:r>
              <a:rPr lang="en-US" b="1" dirty="0">
                <a:solidFill>
                  <a:srgbClr val="FF0000"/>
                </a:solidFill>
              </a:rPr>
              <a:t>urine</a:t>
            </a:r>
            <a:r>
              <a:rPr lang="en-US" dirty="0"/>
              <a:t>.</a:t>
            </a:r>
            <a:br>
              <a:rPr lang="en-US" dirty="0"/>
            </a:br>
            <a:r>
              <a:rPr lang="en-US" dirty="0"/>
              <a:t/>
            </a:r>
            <a:br>
              <a:rPr lang="en-US" dirty="0"/>
            </a:br>
            <a:r>
              <a:rPr lang="en-US" dirty="0"/>
              <a:t>IT SHOULD BE….</a:t>
            </a:r>
          </a:p>
          <a:p>
            <a:pPr>
              <a:buNone/>
            </a:pPr>
            <a:r>
              <a:rPr lang="en-US" dirty="0">
                <a:solidFill>
                  <a:srgbClr val="FFFF00"/>
                </a:solidFill>
              </a:rPr>
              <a:t>CLEAR </a:t>
            </a:r>
            <a:r>
              <a:rPr lang="en-US" dirty="0"/>
              <a:t>(Close to water)</a:t>
            </a:r>
            <a:br>
              <a:rPr lang="en-US" dirty="0"/>
            </a:br>
            <a:r>
              <a:rPr lang="en-US" dirty="0"/>
              <a:t>AND</a:t>
            </a:r>
          </a:p>
          <a:p>
            <a:pPr>
              <a:buNone/>
            </a:pPr>
            <a:r>
              <a:rPr lang="en-US" dirty="0">
                <a:solidFill>
                  <a:srgbClr val="FFFF00"/>
                </a:solidFill>
              </a:rPr>
              <a:t>COPIOUS</a:t>
            </a:r>
            <a:r>
              <a:rPr lang="en-US" dirty="0"/>
              <a:t> (Urinating a lot)</a:t>
            </a:r>
          </a:p>
        </p:txBody>
      </p:sp>
      <p:pic>
        <p:nvPicPr>
          <p:cNvPr id="5" name="Picture 12" descr="Human Urine Sample">
            <a:hlinkClick r:id="rId2" tooltip="Human Urine Sample"/>
          </p:cNvPr>
          <p:cNvPicPr>
            <a:picLocks noChangeAspect="1" noChangeArrowheads="1"/>
          </p:cNvPicPr>
          <p:nvPr/>
        </p:nvPicPr>
        <p:blipFill>
          <a:blip r:embed="rId3" cstate="print"/>
          <a:srcRect/>
          <a:stretch>
            <a:fillRect/>
          </a:stretch>
        </p:blipFill>
        <p:spPr bwMode="auto">
          <a:xfrm>
            <a:off x="-1" y="2286000"/>
            <a:ext cx="2089355" cy="4572000"/>
          </a:xfrm>
          <a:prstGeom prst="rect">
            <a:avLst/>
          </a:prstGeom>
          <a:noFill/>
          <a:ln w="9525">
            <a:noFill/>
            <a:miter lim="800000"/>
            <a:headEnd/>
            <a:tailEnd/>
          </a:ln>
        </p:spPr>
      </p:pic>
      <p:sp>
        <p:nvSpPr>
          <p:cNvPr id="6" name="Left Arrow 5"/>
          <p:cNvSpPr/>
          <p:nvPr/>
        </p:nvSpPr>
        <p:spPr bwMode="auto">
          <a:xfrm>
            <a:off x="1905000" y="4038600"/>
            <a:ext cx="3200400" cy="304800"/>
          </a:xfrm>
          <a:prstGeom prst="leftArrow">
            <a:avLst/>
          </a:prstGeom>
          <a:solidFill>
            <a:schemeClr val="accent4">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prstClr val="white"/>
              </a:solidFill>
              <a:latin typeface="Times New Roman" pitchFamily="18" charset="0"/>
            </a:endParaRPr>
          </a:p>
        </p:txBody>
      </p:sp>
    </p:spTree>
    <p:extLst>
      <p:ext uri="{BB962C8B-B14F-4D97-AF65-F5344CB8AC3E}">
        <p14:creationId xmlns:p14="http://schemas.microsoft.com/office/powerpoint/2010/main" val="2307910192"/>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MALNUTRITION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Under nutrition </a:t>
            </a:r>
            <a:r>
              <a:rPr lang="en-US" dirty="0">
                <a:latin typeface="Times New Roman" pitchFamily="18" charset="0"/>
                <a:cs typeface="Times New Roman" pitchFamily="18" charset="0"/>
              </a:rPr>
              <a:t>which includes wasting (low weight-for-height), stunting (low height-for-age) and underweight (low weight-for-age);</a:t>
            </a:r>
          </a:p>
          <a:p>
            <a:r>
              <a:rPr lang="en-US" b="1" dirty="0" smtClean="0">
                <a:latin typeface="Times New Roman" pitchFamily="18" charset="0"/>
                <a:cs typeface="Times New Roman" pitchFamily="18" charset="0"/>
              </a:rPr>
              <a:t>Micronutrient-related </a:t>
            </a:r>
            <a:r>
              <a:rPr lang="en-US" b="1" dirty="0">
                <a:latin typeface="Times New Roman" pitchFamily="18" charset="0"/>
                <a:cs typeface="Times New Roman" pitchFamily="18" charset="0"/>
              </a:rPr>
              <a:t>malnutrition</a:t>
            </a:r>
            <a:r>
              <a:rPr lang="en-US" dirty="0">
                <a:latin typeface="Times New Roman" pitchFamily="18" charset="0"/>
                <a:cs typeface="Times New Roman" pitchFamily="18" charset="0"/>
              </a:rPr>
              <a:t>, which includes micronutrient deficiencies (a lack of important vitamins and minerals) or micronutrient excess; and</a:t>
            </a:r>
          </a:p>
          <a:p>
            <a:r>
              <a:rPr lang="en-US" b="1" dirty="0" smtClean="0">
                <a:latin typeface="Times New Roman" pitchFamily="18" charset="0"/>
                <a:cs typeface="Times New Roman" pitchFamily="18" charset="0"/>
              </a:rPr>
              <a:t>Overweight</a:t>
            </a:r>
            <a:r>
              <a:rPr lang="en-US" b="1" dirty="0">
                <a:latin typeface="Times New Roman" pitchFamily="18" charset="0"/>
                <a:cs typeface="Times New Roman" pitchFamily="18" charset="0"/>
              </a:rPr>
              <a:t>, obesity and diet</a:t>
            </a:r>
            <a:r>
              <a:rPr lang="en-US" dirty="0">
                <a:latin typeface="Times New Roman" pitchFamily="18" charset="0"/>
                <a:cs typeface="Times New Roman" pitchFamily="18" charset="0"/>
              </a:rPr>
              <a:t>-related </a:t>
            </a:r>
            <a:r>
              <a:rPr lang="en-US" dirty="0" smtClean="0">
                <a:latin typeface="Times New Roman" pitchFamily="18" charset="0"/>
                <a:cs typeface="Times New Roman" pitchFamily="18" charset="0"/>
              </a:rPr>
              <a:t>non-communicable </a:t>
            </a:r>
            <a:r>
              <a:rPr lang="en-US" dirty="0">
                <a:latin typeface="Times New Roman" pitchFamily="18" charset="0"/>
                <a:cs typeface="Times New Roman" pitchFamily="18" charset="0"/>
              </a:rPr>
              <a:t>diseases (such as heart disease, stroke, diabetes and some cancers).</a:t>
            </a:r>
          </a:p>
          <a:p>
            <a:endParaRPr lang="en-US" dirty="0"/>
          </a:p>
        </p:txBody>
      </p:sp>
    </p:spTree>
    <p:extLst>
      <p:ext uri="{BB962C8B-B14F-4D97-AF65-F5344CB8AC3E}">
        <p14:creationId xmlns:p14="http://schemas.microsoft.com/office/powerpoint/2010/main" val="3638781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667000" y="0"/>
            <a:ext cx="7772400" cy="609600"/>
          </a:xfrm>
        </p:spPr>
        <p:txBody>
          <a:bodyPr>
            <a:normAutofit fontScale="90000"/>
          </a:bodyPr>
          <a:lstStyle/>
          <a:p>
            <a:r>
              <a:rPr lang="en-US" sz="4000"/>
              <a:t/>
            </a:r>
            <a:br>
              <a:rPr lang="en-US" sz="4000"/>
            </a:br>
            <a:r>
              <a:rPr lang="en-US" sz="4000"/>
              <a:t>Water…..</a:t>
            </a:r>
          </a:p>
        </p:txBody>
      </p:sp>
      <p:sp>
        <p:nvSpPr>
          <p:cNvPr id="198659" name="Rectangle 3"/>
          <p:cNvSpPr>
            <a:spLocks noGrp="1" noChangeArrowheads="1"/>
          </p:cNvSpPr>
          <p:nvPr>
            <p:ph type="body" idx="1"/>
          </p:nvPr>
        </p:nvSpPr>
        <p:spPr>
          <a:xfrm>
            <a:off x="990600" y="914400"/>
            <a:ext cx="6096000" cy="5638800"/>
          </a:xfrm>
        </p:spPr>
        <p:txBody>
          <a:bodyPr>
            <a:normAutofit lnSpcReduction="10000"/>
          </a:bodyPr>
          <a:lstStyle/>
          <a:p>
            <a:pPr>
              <a:lnSpc>
                <a:spcPct val="80000"/>
              </a:lnSpc>
              <a:buNone/>
            </a:pPr>
            <a:r>
              <a:rPr lang="en-US" sz="2400" b="1" dirty="0">
                <a:solidFill>
                  <a:srgbClr val="FF0000"/>
                </a:solidFill>
              </a:rPr>
              <a:t>You can only live for about 3-4 Days with no Water…</a:t>
            </a:r>
          </a:p>
          <a:p>
            <a:pPr>
              <a:lnSpc>
                <a:spcPct val="80000"/>
              </a:lnSpc>
              <a:buNone/>
            </a:pPr>
            <a:endParaRPr lang="en-US" sz="2400" b="1" dirty="0">
              <a:solidFill>
                <a:schemeClr val="accent2"/>
              </a:solidFill>
            </a:endParaRPr>
          </a:p>
          <a:p>
            <a:pPr>
              <a:lnSpc>
                <a:spcPct val="80000"/>
              </a:lnSpc>
            </a:pPr>
            <a:r>
              <a:rPr lang="en-US" sz="2400" b="1" dirty="0">
                <a:solidFill>
                  <a:schemeClr val="accent2"/>
                </a:solidFill>
              </a:rPr>
              <a:t>75% of Americans are chronically dehydrated. </a:t>
            </a:r>
          </a:p>
          <a:p>
            <a:pPr>
              <a:lnSpc>
                <a:spcPct val="80000"/>
              </a:lnSpc>
            </a:pPr>
            <a:r>
              <a:rPr lang="en-US" sz="2400" b="1" dirty="0">
                <a:solidFill>
                  <a:schemeClr val="accent2"/>
                </a:solidFill>
              </a:rPr>
              <a:t>In 37% of Americans, the thirst mechanism is so weak  that it is mistaken for hunger.</a:t>
            </a:r>
          </a:p>
          <a:p>
            <a:pPr>
              <a:lnSpc>
                <a:spcPct val="80000"/>
              </a:lnSpc>
            </a:pPr>
            <a:r>
              <a:rPr lang="en-US" sz="2400" b="1" dirty="0">
                <a:solidFill>
                  <a:schemeClr val="accent2"/>
                </a:solidFill>
              </a:rPr>
              <a:t> Even MILD dehydration will slow down one's metabolism as 3%.</a:t>
            </a:r>
          </a:p>
          <a:p>
            <a:pPr>
              <a:lnSpc>
                <a:spcPct val="80000"/>
              </a:lnSpc>
            </a:pPr>
            <a:r>
              <a:rPr lang="en-US" sz="2400" b="1" dirty="0">
                <a:solidFill>
                  <a:schemeClr val="accent2"/>
                </a:solidFill>
              </a:rPr>
              <a:t>One glass of water will shut down midnight hunger pangs for almost 100% of the dieters studied in a University of Washington study.</a:t>
            </a:r>
          </a:p>
          <a:p>
            <a:pPr>
              <a:lnSpc>
                <a:spcPct val="80000"/>
              </a:lnSpc>
            </a:pPr>
            <a:r>
              <a:rPr lang="en-US" sz="2400" b="1" dirty="0">
                <a:solidFill>
                  <a:schemeClr val="accent2"/>
                </a:solidFill>
              </a:rPr>
              <a:t> Lack of water, the #1 trigger of daytime fatigue.</a:t>
            </a:r>
          </a:p>
          <a:p>
            <a:pPr>
              <a:lnSpc>
                <a:spcPct val="80000"/>
              </a:lnSpc>
            </a:pPr>
            <a:r>
              <a:rPr lang="en-US" sz="2400" b="1" dirty="0">
                <a:solidFill>
                  <a:srgbClr val="CC0000"/>
                </a:solidFill>
              </a:rPr>
              <a:t>By the time a person feels thirsty, his or her body has lost over 1 percent of its total water amount.</a:t>
            </a:r>
            <a:r>
              <a:rPr lang="en-US" sz="2400" dirty="0"/>
              <a:t> </a:t>
            </a:r>
          </a:p>
        </p:txBody>
      </p:sp>
      <p:pic>
        <p:nvPicPr>
          <p:cNvPr id="99332" name="Picture 6" descr="Coolerman-300b"/>
          <p:cNvPicPr>
            <a:picLocks noChangeAspect="1" noChangeArrowheads="1"/>
          </p:cNvPicPr>
          <p:nvPr/>
        </p:nvPicPr>
        <p:blipFill>
          <a:blip r:embed="rId2" cstate="print"/>
          <a:srcRect/>
          <a:stretch>
            <a:fillRect/>
          </a:stretch>
        </p:blipFill>
        <p:spPr bwMode="auto">
          <a:xfrm>
            <a:off x="6858000" y="0"/>
            <a:ext cx="2286000" cy="6858000"/>
          </a:xfrm>
          <a:prstGeom prst="rect">
            <a:avLst/>
          </a:prstGeom>
          <a:noFill/>
          <a:ln w="9525">
            <a:noFill/>
            <a:miter lim="800000"/>
            <a:headEnd/>
            <a:tailEnd/>
          </a:ln>
        </p:spPr>
      </p:pic>
      <p:pic>
        <p:nvPicPr>
          <p:cNvPr id="99333" name="Picture 8" descr="waterfacts">
            <a:hlinkClick r:id="rId3"/>
          </p:cNvPr>
          <p:cNvPicPr>
            <a:picLocks noChangeAspect="1" noChangeArrowheads="1"/>
          </p:cNvPicPr>
          <p:nvPr/>
        </p:nvPicPr>
        <p:blipFill>
          <a:blip r:embed="rId4" cstate="print"/>
          <a:srcRect/>
          <a:stretch>
            <a:fillRect/>
          </a:stretch>
        </p:blipFill>
        <p:spPr bwMode="auto">
          <a:xfrm>
            <a:off x="990600" y="0"/>
            <a:ext cx="1104900" cy="828675"/>
          </a:xfrm>
          <a:prstGeom prst="rect">
            <a:avLst/>
          </a:prstGeom>
          <a:noFill/>
          <a:ln w="9525">
            <a:noFill/>
            <a:miter lim="800000"/>
            <a:headEnd/>
            <a:tailEnd/>
          </a:ln>
        </p:spPr>
      </p:pic>
    </p:spTree>
    <p:extLst>
      <p:ext uri="{BB962C8B-B14F-4D97-AF65-F5344CB8AC3E}">
        <p14:creationId xmlns:p14="http://schemas.microsoft.com/office/powerpoint/2010/main" val="3718518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8659">
                                            <p:txEl>
                                              <p:pRg st="2" end="2"/>
                                            </p:txEl>
                                          </p:spTgt>
                                        </p:tgtEl>
                                        <p:attrNameLst>
                                          <p:attrName>style.visibility</p:attrName>
                                        </p:attrNameLst>
                                      </p:cBhvr>
                                      <p:to>
                                        <p:strVal val="visible"/>
                                      </p:to>
                                    </p:set>
                                    <p:anim to="" calcmode="lin" valueType="num">
                                      <p:cBhvr>
                                        <p:cTn id="7" dur="1" fill="hold"/>
                                        <p:tgtEl>
                                          <p:spTgt spid="198659">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8659">
                                            <p:txEl>
                                              <p:pRg st="0" end="0"/>
                                            </p:txEl>
                                          </p:spTgt>
                                        </p:tgtEl>
                                        <p:attrNameLst>
                                          <p:attrName>style.visibility</p:attrName>
                                        </p:attrNameLst>
                                      </p:cBhvr>
                                      <p:to>
                                        <p:strVal val="visible"/>
                                      </p:to>
                                    </p:set>
                                    <p:anim to="" calcmode="lin" valueType="num">
                                      <p:cBhvr>
                                        <p:cTn id="12" dur="1" fill="hold"/>
                                        <p:tgtEl>
                                          <p:spTgt spid="19865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8659">
                                            <p:txEl>
                                              <p:pRg st="3" end="3"/>
                                            </p:txEl>
                                          </p:spTgt>
                                        </p:tgtEl>
                                        <p:attrNameLst>
                                          <p:attrName>style.visibility</p:attrName>
                                        </p:attrNameLst>
                                      </p:cBhvr>
                                      <p:to>
                                        <p:strVal val="visible"/>
                                      </p:to>
                                    </p:set>
                                    <p:anim to="" calcmode="lin" valueType="num">
                                      <p:cBhvr>
                                        <p:cTn id="17" dur="1" fill="hold"/>
                                        <p:tgtEl>
                                          <p:spTgt spid="19865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8659">
                                            <p:txEl>
                                              <p:pRg st="4" end="4"/>
                                            </p:txEl>
                                          </p:spTgt>
                                        </p:tgtEl>
                                        <p:attrNameLst>
                                          <p:attrName>style.visibility</p:attrName>
                                        </p:attrNameLst>
                                      </p:cBhvr>
                                      <p:to>
                                        <p:strVal val="visible"/>
                                      </p:to>
                                    </p:set>
                                    <p:anim to="" calcmode="lin" valueType="num">
                                      <p:cBhvr>
                                        <p:cTn id="22" dur="1" fill="hold"/>
                                        <p:tgtEl>
                                          <p:spTgt spid="19865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98659">
                                            <p:txEl>
                                              <p:pRg st="5" end="5"/>
                                            </p:txEl>
                                          </p:spTgt>
                                        </p:tgtEl>
                                        <p:attrNameLst>
                                          <p:attrName>style.visibility</p:attrName>
                                        </p:attrNameLst>
                                      </p:cBhvr>
                                      <p:to>
                                        <p:strVal val="visible"/>
                                      </p:to>
                                    </p:set>
                                    <p:anim to="" calcmode="lin" valueType="num">
                                      <p:cBhvr>
                                        <p:cTn id="27" dur="1" fill="hold"/>
                                        <p:tgtEl>
                                          <p:spTgt spid="198659">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98659">
                                            <p:txEl>
                                              <p:pRg st="6" end="6"/>
                                            </p:txEl>
                                          </p:spTgt>
                                        </p:tgtEl>
                                        <p:attrNameLst>
                                          <p:attrName>style.visibility</p:attrName>
                                        </p:attrNameLst>
                                      </p:cBhvr>
                                      <p:to>
                                        <p:strVal val="visible"/>
                                      </p:to>
                                    </p:set>
                                    <p:anim to="" calcmode="lin" valueType="num">
                                      <p:cBhvr>
                                        <p:cTn id="32" dur="1" fill="hold"/>
                                        <p:tgtEl>
                                          <p:spTgt spid="198659">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98659">
                                            <p:txEl>
                                              <p:pRg st="7" end="7"/>
                                            </p:txEl>
                                          </p:spTgt>
                                        </p:tgtEl>
                                        <p:attrNameLst>
                                          <p:attrName>style.visibility</p:attrName>
                                        </p:attrNameLst>
                                      </p:cBhvr>
                                      <p:to>
                                        <p:strVal val="visible"/>
                                      </p:to>
                                    </p:set>
                                    <p:anim to="" calcmode="lin" valueType="num">
                                      <p:cBhvr>
                                        <p:cTn id="37" dur="1" fill="hold"/>
                                        <p:tgtEl>
                                          <p:spTgt spid="19865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BALANCED DIET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02376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&amp; BALANCED DIET</a:t>
            </a:r>
            <a:endParaRPr lang="en-US" dirty="0"/>
          </a:p>
        </p:txBody>
      </p:sp>
      <p:sp>
        <p:nvSpPr>
          <p:cNvPr id="3" name="Content Placeholder 2"/>
          <p:cNvSpPr>
            <a:spLocks noGrp="1"/>
          </p:cNvSpPr>
          <p:nvPr>
            <p:ph idx="1"/>
          </p:nvPr>
        </p:nvSpPr>
        <p:spPr/>
        <p:txBody>
          <a:bodyPr>
            <a:normAutofit fontScale="92500"/>
          </a:bodyPr>
          <a:lstStyle/>
          <a:p>
            <a:r>
              <a:rPr lang="en-US" sz="2800" b="1" dirty="0" smtClean="0">
                <a:latin typeface="Times New Roman" pitchFamily="18" charset="0"/>
                <a:cs typeface="Times New Roman" pitchFamily="18" charset="0"/>
              </a:rPr>
              <a:t>DIET</a:t>
            </a:r>
            <a:r>
              <a:rPr lang="en-US" sz="2800" dirty="0" smtClean="0">
                <a:latin typeface="Times New Roman" pitchFamily="18" charset="0"/>
                <a:cs typeface="Times New Roman" pitchFamily="18" charset="0"/>
              </a:rPr>
              <a:t> : Kind of foods a person or group which lives</a:t>
            </a:r>
          </a:p>
          <a:p>
            <a:r>
              <a:rPr lang="en-US" sz="2800" b="1" dirty="0" smtClean="0">
                <a:latin typeface="Times New Roman" pitchFamily="18" charset="0"/>
                <a:cs typeface="Times New Roman" pitchFamily="18" charset="0"/>
              </a:rPr>
              <a:t>BALANCED DIET </a:t>
            </a:r>
            <a:r>
              <a:rPr lang="en-US" sz="2800" dirty="0" smtClean="0">
                <a:latin typeface="Times New Roman" pitchFamily="18" charset="0"/>
                <a:cs typeface="Times New Roman" pitchFamily="18" charset="0"/>
              </a:rPr>
              <a:t>: Variety of food such contains different quantity and proportions that need the energy, amino acids, vitamins, minerals, fats, carbohydrates and other nutrients adequately need for maintain health. A balanced diet has became an accepted means to safeguard a population from nutritional deficiency</a:t>
            </a:r>
          </a:p>
          <a:p>
            <a:r>
              <a:rPr lang="en-US" sz="2800" dirty="0" smtClean="0">
                <a:latin typeface="Times New Roman" pitchFamily="18" charset="0"/>
                <a:cs typeface="Times New Roman" pitchFamily="18" charset="0"/>
              </a:rPr>
              <a:t>According to WHO committee all nation should follow and prepare national food policy and nutritional settings for maintain balanced diet for the citizens.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17428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DIET CHART</a:t>
            </a:r>
            <a:endParaRPr lang="en-US" dirty="0"/>
          </a:p>
        </p:txBody>
      </p:sp>
      <p:pic>
        <p:nvPicPr>
          <p:cNvPr id="4" name="Content Placeholder 3" descr="771-600x462.jpg"/>
          <p:cNvPicPr>
            <a:picLocks noGrp="1" noChangeAspect="1"/>
          </p:cNvPicPr>
          <p:nvPr>
            <p:ph idx="1"/>
          </p:nvPr>
        </p:nvPicPr>
        <p:blipFill>
          <a:blip r:embed="rId2"/>
          <a:stretch>
            <a:fillRect/>
          </a:stretch>
        </p:blipFill>
        <p:spPr>
          <a:xfrm>
            <a:off x="1000100" y="1428736"/>
            <a:ext cx="6643734" cy="5286412"/>
          </a:xfrm>
        </p:spPr>
      </p:pic>
    </p:spTree>
    <p:extLst>
      <p:ext uri="{BB962C8B-B14F-4D97-AF65-F5344CB8AC3E}">
        <p14:creationId xmlns:p14="http://schemas.microsoft.com/office/powerpoint/2010/main" val="2819438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a Balanced Diet</a:t>
            </a:r>
            <a:br>
              <a:rPr lang="en-US" b="1" dirty="0" smtClean="0"/>
            </a:b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Balanced Diet leads to a good physical and a good mental health.</a:t>
            </a:r>
          </a:p>
          <a:p>
            <a:r>
              <a:rPr lang="en-US" dirty="0" smtClean="0">
                <a:latin typeface="Times New Roman" pitchFamily="18" charset="0"/>
                <a:cs typeface="Times New Roman" pitchFamily="18" charset="0"/>
              </a:rPr>
              <a:t>It helps in proper growth of the body.</a:t>
            </a:r>
          </a:p>
          <a:p>
            <a:r>
              <a:rPr lang="en-US" dirty="0" smtClean="0">
                <a:latin typeface="Times New Roman" pitchFamily="18" charset="0"/>
                <a:cs typeface="Times New Roman" pitchFamily="18" charset="0"/>
              </a:rPr>
              <a:t>Also, it increases the capacity to work</a:t>
            </a:r>
          </a:p>
          <a:p>
            <a:r>
              <a:rPr lang="en-US" dirty="0" smtClean="0">
                <a:latin typeface="Times New Roman" pitchFamily="18" charset="0"/>
                <a:cs typeface="Times New Roman" pitchFamily="18" charset="0"/>
              </a:rPr>
              <a:t>Balanced diet increases the ability to fight or resist diseases.</a:t>
            </a:r>
          </a:p>
          <a:p>
            <a:endParaRPr lang="en-US" dirty="0"/>
          </a:p>
        </p:txBody>
      </p:sp>
    </p:spTree>
    <p:extLst>
      <p:ext uri="{BB962C8B-B14F-4D97-AF65-F5344CB8AC3E}">
        <p14:creationId xmlns:p14="http://schemas.microsoft.com/office/powerpoint/2010/main" val="3319763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GOALS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latin typeface="Times New Roman" pitchFamily="18" charset="0"/>
                <a:cs typeface="Times New Roman" pitchFamily="18" charset="0"/>
              </a:rPr>
              <a:t>FAT should limit approximately 15-30% of daily intake</a:t>
            </a:r>
          </a:p>
          <a:p>
            <a:pPr algn="just"/>
            <a:r>
              <a:rPr lang="en-US" dirty="0" smtClean="0">
                <a:latin typeface="Times New Roman" pitchFamily="18" charset="0"/>
                <a:cs typeface="Times New Roman" pitchFamily="18" charset="0"/>
              </a:rPr>
              <a:t>Saturated FAT should contribute not more than 10% of total energy intake. Unsaturated vegetable oil should be substituted for the remaining FAT requirement</a:t>
            </a:r>
          </a:p>
          <a:p>
            <a:pPr algn="just"/>
            <a:r>
              <a:rPr lang="en-US" dirty="0" smtClean="0">
                <a:latin typeface="Times New Roman" pitchFamily="18" charset="0"/>
                <a:cs typeface="Times New Roman" pitchFamily="18" charset="0"/>
              </a:rPr>
              <a:t>Excessive consumption of refined carbohydrate should be avoided, some amount of carbohydrates is rich in natural fiber should  be taken</a:t>
            </a:r>
          </a:p>
          <a:p>
            <a:pPr algn="just"/>
            <a:r>
              <a:rPr lang="en-US" dirty="0" smtClean="0">
                <a:latin typeface="Times New Roman" pitchFamily="18" charset="0"/>
                <a:cs typeface="Times New Roman" pitchFamily="18" charset="0"/>
              </a:rPr>
              <a:t>Sources rich in energy such as fats and alcohol should be restricted</a:t>
            </a:r>
          </a:p>
          <a:p>
            <a:pPr algn="just"/>
            <a:r>
              <a:rPr lang="en-US" dirty="0" smtClean="0">
                <a:latin typeface="Times New Roman" pitchFamily="18" charset="0"/>
                <a:cs typeface="Times New Roman" pitchFamily="18" charset="0"/>
              </a:rPr>
              <a:t>Salt intake should be reduced to an average of not more than 5g per day (in India </a:t>
            </a:r>
            <a:r>
              <a:rPr lang="en-US" dirty="0" err="1" smtClean="0">
                <a:latin typeface="Times New Roman" pitchFamily="18" charset="0"/>
                <a:cs typeface="Times New Roman" pitchFamily="18" charset="0"/>
              </a:rPr>
              <a:t>avg</a:t>
            </a:r>
            <a:r>
              <a:rPr lang="en-US" dirty="0" smtClean="0">
                <a:latin typeface="Times New Roman" pitchFamily="18" charset="0"/>
                <a:cs typeface="Times New Roman" pitchFamily="18" charset="0"/>
              </a:rPr>
              <a:t> 15g per day)</a:t>
            </a:r>
          </a:p>
          <a:p>
            <a:pPr algn="just"/>
            <a:r>
              <a:rPr lang="en-US" dirty="0" smtClean="0">
                <a:latin typeface="Times New Roman" pitchFamily="18" charset="0"/>
                <a:cs typeface="Times New Roman" pitchFamily="18" charset="0"/>
              </a:rPr>
              <a:t>Protein should approximately 10-15 % of daily intake</a:t>
            </a:r>
          </a:p>
          <a:p>
            <a:pPr algn="just"/>
            <a:r>
              <a:rPr lang="en-US" dirty="0" smtClean="0">
                <a:latin typeface="Times New Roman" pitchFamily="18" charset="0"/>
                <a:cs typeface="Times New Roman" pitchFamily="18" charset="0"/>
              </a:rPr>
              <a:t>Junk foods such as soft drinks that supply empty calories it should be reduced  </a:t>
            </a:r>
          </a:p>
          <a:p>
            <a:r>
              <a:rPr lang="en-US" dirty="0">
                <a:latin typeface="Times New Roman" pitchFamily="18" charset="0"/>
                <a:cs typeface="Times New Roman" pitchFamily="18" charset="0"/>
              </a:rPr>
              <a:t>A healthy diet is good for your physical and mental health.</a:t>
            </a:r>
          </a:p>
          <a:p>
            <a:r>
              <a:rPr lang="en-US" dirty="0">
                <a:latin typeface="Times New Roman" pitchFamily="18" charset="0"/>
                <a:cs typeface="Times New Roman" pitchFamily="18" charset="0"/>
              </a:rPr>
              <a:t>It can reduce the risk and severity of obesity, heart disease, diabetes, hypertension, depression and cancer.</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8569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FACTORS OF BALANCED DIET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328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diet food in life span</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latin typeface="Times New Roman" pitchFamily="18" charset="0"/>
                <a:cs typeface="Times New Roman" pitchFamily="18" charset="0"/>
              </a:rPr>
              <a:t>INFANCY </a:t>
            </a:r>
            <a:r>
              <a:rPr lang="en-US" sz="2600" dirty="0" smtClean="0">
                <a:latin typeface="Times New Roman" pitchFamily="18" charset="0"/>
                <a:cs typeface="Times New Roman" pitchFamily="18" charset="0"/>
              </a:rPr>
              <a:t> </a:t>
            </a:r>
          </a:p>
          <a:p>
            <a:pPr>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Babies </a:t>
            </a:r>
            <a:r>
              <a:rPr lang="en-US" sz="2600" dirty="0">
                <a:latin typeface="Times New Roman" pitchFamily="18" charset="0"/>
                <a:cs typeface="Times New Roman" pitchFamily="18" charset="0"/>
              </a:rPr>
              <a:t>usually double their length and triple their weight between birth and one year of age. </a:t>
            </a:r>
            <a:r>
              <a:rPr lang="en-US" sz="2600" dirty="0" smtClean="0">
                <a:latin typeface="Times New Roman" pitchFamily="18" charset="0"/>
                <a:cs typeface="Times New Roman" pitchFamily="18" charset="0"/>
              </a:rPr>
              <a:t>Breast milk </a:t>
            </a:r>
            <a:r>
              <a:rPr lang="en-US" sz="2600" dirty="0">
                <a:latin typeface="Times New Roman" pitchFamily="18" charset="0"/>
                <a:cs typeface="Times New Roman" pitchFamily="18" charset="0"/>
              </a:rPr>
              <a:t>generally supplies a baby with the required amounts of nutrients, fluids and energy up to about six months of age. It is recommended that infants be exclusively breastfed up to around six months of age</a:t>
            </a:r>
            <a:r>
              <a:rPr lang="en-US" sz="2600" dirty="0" smtClean="0">
                <a:latin typeface="Times New Roman" pitchFamily="18" charset="0"/>
                <a:cs typeface="Times New Roman" pitchFamily="18" charset="0"/>
              </a:rPr>
              <a:t>.</a:t>
            </a:r>
          </a:p>
          <a:p>
            <a:r>
              <a:rPr lang="en-US" sz="2600" b="1" dirty="0" smtClean="0">
                <a:latin typeface="Times New Roman" pitchFamily="18" charset="0"/>
                <a:cs typeface="Times New Roman" pitchFamily="18" charset="0"/>
              </a:rPr>
              <a:t>SCHOOL GOING STUDENTS</a:t>
            </a:r>
          </a:p>
          <a:p>
            <a:pPr>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During childhood, children tend to vary their food intake (spontaneously) to match their growth patterns. Children’s food needs vary widely, depending on their growth and their level of physical activity. Like energy needs, a child’s needs for protein, vitamins and minerals increase with age</a:t>
            </a:r>
            <a:r>
              <a:rPr lang="en-US" sz="2600" dirty="0" smtClean="0">
                <a:latin typeface="Times New Roman" pitchFamily="18" charset="0"/>
                <a:cs typeface="Times New Roman" pitchFamily="18" charset="0"/>
              </a:rPr>
              <a:t>.</a:t>
            </a:r>
          </a:p>
          <a:p>
            <a:pPr>
              <a:buNone/>
            </a:pPr>
            <a:endParaRPr lang="en-US" sz="2600" dirty="0" smtClean="0">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val="285991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3100" b="1" dirty="0" smtClean="0">
                <a:latin typeface="Times New Roman" pitchFamily="18" charset="0"/>
                <a:cs typeface="Times New Roman" pitchFamily="18" charset="0"/>
              </a:rPr>
              <a:t>ADOLSCENCE </a:t>
            </a:r>
          </a:p>
          <a:p>
            <a:pPr>
              <a:buNone/>
            </a:pPr>
            <a:r>
              <a:rPr lang="en-US" sz="3100" dirty="0" smtClean="0">
                <a:latin typeface="Times New Roman" pitchFamily="18" charset="0"/>
                <a:cs typeface="Times New Roman" pitchFamily="18" charset="0"/>
              </a:rPr>
              <a:t>    he </a:t>
            </a:r>
            <a:r>
              <a:rPr lang="en-US" sz="3100" dirty="0">
                <a:latin typeface="Times New Roman" pitchFamily="18" charset="0"/>
                <a:cs typeface="Times New Roman" pitchFamily="18" charset="0"/>
              </a:rPr>
              <a:t>extra energy required for growth and physical activity needs to be obtained from foods that also provide nutrients, instead of just ‘empty calories’.</a:t>
            </a:r>
          </a:p>
          <a:p>
            <a:pPr>
              <a:buNone/>
            </a:pPr>
            <a:r>
              <a:rPr lang="en-US" sz="3100" dirty="0" smtClean="0">
                <a:latin typeface="Times New Roman" pitchFamily="18" charset="0"/>
                <a:cs typeface="Times New Roman" pitchFamily="18" charset="0"/>
              </a:rPr>
              <a:t>    Takeaway </a:t>
            </a:r>
            <a:r>
              <a:rPr lang="en-US" sz="3100" dirty="0">
                <a:latin typeface="Times New Roman" pitchFamily="18" charset="0"/>
                <a:cs typeface="Times New Roman" pitchFamily="18" charset="0"/>
              </a:rPr>
              <a:t>and fast foods need to be balanced with nutrient-dense foods such as wholegrain breads and cereals, fruits, legumes, nuts, vegetables, fish and lean meats.</a:t>
            </a:r>
          </a:p>
          <a:p>
            <a:pPr>
              <a:buNone/>
            </a:pPr>
            <a:r>
              <a:rPr lang="en-US" sz="3100" dirty="0" smtClean="0">
                <a:latin typeface="Times New Roman" pitchFamily="18" charset="0"/>
                <a:cs typeface="Times New Roman" pitchFamily="18" charset="0"/>
              </a:rPr>
              <a:t>    Milk</a:t>
            </a:r>
            <a:r>
              <a:rPr lang="en-US" sz="3100" dirty="0">
                <a:latin typeface="Times New Roman" pitchFamily="18" charset="0"/>
                <a:cs typeface="Times New Roman" pitchFamily="18" charset="0"/>
              </a:rPr>
              <a:t>, yoghurt and cheese (mostly reduced fat) should be included to boost calcium intake – this is especially important for growing bones. Cheese should preferably be a lower salt variety.</a:t>
            </a:r>
          </a:p>
          <a:p>
            <a:pPr>
              <a:buNone/>
            </a:pPr>
            <a:r>
              <a:rPr lang="en-US" sz="3100" dirty="0" smtClean="0">
                <a:latin typeface="Times New Roman" pitchFamily="18" charset="0"/>
                <a:cs typeface="Times New Roman" pitchFamily="18" charset="0"/>
              </a:rPr>
              <a:t>    Adolescent </a:t>
            </a:r>
            <a:r>
              <a:rPr lang="en-US" sz="3100" dirty="0">
                <a:latin typeface="Times New Roman" pitchFamily="18" charset="0"/>
                <a:cs typeface="Times New Roman" pitchFamily="18" charset="0"/>
              </a:rPr>
              <a:t>girls should be particularly encouraged to consume milk and milk products.</a:t>
            </a:r>
          </a:p>
          <a:p>
            <a:pPr>
              <a:buNone/>
            </a:pPr>
            <a:endParaRPr lang="en-US" dirty="0"/>
          </a:p>
        </p:txBody>
      </p:sp>
    </p:spTree>
    <p:extLst>
      <p:ext uri="{BB962C8B-B14F-4D97-AF65-F5344CB8AC3E}">
        <p14:creationId xmlns:p14="http://schemas.microsoft.com/office/powerpoint/2010/main" val="1994175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latin typeface="Times New Roman" pitchFamily="18" charset="0"/>
                <a:cs typeface="Times New Roman" pitchFamily="18" charset="0"/>
              </a:rPr>
              <a:t>YOUNG ADULTS</a:t>
            </a:r>
          </a:p>
          <a:p>
            <a:pPr>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Moving away from home, starting work or study, and the changing lifestyle that accompanies the late teens and early 20s can cause dietary changes that are not always beneficial for good </a:t>
            </a:r>
            <a:r>
              <a:rPr lang="en-US" dirty="0" smtClean="0">
                <a:latin typeface="Times New Roman" pitchFamily="18" charset="0"/>
                <a:cs typeface="Times New Roman" pitchFamily="18" charset="0"/>
              </a:rPr>
              <a:t>health. Nutrients </a:t>
            </a:r>
            <a:r>
              <a:rPr lang="en-US" dirty="0">
                <a:latin typeface="Times New Roman" pitchFamily="18" charset="0"/>
                <a:cs typeface="Times New Roman" pitchFamily="18" charset="0"/>
              </a:rPr>
              <a:t>recommendations depend upon lifestyle and physical activity</a:t>
            </a:r>
            <a:r>
              <a:rPr lang="en-US"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OLD AGE</a:t>
            </a:r>
          </a:p>
          <a:p>
            <a:pPr>
              <a:buNone/>
            </a:pPr>
            <a:r>
              <a:rPr lang="en-US" dirty="0" smtClean="0">
                <a:latin typeface="Times New Roman" pitchFamily="18" charset="0"/>
                <a:cs typeface="Times New Roman" pitchFamily="18" charset="0"/>
              </a:rPr>
              <a:t>   Physical </a:t>
            </a:r>
            <a:r>
              <a:rPr lang="en-US" dirty="0">
                <a:latin typeface="Times New Roman" pitchFamily="18" charset="0"/>
                <a:cs typeface="Times New Roman" pitchFamily="18" charset="0"/>
              </a:rPr>
              <a:t>activity is not much during old age hence carbohydrates and fats need to be restricted. But there is muscle loss and fragility of bones is common, hence protein is required to make up for the loss and for maintaining growth of cells.</a:t>
            </a:r>
          </a:p>
          <a:p>
            <a:pPr>
              <a:buNone/>
            </a:pPr>
            <a:r>
              <a:rPr lang="en-US" dirty="0" smtClean="0">
                <a:latin typeface="Times New Roman" pitchFamily="18" charset="0"/>
                <a:cs typeface="Times New Roman" pitchFamily="18" charset="0"/>
              </a:rPr>
              <a:t>    Since </a:t>
            </a:r>
            <a:r>
              <a:rPr lang="en-US" dirty="0">
                <a:latin typeface="Times New Roman" pitchFamily="18" charset="0"/>
                <a:cs typeface="Times New Roman" pitchFamily="18" charset="0"/>
              </a:rPr>
              <a:t>teeth start falling off hence chewing becomes difficult and thus milk is a good option for old people.</a:t>
            </a:r>
          </a:p>
          <a:p>
            <a:pPr>
              <a:buNone/>
            </a:pPr>
            <a:endParaRPr lang="en-US" dirty="0" smtClean="0"/>
          </a:p>
          <a:p>
            <a:endParaRPr lang="en-US" dirty="0"/>
          </a:p>
        </p:txBody>
      </p:sp>
    </p:spTree>
    <p:extLst>
      <p:ext uri="{BB962C8B-B14F-4D97-AF65-F5344CB8AC3E}">
        <p14:creationId xmlns:p14="http://schemas.microsoft.com/office/powerpoint/2010/main" val="334353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ypes-of-Malnutrition.png"/>
          <p:cNvPicPr>
            <a:picLocks noGrp="1" noChangeAspect="1"/>
          </p:cNvPicPr>
          <p:nvPr>
            <p:ph idx="1"/>
          </p:nvPr>
        </p:nvPicPr>
        <p:blipFill>
          <a:blip r:embed="rId2"/>
          <a:stretch>
            <a:fillRect/>
          </a:stretch>
        </p:blipFill>
        <p:spPr>
          <a:xfrm>
            <a:off x="357158" y="1571612"/>
            <a:ext cx="8454662" cy="5008621"/>
          </a:xfrm>
        </p:spPr>
      </p:pic>
    </p:spTree>
    <p:extLst>
      <p:ext uri="{BB962C8B-B14F-4D97-AF65-F5344CB8AC3E}">
        <p14:creationId xmlns:p14="http://schemas.microsoft.com/office/powerpoint/2010/main" val="446945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balanced diet</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Control Body Weight. ...</a:t>
            </a:r>
          </a:p>
          <a:p>
            <a:r>
              <a:rPr lang="en-US" sz="2800" dirty="0" smtClean="0">
                <a:latin typeface="Times New Roman" pitchFamily="18" charset="0"/>
                <a:cs typeface="Times New Roman" pitchFamily="18" charset="0"/>
              </a:rPr>
              <a:t>Fight Off Disease. ...</a:t>
            </a:r>
          </a:p>
          <a:p>
            <a:r>
              <a:rPr lang="en-US" sz="2800" dirty="0" smtClean="0">
                <a:latin typeface="Times New Roman" pitchFamily="18" charset="0"/>
                <a:cs typeface="Times New Roman" pitchFamily="18" charset="0"/>
              </a:rPr>
              <a:t>Have More Energy. ...</a:t>
            </a:r>
          </a:p>
          <a:p>
            <a:r>
              <a:rPr lang="en-US" sz="2800" dirty="0" smtClean="0">
                <a:latin typeface="Times New Roman" pitchFamily="18" charset="0"/>
                <a:cs typeface="Times New Roman" pitchFamily="18" charset="0"/>
              </a:rPr>
              <a:t>Sleep Better. ...</a:t>
            </a:r>
          </a:p>
          <a:p>
            <a:r>
              <a:rPr lang="en-US" sz="2800" dirty="0" smtClean="0">
                <a:latin typeface="Times New Roman" pitchFamily="18" charset="0"/>
                <a:cs typeface="Times New Roman" pitchFamily="18" charset="0"/>
              </a:rPr>
              <a:t>More Brain Power.</a:t>
            </a:r>
          </a:p>
          <a:p>
            <a:pPr>
              <a:buNone/>
            </a:pPr>
            <a:endParaRPr lang="en-US" dirty="0"/>
          </a:p>
        </p:txBody>
      </p:sp>
    </p:spTree>
    <p:extLst>
      <p:ext uri="{BB962C8B-B14F-4D97-AF65-F5344CB8AC3E}">
        <p14:creationId xmlns:p14="http://schemas.microsoft.com/office/powerpoint/2010/main" val="2501622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AND HEALTH</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7926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fif"/>
          <p:cNvPicPr>
            <a:picLocks noGrp="1" noChangeAspect="1"/>
          </p:cNvPicPr>
          <p:nvPr>
            <p:ph idx="1"/>
          </p:nvPr>
        </p:nvPicPr>
        <p:blipFill>
          <a:blip r:embed="rId2"/>
          <a:stretch>
            <a:fillRect/>
          </a:stretch>
        </p:blipFill>
        <p:spPr>
          <a:xfrm>
            <a:off x="714348" y="1285860"/>
            <a:ext cx="7062814" cy="4816986"/>
          </a:xfrm>
        </p:spPr>
      </p:pic>
      <p:sp>
        <p:nvSpPr>
          <p:cNvPr id="2" name="Title 1"/>
          <p:cNvSpPr>
            <a:spLocks noGrp="1"/>
          </p:cNvSpPr>
          <p:nvPr>
            <p:ph type="title"/>
          </p:nvPr>
        </p:nvSpPr>
        <p:spPr/>
        <p:txBody>
          <a:bodyPr/>
          <a:lstStyle/>
          <a:p>
            <a:r>
              <a:rPr lang="en-US" dirty="0" smtClean="0"/>
              <a:t>CALORIC REQUIREMENT</a:t>
            </a:r>
            <a:endParaRPr lang="en-US" dirty="0"/>
          </a:p>
        </p:txBody>
      </p:sp>
    </p:spTree>
    <p:extLst>
      <p:ext uri="{BB962C8B-B14F-4D97-AF65-F5344CB8AC3E}">
        <p14:creationId xmlns:p14="http://schemas.microsoft.com/office/powerpoint/2010/main" val="2541537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400" dirty="0" smtClean="0">
                <a:latin typeface="Times New Roman" pitchFamily="18" charset="0"/>
                <a:cs typeface="Times New Roman" pitchFamily="18" charset="0"/>
              </a:rPr>
              <a:t>The energy value of food is required has long expressed in terms of Kilocalorie(kcal) C. </a:t>
            </a:r>
          </a:p>
          <a:p>
            <a:pPr algn="just"/>
            <a:r>
              <a:rPr lang="en-US" sz="2000" b="1" dirty="0" smtClean="0">
                <a:latin typeface="Times New Roman" pitchFamily="18" charset="0"/>
                <a:cs typeface="Times New Roman" pitchFamily="18" charset="0"/>
              </a:rPr>
              <a:t>Energy requirement</a:t>
            </a:r>
            <a:r>
              <a:rPr lang="en-US" sz="2000" dirty="0" smtClean="0">
                <a:latin typeface="Times New Roman" pitchFamily="18" charset="0"/>
                <a:cs typeface="Times New Roman" pitchFamily="18" charset="0"/>
              </a:rPr>
              <a:t> is the amount of food energy needed to balance energy expenditure in order to maintain body size, body composition and a level of necessary and desirable physical activity consistent with long-term good health. This includes the energy needed for the optimal growth and development of children, for the deposition of tissues during pregnancy, and for the secretion of milk during lactation consistent with the good health of mother and child.</a:t>
            </a:r>
          </a:p>
          <a:p>
            <a:pPr algn="just"/>
            <a:r>
              <a:rPr lang="en-US" sz="2000" dirty="0" smtClean="0">
                <a:latin typeface="Times New Roman" pitchFamily="18" charset="0"/>
                <a:cs typeface="Times New Roman" pitchFamily="18" charset="0"/>
              </a:rPr>
              <a:t>Human energy requirements are estimated from measures of energy expenditure plus the additional energy needs for growth, pregnancy and lactation. Recommendations for dietary energy intake from food must satisfy these requirements for the attainment and maintenance of optimal health, physiological function and well-being</a:t>
            </a:r>
            <a:r>
              <a:rPr lang="en-US" sz="2000" dirty="0" smtClean="0"/>
              <a:t>.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MEASSUREMENT OF ENERGY</a:t>
            </a:r>
            <a:endParaRPr lang="en-US" dirty="0"/>
          </a:p>
        </p:txBody>
      </p:sp>
      <p:sp>
        <p:nvSpPr>
          <p:cNvPr id="4" name="Rectangle 3"/>
          <p:cNvSpPr/>
          <p:nvPr/>
        </p:nvSpPr>
        <p:spPr>
          <a:xfrm>
            <a:off x="-67155" y="279371"/>
            <a:ext cx="394660" cy="400110"/>
          </a:xfrm>
          <a:prstGeom prst="rect">
            <a:avLst/>
          </a:prstGeom>
        </p:spPr>
        <p:txBody>
          <a:bodyPr wrap="none">
            <a:spAutoFit/>
          </a:bodyPr>
          <a:lstStyle/>
          <a:p>
            <a:r>
              <a:rPr lang="en-US" sz="2000" dirty="0">
                <a:solidFill>
                  <a:prstClr val="black"/>
                </a:solidFill>
                <a:latin typeface="Times New Roman" pitchFamily="18" charset="0"/>
                <a:cs typeface="Times New Roman" pitchFamily="18" charset="0"/>
              </a:rPr>
              <a:t>g</a:t>
            </a:r>
            <a:r>
              <a:rPr lang="en-US" sz="2000"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623454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000" dirty="0" smtClean="0">
                <a:latin typeface="Times New Roman" pitchFamily="18" charset="0"/>
                <a:cs typeface="Times New Roman" pitchFamily="18" charset="0"/>
              </a:rPr>
              <a:t>A calorie is a unit of energy. "calorie" to mean a unit of energy that could come from a variety of sources, In a nutritional sense, all types of food — whether they are fats, proteins, carbohydrates or sugars — are important sources of calories, which people need to live and function.</a:t>
            </a:r>
          </a:p>
          <a:p>
            <a:pPr algn="just"/>
            <a:r>
              <a:rPr lang="en-US" sz="2000" dirty="0" smtClean="0">
                <a:latin typeface="Times New Roman" pitchFamily="18" charset="0"/>
                <a:cs typeface="Times New Roman" pitchFamily="18" charset="0"/>
              </a:rPr>
              <a:t>Calories keep the body functioning. All of the processes that the body performs require energy to keep moving. Calories provide our bodies with this energy that is necessary to sustain our daily lives.</a:t>
            </a:r>
          </a:p>
          <a:p>
            <a:pPr algn="just"/>
            <a:r>
              <a:rPr lang="en-US" sz="2000" dirty="0" smtClean="0">
                <a:latin typeface="Times New Roman" pitchFamily="18" charset="0"/>
                <a:cs typeface="Times New Roman" pitchFamily="18" charset="0"/>
              </a:rPr>
              <a:t>A calorie in nutrition is actually 1,000 of these small calories. These units of 1,000 small calories are also sometimes called large calories, dietary calories, nutritional calories, food calories and Calories with a capital C. </a:t>
            </a:r>
          </a:p>
          <a:p>
            <a:pPr algn="just"/>
            <a:r>
              <a:rPr lang="en-US" sz="2000" dirty="0" smtClean="0">
                <a:latin typeface="Times New Roman" pitchFamily="18" charset="0"/>
                <a:cs typeface="Times New Roman" pitchFamily="18" charset="0"/>
              </a:rPr>
              <a:t>Different types of macronutrients have standard amounts of calories.</a:t>
            </a:r>
          </a:p>
          <a:p>
            <a:pPr algn="just">
              <a:buNone/>
            </a:pPr>
            <a:r>
              <a:rPr lang="en-US" sz="2000" dirty="0" smtClean="0">
                <a:latin typeface="Times New Roman" pitchFamily="18" charset="0"/>
                <a:cs typeface="Times New Roman" pitchFamily="18" charset="0"/>
              </a:rPr>
              <a:t>    One gram of protein has 4 calories. </a:t>
            </a:r>
          </a:p>
          <a:p>
            <a:pPr algn="just">
              <a:buNone/>
            </a:pPr>
            <a:r>
              <a:rPr lang="en-US" sz="2000" dirty="0" smtClean="0">
                <a:latin typeface="Times New Roman" pitchFamily="18" charset="0"/>
                <a:cs typeface="Times New Roman" pitchFamily="18" charset="0"/>
              </a:rPr>
              <a:t>    One gram of carbohydrates has 4 calories. </a:t>
            </a:r>
          </a:p>
          <a:p>
            <a:pPr algn="just">
              <a:buNone/>
            </a:pPr>
            <a:r>
              <a:rPr lang="en-US" sz="2000" dirty="0" smtClean="0">
                <a:latin typeface="Times New Roman" pitchFamily="18" charset="0"/>
                <a:cs typeface="Times New Roman" pitchFamily="18" charset="0"/>
              </a:rPr>
              <a:t>    One gram of fat has 9 calories</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CALORIE</a:t>
            </a:r>
            <a:endParaRPr lang="en-US" dirty="0"/>
          </a:p>
        </p:txBody>
      </p:sp>
    </p:spTree>
    <p:extLst>
      <p:ext uri="{BB962C8B-B14F-4D97-AF65-F5344CB8AC3E}">
        <p14:creationId xmlns:p14="http://schemas.microsoft.com/office/powerpoint/2010/main" val="1353283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Times New Roman" pitchFamily="18" charset="0"/>
                <a:cs typeface="Times New Roman" pitchFamily="18" charset="0"/>
              </a:rPr>
              <a:t>Calorie requirement of human body is calculated by the Harris-Benedict formula and </a:t>
            </a:r>
            <a:r>
              <a:rPr lang="en-US" sz="2000" dirty="0" err="1" smtClean="0">
                <a:latin typeface="Times New Roman" pitchFamily="18" charset="0"/>
                <a:cs typeface="Times New Roman" pitchFamily="18" charset="0"/>
              </a:rPr>
              <a:t>Katch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Mcarlde</a:t>
            </a:r>
            <a:r>
              <a:rPr lang="en-US" sz="2000" dirty="0" smtClean="0">
                <a:latin typeface="Times New Roman" pitchFamily="18" charset="0"/>
                <a:cs typeface="Times New Roman" pitchFamily="18" charset="0"/>
              </a:rPr>
              <a:t> formula</a:t>
            </a:r>
          </a:p>
          <a:p>
            <a:r>
              <a:rPr lang="en-US" sz="2000" dirty="0" smtClean="0">
                <a:latin typeface="Times New Roman" pitchFamily="18" charset="0"/>
                <a:cs typeface="Times New Roman" pitchFamily="18" charset="0"/>
              </a:rPr>
              <a:t>Adolescence need more high amount of C due to body change</a:t>
            </a:r>
          </a:p>
          <a:p>
            <a:r>
              <a:rPr lang="en-US" sz="2000" dirty="0" smtClean="0">
                <a:latin typeface="Times New Roman" pitchFamily="18" charset="0"/>
                <a:cs typeface="Times New Roman" pitchFamily="18" charset="0"/>
              </a:rPr>
              <a:t>Nuts are rich in Calorie</a:t>
            </a:r>
          </a:p>
          <a:p>
            <a:r>
              <a:rPr lang="en-US" sz="2000" dirty="0" smtClean="0">
                <a:latin typeface="Times New Roman" pitchFamily="18" charset="0"/>
                <a:cs typeface="Times New Roman" pitchFamily="18" charset="0"/>
              </a:rPr>
              <a:t>Pregnant women need extra 300 C per day </a:t>
            </a:r>
          </a:p>
          <a:p>
            <a:pPr>
              <a:buNone/>
            </a:pPr>
            <a:r>
              <a:rPr lang="en-US" sz="2000" dirty="0" smtClean="0">
                <a:latin typeface="Times New Roman" pitchFamily="18" charset="0"/>
                <a:cs typeface="Times New Roman" pitchFamily="18" charset="0"/>
              </a:rPr>
              <a:t>      There are two types of calorie:</a:t>
            </a:r>
          </a:p>
          <a:p>
            <a:pPr>
              <a:buNone/>
            </a:pPr>
            <a:r>
              <a:rPr lang="en-US" sz="2000" b="1" dirty="0" smtClean="0">
                <a:latin typeface="Times New Roman" pitchFamily="18" charset="0"/>
                <a:cs typeface="Times New Roman" pitchFamily="18" charset="0"/>
              </a:rPr>
              <a:t>    A small calorie (cal)</a:t>
            </a:r>
            <a:r>
              <a:rPr lang="en-US" sz="2000" dirty="0" smtClean="0">
                <a:latin typeface="Times New Roman" pitchFamily="18" charset="0"/>
                <a:cs typeface="Times New Roman" pitchFamily="18" charset="0"/>
              </a:rPr>
              <a:t> is the amount of energy required to raise the temperature of 1 gram (g) of water by 1º Celsius (º C).</a:t>
            </a:r>
          </a:p>
          <a:p>
            <a:pPr>
              <a:buNone/>
            </a:pPr>
            <a:r>
              <a:rPr lang="en-US" sz="2000" b="1" dirty="0" smtClean="0">
                <a:latin typeface="Times New Roman" pitchFamily="18" charset="0"/>
                <a:cs typeface="Times New Roman" pitchFamily="18" charset="0"/>
              </a:rPr>
              <a:t>    A large calorie (kcal)</a:t>
            </a:r>
            <a:r>
              <a:rPr lang="en-US" sz="2000" dirty="0" smtClean="0">
                <a:latin typeface="Times New Roman" pitchFamily="18" charset="0"/>
                <a:cs typeface="Times New Roman" pitchFamily="18" charset="0"/>
              </a:rPr>
              <a:t> is the amount of energy required to raise 1 kilogram (kg) of water by 1º C. It is also known as a kilocalorie.</a:t>
            </a:r>
          </a:p>
          <a:p>
            <a:r>
              <a:rPr lang="en-US" sz="2000" dirty="0" smtClean="0">
                <a:latin typeface="Times New Roman" pitchFamily="18" charset="0"/>
                <a:cs typeface="Times New Roman" pitchFamily="18" charset="0"/>
              </a:rPr>
              <a:t>1 kcal is equal to 1,000 cal.</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FACTS ABOUT CALORIE</a:t>
            </a:r>
            <a:endParaRPr lang="en-US" dirty="0"/>
          </a:p>
        </p:txBody>
      </p:sp>
    </p:spTree>
    <p:extLst>
      <p:ext uri="{BB962C8B-B14F-4D97-AF65-F5344CB8AC3E}">
        <p14:creationId xmlns:p14="http://schemas.microsoft.com/office/powerpoint/2010/main" val="2511296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latin typeface="Times New Roman" pitchFamily="18" charset="0"/>
                <a:cs typeface="Times New Roman" pitchFamily="18" charset="0"/>
              </a:rPr>
              <a:t>It’s important to know the number of calories you need to eat to stay healthy</a:t>
            </a:r>
          </a:p>
          <a:p>
            <a:r>
              <a:rPr lang="en-US" sz="1800" dirty="0" smtClean="0">
                <a:latin typeface="Times New Roman" pitchFamily="18" charset="0"/>
                <a:cs typeface="Times New Roman" pitchFamily="18" charset="0"/>
              </a:rPr>
              <a:t>How many calories you need each day ENERGY IN— depends on a few things: </a:t>
            </a:r>
          </a:p>
          <a:p>
            <a:pPr>
              <a:buNone/>
            </a:pPr>
            <a:r>
              <a:rPr lang="en-US" sz="1800" dirty="0" smtClean="0">
                <a:latin typeface="Times New Roman" pitchFamily="18" charset="0"/>
                <a:cs typeface="Times New Roman" pitchFamily="18" charset="0"/>
              </a:rPr>
              <a:t>   Your age </a:t>
            </a:r>
          </a:p>
          <a:p>
            <a:pPr>
              <a:buNone/>
            </a:pPr>
            <a:r>
              <a:rPr lang="en-US" sz="1800" dirty="0" smtClean="0">
                <a:latin typeface="Times New Roman" pitchFamily="18" charset="0"/>
                <a:cs typeface="Times New Roman" pitchFamily="18" charset="0"/>
              </a:rPr>
              <a:t>   Whether you are male or female </a:t>
            </a:r>
          </a:p>
          <a:p>
            <a:pPr>
              <a:buNone/>
            </a:pPr>
            <a:r>
              <a:rPr lang="en-US" sz="1800" dirty="0" smtClean="0">
                <a:latin typeface="Times New Roman" pitchFamily="18" charset="0"/>
                <a:cs typeface="Times New Roman" pitchFamily="18" charset="0"/>
              </a:rPr>
              <a:t>   How active you are </a:t>
            </a:r>
          </a:p>
          <a:p>
            <a:r>
              <a:rPr lang="en-US" sz="1800" b="1" dirty="0" smtClean="0">
                <a:latin typeface="Times New Roman" pitchFamily="18" charset="0"/>
                <a:cs typeface="Times New Roman" pitchFamily="18" charset="0"/>
              </a:rPr>
              <a:t>Not Active</a:t>
            </a:r>
            <a:r>
              <a:rPr lang="en-US" sz="1800" dirty="0" smtClean="0">
                <a:latin typeface="Times New Roman" pitchFamily="18" charset="0"/>
                <a:cs typeface="Times New Roman" pitchFamily="18" charset="0"/>
              </a:rPr>
              <a:t>—Not much ENERGY OUT. Does only light activity needed for daily life</a:t>
            </a:r>
          </a:p>
          <a:p>
            <a:r>
              <a:rPr lang="en-US" sz="1800" b="1" dirty="0" smtClean="0">
                <a:latin typeface="Times New Roman" pitchFamily="18" charset="0"/>
                <a:cs typeface="Times New Roman" pitchFamily="18" charset="0"/>
              </a:rPr>
              <a:t>Somewhat Active</a:t>
            </a:r>
            <a:r>
              <a:rPr lang="en-US" sz="1800" dirty="0" smtClean="0">
                <a:latin typeface="Times New Roman" pitchFamily="18" charset="0"/>
                <a:cs typeface="Times New Roman" pitchFamily="18" charset="0"/>
              </a:rPr>
              <a:t>—Some ENERGY OUT. Does physical activity equal to walking quickly for 1 ½ to 3 miles (about 30–40 minutes) each day. Plus, does light activity needed for daily life. </a:t>
            </a:r>
          </a:p>
          <a:p>
            <a:r>
              <a:rPr lang="en-US" sz="1800" b="1" dirty="0" smtClean="0">
                <a:latin typeface="Times New Roman" pitchFamily="18" charset="0"/>
                <a:cs typeface="Times New Roman" pitchFamily="18" charset="0"/>
              </a:rPr>
              <a:t>Very Active</a:t>
            </a:r>
            <a:r>
              <a:rPr lang="en-US" sz="1800" dirty="0" smtClean="0">
                <a:latin typeface="Times New Roman" pitchFamily="18" charset="0"/>
                <a:cs typeface="Times New Roman" pitchFamily="18" charset="0"/>
              </a:rPr>
              <a:t>—A lot of ENERGY OUT. Does physical activity equal to walking quickly for more than 3 miles each day (more than 40 minutes). Plus, does light activity needed for daily life. </a:t>
            </a:r>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Calories Needed Each Day</a:t>
            </a:r>
            <a:endParaRPr lang="en-US" dirty="0"/>
          </a:p>
        </p:txBody>
      </p:sp>
    </p:spTree>
    <p:extLst>
      <p:ext uri="{BB962C8B-B14F-4D97-AF65-F5344CB8AC3E}">
        <p14:creationId xmlns:p14="http://schemas.microsoft.com/office/powerpoint/2010/main" val="3685372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latin typeface="Times New Roman" pitchFamily="18" charset="0"/>
                <a:cs typeface="Times New Roman" pitchFamily="18" charset="0"/>
              </a:rPr>
              <a:t>Not everybody needs the same number of calories each day. People have different metabolisms that burn energy at different rates, and some people have more active lifestyles than others.</a:t>
            </a:r>
          </a:p>
          <a:p>
            <a:pPr>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The recommended intake of calories per day depends on several factors, including:</a:t>
            </a:r>
          </a:p>
          <a:p>
            <a:r>
              <a:rPr lang="en-US" sz="2200" dirty="0" smtClean="0">
                <a:latin typeface="Times New Roman" pitchFamily="18" charset="0"/>
                <a:cs typeface="Times New Roman" pitchFamily="18" charset="0"/>
              </a:rPr>
              <a:t>overall general health</a:t>
            </a:r>
          </a:p>
          <a:p>
            <a:r>
              <a:rPr lang="en-US" sz="2200" dirty="0" smtClean="0">
                <a:latin typeface="Times New Roman" pitchFamily="18" charset="0"/>
                <a:cs typeface="Times New Roman" pitchFamily="18" charset="0"/>
              </a:rPr>
              <a:t>physical activity demands</a:t>
            </a:r>
          </a:p>
          <a:p>
            <a:r>
              <a:rPr lang="en-US" sz="2200" dirty="0" smtClean="0">
                <a:latin typeface="Times New Roman" pitchFamily="18" charset="0"/>
                <a:cs typeface="Times New Roman" pitchFamily="18" charset="0"/>
              </a:rPr>
              <a:t>sex</a:t>
            </a:r>
          </a:p>
          <a:p>
            <a:r>
              <a:rPr lang="en-US" sz="2200" dirty="0" smtClean="0">
                <a:latin typeface="Times New Roman" pitchFamily="18" charset="0"/>
                <a:cs typeface="Times New Roman" pitchFamily="18" charset="0"/>
              </a:rPr>
              <a:t>weight</a:t>
            </a:r>
          </a:p>
          <a:p>
            <a:r>
              <a:rPr lang="en-US" sz="2200" dirty="0" smtClean="0">
                <a:latin typeface="Times New Roman" pitchFamily="18" charset="0"/>
                <a:cs typeface="Times New Roman" pitchFamily="18" charset="0"/>
              </a:rPr>
              <a:t>height</a:t>
            </a:r>
          </a:p>
          <a:p>
            <a:r>
              <a:rPr lang="en-US" sz="2200" dirty="0" smtClean="0">
                <a:latin typeface="Times New Roman" pitchFamily="18" charset="0"/>
                <a:cs typeface="Times New Roman" pitchFamily="18" charset="0"/>
              </a:rPr>
              <a:t>body shape</a:t>
            </a:r>
          </a:p>
          <a:p>
            <a:endParaRPr lang="en-US" dirty="0"/>
          </a:p>
        </p:txBody>
      </p:sp>
      <p:sp>
        <p:nvSpPr>
          <p:cNvPr id="3" name="Title 2"/>
          <p:cNvSpPr>
            <a:spLocks noGrp="1"/>
          </p:cNvSpPr>
          <p:nvPr>
            <p:ph type="title"/>
          </p:nvPr>
        </p:nvSpPr>
        <p:spPr/>
        <p:txBody>
          <a:bodyPr/>
          <a:lstStyle/>
          <a:p>
            <a:r>
              <a:rPr lang="en-US" dirty="0" smtClean="0"/>
              <a:t>REQUIREMENT OF CALORIE</a:t>
            </a:r>
            <a:endParaRPr lang="en-US" dirty="0"/>
          </a:p>
        </p:txBody>
      </p:sp>
    </p:spTree>
    <p:extLst>
      <p:ext uri="{BB962C8B-B14F-4D97-AF65-F5344CB8AC3E}">
        <p14:creationId xmlns:p14="http://schemas.microsoft.com/office/powerpoint/2010/main" val="1080136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Proteins:</a:t>
            </a:r>
            <a:r>
              <a:rPr lang="en-US" dirty="0" smtClean="0"/>
              <a:t> Red meats, pork, chicken with skin on (roast or broil don’t deep fry for your health), salmon or other oily fish, beans, whole milk, eggs, cheese, full-fat yogurt.</a:t>
            </a:r>
          </a:p>
          <a:p>
            <a:r>
              <a:rPr lang="en-US" b="1" dirty="0" smtClean="0"/>
              <a:t>Carbohydrates:</a:t>
            </a:r>
            <a:r>
              <a:rPr lang="en-US" dirty="0" smtClean="0"/>
              <a:t> potatoes, brown rice, whole grain pasta, whole grains, whole grain breads.</a:t>
            </a:r>
          </a:p>
          <a:p>
            <a:r>
              <a:rPr lang="en-US" b="1" dirty="0" smtClean="0"/>
              <a:t>Fats:</a:t>
            </a:r>
            <a:r>
              <a:rPr lang="en-US" dirty="0" smtClean="0"/>
              <a:t> Nuts and nut butters, olives, avocado, butter, salad dressings, mayonnaise, high-fat cheeses.</a:t>
            </a:r>
          </a:p>
          <a:p>
            <a:endParaRPr lang="en-US" dirty="0"/>
          </a:p>
        </p:txBody>
      </p:sp>
      <p:sp>
        <p:nvSpPr>
          <p:cNvPr id="3" name="Title 2"/>
          <p:cNvSpPr>
            <a:spLocks noGrp="1"/>
          </p:cNvSpPr>
          <p:nvPr>
            <p:ph type="title"/>
          </p:nvPr>
        </p:nvSpPr>
        <p:spPr/>
        <p:txBody>
          <a:bodyPr/>
          <a:lstStyle/>
          <a:p>
            <a:r>
              <a:rPr lang="en-US" dirty="0" smtClean="0"/>
              <a:t>CALORIES RICH FOODS</a:t>
            </a:r>
            <a:endParaRPr lang="en-US" dirty="0"/>
          </a:p>
        </p:txBody>
      </p:sp>
    </p:spTree>
    <p:extLst>
      <p:ext uri="{BB962C8B-B14F-4D97-AF65-F5344CB8AC3E}">
        <p14:creationId xmlns:p14="http://schemas.microsoft.com/office/powerpoint/2010/main" val="267776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lorie-requirement-based-on-weight.png"/>
          <p:cNvPicPr>
            <a:picLocks noGrp="1" noChangeAspect="1"/>
          </p:cNvPicPr>
          <p:nvPr>
            <p:ph idx="1"/>
          </p:nvPr>
        </p:nvPicPr>
        <p:blipFill>
          <a:blip r:embed="rId2"/>
          <a:stretch>
            <a:fillRect/>
          </a:stretch>
        </p:blipFill>
        <p:spPr>
          <a:xfrm>
            <a:off x="500034" y="1571612"/>
            <a:ext cx="7932368" cy="4258485"/>
          </a:xfrm>
        </p:spPr>
      </p:pic>
      <p:sp>
        <p:nvSpPr>
          <p:cNvPr id="3" name="Title 2"/>
          <p:cNvSpPr>
            <a:spLocks noGrp="1"/>
          </p:cNvSpPr>
          <p:nvPr>
            <p:ph type="title"/>
          </p:nvPr>
        </p:nvSpPr>
        <p:spPr/>
        <p:txBody>
          <a:bodyPr>
            <a:normAutofit fontScale="90000"/>
          </a:bodyPr>
          <a:lstStyle/>
          <a:p>
            <a:r>
              <a:rPr lang="en-US" dirty="0" smtClean="0"/>
              <a:t>REQUIRED CALORIE BASED ON BODY WEIGHT</a:t>
            </a:r>
            <a:endParaRPr lang="en-US" dirty="0"/>
          </a:p>
        </p:txBody>
      </p:sp>
    </p:spTree>
    <p:extLst>
      <p:ext uri="{BB962C8B-B14F-4D97-AF65-F5344CB8AC3E}">
        <p14:creationId xmlns:p14="http://schemas.microsoft.com/office/powerpoint/2010/main" val="384413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of malnutrition</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 </a:t>
            </a:r>
            <a:r>
              <a:rPr lang="en-US" dirty="0" smtClean="0">
                <a:latin typeface="Times New Roman" pitchFamily="18" charset="0"/>
                <a:cs typeface="Times New Roman" pitchFamily="18" charset="0"/>
              </a:rPr>
              <a:t>Some </a:t>
            </a:r>
            <a:r>
              <a:rPr lang="en-US" dirty="0">
                <a:latin typeface="Times New Roman" pitchFamily="18" charset="0"/>
                <a:cs typeface="Times New Roman" pitchFamily="18" charset="0"/>
              </a:rPr>
              <a:t>signs and symptoms of malnutrition include:</a:t>
            </a:r>
          </a:p>
          <a:p>
            <a:pPr algn="just"/>
            <a:r>
              <a:rPr lang="en-US" dirty="0">
                <a:latin typeface="Times New Roman" pitchFamily="18" charset="0"/>
                <a:cs typeface="Times New Roman" pitchFamily="18" charset="0"/>
              </a:rPr>
              <a:t>a lack of appetite or interest in food or drink</a:t>
            </a:r>
          </a:p>
          <a:p>
            <a:pPr algn="just"/>
            <a:r>
              <a:rPr lang="en-US" dirty="0">
                <a:latin typeface="Times New Roman" pitchFamily="18" charset="0"/>
                <a:cs typeface="Times New Roman" pitchFamily="18" charset="0"/>
              </a:rPr>
              <a:t>tiredness and irritability</a:t>
            </a:r>
          </a:p>
          <a:p>
            <a:pPr algn="just"/>
            <a:r>
              <a:rPr lang="en-US" dirty="0">
                <a:latin typeface="Times New Roman" pitchFamily="18" charset="0"/>
                <a:cs typeface="Times New Roman" pitchFamily="18" charset="0"/>
              </a:rPr>
              <a:t>an inability to concentrate</a:t>
            </a:r>
          </a:p>
          <a:p>
            <a:pPr algn="just"/>
            <a:r>
              <a:rPr lang="en-US" dirty="0">
                <a:latin typeface="Times New Roman" pitchFamily="18" charset="0"/>
                <a:cs typeface="Times New Roman" pitchFamily="18" charset="0"/>
              </a:rPr>
              <a:t>always feeling cold</a:t>
            </a:r>
          </a:p>
          <a:p>
            <a:pPr algn="just"/>
            <a:r>
              <a:rPr lang="en-US" dirty="0">
                <a:latin typeface="Times New Roman" pitchFamily="18" charset="0"/>
                <a:cs typeface="Times New Roman" pitchFamily="18" charset="0"/>
              </a:rPr>
              <a:t>depression</a:t>
            </a:r>
          </a:p>
          <a:p>
            <a:pPr algn="just"/>
            <a:r>
              <a:rPr lang="en-US" dirty="0">
                <a:latin typeface="Times New Roman" pitchFamily="18" charset="0"/>
                <a:cs typeface="Times New Roman" pitchFamily="18" charset="0"/>
              </a:rPr>
              <a:t>loss of fat, muscle mass, and body tissue</a:t>
            </a:r>
          </a:p>
          <a:p>
            <a:pPr algn="just"/>
            <a:r>
              <a:rPr lang="en-US" dirty="0">
                <a:latin typeface="Times New Roman" pitchFamily="18" charset="0"/>
                <a:cs typeface="Times New Roman" pitchFamily="18" charset="0"/>
              </a:rPr>
              <a:t>a higher risk of getting sick and taking longer to heal</a:t>
            </a:r>
          </a:p>
          <a:p>
            <a:pPr algn="just"/>
            <a:r>
              <a:rPr lang="en-US" dirty="0">
                <a:latin typeface="Times New Roman" pitchFamily="18" charset="0"/>
                <a:cs typeface="Times New Roman" pitchFamily="18" charset="0"/>
              </a:rPr>
              <a:t>longer healing time for wounds</a:t>
            </a:r>
          </a:p>
          <a:p>
            <a:pPr algn="just"/>
            <a:r>
              <a:rPr lang="en-US" dirty="0">
                <a:latin typeface="Times New Roman" pitchFamily="18" charset="0"/>
                <a:cs typeface="Times New Roman" pitchFamily="18" charset="0"/>
              </a:rPr>
              <a:t>a higher risk of complications after surgery</a:t>
            </a:r>
          </a:p>
          <a:p>
            <a:endParaRPr lang="en-US" dirty="0"/>
          </a:p>
        </p:txBody>
      </p:sp>
    </p:spTree>
    <p:extLst>
      <p:ext uri="{BB962C8B-B14F-4D97-AF65-F5344CB8AC3E}">
        <p14:creationId xmlns:p14="http://schemas.microsoft.com/office/powerpoint/2010/main" val="1622444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DAILY CALORIE NEEDS BASED ON age, gender and activities </a:t>
            </a:r>
            <a:endParaRPr lang="en-US" dirty="0"/>
          </a:p>
        </p:txBody>
      </p:sp>
      <p:pic>
        <p:nvPicPr>
          <p:cNvPr id="6" name="Content Placeholder 5" descr="energybalance_calories_chart.jpg"/>
          <p:cNvPicPr>
            <a:picLocks noGrp="1" noChangeAspect="1"/>
          </p:cNvPicPr>
          <p:nvPr>
            <p:ph idx="1"/>
          </p:nvPr>
        </p:nvPicPr>
        <p:blipFill>
          <a:blip r:embed="rId2"/>
          <a:stretch>
            <a:fillRect/>
          </a:stretch>
        </p:blipFill>
        <p:spPr>
          <a:xfrm>
            <a:off x="1357290" y="1500174"/>
            <a:ext cx="5929354" cy="4850940"/>
          </a:xfrm>
        </p:spPr>
      </p:pic>
    </p:spTree>
    <p:extLst>
      <p:ext uri="{BB962C8B-B14F-4D97-AF65-F5344CB8AC3E}">
        <p14:creationId xmlns:p14="http://schemas.microsoft.com/office/powerpoint/2010/main" val="1163703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1857356" y="1500174"/>
            <a:ext cx="4954590" cy="4954590"/>
          </a:xfrm>
        </p:spPr>
      </p:pic>
      <p:sp>
        <p:nvSpPr>
          <p:cNvPr id="3" name="Title 2"/>
          <p:cNvSpPr>
            <a:spLocks noGrp="1"/>
          </p:cNvSpPr>
          <p:nvPr>
            <p:ph type="title"/>
          </p:nvPr>
        </p:nvSpPr>
        <p:spPr/>
        <p:txBody>
          <a:bodyPr/>
          <a:lstStyle/>
          <a:p>
            <a:r>
              <a:rPr lang="en-US" dirty="0" smtClean="0"/>
              <a:t>CALORIE &amp; DENSITY</a:t>
            </a:r>
            <a:endParaRPr lang="en-US" dirty="0"/>
          </a:p>
        </p:txBody>
      </p:sp>
    </p:spTree>
    <p:extLst>
      <p:ext uri="{BB962C8B-B14F-4D97-AF65-F5344CB8AC3E}">
        <p14:creationId xmlns:p14="http://schemas.microsoft.com/office/powerpoint/2010/main" val="21813976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lorie-Balance-Maintain-Weight-article.png"/>
          <p:cNvPicPr>
            <a:picLocks noGrp="1" noChangeAspect="1"/>
          </p:cNvPicPr>
          <p:nvPr>
            <p:ph idx="1"/>
          </p:nvPr>
        </p:nvPicPr>
        <p:blipFill>
          <a:blip r:embed="rId2"/>
          <a:stretch>
            <a:fillRect/>
          </a:stretch>
        </p:blipFill>
        <p:spPr>
          <a:xfrm>
            <a:off x="785786" y="1704208"/>
            <a:ext cx="7643866" cy="4010808"/>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0290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_9.jpg"/>
          <p:cNvPicPr>
            <a:picLocks noGrp="1" noChangeAspect="1"/>
          </p:cNvPicPr>
          <p:nvPr>
            <p:ph idx="1"/>
          </p:nvPr>
        </p:nvPicPr>
        <p:blipFill>
          <a:blip r:embed="rId2"/>
          <a:stretch>
            <a:fillRect/>
          </a:stretch>
        </p:blipFill>
        <p:spPr>
          <a:xfrm>
            <a:off x="1571604" y="1643050"/>
            <a:ext cx="6034616" cy="4525962"/>
          </a:xfrm>
        </p:spPr>
      </p:pic>
      <p:sp>
        <p:nvSpPr>
          <p:cNvPr id="3" name="Title 2"/>
          <p:cNvSpPr>
            <a:spLocks noGrp="1"/>
          </p:cNvSpPr>
          <p:nvPr>
            <p:ph type="title"/>
          </p:nvPr>
        </p:nvSpPr>
        <p:spPr/>
        <p:txBody>
          <a:bodyPr/>
          <a:lstStyle/>
          <a:p>
            <a:r>
              <a:rPr lang="en-US" dirty="0" smtClean="0"/>
              <a:t>BALANCED CALORIE FOOD</a:t>
            </a:r>
            <a:endParaRPr lang="en-US" dirty="0"/>
          </a:p>
        </p:txBody>
      </p:sp>
    </p:spTree>
    <p:extLst>
      <p:ext uri="{BB962C8B-B14F-4D97-AF65-F5344CB8AC3E}">
        <p14:creationId xmlns:p14="http://schemas.microsoft.com/office/powerpoint/2010/main" val="30362932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PREVENTION OF NUTRITION PROBLEMS</a:t>
            </a:r>
            <a:endParaRPr lang="en-US" dirty="0"/>
          </a:p>
        </p:txBody>
      </p:sp>
      <p:sp>
        <p:nvSpPr>
          <p:cNvPr id="3" name="Subtitle 2"/>
          <p:cNvSpPr>
            <a:spLocks noGrp="1"/>
          </p:cNvSpPr>
          <p:nvPr>
            <p:ph type="subTitle" idx="1"/>
          </p:nvPr>
        </p:nvSpPr>
        <p:spPr/>
        <p:txBody>
          <a:bodyPr/>
          <a:lstStyle/>
          <a:p>
            <a:r>
              <a:rPr lang="en-US" dirty="0" smtClean="0"/>
              <a:t>UNIT - II</a:t>
            </a:r>
            <a:endParaRPr lang="en-US" dirty="0"/>
          </a:p>
        </p:txBody>
      </p:sp>
    </p:spTree>
    <p:extLst>
      <p:ext uri="{BB962C8B-B14F-4D97-AF65-F5344CB8AC3E}">
        <p14:creationId xmlns:p14="http://schemas.microsoft.com/office/powerpoint/2010/main" val="1748836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PROBLEMS</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latin typeface="Times New Roman" pitchFamily="18" charset="0"/>
                <a:cs typeface="Times New Roman" pitchFamily="18" charset="0"/>
              </a:rPr>
              <a:t>    Nutritional deficiency occurs, when the body does not absorb or get from the food for the required amount of nutrient. Deficiency can lead to variety of health problems these can include digestions problems skin disorder, stunted or defective bone growth and even dementia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14119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NUTRITIONAL PROBLEMS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2460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ENERGY MALNUTRITION</a:t>
            </a:r>
            <a:endParaRPr lang="en-US" dirty="0"/>
          </a:p>
        </p:txBody>
      </p:sp>
      <p:pic>
        <p:nvPicPr>
          <p:cNvPr id="4" name="Content Placeholder 3" descr="qY5yKAd.jpg"/>
          <p:cNvPicPr>
            <a:picLocks noGrp="1" noChangeAspect="1"/>
          </p:cNvPicPr>
          <p:nvPr>
            <p:ph idx="1"/>
          </p:nvPr>
        </p:nvPicPr>
        <p:blipFill>
          <a:blip r:embed="rId2"/>
          <a:stretch>
            <a:fillRect/>
          </a:stretch>
        </p:blipFill>
        <p:spPr>
          <a:xfrm>
            <a:off x="571472" y="1571611"/>
            <a:ext cx="8143932" cy="5068279"/>
          </a:xfrm>
        </p:spPr>
      </p:pic>
    </p:spTree>
    <p:extLst>
      <p:ext uri="{BB962C8B-B14F-4D97-AF65-F5344CB8AC3E}">
        <p14:creationId xmlns:p14="http://schemas.microsoft.com/office/powerpoint/2010/main" val="11138993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pt-project-2-638.jpg"/>
          <p:cNvPicPr>
            <a:picLocks noGrp="1" noChangeAspect="1"/>
          </p:cNvPicPr>
          <p:nvPr>
            <p:ph idx="1"/>
          </p:nvPr>
        </p:nvPicPr>
        <p:blipFill>
          <a:blip r:embed="rId2"/>
          <a:stretch>
            <a:fillRect/>
          </a:stretch>
        </p:blipFill>
        <p:spPr>
          <a:xfrm>
            <a:off x="357158" y="1503036"/>
            <a:ext cx="8072494" cy="5041641"/>
          </a:xfrm>
        </p:spPr>
      </p:pic>
    </p:spTree>
    <p:extLst>
      <p:ext uri="{BB962C8B-B14F-4D97-AF65-F5344CB8AC3E}">
        <p14:creationId xmlns:p14="http://schemas.microsoft.com/office/powerpoint/2010/main" val="20746574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DISEASES</a:t>
            </a:r>
            <a:endParaRPr lang="en-US" dirty="0"/>
          </a:p>
        </p:txBody>
      </p:sp>
      <p:pic>
        <p:nvPicPr>
          <p:cNvPr id="4" name="Content Placeholder 3" descr="chronic-disease.jpg"/>
          <p:cNvPicPr>
            <a:picLocks noGrp="1" noChangeAspect="1"/>
          </p:cNvPicPr>
          <p:nvPr>
            <p:ph idx="1"/>
          </p:nvPr>
        </p:nvPicPr>
        <p:blipFill>
          <a:blip r:embed="rId2"/>
          <a:stretch>
            <a:fillRect/>
          </a:stretch>
        </p:blipFill>
        <p:spPr>
          <a:xfrm>
            <a:off x="928662" y="1643050"/>
            <a:ext cx="7715400" cy="5018755"/>
          </a:xfrm>
        </p:spPr>
      </p:pic>
    </p:spTree>
    <p:extLst>
      <p:ext uri="{BB962C8B-B14F-4D97-AF65-F5344CB8AC3E}">
        <p14:creationId xmlns:p14="http://schemas.microsoft.com/office/powerpoint/2010/main" val="23896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RELATED TO MALNUTRITION</a:t>
            </a:r>
            <a:endParaRPr lang="en-US" dirty="0"/>
          </a:p>
        </p:txBody>
      </p:sp>
      <p:pic>
        <p:nvPicPr>
          <p:cNvPr id="4" name="Content Placeholder 3" descr="unnamed.jpg"/>
          <p:cNvPicPr>
            <a:picLocks noGrp="1" noChangeAspect="1"/>
          </p:cNvPicPr>
          <p:nvPr>
            <p:ph idx="1"/>
          </p:nvPr>
        </p:nvPicPr>
        <p:blipFill>
          <a:blip r:embed="rId2"/>
          <a:stretch>
            <a:fillRect/>
          </a:stretch>
        </p:blipFill>
        <p:spPr>
          <a:xfrm>
            <a:off x="285720" y="1453252"/>
            <a:ext cx="8501122" cy="4815996"/>
          </a:xfrm>
        </p:spPr>
      </p:pic>
    </p:spTree>
    <p:extLst>
      <p:ext uri="{BB962C8B-B14F-4D97-AF65-F5344CB8AC3E}">
        <p14:creationId xmlns:p14="http://schemas.microsoft.com/office/powerpoint/2010/main" val="22948127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a:t>
            </a:r>
            <a:endParaRPr lang="en-US" dirty="0"/>
          </a:p>
        </p:txBody>
      </p:sp>
      <p:pic>
        <p:nvPicPr>
          <p:cNvPr id="4" name="Content Placeholder 3" descr="download.png"/>
          <p:cNvPicPr>
            <a:picLocks noGrp="1" noChangeAspect="1"/>
          </p:cNvPicPr>
          <p:nvPr>
            <p:ph idx="1"/>
          </p:nvPr>
        </p:nvPicPr>
        <p:blipFill>
          <a:blip r:embed="rId2"/>
          <a:stretch>
            <a:fillRect/>
          </a:stretch>
        </p:blipFill>
        <p:spPr>
          <a:xfrm>
            <a:off x="571472" y="1643050"/>
            <a:ext cx="8143932" cy="4673259"/>
          </a:xfrm>
        </p:spPr>
      </p:pic>
    </p:spTree>
    <p:extLst>
      <p:ext uri="{BB962C8B-B14F-4D97-AF65-F5344CB8AC3E}">
        <p14:creationId xmlns:p14="http://schemas.microsoft.com/office/powerpoint/2010/main" val="19449214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NUTRITIONAL DEFICIENCY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Low socio economic status</a:t>
            </a:r>
          </a:p>
          <a:p>
            <a:r>
              <a:rPr lang="en-US" dirty="0" smtClean="0">
                <a:latin typeface="Times New Roman" pitchFamily="18" charset="0"/>
                <a:cs typeface="Times New Roman" pitchFamily="18" charset="0"/>
              </a:rPr>
              <a:t>Illiteracy</a:t>
            </a:r>
          </a:p>
          <a:p>
            <a:r>
              <a:rPr lang="en-US" dirty="0" smtClean="0">
                <a:latin typeface="Times New Roman" pitchFamily="18" charset="0"/>
                <a:cs typeface="Times New Roman" pitchFamily="18" charset="0"/>
              </a:rPr>
              <a:t>Lack of awareness regarding nutrients and requirement</a:t>
            </a:r>
          </a:p>
          <a:p>
            <a:r>
              <a:rPr lang="en-US" dirty="0" smtClean="0">
                <a:latin typeface="Times New Roman" pitchFamily="18" charset="0"/>
                <a:cs typeface="Times New Roman" pitchFamily="18" charset="0"/>
              </a:rPr>
              <a:t>Over population</a:t>
            </a:r>
          </a:p>
          <a:p>
            <a:r>
              <a:rPr lang="en-US" dirty="0" smtClean="0">
                <a:latin typeface="Times New Roman" pitchFamily="18" charset="0"/>
                <a:cs typeface="Times New Roman" pitchFamily="18" charset="0"/>
              </a:rPr>
              <a:t>Decreased food production</a:t>
            </a:r>
          </a:p>
          <a:p>
            <a:r>
              <a:rPr lang="en-US" dirty="0" smtClean="0">
                <a:latin typeface="Times New Roman" pitchFamily="18" charset="0"/>
                <a:cs typeface="Times New Roman" pitchFamily="18" charset="0"/>
              </a:rPr>
              <a:t>Lack of health care</a:t>
            </a:r>
          </a:p>
          <a:p>
            <a:r>
              <a:rPr lang="en-US" dirty="0" smtClean="0">
                <a:latin typeface="Times New Roman" pitchFamily="18" charset="0"/>
                <a:cs typeface="Times New Roman" pitchFamily="18" charset="0"/>
              </a:rPr>
              <a:t>Large families</a:t>
            </a:r>
          </a:p>
          <a:p>
            <a:r>
              <a:rPr lang="en-US" dirty="0" smtClean="0">
                <a:latin typeface="Times New Roman" pitchFamily="18" charset="0"/>
                <a:cs typeface="Times New Roman" pitchFamily="18" charset="0"/>
              </a:rPr>
              <a:t>Cultural influences</a:t>
            </a:r>
          </a:p>
          <a:p>
            <a:r>
              <a:rPr lang="en-US" dirty="0" smtClean="0">
                <a:latin typeface="Times New Roman" pitchFamily="18" charset="0"/>
                <a:cs typeface="Times New Roman" pitchFamily="18" charset="0"/>
              </a:rPr>
              <a:t>Infections</a:t>
            </a:r>
          </a:p>
          <a:p>
            <a:r>
              <a:rPr lang="en-US" dirty="0" smtClean="0">
                <a:latin typeface="Times New Roman" pitchFamily="18" charset="0"/>
                <a:cs typeface="Times New Roman" pitchFamily="18" charset="0"/>
              </a:rPr>
              <a:t>Superstitious beliefs and misconceptions</a:t>
            </a:r>
          </a:p>
          <a:p>
            <a:r>
              <a:rPr lang="en-US" dirty="0" smtClean="0">
                <a:latin typeface="Times New Roman" pitchFamily="18" charset="0"/>
                <a:cs typeface="Times New Roman" pitchFamily="18" charset="0"/>
              </a:rPr>
              <a:t>poverty</a:t>
            </a:r>
          </a:p>
          <a:p>
            <a:endParaRPr lang="en-US" dirty="0"/>
          </a:p>
        </p:txBody>
      </p:sp>
    </p:spTree>
    <p:extLst>
      <p:ext uri="{BB962C8B-B14F-4D97-AF65-F5344CB8AC3E}">
        <p14:creationId xmlns:p14="http://schemas.microsoft.com/office/powerpoint/2010/main" val="4202190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OF NUTRITION DEFICIENCY</a:t>
            </a:r>
            <a:endParaRPr lang="en-US" dirty="0"/>
          </a:p>
        </p:txBody>
      </p:sp>
      <p:sp>
        <p:nvSpPr>
          <p:cNvPr id="3" name="Content Placeholder 2"/>
          <p:cNvSpPr>
            <a:spLocks noGrp="1"/>
          </p:cNvSpPr>
          <p:nvPr>
            <p:ph idx="1"/>
          </p:nvPr>
        </p:nvSpPr>
        <p:spPr/>
        <p:txBody>
          <a:bodyPr/>
          <a:lstStyle/>
          <a:p>
            <a:r>
              <a:rPr lang="en-US" dirty="0" smtClean="0"/>
              <a:t>Add Fiber in food</a:t>
            </a:r>
          </a:p>
          <a:p>
            <a:r>
              <a:rPr lang="en-US" dirty="0" smtClean="0"/>
              <a:t>Get adequate Vitamin D</a:t>
            </a:r>
          </a:p>
          <a:p>
            <a:r>
              <a:rPr lang="en-US" dirty="0" smtClean="0"/>
              <a:t>Eat healthy fat and omega-3</a:t>
            </a:r>
          </a:p>
          <a:p>
            <a:r>
              <a:rPr lang="en-US" dirty="0" smtClean="0"/>
              <a:t>Boost antioxidants</a:t>
            </a:r>
          </a:p>
          <a:p>
            <a:r>
              <a:rPr lang="en-US" dirty="0" smtClean="0"/>
              <a:t>Choose whole grains</a:t>
            </a:r>
          </a:p>
          <a:p>
            <a:r>
              <a:rPr lang="en-US" dirty="0" smtClean="0"/>
              <a:t>Consume magnesium and calcium rich food</a:t>
            </a:r>
          </a:p>
          <a:p>
            <a:r>
              <a:rPr lang="en-US" dirty="0" smtClean="0"/>
              <a:t>Consume vegetables more in food</a:t>
            </a:r>
          </a:p>
          <a:p>
            <a:endParaRPr lang="en-US" dirty="0"/>
          </a:p>
        </p:txBody>
      </p:sp>
    </p:spTree>
    <p:extLst>
      <p:ext uri="{BB962C8B-B14F-4D97-AF65-F5344CB8AC3E}">
        <p14:creationId xmlns:p14="http://schemas.microsoft.com/office/powerpoint/2010/main" val="428389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_4.jpg"/>
          <p:cNvPicPr>
            <a:picLocks noGrp="1" noChangeAspect="1"/>
          </p:cNvPicPr>
          <p:nvPr>
            <p:ph idx="1"/>
          </p:nvPr>
        </p:nvPicPr>
        <p:blipFill>
          <a:blip r:embed="rId2"/>
          <a:stretch>
            <a:fillRect/>
          </a:stretch>
        </p:blipFill>
        <p:spPr>
          <a:xfrm>
            <a:off x="857224" y="1589472"/>
            <a:ext cx="7786742" cy="5008170"/>
          </a:xfrm>
        </p:spPr>
      </p:pic>
    </p:spTree>
    <p:extLst>
      <p:ext uri="{BB962C8B-B14F-4D97-AF65-F5344CB8AC3E}">
        <p14:creationId xmlns:p14="http://schemas.microsoft.com/office/powerpoint/2010/main" val="4285284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NUTRITIONAL PROGRAMME IN INDIA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ICDS </a:t>
            </a:r>
          </a:p>
          <a:p>
            <a:r>
              <a:rPr lang="en-US" dirty="0" smtClean="0"/>
              <a:t>SPECIAL NUTRITIONAL PROGRAMME</a:t>
            </a:r>
          </a:p>
          <a:p>
            <a:r>
              <a:rPr lang="en-US" dirty="0" smtClean="0"/>
              <a:t>BALWADI NUTRITION PROGRAMME</a:t>
            </a:r>
          </a:p>
          <a:p>
            <a:r>
              <a:rPr lang="en-US" dirty="0" smtClean="0"/>
              <a:t>MID DAY MEAL PROGRAMME- school students</a:t>
            </a:r>
          </a:p>
          <a:p>
            <a:r>
              <a:rPr lang="en-US" dirty="0" smtClean="0"/>
              <a:t>MID DAY MEAL SCHEME</a:t>
            </a:r>
          </a:p>
          <a:p>
            <a:r>
              <a:rPr lang="en-US" dirty="0" smtClean="0"/>
              <a:t>NATIONAL IODINE DEFICENCY CONTROL PROGRAMME</a:t>
            </a:r>
          </a:p>
          <a:p>
            <a:r>
              <a:rPr lang="en-US" dirty="0" err="1" smtClean="0"/>
              <a:t>Vit</a:t>
            </a:r>
            <a:r>
              <a:rPr lang="en-US" dirty="0" smtClean="0"/>
              <a:t>- A Prophylaxis </a:t>
            </a:r>
            <a:r>
              <a:rPr lang="en-US" dirty="0" err="1" smtClean="0"/>
              <a:t>programme</a:t>
            </a:r>
            <a:endParaRPr lang="en-US" dirty="0" smtClean="0"/>
          </a:p>
          <a:p>
            <a:r>
              <a:rPr lang="en-US" dirty="0" smtClean="0"/>
              <a:t>PROPHYLAXIS AGAINST NUTRITIONAL ANEMIA </a:t>
            </a:r>
            <a:endParaRPr lang="en-US" dirty="0"/>
          </a:p>
        </p:txBody>
      </p:sp>
    </p:spTree>
    <p:extLst>
      <p:ext uri="{BB962C8B-B14F-4D97-AF65-F5344CB8AC3E}">
        <p14:creationId xmlns:p14="http://schemas.microsoft.com/office/powerpoint/2010/main" val="2461222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cds-300x180.jpg"/>
          <p:cNvPicPr>
            <a:picLocks noGrp="1" noChangeAspect="1"/>
          </p:cNvPicPr>
          <p:nvPr>
            <p:ph idx="1"/>
          </p:nvPr>
        </p:nvPicPr>
        <p:blipFill>
          <a:blip r:embed="rId2"/>
          <a:stretch>
            <a:fillRect/>
          </a:stretch>
        </p:blipFill>
        <p:spPr>
          <a:xfrm>
            <a:off x="642910" y="1643050"/>
            <a:ext cx="7990745" cy="4500594"/>
          </a:xfrm>
        </p:spPr>
      </p:pic>
    </p:spTree>
    <p:extLst>
      <p:ext uri="{BB962C8B-B14F-4D97-AF65-F5344CB8AC3E}">
        <p14:creationId xmlns:p14="http://schemas.microsoft.com/office/powerpoint/2010/main" val="2333639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png"/>
          <p:cNvPicPr>
            <a:picLocks noGrp="1" noChangeAspect="1"/>
          </p:cNvPicPr>
          <p:nvPr>
            <p:ph idx="1"/>
          </p:nvPr>
        </p:nvPicPr>
        <p:blipFill>
          <a:blip r:embed="rId2"/>
          <a:stretch>
            <a:fillRect/>
          </a:stretch>
        </p:blipFill>
        <p:spPr>
          <a:xfrm>
            <a:off x="714348" y="1571612"/>
            <a:ext cx="8429652" cy="4780830"/>
          </a:xfrm>
        </p:spPr>
      </p:pic>
    </p:spTree>
    <p:extLst>
      <p:ext uri="{BB962C8B-B14F-4D97-AF65-F5344CB8AC3E}">
        <p14:creationId xmlns:p14="http://schemas.microsoft.com/office/powerpoint/2010/main" val="27187863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LWADI+NUTRITION+PROGRAMME.jpg"/>
          <p:cNvPicPr>
            <a:picLocks noGrp="1" noChangeAspect="1"/>
          </p:cNvPicPr>
          <p:nvPr>
            <p:ph idx="1"/>
          </p:nvPr>
        </p:nvPicPr>
        <p:blipFill>
          <a:blip r:embed="rId2"/>
          <a:stretch>
            <a:fillRect/>
          </a:stretch>
        </p:blipFill>
        <p:spPr>
          <a:xfrm>
            <a:off x="285720" y="1643050"/>
            <a:ext cx="8501122" cy="4875644"/>
          </a:xfrm>
        </p:spPr>
      </p:pic>
    </p:spTree>
    <p:extLst>
      <p:ext uri="{BB962C8B-B14F-4D97-AF65-F5344CB8AC3E}">
        <p14:creationId xmlns:p14="http://schemas.microsoft.com/office/powerpoint/2010/main" val="783984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ood_norms.jpg"/>
          <p:cNvPicPr>
            <a:picLocks noGrp="1" noChangeAspect="1"/>
          </p:cNvPicPr>
          <p:nvPr>
            <p:ph idx="1"/>
          </p:nvPr>
        </p:nvPicPr>
        <p:blipFill>
          <a:blip r:embed="rId2"/>
          <a:stretch>
            <a:fillRect/>
          </a:stretch>
        </p:blipFill>
        <p:spPr>
          <a:xfrm>
            <a:off x="1285852" y="1600200"/>
            <a:ext cx="6929486" cy="4829196"/>
          </a:xfrm>
        </p:spPr>
      </p:pic>
    </p:spTree>
    <p:extLst>
      <p:ext uri="{BB962C8B-B14F-4D97-AF65-F5344CB8AC3E}">
        <p14:creationId xmlns:p14="http://schemas.microsoft.com/office/powerpoint/2010/main" val="18772439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National+Iodine+Deficiency+Disorders+Control+Programme+(NIDDCP).jpg"/>
          <p:cNvPicPr>
            <a:picLocks noGrp="1" noChangeAspect="1"/>
          </p:cNvPicPr>
          <p:nvPr>
            <p:ph idx="1"/>
          </p:nvPr>
        </p:nvPicPr>
        <p:blipFill>
          <a:blip r:embed="rId2"/>
          <a:stretch>
            <a:fillRect/>
          </a:stretch>
        </p:blipFill>
        <p:spPr>
          <a:xfrm>
            <a:off x="428596" y="1714488"/>
            <a:ext cx="7929618" cy="4883153"/>
          </a:xfrm>
        </p:spPr>
      </p:pic>
    </p:spTree>
    <p:extLst>
      <p:ext uri="{BB962C8B-B14F-4D97-AF65-F5344CB8AC3E}">
        <p14:creationId xmlns:p14="http://schemas.microsoft.com/office/powerpoint/2010/main" val="369075378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3799</Words>
  <Application>Microsoft Office PowerPoint</Application>
  <PresentationFormat>On-screen Show (4:3)</PresentationFormat>
  <Paragraphs>414</Paragraphs>
  <Slides>101</Slides>
  <Notes>0</Notes>
  <HiddenSlides>0</HiddenSlides>
  <MMClips>0</MMClips>
  <ScaleCrop>false</ScaleCrop>
  <HeadingPairs>
    <vt:vector size="4" baseType="variant">
      <vt:variant>
        <vt:lpstr>Theme</vt:lpstr>
      </vt:variant>
      <vt:variant>
        <vt:i4>5</vt:i4>
      </vt:variant>
      <vt:variant>
        <vt:lpstr>Slide Titles</vt:lpstr>
      </vt:variant>
      <vt:variant>
        <vt:i4>101</vt:i4>
      </vt:variant>
    </vt:vector>
  </HeadingPairs>
  <TitlesOfParts>
    <vt:vector size="106" baseType="lpstr">
      <vt:lpstr>5_Office Theme</vt:lpstr>
      <vt:lpstr>6_Office Theme</vt:lpstr>
      <vt:lpstr>8_Office Theme</vt:lpstr>
      <vt:lpstr>Concourse</vt:lpstr>
      <vt:lpstr>10_Office Theme</vt:lpstr>
      <vt:lpstr>NUTRITION AND HEALTH</vt:lpstr>
      <vt:lpstr>MALNUTRITION</vt:lpstr>
      <vt:lpstr>MALNUTRITION DEFINITION</vt:lpstr>
      <vt:lpstr>CAUSES OF MALNUTRITION Primary reasons</vt:lpstr>
      <vt:lpstr>Secondary reasons</vt:lpstr>
      <vt:lpstr>TYPES OF MALNUTRITION</vt:lpstr>
      <vt:lpstr>PowerPoint Presentation</vt:lpstr>
      <vt:lpstr>Symptoms of malnutrition</vt:lpstr>
      <vt:lpstr>DISEASES RELATED TO MALNUTRITION</vt:lpstr>
      <vt:lpstr>World statistics of malnutrition</vt:lpstr>
      <vt:lpstr>Malnutrition in India </vt:lpstr>
      <vt:lpstr>WHO POLICY</vt:lpstr>
      <vt:lpstr>Nutrients</vt:lpstr>
      <vt:lpstr>What is a Nutrient…?</vt:lpstr>
      <vt:lpstr>Facts about Nutrients</vt:lpstr>
      <vt:lpstr>Organic Nutrients</vt:lpstr>
      <vt:lpstr>Nutrition in Animals</vt:lpstr>
      <vt:lpstr>Carbohydrates</vt:lpstr>
      <vt:lpstr>Functions</vt:lpstr>
      <vt:lpstr>Simple vs Complex Carbs</vt:lpstr>
      <vt:lpstr>Glycemic Index</vt:lpstr>
      <vt:lpstr>Glycemic Index (cont.)</vt:lpstr>
      <vt:lpstr>Simple Sugars</vt:lpstr>
      <vt:lpstr>Diabetes Statistics</vt:lpstr>
      <vt:lpstr>Fats</vt:lpstr>
      <vt:lpstr>   Function Calories Per Gram </vt:lpstr>
      <vt:lpstr>Percent of daily calories for fat</vt:lpstr>
      <vt:lpstr>The Controversy Between Saturated Fat and Heart Diseases</vt:lpstr>
      <vt:lpstr>The Controversy Between Saturated Fat and Heart Diseases</vt:lpstr>
      <vt:lpstr>2 Main Fats (Saturated &amp; Unsaturated)</vt:lpstr>
      <vt:lpstr>Unsaturated &amp; Saturated</vt:lpstr>
      <vt:lpstr>A Video on the Dangers of Fats</vt:lpstr>
      <vt:lpstr>Proteins</vt:lpstr>
      <vt:lpstr>Proteins, What They Are</vt:lpstr>
      <vt:lpstr>What Proteins Do For The Body</vt:lpstr>
      <vt:lpstr>How Much Protein Do You Need</vt:lpstr>
      <vt:lpstr>How Do You Get it</vt:lpstr>
      <vt:lpstr>Vitamins By Kelly Konstant and Christen Massouras</vt:lpstr>
      <vt:lpstr>Vitamins</vt:lpstr>
      <vt:lpstr>Top 5 Functions of Vitamins</vt:lpstr>
      <vt:lpstr>Water Soluble VS Fat Soluble</vt:lpstr>
      <vt:lpstr>Why Fat soluble vitamins can lead to excess</vt:lpstr>
      <vt:lpstr>Nutrient Deficiency</vt:lpstr>
      <vt:lpstr>The Complex B Vitamins</vt:lpstr>
      <vt:lpstr>How many Vitamins should we take a day?</vt:lpstr>
      <vt:lpstr>Minerals</vt:lpstr>
      <vt:lpstr>What is a Mineral?</vt:lpstr>
      <vt:lpstr>General Function of Minerals</vt:lpstr>
      <vt:lpstr>Five Main Functions of Minerals</vt:lpstr>
      <vt:lpstr>Minerals vs. Vitamins</vt:lpstr>
      <vt:lpstr>What Foods Have Minerals?</vt:lpstr>
      <vt:lpstr>YAY MINERALS!</vt:lpstr>
      <vt:lpstr>Fiber</vt:lpstr>
      <vt:lpstr>Function</vt:lpstr>
      <vt:lpstr>Recommended Daily Intake</vt:lpstr>
      <vt:lpstr>Insoluble vs Soluble</vt:lpstr>
      <vt:lpstr>Stats</vt:lpstr>
      <vt:lpstr>Water</vt:lpstr>
      <vt:lpstr>How Much Water Do You Need?</vt:lpstr>
      <vt:lpstr> Water…..</vt:lpstr>
      <vt:lpstr>BALANCED DIET</vt:lpstr>
      <vt:lpstr>DIET &amp; BALANCED DIET</vt:lpstr>
      <vt:lpstr>BALANCED DIET CHART</vt:lpstr>
      <vt:lpstr>Importance of a Balanced Diet </vt:lpstr>
      <vt:lpstr>DIETARY GOALS</vt:lpstr>
      <vt:lpstr>ESSENTIAL FACTORS OF BALANCED DIET</vt:lpstr>
      <vt:lpstr>Balanced diet food in life span</vt:lpstr>
      <vt:lpstr>PowerPoint Presentation</vt:lpstr>
      <vt:lpstr>PowerPoint Presentation</vt:lpstr>
      <vt:lpstr>Benefits of balanced diet</vt:lpstr>
      <vt:lpstr>NUTRITION AND HEALTH</vt:lpstr>
      <vt:lpstr>CALORIC REQUIREMENT</vt:lpstr>
      <vt:lpstr>MEASSUREMENT OF ENERGY</vt:lpstr>
      <vt:lpstr>CALORIE</vt:lpstr>
      <vt:lpstr>FACTS ABOUT CALORIE</vt:lpstr>
      <vt:lpstr>Calories Needed Each Day</vt:lpstr>
      <vt:lpstr>REQUIREMENT OF CALORIE</vt:lpstr>
      <vt:lpstr>CALORIES RICH FOODS</vt:lpstr>
      <vt:lpstr>REQUIRED CALORIE BASED ON BODY WEIGHT</vt:lpstr>
      <vt:lpstr>DAILY CALORIE NEEDS BASED ON age, gender and activities </vt:lpstr>
      <vt:lpstr>CALORIE &amp; DENSITY</vt:lpstr>
      <vt:lpstr>PowerPoint Presentation</vt:lpstr>
      <vt:lpstr>BALANCED CALORIE FOOD</vt:lpstr>
      <vt:lpstr>PREVENTION OF NUTRITION PROBLEMS</vt:lpstr>
      <vt:lpstr>NUTRITIONAL PROBLEMS</vt:lpstr>
      <vt:lpstr>TYPES OF NUTRITIONAL PROBLEMS</vt:lpstr>
      <vt:lpstr>PROTEIN ENERGY MALNUTRITION</vt:lpstr>
      <vt:lpstr>PowerPoint Presentation</vt:lpstr>
      <vt:lpstr>CHRONIC DISEASES</vt:lpstr>
      <vt:lpstr>EATING DISORDERS</vt:lpstr>
      <vt:lpstr>CAUSES OF NUTRITIONAL DEFICIENCY </vt:lpstr>
      <vt:lpstr>PREVENTION OF NUTRITION DEFICIENCY</vt:lpstr>
      <vt:lpstr>PowerPoint Presentation</vt:lpstr>
      <vt:lpstr>MAJOR NUTRITIONAL PROGRAMME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ADMIN</dc:creator>
  <cp:lastModifiedBy>ismail - [2010]</cp:lastModifiedBy>
  <cp:revision>33</cp:revision>
  <dcterms:created xsi:type="dcterms:W3CDTF">2022-08-01T05:19:30Z</dcterms:created>
  <dcterms:modified xsi:type="dcterms:W3CDTF">2023-07-06T23:48:46Z</dcterms:modified>
</cp:coreProperties>
</file>