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56"/>
  </p:notesMasterIdLst>
  <p:sldIdLst>
    <p:sldId id="652" r:id="rId2"/>
    <p:sldId id="653" r:id="rId3"/>
    <p:sldId id="654" r:id="rId4"/>
    <p:sldId id="655" r:id="rId5"/>
    <p:sldId id="656" r:id="rId6"/>
    <p:sldId id="657" r:id="rId7"/>
    <p:sldId id="658" r:id="rId8"/>
    <p:sldId id="659" r:id="rId9"/>
    <p:sldId id="660" r:id="rId10"/>
    <p:sldId id="661" r:id="rId11"/>
    <p:sldId id="662" r:id="rId12"/>
    <p:sldId id="663" r:id="rId13"/>
    <p:sldId id="664" r:id="rId14"/>
    <p:sldId id="665" r:id="rId15"/>
    <p:sldId id="666" r:id="rId16"/>
    <p:sldId id="667" r:id="rId17"/>
    <p:sldId id="668" r:id="rId18"/>
    <p:sldId id="669" r:id="rId19"/>
    <p:sldId id="670" r:id="rId20"/>
    <p:sldId id="671" r:id="rId21"/>
    <p:sldId id="672" r:id="rId22"/>
    <p:sldId id="673" r:id="rId23"/>
    <p:sldId id="674" r:id="rId24"/>
    <p:sldId id="675" r:id="rId25"/>
    <p:sldId id="676" r:id="rId26"/>
    <p:sldId id="677" r:id="rId27"/>
    <p:sldId id="678" r:id="rId28"/>
    <p:sldId id="679" r:id="rId29"/>
    <p:sldId id="680" r:id="rId30"/>
    <p:sldId id="681" r:id="rId31"/>
    <p:sldId id="682" r:id="rId32"/>
    <p:sldId id="683" r:id="rId33"/>
    <p:sldId id="684" r:id="rId34"/>
    <p:sldId id="685" r:id="rId35"/>
    <p:sldId id="686" r:id="rId36"/>
    <p:sldId id="687" r:id="rId37"/>
    <p:sldId id="688" r:id="rId38"/>
    <p:sldId id="689" r:id="rId39"/>
    <p:sldId id="690" r:id="rId40"/>
    <p:sldId id="691" r:id="rId41"/>
    <p:sldId id="692" r:id="rId42"/>
    <p:sldId id="693" r:id="rId43"/>
    <p:sldId id="694" r:id="rId44"/>
    <p:sldId id="695" r:id="rId45"/>
    <p:sldId id="696" r:id="rId46"/>
    <p:sldId id="697" r:id="rId47"/>
    <p:sldId id="698" r:id="rId48"/>
    <p:sldId id="699" r:id="rId49"/>
    <p:sldId id="700" r:id="rId50"/>
    <p:sldId id="701" r:id="rId51"/>
    <p:sldId id="702" r:id="rId52"/>
    <p:sldId id="703" r:id="rId53"/>
    <p:sldId id="704" r:id="rId54"/>
    <p:sldId id="70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125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A977A-C092-4DEF-88B3-2835697B65F5}" type="datetimeFigureOut">
              <a:rPr lang="en-IN" smtClean="0"/>
              <a:t>07-07-2023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84230-8A64-4FFB-93B0-FA9B0890FCDE}" type="slidenum">
              <a:rPr lang="en-IN" smtClean="0"/>
              <a:t>‹#›</a:t>
            </a:fld>
            <a:endParaRPr lang="en-IN"/>
          </a:p>
        </p:txBody>
      </p:sp>
    </p:spTree>
    <p:extLst>
      <p:ext uri="{BB962C8B-B14F-4D97-AF65-F5344CB8AC3E}">
        <p14:creationId xmlns:p14="http://schemas.microsoft.com/office/powerpoint/2010/main" val="331196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0BB4EEA9-4554-46E8-99A1-80EE970494F6}" type="slidenum">
              <a:rPr lang="en-US" altLang="en-US">
                <a:solidFill>
                  <a:prstClr val="black"/>
                </a:solidFill>
              </a:rPr>
              <a:pPr/>
              <a:t>7</a:t>
            </a:fld>
            <a:endParaRPr lang="en-US" altLang="en-US">
              <a:solidFill>
                <a:prstClr val="black"/>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mtClean="0">
                <a:latin typeface="Arial" pitchFamily="34" charset="0"/>
              </a:rPr>
              <a:t>Speaker’s Notes:</a:t>
            </a:r>
          </a:p>
          <a:p>
            <a:pPr eaLnBrk="1" hangingPunct="1"/>
            <a:r>
              <a:rPr lang="en-US" altLang="en-US" smtClean="0">
                <a:latin typeface="Arial" pitchFamily="34" charset="0"/>
              </a:rPr>
              <a:t>Tell the EMS personnel about your findings, so that they can fully recognize the extent of the problem.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AA756852-9F7F-4ECD-B71A-785DAAACBF01}" type="slidenum">
              <a:rPr lang="en-US" altLang="en-US">
                <a:solidFill>
                  <a:prstClr val="black"/>
                </a:solidFill>
              </a:rPr>
              <a:pPr/>
              <a:t>15</a:t>
            </a:fld>
            <a:endParaRPr lang="en-US" alt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smtClean="0">
                <a:latin typeface="Arial" pitchFamily="34" charset="0"/>
              </a:rPr>
              <a:t>Two layers</a:t>
            </a:r>
          </a:p>
          <a:p>
            <a:pPr lvl="1" eaLnBrk="1" hangingPunct="1"/>
            <a:r>
              <a:rPr lang="en-US" altLang="en-US" smtClean="0">
                <a:latin typeface="Arial" pitchFamily="34" charset="0"/>
              </a:rPr>
              <a:t>Epidermis</a:t>
            </a:r>
          </a:p>
          <a:p>
            <a:pPr lvl="1" eaLnBrk="1" hangingPunct="1"/>
            <a:r>
              <a:rPr lang="en-US" altLang="en-US" smtClean="0">
                <a:latin typeface="Arial" pitchFamily="34" charset="0"/>
              </a:rPr>
              <a:t>Dermis</a:t>
            </a:r>
          </a:p>
          <a:p>
            <a:pPr eaLnBrk="1" hangingPunct="1"/>
            <a:r>
              <a:rPr lang="en-US" altLang="en-US" b="1" smtClean="0">
                <a:latin typeface="Arial" pitchFamily="34" charset="0"/>
              </a:rPr>
              <a:t>Epidermis</a:t>
            </a:r>
          </a:p>
          <a:p>
            <a:pPr lvl="1" eaLnBrk="1" hangingPunct="1"/>
            <a:r>
              <a:rPr lang="en-US" altLang="en-US" smtClean="0">
                <a:latin typeface="Arial" pitchFamily="34" charset="0"/>
              </a:rPr>
              <a:t>Outer cells are dead</a:t>
            </a:r>
          </a:p>
          <a:p>
            <a:pPr lvl="1" eaLnBrk="1" hangingPunct="1"/>
            <a:r>
              <a:rPr lang="en-US" altLang="en-US" smtClean="0">
                <a:latin typeface="Arial" pitchFamily="34" charset="0"/>
              </a:rPr>
              <a:t>Act as protection and form water tight seal</a:t>
            </a:r>
          </a:p>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61C2CAD2-952E-4794-A182-E8E5144A5B1E}" type="slidenum">
              <a:rPr lang="en-US" altLang="en-US">
                <a:solidFill>
                  <a:prstClr val="black"/>
                </a:solidFill>
              </a:rPr>
              <a:pPr/>
              <a:t>18</a:t>
            </a:fld>
            <a:endParaRPr lang="en-US" altLang="en-US">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mtClean="0">
                <a:latin typeface="Arial" pitchFamily="34" charset="0"/>
              </a:rPr>
              <a:t>Determine the extent of the burn</a:t>
            </a:r>
          </a:p>
          <a:p>
            <a:pPr eaLnBrk="1" hangingPunct="1">
              <a:buFontTx/>
              <a:buChar char="•"/>
            </a:pPr>
            <a:r>
              <a:rPr lang="en-US" altLang="en-US" smtClean="0">
                <a:latin typeface="Arial" pitchFamily="34" charset="0"/>
              </a:rPr>
              <a:t>Determined by percentage of body area burned</a:t>
            </a:r>
          </a:p>
          <a:p>
            <a:pPr eaLnBrk="1" hangingPunct="1">
              <a:buFontTx/>
              <a:buChar char="•"/>
            </a:pPr>
            <a:r>
              <a:rPr lang="en-US" altLang="en-US" smtClean="0">
                <a:latin typeface="Arial" pitchFamily="34" charset="0"/>
              </a:rPr>
              <a:t>Patient’s hand approximately 1%</a:t>
            </a:r>
          </a:p>
          <a:p>
            <a:pPr eaLnBrk="1" hangingPunct="1">
              <a:buFontTx/>
              <a:buChar char="•"/>
            </a:pPr>
            <a:r>
              <a:rPr lang="en-US" altLang="en-US" smtClean="0">
                <a:latin typeface="Arial" pitchFamily="34" charset="0"/>
              </a:rPr>
              <a:t>Apply the rule of nines</a:t>
            </a:r>
          </a:p>
          <a:p>
            <a:pPr eaLnBrk="1" hangingPunct="1">
              <a:buFontTx/>
              <a:buChar char="•"/>
            </a:pPr>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8218BBEC-2ECE-4833-BADC-56B8BFDE8367}" type="slidenum">
              <a:rPr lang="en-US" altLang="en-US">
                <a:solidFill>
                  <a:prstClr val="black"/>
                </a:solidFill>
              </a:rPr>
              <a:pPr/>
              <a:t>19</a:t>
            </a:fld>
            <a:endParaRPr lang="en-US" altLang="en-US">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mtClean="0">
                <a:latin typeface="Arial" pitchFamily="34" charset="0"/>
              </a:rPr>
              <a:t>May occur from any toxic substance that comes in contact with the skin</a:t>
            </a:r>
          </a:p>
          <a:p>
            <a:pPr eaLnBrk="1" hangingPunct="1"/>
            <a:r>
              <a:rPr lang="en-US" altLang="en-US" smtClean="0">
                <a:latin typeface="Arial" pitchFamily="34" charset="0"/>
              </a:rPr>
              <a:t>Mostly caused by Alkaline (alkali) and acid  </a:t>
            </a:r>
          </a:p>
          <a:p>
            <a:pPr eaLnBrk="1" hangingPunct="1"/>
            <a:r>
              <a:rPr lang="en-US" altLang="en-US" smtClean="0">
                <a:latin typeface="Arial" pitchFamily="34" charset="0"/>
              </a:rPr>
              <a:t>Protect yourself from exposure or injury</a:t>
            </a:r>
          </a:p>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CBAB8204-FEFB-4A20-BB2C-12DD725D5242}" type="slidenum">
              <a:rPr lang="en-US" altLang="en-US">
                <a:solidFill>
                  <a:prstClr val="black"/>
                </a:solidFill>
              </a:rPr>
              <a:pPr/>
              <a:t>21</a:t>
            </a:fld>
            <a:endParaRPr lang="en-US" alt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eaLnBrk="1" hangingPunct="1">
              <a:defRPr/>
            </a:pPr>
            <a:r>
              <a:rPr lang="en-US"/>
              <a:t>Dry Chemicals</a:t>
            </a:r>
          </a:p>
          <a:p>
            <a:pPr eaLnBrk="1" hangingPunct="1">
              <a:buFontTx/>
              <a:buChar char="•"/>
              <a:defRPr/>
            </a:pPr>
            <a:r>
              <a:rPr lang="en-US"/>
              <a:t>Reaction with water can worsen burn </a:t>
            </a:r>
          </a:p>
          <a:p>
            <a:pPr lvl="1" eaLnBrk="1" hangingPunct="1">
              <a:buClr>
                <a:srgbClr val="FC0128"/>
              </a:buClr>
              <a:buSzPct val="75000"/>
              <a:buFont typeface="Wingdings" pitchFamily="2" charset="2"/>
              <a:buNone/>
              <a:defRPr/>
            </a:pPr>
            <a:r>
              <a:rPr lang="en-US" sz="1600" b="1">
                <a:effectLst>
                  <a:outerShdw blurRad="38100" dist="38100" dir="2700000" algn="tl">
                    <a:srgbClr val="C0C0C0"/>
                  </a:outerShdw>
                </a:effectLst>
              </a:rPr>
              <a:t>(1)  “Brush - then flush”</a:t>
            </a:r>
          </a:p>
          <a:p>
            <a:pPr lvl="1" eaLnBrk="1" hangingPunct="1">
              <a:buClr>
                <a:srgbClr val="FC0128"/>
              </a:buClr>
              <a:buSzPct val="75000"/>
              <a:buFont typeface="Wingdings" pitchFamily="2" charset="2"/>
              <a:buNone/>
              <a:defRPr/>
            </a:pPr>
            <a:r>
              <a:rPr lang="en-US" sz="1600" b="1">
                <a:effectLst>
                  <a:outerShdw blurRad="38100" dist="38100" dir="2700000" algn="tl">
                    <a:srgbClr val="C0C0C0"/>
                  </a:outerShdw>
                </a:effectLst>
              </a:rPr>
              <a:t>(2)  Remove victims clothing (shoes &amp; socks)</a:t>
            </a:r>
          </a:p>
          <a:p>
            <a:pPr eaLnBrk="1" hangingPunct="1">
              <a:buFontTx/>
              <a:buChar cha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6775F108-B101-476F-BE35-22A85C348B7C}" type="slidenum">
              <a:rPr lang="en-US" altLang="en-US">
                <a:solidFill>
                  <a:prstClr val="black"/>
                </a:solidFill>
              </a:rPr>
              <a:pPr/>
              <a:t>23</a:t>
            </a:fld>
            <a:endParaRPr lang="en-US" altLang="en-US">
              <a:solidFill>
                <a:prstClr val="black"/>
              </a:solidFill>
            </a:endParaRPr>
          </a:p>
        </p:txBody>
      </p:sp>
      <p:sp>
        <p:nvSpPr>
          <p:cNvPr id="31747"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pPr eaLnBrk="1" hangingPunct="1">
              <a:defRPr/>
            </a:pPr>
            <a:r>
              <a:rPr lang="en-US"/>
              <a:t>Scene Safety</a:t>
            </a:r>
          </a:p>
          <a:p>
            <a:pPr lvl="1" eaLnBrk="1" hangingPunct="1">
              <a:buClr>
                <a:srgbClr val="FC0128"/>
              </a:buClr>
              <a:buSzPct val="75000"/>
              <a:buFont typeface="Wingdings" pitchFamily="2" charset="2"/>
              <a:buNone/>
              <a:defRPr/>
            </a:pPr>
            <a:r>
              <a:rPr lang="en-US" sz="1600" b="1">
                <a:effectLst>
                  <a:outerShdw blurRad="38100" dist="38100" dir="2700000" algn="tl">
                    <a:srgbClr val="C0C0C0"/>
                  </a:outerShdw>
                </a:effectLst>
              </a:rPr>
              <a:t>Do not contact high voltage wires</a:t>
            </a:r>
          </a:p>
          <a:p>
            <a:pPr lvl="1" eaLnBrk="1" hangingPunct="1">
              <a:buClr>
                <a:srgbClr val="FC0128"/>
              </a:buClr>
              <a:buSzPct val="75000"/>
              <a:buFont typeface="Wingdings" pitchFamily="2" charset="2"/>
              <a:buNone/>
              <a:defRPr/>
            </a:pPr>
            <a:r>
              <a:rPr lang="en-US" sz="1600" b="1">
                <a:effectLst>
                  <a:outerShdw blurRad="38100" dist="38100" dir="2700000" algn="tl">
                    <a:srgbClr val="C0C0C0"/>
                  </a:outerShdw>
                </a:effectLst>
              </a:rPr>
              <a:t>Consider all wires live</a:t>
            </a:r>
          </a:p>
          <a:p>
            <a:pPr lvl="1" eaLnBrk="1" hangingPunct="1">
              <a:buClr>
                <a:srgbClr val="FC0128"/>
              </a:buClr>
              <a:buSzPct val="75000"/>
              <a:buFont typeface="Wingdings" pitchFamily="2" charset="2"/>
              <a:buNone/>
              <a:defRPr/>
            </a:pPr>
            <a:r>
              <a:rPr lang="en-US" sz="1600" b="1">
                <a:effectLst>
                  <a:outerShdw blurRad="38100" dist="38100" dir="2700000" algn="tl">
                    <a:srgbClr val="C0C0C0"/>
                  </a:outerShdw>
                </a:effectLst>
              </a:rPr>
              <a:t>Do not handle down lines</a:t>
            </a:r>
          </a:p>
          <a:p>
            <a:pPr lvl="1" eaLnBrk="1" hangingPunct="1">
              <a:buClr>
                <a:srgbClr val="FC0128"/>
              </a:buClr>
              <a:buSzPct val="75000"/>
              <a:buFont typeface="Wingdings" pitchFamily="2" charset="2"/>
              <a:buNone/>
              <a:defRPr/>
            </a:pPr>
            <a:r>
              <a:rPr lang="en-US" sz="1600" b="1">
                <a:effectLst>
                  <a:outerShdw blurRad="38100" dist="38100" dir="2700000" algn="tl">
                    <a:srgbClr val="C0C0C0"/>
                  </a:outerShdw>
                </a:effectLst>
              </a:rPr>
              <a:t>Do not come in contact with patient if the electrical source is live</a:t>
            </a:r>
          </a:p>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fld id="{53679302-5148-48AE-BED4-9AF662754F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3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fld id="{C1F101B6-6613-475F-AA7F-3D152A2F20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9426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fld id="{4827C240-0872-4E9E-8A33-0E63F8DDFF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40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lipArt Placeholder 3"/>
          <p:cNvSpPr>
            <a:spLocks noGrp="1"/>
          </p:cNvSpPr>
          <p:nvPr>
            <p:ph type="clipArt" sz="half" idx="2"/>
          </p:nvPr>
        </p:nvSpPr>
        <p:spPr>
          <a:xfrm>
            <a:off x="4648200" y="1600200"/>
            <a:ext cx="4038600" cy="4525963"/>
          </a:xfrm>
        </p:spPr>
        <p:txBody>
          <a:bodyPr/>
          <a:lstStyle/>
          <a:p>
            <a:pPr lvl="0"/>
            <a:endParaRPr lang="en-IN" noProof="0"/>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fld id="{763444F2-B13F-46F1-95F7-74A0D7507C1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883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fld id="{6C94376C-1223-454A-B158-C295AE222B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5817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7" name="Rectangle 6"/>
          <p:cNvSpPr>
            <a:spLocks noGrp="1" noChangeArrowheads="1"/>
          </p:cNvSpPr>
          <p:nvPr>
            <p:ph type="sldNum" sz="quarter" idx="11"/>
          </p:nvPr>
        </p:nvSpPr>
        <p:spPr>
          <a:ln/>
        </p:spPr>
        <p:txBody>
          <a:bodyPr/>
          <a:lstStyle>
            <a:lvl1pPr>
              <a:defRPr/>
            </a:lvl1pPr>
          </a:lstStyle>
          <a:p>
            <a:fld id="{E79909C2-261E-4AE2-822F-CCD9F06EF3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08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fld id="{554217A3-B808-4C3E-8073-EF5AF5D0F0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187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fld id="{29D9209C-319E-4FC6-B9FD-2F38C3934A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127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fld id="{746DEB12-E856-44A1-AA73-44405A8996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49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8" name="Rectangle 6"/>
          <p:cNvSpPr>
            <a:spLocks noGrp="1" noChangeArrowheads="1"/>
          </p:cNvSpPr>
          <p:nvPr>
            <p:ph type="sldNum" sz="quarter" idx="11"/>
          </p:nvPr>
        </p:nvSpPr>
        <p:spPr>
          <a:ln/>
        </p:spPr>
        <p:txBody>
          <a:bodyPr/>
          <a:lstStyle>
            <a:lvl1pPr>
              <a:defRPr/>
            </a:lvl1pPr>
          </a:lstStyle>
          <a:p>
            <a:fld id="{971A3F2F-BBC7-45E6-9BAB-6670AAFC36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5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4" name="Rectangle 6"/>
          <p:cNvSpPr>
            <a:spLocks noGrp="1" noChangeArrowheads="1"/>
          </p:cNvSpPr>
          <p:nvPr>
            <p:ph type="sldNum" sz="quarter" idx="11"/>
          </p:nvPr>
        </p:nvSpPr>
        <p:spPr>
          <a:ln/>
        </p:spPr>
        <p:txBody>
          <a:bodyPr/>
          <a:lstStyle>
            <a:lvl1pPr>
              <a:defRPr/>
            </a:lvl1pPr>
          </a:lstStyle>
          <a:p>
            <a:fld id="{E379B50C-23FC-4D4E-A916-962FA8F7ED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711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3" name="Rectangle 6"/>
          <p:cNvSpPr>
            <a:spLocks noGrp="1" noChangeArrowheads="1"/>
          </p:cNvSpPr>
          <p:nvPr>
            <p:ph type="sldNum" sz="quarter" idx="11"/>
          </p:nvPr>
        </p:nvSpPr>
        <p:spPr>
          <a:ln/>
        </p:spPr>
        <p:txBody>
          <a:bodyPr/>
          <a:lstStyle>
            <a:lvl1pPr>
              <a:defRPr/>
            </a:lvl1pPr>
          </a:lstStyle>
          <a:p>
            <a:fld id="{E5D5CEA2-498D-4BE4-99DA-864A6131E5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72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fld id="{D7B90390-4606-4838-AA2D-E924393A20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133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fld id="{F1F2F7FC-3DC8-4176-A54D-790D72352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257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A winter scene thingy"/>
          <p:cNvPicPr>
            <a:picLocks noChangeAspect="1" noChangeArrowheads="1"/>
          </p:cNvPicPr>
          <p:nvPr userDrawn="1"/>
        </p:nvPicPr>
        <p:blipFill>
          <a:blip r:embed="rId16">
            <a:lum bright="-32000" contrast="-3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4572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b="1">
                <a:solidFill>
                  <a:srgbClr val="3366CC"/>
                </a:solidFill>
                <a:latin typeface="Arial Narrow" pitchFamily="34" charset="0"/>
              </a:defRPr>
            </a:lvl1pPr>
          </a:lstStyle>
          <a:p>
            <a:pPr fontAlgn="base">
              <a:spcBef>
                <a:spcPct val="0"/>
              </a:spcBef>
              <a:spcAft>
                <a:spcPct val="0"/>
              </a:spcAft>
              <a:defRPr/>
            </a:pPr>
            <a:r>
              <a:rPr lang="en-US"/>
              <a:t>Facilities Planning &amp; Management</a:t>
            </a:r>
          </a:p>
          <a:p>
            <a:pPr fontAlgn="base">
              <a:spcBef>
                <a:spcPct val="0"/>
              </a:spcBef>
              <a:spcAft>
                <a:spcPct val="0"/>
              </a:spcAft>
              <a:defRPr/>
            </a:pPr>
            <a:r>
              <a:rPr lang="en-US"/>
              <a:t>UW-Eau Claire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6E02169-0726-4384-8B2E-1389FDDA17A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489703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hf sldNum="0" hd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rgbClr val="58E0B9"/>
          </a:solidFill>
          <a:latin typeface="+mn-lt"/>
          <a:ea typeface="+mn-ea"/>
          <a:cs typeface="+mn-cs"/>
        </a:defRPr>
      </a:lvl1pPr>
      <a:lvl2pPr marL="742950" indent="-285750" algn="l" rtl="0" eaLnBrk="0" fontAlgn="base" hangingPunct="0">
        <a:spcBef>
          <a:spcPct val="20000"/>
        </a:spcBef>
        <a:spcAft>
          <a:spcPct val="0"/>
        </a:spcAft>
        <a:buChar char="–"/>
        <a:defRPr sz="2800">
          <a:solidFill>
            <a:srgbClr val="58E0B9"/>
          </a:solidFill>
          <a:latin typeface="+mn-lt"/>
        </a:defRPr>
      </a:lvl2pPr>
      <a:lvl3pPr marL="1143000" indent="-228600" algn="l" rtl="0" eaLnBrk="0" fontAlgn="base" hangingPunct="0">
        <a:spcBef>
          <a:spcPct val="20000"/>
        </a:spcBef>
        <a:spcAft>
          <a:spcPct val="0"/>
        </a:spcAft>
        <a:buChar char="•"/>
        <a:defRPr sz="2400">
          <a:solidFill>
            <a:srgbClr val="58E0B9"/>
          </a:solidFill>
          <a:latin typeface="+mn-lt"/>
        </a:defRPr>
      </a:lvl3pPr>
      <a:lvl4pPr marL="1600200" indent="-228600" algn="l" rtl="0" eaLnBrk="0" fontAlgn="base" hangingPunct="0">
        <a:spcBef>
          <a:spcPct val="20000"/>
        </a:spcBef>
        <a:spcAft>
          <a:spcPct val="0"/>
        </a:spcAft>
        <a:buChar char="–"/>
        <a:defRPr sz="2000">
          <a:solidFill>
            <a:srgbClr val="58E0B9"/>
          </a:solidFill>
          <a:latin typeface="+mn-lt"/>
        </a:defRPr>
      </a:lvl4pPr>
      <a:lvl5pPr marL="2057400" indent="-228600" algn="l" rtl="0" eaLnBrk="0" fontAlgn="base" hangingPunct="0">
        <a:spcBef>
          <a:spcPct val="20000"/>
        </a:spcBef>
        <a:spcAft>
          <a:spcPct val="0"/>
        </a:spcAft>
        <a:buChar char="»"/>
        <a:defRPr sz="2000">
          <a:solidFill>
            <a:srgbClr val="58E0B9"/>
          </a:solidFill>
          <a:latin typeface="+mn-lt"/>
        </a:defRPr>
      </a:lvl5pPr>
      <a:lvl6pPr marL="2514600" indent="-228600" algn="l" rtl="0" fontAlgn="base">
        <a:spcBef>
          <a:spcPct val="20000"/>
        </a:spcBef>
        <a:spcAft>
          <a:spcPct val="0"/>
        </a:spcAft>
        <a:buChar char="»"/>
        <a:defRPr sz="2000">
          <a:solidFill>
            <a:srgbClr val="58E0B9"/>
          </a:solidFill>
          <a:latin typeface="+mn-lt"/>
        </a:defRPr>
      </a:lvl6pPr>
      <a:lvl7pPr marL="2971800" indent="-228600" algn="l" rtl="0" fontAlgn="base">
        <a:spcBef>
          <a:spcPct val="20000"/>
        </a:spcBef>
        <a:spcAft>
          <a:spcPct val="0"/>
        </a:spcAft>
        <a:buChar char="»"/>
        <a:defRPr sz="2000">
          <a:solidFill>
            <a:srgbClr val="58E0B9"/>
          </a:solidFill>
          <a:latin typeface="+mn-lt"/>
        </a:defRPr>
      </a:lvl7pPr>
      <a:lvl8pPr marL="3429000" indent="-228600" algn="l" rtl="0" fontAlgn="base">
        <a:spcBef>
          <a:spcPct val="20000"/>
        </a:spcBef>
        <a:spcAft>
          <a:spcPct val="0"/>
        </a:spcAft>
        <a:buChar char="»"/>
        <a:defRPr sz="2000">
          <a:solidFill>
            <a:srgbClr val="58E0B9"/>
          </a:solidFill>
          <a:latin typeface="+mn-lt"/>
        </a:defRPr>
      </a:lvl8pPr>
      <a:lvl9pPr marL="3886200" indent="-228600" algn="l" rtl="0" fontAlgn="base">
        <a:spcBef>
          <a:spcPct val="20000"/>
        </a:spcBef>
        <a:spcAft>
          <a:spcPct val="0"/>
        </a:spcAft>
        <a:buChar char="»"/>
        <a:defRPr sz="2000">
          <a:solidFill>
            <a:srgbClr val="58E0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oleObject4.bin"/><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oleObject6.bin"/><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2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27.png"/><Relationship Id="rId5" Type="http://schemas.openxmlformats.org/officeDocument/2006/relationships/oleObject" Target="../embeddings/oleObject10.bin"/><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efirstaid.firstaidexchange.com/images/products/M-812-12.gif" TargetMode="External"/><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pic>
        <p:nvPicPr>
          <p:cNvPr id="3075" name="Picture 25" descr="A winter scene thingy"/>
          <p:cNvPicPr>
            <a:picLocks noChangeAspect="1" noChangeArrowheads="1"/>
          </p:cNvPicPr>
          <p:nvPr/>
        </p:nvPicPr>
        <p:blipFill>
          <a:blip r:embed="rId2">
            <a:lum bright="-32000" contrast="-3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ctrTitle"/>
          </p:nvPr>
        </p:nvSpPr>
        <p:spPr/>
        <p:txBody>
          <a:bodyPr/>
          <a:lstStyle/>
          <a:p>
            <a:pPr eaLnBrk="1" hangingPunct="1"/>
            <a:r>
              <a:rPr lang="en-US" altLang="en-US" b="1" dirty="0" smtClean="0"/>
              <a:t>First </a:t>
            </a:r>
            <a:r>
              <a:rPr lang="en-US" altLang="en-US" b="1" dirty="0" smtClean="0"/>
              <a:t>Aid</a:t>
            </a:r>
          </a:p>
        </p:txBody>
      </p:sp>
      <p:sp>
        <p:nvSpPr>
          <p:cNvPr id="3077" name="Rectangle 3"/>
          <p:cNvSpPr>
            <a:spLocks noGrp="1" noChangeArrowheads="1"/>
          </p:cNvSpPr>
          <p:nvPr>
            <p:ph type="subTitle" idx="1"/>
          </p:nvPr>
        </p:nvSpPr>
        <p:spPr/>
        <p:txBody>
          <a:bodyPr/>
          <a:lstStyle/>
          <a:p>
            <a:pPr eaLnBrk="1" hangingPunct="1"/>
            <a:endParaRPr lang="en-US" altLang="en-US" sz="1200" smtClean="0"/>
          </a:p>
        </p:txBody>
      </p:sp>
    </p:spTree>
    <p:extLst>
      <p:ext uri="{BB962C8B-B14F-4D97-AF65-F5344CB8AC3E}">
        <p14:creationId xmlns:p14="http://schemas.microsoft.com/office/powerpoint/2010/main" val="4027163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13315" name="Rectangle 7"/>
          <p:cNvSpPr>
            <a:spLocks noGrp="1" noChangeArrowheads="1"/>
          </p:cNvSpPr>
          <p:nvPr>
            <p:ph type="title"/>
          </p:nvPr>
        </p:nvSpPr>
        <p:spPr>
          <a:xfrm>
            <a:off x="457200" y="228600"/>
            <a:ext cx="8229600" cy="533400"/>
          </a:xfrm>
        </p:spPr>
        <p:txBody>
          <a:bodyPr/>
          <a:lstStyle/>
          <a:p>
            <a:pPr eaLnBrk="1" hangingPunct="1"/>
            <a:r>
              <a:rPr lang="en-US" altLang="en-US" sz="4000" b="1" smtClean="0"/>
              <a:t>Bleeding Control</a:t>
            </a:r>
          </a:p>
        </p:txBody>
      </p:sp>
      <p:sp>
        <p:nvSpPr>
          <p:cNvPr id="13316" name="Rectangle 5"/>
          <p:cNvSpPr>
            <a:spLocks noGrp="1" noChangeArrowheads="1"/>
          </p:cNvSpPr>
          <p:nvPr>
            <p:ph type="body" sz="half" idx="1"/>
          </p:nvPr>
        </p:nvSpPr>
        <p:spPr>
          <a:xfrm>
            <a:off x="228600" y="762000"/>
            <a:ext cx="8610600" cy="5715000"/>
          </a:xfrm>
        </p:spPr>
        <p:txBody>
          <a:bodyPr/>
          <a:lstStyle/>
          <a:p>
            <a:pPr eaLnBrk="1" hangingPunct="1"/>
            <a:r>
              <a:rPr lang="en-US" altLang="en-US" smtClean="0"/>
              <a:t>Control Methods For </a:t>
            </a:r>
            <a:r>
              <a:rPr lang="en-US" altLang="en-US" b="1" smtClean="0"/>
              <a:t>External </a:t>
            </a:r>
            <a:r>
              <a:rPr lang="en-US" altLang="en-US" smtClean="0"/>
              <a:t>Bleeding:</a:t>
            </a:r>
          </a:p>
          <a:p>
            <a:pPr lvl="1" eaLnBrk="1" hangingPunct="1"/>
            <a:r>
              <a:rPr lang="en-US" altLang="en-US" smtClean="0"/>
              <a:t>Direct pressure stops most bleeding.</a:t>
            </a:r>
          </a:p>
          <a:p>
            <a:pPr lvl="2" eaLnBrk="1" hangingPunct="1"/>
            <a:r>
              <a:rPr lang="en-US" altLang="en-US" smtClean="0"/>
              <a:t>Wear medical exam gloves (if possible)</a:t>
            </a:r>
          </a:p>
          <a:p>
            <a:pPr lvl="2" eaLnBrk="1" hangingPunct="1"/>
            <a:r>
              <a:rPr lang="en-US" altLang="en-US" smtClean="0"/>
              <a:t>Place a sterile gauze pad or a clean cloth over wound</a:t>
            </a:r>
          </a:p>
          <a:p>
            <a:pPr lvl="1" eaLnBrk="1" hangingPunct="1"/>
            <a:r>
              <a:rPr lang="en-US" altLang="en-US" smtClean="0"/>
              <a:t>Elevation injured part to help reduce blood flow.</a:t>
            </a:r>
          </a:p>
          <a:p>
            <a:pPr lvl="2" eaLnBrk="1" hangingPunct="1"/>
            <a:r>
              <a:rPr lang="en-US" altLang="en-US" smtClean="0"/>
              <a:t>Combine with direct pressure over the wound (this will allow you to attend to other injuries or victims).</a:t>
            </a:r>
          </a:p>
          <a:p>
            <a:pPr lvl="1" eaLnBrk="1" hangingPunct="1"/>
            <a:r>
              <a:rPr lang="en-US" altLang="en-US" smtClean="0"/>
              <a:t>If bleeding continues, apply pressure                              at a pressure point to slow blood flow.</a:t>
            </a:r>
          </a:p>
          <a:p>
            <a:pPr lvl="2" eaLnBrk="1" hangingPunct="1"/>
            <a:r>
              <a:rPr lang="en-US" altLang="en-US" smtClean="0"/>
              <a:t>Pressure point locations:</a:t>
            </a:r>
          </a:p>
          <a:p>
            <a:pPr lvl="3" eaLnBrk="1" hangingPunct="1"/>
            <a:r>
              <a:rPr lang="en-US" altLang="en-US" smtClean="0"/>
              <a:t>Brachial (Top of elbow)</a:t>
            </a:r>
          </a:p>
          <a:p>
            <a:pPr lvl="3" eaLnBrk="1" hangingPunct="1"/>
            <a:r>
              <a:rPr lang="en-US" altLang="en-US" smtClean="0"/>
              <a:t>Femoral (Inside upper thigh)</a:t>
            </a:r>
          </a:p>
        </p:txBody>
      </p:sp>
      <p:graphicFrame>
        <p:nvGraphicFramePr>
          <p:cNvPr id="13317" name="Object 11">
            <a:hlinkClick r:id="" action="ppaction://ole?verb=0"/>
          </p:cNvPr>
          <p:cNvGraphicFramePr>
            <a:graphicFrameLocks noGrp="1"/>
          </p:cNvGraphicFramePr>
          <p:nvPr>
            <p:ph sz="half" idx="2"/>
          </p:nvPr>
        </p:nvGraphicFramePr>
        <p:xfrm>
          <a:off x="6705600" y="4191000"/>
          <a:ext cx="2286000" cy="2209800"/>
        </p:xfrm>
        <a:graphic>
          <a:graphicData uri="http://schemas.openxmlformats.org/presentationml/2006/ole">
            <mc:AlternateContent xmlns:mc="http://schemas.openxmlformats.org/markup-compatibility/2006">
              <mc:Choice xmlns:v="urn:schemas-microsoft-com:vml" Requires="v">
                <p:oleObj spid="_x0000_s1038" name="Microsoft ClipArt Gallery" r:id="rId3" imgW="5212080" imgH="3867912" progId="MS_ClipArt_Gallery">
                  <p:embed/>
                </p:oleObj>
              </mc:Choice>
              <mc:Fallback>
                <p:oleObj name="Microsoft ClipArt Gallery" r:id="rId3" imgW="5212080" imgH="3867912"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2286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7843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14339" name="Rectangle 2"/>
          <p:cNvSpPr>
            <a:spLocks noGrp="1" noChangeArrowheads="1"/>
          </p:cNvSpPr>
          <p:nvPr>
            <p:ph type="title"/>
          </p:nvPr>
        </p:nvSpPr>
        <p:spPr>
          <a:xfrm>
            <a:off x="381000" y="152400"/>
            <a:ext cx="8229600" cy="533400"/>
          </a:xfrm>
        </p:spPr>
        <p:txBody>
          <a:bodyPr/>
          <a:lstStyle/>
          <a:p>
            <a:pPr eaLnBrk="1" hangingPunct="1"/>
            <a:r>
              <a:rPr lang="en-US" altLang="en-US" sz="4000" b="1" smtClean="0"/>
              <a:t>Bleeding Control Cont.</a:t>
            </a:r>
          </a:p>
        </p:txBody>
      </p:sp>
      <p:sp>
        <p:nvSpPr>
          <p:cNvPr id="14340" name="Rectangle 3"/>
          <p:cNvSpPr>
            <a:spLocks noGrp="1" noChangeArrowheads="1"/>
          </p:cNvSpPr>
          <p:nvPr>
            <p:ph type="body" idx="1"/>
          </p:nvPr>
        </p:nvSpPr>
        <p:spPr>
          <a:xfrm>
            <a:off x="457200" y="762000"/>
            <a:ext cx="8229600" cy="5867400"/>
          </a:xfrm>
        </p:spPr>
        <p:txBody>
          <a:bodyPr/>
          <a:lstStyle/>
          <a:p>
            <a:pPr eaLnBrk="1" hangingPunct="1"/>
            <a:r>
              <a:rPr lang="en-US" altLang="en-US" smtClean="0"/>
              <a:t>Control Methods For Internal Bleeding:</a:t>
            </a:r>
          </a:p>
          <a:p>
            <a:pPr lvl="1" eaLnBrk="1" hangingPunct="1"/>
            <a:r>
              <a:rPr lang="en-US" altLang="en-US" smtClean="0"/>
              <a:t>Signs of internal bleeding:</a:t>
            </a:r>
          </a:p>
          <a:p>
            <a:pPr lvl="2" eaLnBrk="1" hangingPunct="1"/>
            <a:r>
              <a:rPr lang="en-US" altLang="en-US" sz="2000" smtClean="0"/>
              <a:t>Bruises or contusions of the skin</a:t>
            </a:r>
          </a:p>
          <a:p>
            <a:pPr lvl="2" eaLnBrk="1" hangingPunct="1"/>
            <a:r>
              <a:rPr lang="en-US" altLang="en-US" sz="2000" smtClean="0"/>
              <a:t>Painful, tender, rigid, bruised abdomen</a:t>
            </a:r>
          </a:p>
          <a:p>
            <a:pPr lvl="2" eaLnBrk="1" hangingPunct="1"/>
            <a:r>
              <a:rPr lang="en-US" altLang="en-US" sz="2000" smtClean="0"/>
              <a:t>Vomiting or coughing up blood</a:t>
            </a:r>
          </a:p>
          <a:p>
            <a:pPr lvl="2" eaLnBrk="1" hangingPunct="1"/>
            <a:r>
              <a:rPr lang="en-US" altLang="en-US" sz="2000" smtClean="0"/>
              <a:t>Stools that are black or contain bright red blood</a:t>
            </a:r>
          </a:p>
          <a:p>
            <a:pPr lvl="1" eaLnBrk="1" hangingPunct="1"/>
            <a:r>
              <a:rPr lang="en-US" altLang="en-US" smtClean="0"/>
              <a:t>What to Do:</a:t>
            </a:r>
          </a:p>
          <a:p>
            <a:pPr lvl="2" eaLnBrk="1" hangingPunct="1">
              <a:buFontTx/>
              <a:buNone/>
            </a:pPr>
            <a:r>
              <a:rPr lang="en-US" altLang="en-US" smtClean="0"/>
              <a:t>For severe internal bleeding, follow these steps:</a:t>
            </a:r>
          </a:p>
          <a:p>
            <a:pPr lvl="2" eaLnBrk="1" hangingPunct="1"/>
            <a:r>
              <a:rPr lang="en-US" altLang="en-US" sz="2000" smtClean="0"/>
              <a:t>Monitor ABC’s (Airway Breathing Circulation)</a:t>
            </a:r>
          </a:p>
          <a:p>
            <a:pPr lvl="2" eaLnBrk="1" hangingPunct="1"/>
            <a:r>
              <a:rPr lang="en-US" altLang="en-US" sz="2000" smtClean="0"/>
              <a:t>Keep the victim lying on his/her left side. (This will help prevent expulsion of vomit from stomach, or allow the vomit to drain and also prevent the victim from inhaling vomit). </a:t>
            </a:r>
          </a:p>
          <a:p>
            <a:pPr lvl="2" eaLnBrk="1" hangingPunct="1"/>
            <a:r>
              <a:rPr lang="en-US" altLang="en-US" sz="2000" smtClean="0"/>
              <a:t>Treat for shock by raising the victim’s legs 8” – 12”</a:t>
            </a:r>
          </a:p>
          <a:p>
            <a:pPr lvl="2" eaLnBrk="1" hangingPunct="1"/>
            <a:r>
              <a:rPr lang="en-US" altLang="en-US" sz="2000" smtClean="0"/>
              <a:t>Seek immediate medical attention</a:t>
            </a:r>
          </a:p>
        </p:txBody>
      </p:sp>
    </p:spTree>
    <p:extLst>
      <p:ext uri="{BB962C8B-B14F-4D97-AF65-F5344CB8AC3E}">
        <p14:creationId xmlns:p14="http://schemas.microsoft.com/office/powerpoint/2010/main" val="3706736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15363" name="Rectangle 2"/>
          <p:cNvSpPr>
            <a:spLocks noGrp="1" noChangeArrowheads="1"/>
          </p:cNvSpPr>
          <p:nvPr>
            <p:ph type="title"/>
          </p:nvPr>
        </p:nvSpPr>
        <p:spPr>
          <a:xfrm>
            <a:off x="457200" y="228600"/>
            <a:ext cx="8229600" cy="639763"/>
          </a:xfrm>
        </p:spPr>
        <p:txBody>
          <a:bodyPr/>
          <a:lstStyle/>
          <a:p>
            <a:pPr eaLnBrk="1" hangingPunct="1"/>
            <a:r>
              <a:rPr lang="en-US" altLang="en-US" sz="4000" b="1" smtClean="0"/>
              <a:t>Shock</a:t>
            </a:r>
          </a:p>
        </p:txBody>
      </p:sp>
      <p:sp>
        <p:nvSpPr>
          <p:cNvPr id="15364" name="Rectangle 3"/>
          <p:cNvSpPr>
            <a:spLocks noGrp="1" noChangeArrowheads="1"/>
          </p:cNvSpPr>
          <p:nvPr>
            <p:ph type="body" idx="1"/>
          </p:nvPr>
        </p:nvSpPr>
        <p:spPr>
          <a:xfrm>
            <a:off x="457200" y="914400"/>
            <a:ext cx="8229600" cy="5562600"/>
          </a:xfrm>
        </p:spPr>
        <p:txBody>
          <a:bodyPr/>
          <a:lstStyle/>
          <a:p>
            <a:pPr eaLnBrk="1" hangingPunct="1"/>
            <a:r>
              <a:rPr lang="en-US" altLang="en-US" smtClean="0"/>
              <a:t>Shock refers to circulatory system failure that happens when insufficient amounts of oxygenated blood is provided for every body part. This can be as the result of:</a:t>
            </a:r>
            <a:endParaRPr lang="en-US" altLang="en-US" b="1" smtClean="0">
              <a:solidFill>
                <a:schemeClr val="folHlink"/>
              </a:solidFill>
            </a:endParaRPr>
          </a:p>
          <a:p>
            <a:pPr lvl="1" eaLnBrk="1" hangingPunct="1"/>
            <a:r>
              <a:rPr lang="en-US" altLang="en-US" smtClean="0"/>
              <a:t> Loss of blood due to uncontrolled bleeding or other circulatory system problem.</a:t>
            </a:r>
          </a:p>
          <a:p>
            <a:pPr lvl="1" eaLnBrk="1" hangingPunct="1"/>
            <a:r>
              <a:rPr lang="en-US" altLang="en-US" smtClean="0"/>
              <a:t> Loss of fluid due to dehydration or excessive sweating.</a:t>
            </a:r>
          </a:p>
          <a:p>
            <a:pPr lvl="1" eaLnBrk="1" hangingPunct="1"/>
            <a:r>
              <a:rPr lang="en-US" altLang="en-US" smtClean="0"/>
              <a:t> Trauma (injury)</a:t>
            </a:r>
          </a:p>
          <a:p>
            <a:pPr lvl="1" eaLnBrk="1" hangingPunct="1"/>
            <a:r>
              <a:rPr lang="en-US" altLang="en-US" smtClean="0"/>
              <a:t>Occurrence of an extreme emotional event.</a:t>
            </a:r>
          </a:p>
        </p:txBody>
      </p:sp>
    </p:spTree>
    <p:extLst>
      <p:ext uri="{BB962C8B-B14F-4D97-AF65-F5344CB8AC3E}">
        <p14:creationId xmlns:p14="http://schemas.microsoft.com/office/powerpoint/2010/main" val="2741374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16387" name="Rectangle 2"/>
          <p:cNvSpPr>
            <a:spLocks noGrp="1" noChangeArrowheads="1"/>
          </p:cNvSpPr>
          <p:nvPr>
            <p:ph type="title"/>
          </p:nvPr>
        </p:nvSpPr>
        <p:spPr>
          <a:xfrm>
            <a:off x="457200" y="304800"/>
            <a:ext cx="8229600" cy="639763"/>
          </a:xfrm>
        </p:spPr>
        <p:txBody>
          <a:bodyPr/>
          <a:lstStyle/>
          <a:p>
            <a:pPr eaLnBrk="1" hangingPunct="1"/>
            <a:r>
              <a:rPr lang="en-US" altLang="en-US" sz="4000" b="1" smtClean="0"/>
              <a:t>Shock Cont.</a:t>
            </a:r>
          </a:p>
        </p:txBody>
      </p:sp>
      <p:sp>
        <p:nvSpPr>
          <p:cNvPr id="16388" name="Rectangle 3"/>
          <p:cNvSpPr>
            <a:spLocks noGrp="1" noChangeArrowheads="1"/>
          </p:cNvSpPr>
          <p:nvPr>
            <p:ph type="body" sz="half" idx="1"/>
          </p:nvPr>
        </p:nvSpPr>
        <p:spPr>
          <a:xfrm>
            <a:off x="304800" y="1295400"/>
            <a:ext cx="8534400" cy="4114800"/>
          </a:xfrm>
        </p:spPr>
        <p:txBody>
          <a:bodyPr/>
          <a:lstStyle/>
          <a:p>
            <a:pPr eaLnBrk="1" hangingPunct="1"/>
            <a:r>
              <a:rPr lang="en-US" altLang="en-US" smtClean="0"/>
              <a:t>What to Look For</a:t>
            </a:r>
          </a:p>
          <a:p>
            <a:pPr lvl="1" eaLnBrk="1" hangingPunct="1"/>
            <a:r>
              <a:rPr lang="en-US" altLang="en-US" smtClean="0"/>
              <a:t>Altered mental status</a:t>
            </a:r>
          </a:p>
          <a:p>
            <a:pPr lvl="2" eaLnBrk="1" hangingPunct="1"/>
            <a:r>
              <a:rPr lang="en-US" altLang="en-US" smtClean="0"/>
              <a:t>Anxiety and restlessness</a:t>
            </a:r>
          </a:p>
          <a:p>
            <a:pPr lvl="1" eaLnBrk="1" hangingPunct="1"/>
            <a:r>
              <a:rPr lang="en-US" altLang="en-US" smtClean="0"/>
              <a:t>Pale, cold, and clammy skin, lips, and nail beds</a:t>
            </a:r>
          </a:p>
          <a:p>
            <a:pPr lvl="1" eaLnBrk="1" hangingPunct="1"/>
            <a:r>
              <a:rPr lang="en-US" altLang="en-US" smtClean="0"/>
              <a:t>Nausea and vomiting</a:t>
            </a:r>
          </a:p>
          <a:p>
            <a:pPr lvl="1" eaLnBrk="1" hangingPunct="1"/>
            <a:r>
              <a:rPr lang="en-US" altLang="en-US" smtClean="0"/>
              <a:t>Rapid breathing and pulse</a:t>
            </a:r>
          </a:p>
          <a:p>
            <a:pPr lvl="1" eaLnBrk="1" hangingPunct="1"/>
            <a:r>
              <a:rPr lang="en-US" altLang="en-US" smtClean="0"/>
              <a:t>Unresponsiveness when shock is severe</a:t>
            </a:r>
          </a:p>
        </p:txBody>
      </p:sp>
    </p:spTree>
    <p:extLst>
      <p:ext uri="{BB962C8B-B14F-4D97-AF65-F5344CB8AC3E}">
        <p14:creationId xmlns:p14="http://schemas.microsoft.com/office/powerpoint/2010/main" val="4272048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17411" name="Rectangle 2"/>
          <p:cNvSpPr>
            <a:spLocks noGrp="1" noChangeArrowheads="1"/>
          </p:cNvSpPr>
          <p:nvPr>
            <p:ph type="title"/>
          </p:nvPr>
        </p:nvSpPr>
        <p:spPr>
          <a:xfrm>
            <a:off x="457200" y="274638"/>
            <a:ext cx="8229600" cy="487362"/>
          </a:xfrm>
        </p:spPr>
        <p:txBody>
          <a:bodyPr/>
          <a:lstStyle/>
          <a:p>
            <a:pPr eaLnBrk="1" hangingPunct="1"/>
            <a:r>
              <a:rPr lang="en-US" altLang="en-US" sz="4000" b="1" smtClean="0"/>
              <a:t>Shock Cont.</a:t>
            </a:r>
          </a:p>
        </p:txBody>
      </p:sp>
      <p:sp>
        <p:nvSpPr>
          <p:cNvPr id="17412" name="Rectangle 3"/>
          <p:cNvSpPr>
            <a:spLocks noGrp="1" noChangeArrowheads="1"/>
          </p:cNvSpPr>
          <p:nvPr>
            <p:ph type="body" sz="half" idx="1"/>
          </p:nvPr>
        </p:nvSpPr>
        <p:spPr>
          <a:xfrm>
            <a:off x="152400" y="914400"/>
            <a:ext cx="7543800" cy="5334000"/>
          </a:xfrm>
        </p:spPr>
        <p:txBody>
          <a:bodyPr/>
          <a:lstStyle/>
          <a:p>
            <a:pPr eaLnBrk="1" hangingPunct="1"/>
            <a:r>
              <a:rPr lang="en-US" altLang="en-US" smtClean="0"/>
              <a:t>What to Do</a:t>
            </a:r>
          </a:p>
          <a:p>
            <a:pPr lvl="1" eaLnBrk="1" hangingPunct="1"/>
            <a:r>
              <a:rPr lang="en-US" altLang="en-US" smtClean="0"/>
              <a:t>After first treating life-threatening injuries such as breathing or bleeding, the following procedures shall be performed:</a:t>
            </a:r>
          </a:p>
          <a:p>
            <a:pPr lvl="2" eaLnBrk="1" hangingPunct="1"/>
            <a:r>
              <a:rPr lang="en-US" altLang="en-US" smtClean="0"/>
              <a:t>Lay the victim on his or her back</a:t>
            </a:r>
          </a:p>
          <a:p>
            <a:pPr lvl="2" eaLnBrk="1" hangingPunct="1"/>
            <a:r>
              <a:rPr lang="en-US" altLang="en-US" smtClean="0"/>
              <a:t>Raise the victim’s legs 8” – 12” to             allow the blood to drain from the                legs back to the heart.</a:t>
            </a:r>
          </a:p>
          <a:p>
            <a:pPr lvl="2" eaLnBrk="1" hangingPunct="1"/>
            <a:r>
              <a:rPr lang="en-US" altLang="en-US" smtClean="0"/>
              <a:t>Prevent body heat loss by putting        blankets and coats under and over the victim</a:t>
            </a:r>
          </a:p>
        </p:txBody>
      </p:sp>
      <p:pic>
        <p:nvPicPr>
          <p:cNvPr id="17413"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2819400"/>
            <a:ext cx="2819400" cy="1981200"/>
          </a:xfrm>
          <a:noFill/>
        </p:spPr>
      </p:pic>
    </p:spTree>
    <p:extLst>
      <p:ext uri="{BB962C8B-B14F-4D97-AF65-F5344CB8AC3E}">
        <p14:creationId xmlns:p14="http://schemas.microsoft.com/office/powerpoint/2010/main" val="140594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18435" name="Rectangle 2"/>
          <p:cNvSpPr>
            <a:spLocks noGrp="1" noChangeArrowheads="1"/>
          </p:cNvSpPr>
          <p:nvPr>
            <p:ph type="title"/>
          </p:nvPr>
        </p:nvSpPr>
        <p:spPr>
          <a:xfrm>
            <a:off x="457200" y="228600"/>
            <a:ext cx="8229600" cy="563563"/>
          </a:xfrm>
        </p:spPr>
        <p:txBody>
          <a:bodyPr/>
          <a:lstStyle/>
          <a:p>
            <a:pPr eaLnBrk="1" hangingPunct="1"/>
            <a:r>
              <a:rPr lang="en-US" altLang="en-US" sz="4000" b="1" smtClean="0"/>
              <a:t>Burns</a:t>
            </a:r>
          </a:p>
        </p:txBody>
      </p:sp>
      <p:sp>
        <p:nvSpPr>
          <p:cNvPr id="18436" name="Rectangle 3"/>
          <p:cNvSpPr>
            <a:spLocks noGrp="1" noChangeArrowheads="1"/>
          </p:cNvSpPr>
          <p:nvPr>
            <p:ph type="body" sz="half" idx="1"/>
          </p:nvPr>
        </p:nvSpPr>
        <p:spPr>
          <a:xfrm>
            <a:off x="228600" y="762000"/>
            <a:ext cx="6629400" cy="5638800"/>
          </a:xfrm>
        </p:spPr>
        <p:txBody>
          <a:bodyPr/>
          <a:lstStyle/>
          <a:p>
            <a:pPr eaLnBrk="1" hangingPunct="1"/>
            <a:r>
              <a:rPr lang="en-US" altLang="en-US" smtClean="0"/>
              <a:t>Burns have been described as:</a:t>
            </a:r>
          </a:p>
          <a:p>
            <a:pPr lvl="1" eaLnBrk="1" hangingPunct="1"/>
            <a:r>
              <a:rPr lang="en-US" altLang="en-US" smtClean="0">
                <a:solidFill>
                  <a:srgbClr val="F72B65"/>
                </a:solidFill>
              </a:rPr>
              <a:t>First-degree burns (Superficial)</a:t>
            </a:r>
          </a:p>
          <a:p>
            <a:pPr lvl="2" eaLnBrk="1" hangingPunct="1"/>
            <a:r>
              <a:rPr lang="en-US" altLang="en-US" smtClean="0"/>
              <a:t>Only the skin’s outer layer    (epidermis) is damaged.</a:t>
            </a:r>
          </a:p>
          <a:p>
            <a:pPr lvl="3" eaLnBrk="1" hangingPunct="1"/>
            <a:r>
              <a:rPr lang="en-US" altLang="en-US" smtClean="0"/>
              <a:t>Symptoms include redness, mild    swelling, tenderness, and pain.</a:t>
            </a:r>
          </a:p>
          <a:p>
            <a:pPr lvl="3" eaLnBrk="1" hangingPunct="1"/>
            <a:r>
              <a:rPr lang="en-US" altLang="en-US" smtClean="0"/>
              <a:t>Usually heals without scarring.</a:t>
            </a:r>
          </a:p>
          <a:p>
            <a:pPr lvl="2" eaLnBrk="1" hangingPunct="1"/>
            <a:r>
              <a:rPr lang="en-US" altLang="en-US" sz="2800" smtClean="0"/>
              <a:t>What to Do:</a:t>
            </a:r>
          </a:p>
          <a:p>
            <a:pPr lvl="3" eaLnBrk="1" hangingPunct="1"/>
            <a:r>
              <a:rPr lang="en-US" altLang="en-US" b="1" smtClean="0"/>
              <a:t>Immerse in cold water 10 to                  45 minutes or use cold, wet                 cloths.</a:t>
            </a:r>
          </a:p>
          <a:p>
            <a:pPr lvl="4" eaLnBrk="1" hangingPunct="1"/>
            <a:r>
              <a:rPr lang="en-US" altLang="en-US" sz="1800" smtClean="0"/>
              <a:t>Cold stops burn progression</a:t>
            </a:r>
          </a:p>
          <a:p>
            <a:pPr lvl="4" eaLnBrk="1" hangingPunct="1"/>
            <a:r>
              <a:rPr lang="en-US" altLang="en-US" sz="1800" smtClean="0"/>
              <a:t>May use other liquids</a:t>
            </a:r>
          </a:p>
          <a:p>
            <a:pPr lvl="3" eaLnBrk="1" hangingPunct="1"/>
            <a:r>
              <a:rPr lang="en-US" altLang="en-US" smtClean="0"/>
              <a:t>Aloe, moisturizer lotion</a:t>
            </a:r>
          </a:p>
        </p:txBody>
      </p:sp>
      <p:pic>
        <p:nvPicPr>
          <p:cNvPr id="18437" name="Picture 14" descr="Illustration of First degree burn: superficial bur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638800" y="1828800"/>
            <a:ext cx="3276600" cy="2978150"/>
          </a:xfrm>
          <a:noFill/>
        </p:spPr>
      </p:pic>
      <p:graphicFrame>
        <p:nvGraphicFramePr>
          <p:cNvPr id="18438" name="Object 18"/>
          <p:cNvGraphicFramePr>
            <a:graphicFrameLocks noChangeAspect="1"/>
          </p:cNvGraphicFramePr>
          <p:nvPr/>
        </p:nvGraphicFramePr>
        <p:xfrm>
          <a:off x="5638800" y="4800600"/>
          <a:ext cx="3276600" cy="1828800"/>
        </p:xfrm>
        <a:graphic>
          <a:graphicData uri="http://schemas.openxmlformats.org/presentationml/2006/ole">
            <mc:AlternateContent xmlns:mc="http://schemas.openxmlformats.org/markup-compatibility/2006">
              <mc:Choice xmlns:v="urn:schemas-microsoft-com:vml" Requires="v">
                <p:oleObj spid="_x0000_s2062" name="Image" r:id="rId5" imgW="1804448" imgH="1194493" progId="Photoshop.Image.5">
                  <p:embed/>
                </p:oleObj>
              </mc:Choice>
              <mc:Fallback>
                <p:oleObj name="Image" r:id="rId5" imgW="1804448" imgH="1194493" progId="Photoshop.Image.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800600"/>
                        <a:ext cx="3276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37525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5"/>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20483" name="Rectangle 2"/>
          <p:cNvSpPr>
            <a:spLocks noGrp="1" noChangeArrowheads="1"/>
          </p:cNvSpPr>
          <p:nvPr>
            <p:ph type="title"/>
          </p:nvPr>
        </p:nvSpPr>
        <p:spPr>
          <a:xfrm>
            <a:off x="609600" y="228600"/>
            <a:ext cx="8229600" cy="487363"/>
          </a:xfrm>
        </p:spPr>
        <p:txBody>
          <a:bodyPr/>
          <a:lstStyle/>
          <a:p>
            <a:pPr eaLnBrk="1" hangingPunct="1"/>
            <a:r>
              <a:rPr lang="en-US" altLang="en-US" sz="4000" b="1" smtClean="0"/>
              <a:t>Burns Cont.</a:t>
            </a:r>
          </a:p>
        </p:txBody>
      </p:sp>
      <p:sp>
        <p:nvSpPr>
          <p:cNvPr id="20484" name="Rectangle 3"/>
          <p:cNvSpPr>
            <a:spLocks noGrp="1" noChangeArrowheads="1"/>
          </p:cNvSpPr>
          <p:nvPr>
            <p:ph type="body" sz="half" idx="1"/>
          </p:nvPr>
        </p:nvSpPr>
        <p:spPr>
          <a:xfrm>
            <a:off x="228600" y="762000"/>
            <a:ext cx="8153400" cy="5364163"/>
          </a:xfrm>
        </p:spPr>
        <p:txBody>
          <a:bodyPr/>
          <a:lstStyle/>
          <a:p>
            <a:pPr eaLnBrk="1" hangingPunct="1"/>
            <a:r>
              <a:rPr lang="en-US" altLang="en-US" smtClean="0">
                <a:solidFill>
                  <a:schemeClr val="folHlink"/>
                </a:solidFill>
              </a:rPr>
              <a:t>Second-degree burns (Partial Thickness)</a:t>
            </a:r>
          </a:p>
          <a:p>
            <a:pPr lvl="1" eaLnBrk="1" hangingPunct="1">
              <a:spcBef>
                <a:spcPct val="35000"/>
              </a:spcBef>
            </a:pPr>
            <a:r>
              <a:rPr lang="en-US" altLang="en-US" smtClean="0"/>
              <a:t>Epidermis and upper regions of                dermis are damaged.</a:t>
            </a:r>
          </a:p>
          <a:p>
            <a:pPr lvl="2" eaLnBrk="1" hangingPunct="1"/>
            <a:r>
              <a:rPr lang="en-US" altLang="en-US" smtClean="0"/>
              <a:t>Symptoms include blisters, swelling,                               weeping of fluids, and severe pain.</a:t>
            </a:r>
          </a:p>
          <a:p>
            <a:pPr lvl="1" eaLnBrk="1" hangingPunct="1"/>
            <a:r>
              <a:rPr lang="en-US" altLang="en-US" smtClean="0"/>
              <a:t>What to Do:</a:t>
            </a:r>
          </a:p>
          <a:p>
            <a:pPr lvl="2" eaLnBrk="1" hangingPunct="1"/>
            <a:r>
              <a:rPr lang="en-US" altLang="en-US" b="1" smtClean="0"/>
              <a:t>Immerse in cold water /  wet pack</a:t>
            </a:r>
          </a:p>
          <a:p>
            <a:pPr lvl="2" eaLnBrk="1" hangingPunct="1"/>
            <a:r>
              <a:rPr lang="en-US" altLang="en-US" b="1" smtClean="0"/>
              <a:t>Aspirin or ibuprofen</a:t>
            </a:r>
          </a:p>
          <a:p>
            <a:pPr lvl="2" eaLnBrk="1" hangingPunct="1"/>
            <a:r>
              <a:rPr lang="en-US" altLang="en-US" b="1" smtClean="0"/>
              <a:t>Do not break blisters</a:t>
            </a:r>
          </a:p>
          <a:p>
            <a:pPr lvl="2" eaLnBrk="1" hangingPunct="1"/>
            <a:r>
              <a:rPr lang="en-US" altLang="en-US" smtClean="0"/>
              <a:t>May seek medical attention</a:t>
            </a:r>
          </a:p>
        </p:txBody>
      </p:sp>
      <p:graphicFrame>
        <p:nvGraphicFramePr>
          <p:cNvPr id="20485" name="Object 13"/>
          <p:cNvGraphicFramePr>
            <a:graphicFrameLocks noGrp="1" noChangeAspect="1"/>
          </p:cNvGraphicFramePr>
          <p:nvPr>
            <p:ph sz="quarter" idx="2"/>
          </p:nvPr>
        </p:nvGraphicFramePr>
        <p:xfrm>
          <a:off x="6324600" y="1600200"/>
          <a:ext cx="2667000" cy="1828800"/>
        </p:xfrm>
        <a:graphic>
          <a:graphicData uri="http://schemas.openxmlformats.org/presentationml/2006/ole">
            <mc:AlternateContent xmlns:mc="http://schemas.openxmlformats.org/markup-compatibility/2006">
              <mc:Choice xmlns:v="urn:schemas-microsoft-com:vml" Requires="v">
                <p:oleObj spid="_x0000_s3098" name="Image" r:id="rId3" imgW="1728203" imgH="1169079" progId="Photoshop.Image.5">
                  <p:embed/>
                </p:oleObj>
              </mc:Choice>
              <mc:Fallback>
                <p:oleObj name="Image" r:id="rId3" imgW="1728203" imgH="1169079" progId="Photoshop.Image.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600200"/>
                        <a:ext cx="2667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15"/>
          <p:cNvGraphicFramePr>
            <a:graphicFrameLocks noChangeAspect="1"/>
          </p:cNvGraphicFramePr>
          <p:nvPr/>
        </p:nvGraphicFramePr>
        <p:xfrm>
          <a:off x="6324600" y="3429000"/>
          <a:ext cx="2668588" cy="3049588"/>
        </p:xfrm>
        <a:graphic>
          <a:graphicData uri="http://schemas.openxmlformats.org/presentationml/2006/ole">
            <mc:AlternateContent xmlns:mc="http://schemas.openxmlformats.org/markup-compatibility/2006">
              <mc:Choice xmlns:v="urn:schemas-microsoft-com:vml" Requires="v">
                <p:oleObj spid="_x0000_s3099" name="Image" r:id="rId5" imgW="2668549" imgH="3430992" progId="Photoshop.Image.5">
                  <p:embed/>
                </p:oleObj>
              </mc:Choice>
              <mc:Fallback>
                <p:oleObj name="Image" r:id="rId5" imgW="2668549" imgH="3430992" progId="Photoshop.Image.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429000"/>
                        <a:ext cx="2668588" cy="304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48685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5"/>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21507" name="Rectangle 5"/>
          <p:cNvSpPr>
            <a:spLocks noGrp="1" noChangeArrowheads="1"/>
          </p:cNvSpPr>
          <p:nvPr>
            <p:ph type="title"/>
          </p:nvPr>
        </p:nvSpPr>
        <p:spPr>
          <a:xfrm>
            <a:off x="457200" y="152400"/>
            <a:ext cx="8229600" cy="533400"/>
          </a:xfrm>
        </p:spPr>
        <p:txBody>
          <a:bodyPr/>
          <a:lstStyle/>
          <a:p>
            <a:pPr eaLnBrk="1" hangingPunct="1"/>
            <a:r>
              <a:rPr lang="en-US" altLang="en-US" sz="4000" b="1" smtClean="0"/>
              <a:t>Burns Cont.</a:t>
            </a:r>
          </a:p>
        </p:txBody>
      </p:sp>
      <p:sp>
        <p:nvSpPr>
          <p:cNvPr id="19460" name="Rectangle 3"/>
          <p:cNvSpPr>
            <a:spLocks noGrp="1" noChangeArrowheads="1"/>
          </p:cNvSpPr>
          <p:nvPr>
            <p:ph type="body" sz="half" idx="1"/>
          </p:nvPr>
        </p:nvSpPr>
        <p:spPr>
          <a:xfrm>
            <a:off x="228600" y="609600"/>
            <a:ext cx="8458200" cy="6019800"/>
          </a:xfrm>
        </p:spPr>
        <p:txBody>
          <a:bodyPr/>
          <a:lstStyle/>
          <a:p>
            <a:pPr eaLnBrk="1" hangingPunct="1">
              <a:lnSpc>
                <a:spcPct val="80000"/>
              </a:lnSpc>
              <a:defRPr/>
            </a:pPr>
            <a:r>
              <a:rPr lang="en-US" altLang="en-US" dirty="0">
                <a:solidFill>
                  <a:srgbClr val="66CCFF"/>
                </a:solidFill>
              </a:rPr>
              <a:t>Third-degree burns (Full Thickness)</a:t>
            </a:r>
          </a:p>
          <a:p>
            <a:pPr lvl="1" eaLnBrk="1" hangingPunct="1">
              <a:lnSpc>
                <a:spcPct val="80000"/>
              </a:lnSpc>
              <a:defRPr/>
            </a:pPr>
            <a:r>
              <a:rPr lang="en-US" altLang="en-US" dirty="0"/>
              <a:t>Severe burns that penetrate all the skin layers, into the underlying fat and muscle.</a:t>
            </a:r>
          </a:p>
          <a:p>
            <a:pPr lvl="2" eaLnBrk="1" hangingPunct="1">
              <a:lnSpc>
                <a:spcPct val="80000"/>
              </a:lnSpc>
              <a:defRPr/>
            </a:pPr>
            <a:r>
              <a:rPr lang="en-US" altLang="en-US" dirty="0"/>
              <a:t>Symptoms include: the burned area appears       gray-white, cherry red, or black; there is no initial edema or pain (since nerve endings are destroyed)</a:t>
            </a:r>
          </a:p>
          <a:p>
            <a:pPr lvl="1" eaLnBrk="1" hangingPunct="1">
              <a:lnSpc>
                <a:spcPct val="80000"/>
              </a:lnSpc>
              <a:defRPr/>
            </a:pPr>
            <a:r>
              <a:rPr lang="en-US" altLang="en-US" dirty="0"/>
              <a:t>What to Do:</a:t>
            </a:r>
          </a:p>
          <a:p>
            <a:pPr lvl="2" eaLnBrk="1" hangingPunct="1">
              <a:lnSpc>
                <a:spcPct val="80000"/>
              </a:lnSpc>
              <a:defRPr/>
            </a:pPr>
            <a:r>
              <a:rPr lang="en-US" altLang="en-US" dirty="0"/>
              <a:t>Usually not necessary to apply cold to areas of third degree</a:t>
            </a:r>
          </a:p>
          <a:p>
            <a:pPr lvl="2" eaLnBrk="1" hangingPunct="1">
              <a:lnSpc>
                <a:spcPct val="80000"/>
              </a:lnSpc>
              <a:defRPr/>
            </a:pPr>
            <a:r>
              <a:rPr lang="en-US" altLang="en-US" dirty="0"/>
              <a:t>Do not apply ointments</a:t>
            </a:r>
          </a:p>
          <a:p>
            <a:pPr lvl="2" eaLnBrk="1" hangingPunct="1">
              <a:lnSpc>
                <a:spcPct val="80000"/>
              </a:lnSpc>
              <a:defRPr/>
            </a:pPr>
            <a:r>
              <a:rPr lang="en-US" altLang="en-US" dirty="0"/>
              <a:t>Apply sterile, non-stick                                 dressings (do not use                                        plastic)</a:t>
            </a:r>
          </a:p>
          <a:p>
            <a:pPr lvl="2" eaLnBrk="1" hangingPunct="1">
              <a:lnSpc>
                <a:spcPct val="80000"/>
              </a:lnSpc>
              <a:defRPr/>
            </a:pPr>
            <a:r>
              <a:rPr lang="en-US" altLang="en-US" dirty="0"/>
              <a:t>Check </a:t>
            </a:r>
            <a:r>
              <a:rPr lang="en-US" altLang="en-US" dirty="0">
                <a:solidFill>
                  <a:schemeClr val="bg1"/>
                </a:solidFill>
              </a:rPr>
              <a:t>ABC’s</a:t>
            </a:r>
          </a:p>
          <a:p>
            <a:pPr marL="914400" lvl="2" indent="0" eaLnBrk="1" hangingPunct="1">
              <a:lnSpc>
                <a:spcPct val="80000"/>
              </a:lnSpc>
              <a:buFontTx/>
              <a:buNone/>
              <a:defRPr/>
            </a:pPr>
            <a:r>
              <a:rPr lang="en-US" altLang="en-US" sz="1600" dirty="0">
                <a:solidFill>
                  <a:schemeClr val="bg1"/>
                </a:solidFill>
              </a:rPr>
              <a:t>(Airway Breathing</a:t>
            </a:r>
          </a:p>
          <a:p>
            <a:pPr marL="914400" lvl="2" indent="0" eaLnBrk="1" hangingPunct="1">
              <a:lnSpc>
                <a:spcPct val="80000"/>
              </a:lnSpc>
              <a:buFontTx/>
              <a:buNone/>
              <a:defRPr/>
            </a:pPr>
            <a:r>
              <a:rPr lang="en-US" altLang="en-US" sz="1600" dirty="0">
                <a:solidFill>
                  <a:schemeClr val="bg1"/>
                </a:solidFill>
              </a:rPr>
              <a:t> Circulation)</a:t>
            </a:r>
          </a:p>
          <a:p>
            <a:pPr lvl="2" eaLnBrk="1" hangingPunct="1">
              <a:lnSpc>
                <a:spcPct val="80000"/>
              </a:lnSpc>
              <a:defRPr/>
            </a:pPr>
            <a:r>
              <a:rPr lang="en-US" altLang="en-US" dirty="0"/>
              <a:t>Treat for shock</a:t>
            </a:r>
          </a:p>
          <a:p>
            <a:pPr lvl="2" eaLnBrk="1" hangingPunct="1">
              <a:lnSpc>
                <a:spcPct val="80000"/>
              </a:lnSpc>
              <a:defRPr/>
            </a:pPr>
            <a:r>
              <a:rPr lang="en-US" altLang="en-US" dirty="0"/>
              <a:t>Get medical help</a:t>
            </a:r>
          </a:p>
        </p:txBody>
      </p:sp>
      <p:pic>
        <p:nvPicPr>
          <p:cNvPr id="21509" name="Picture 7" descr="Illustration of Third degree burn: full thickness bur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62600" y="3733800"/>
            <a:ext cx="3354388"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1510" name="Object 10"/>
          <p:cNvGraphicFramePr>
            <a:graphicFrameLocks noGrp="1" noChangeAspect="1"/>
          </p:cNvGraphicFramePr>
          <p:nvPr>
            <p:ph sz="quarter" idx="2"/>
          </p:nvPr>
        </p:nvGraphicFramePr>
        <p:xfrm>
          <a:off x="3886200" y="5029200"/>
          <a:ext cx="1739900" cy="1219200"/>
        </p:xfrm>
        <a:graphic>
          <a:graphicData uri="http://schemas.openxmlformats.org/presentationml/2006/ole">
            <mc:AlternateContent xmlns:mc="http://schemas.openxmlformats.org/markup-compatibility/2006">
              <mc:Choice xmlns:v="urn:schemas-microsoft-com:vml" Requires="v">
                <p:oleObj spid="_x0000_s4110" name="Image" r:id="rId4" imgW="1740296" imgH="1181369" progId="Photoshop.Image.5">
                  <p:embed/>
                </p:oleObj>
              </mc:Choice>
              <mc:Fallback>
                <p:oleObj name="Image" r:id="rId4" imgW="1740296" imgH="1181369"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029200"/>
                        <a:ext cx="17399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89143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22531" name="Rectangle 2"/>
          <p:cNvSpPr>
            <a:spLocks noGrp="1" noChangeArrowheads="1"/>
          </p:cNvSpPr>
          <p:nvPr>
            <p:ph type="title"/>
          </p:nvPr>
        </p:nvSpPr>
        <p:spPr>
          <a:xfrm>
            <a:off x="457200" y="274638"/>
            <a:ext cx="8229600" cy="563562"/>
          </a:xfrm>
        </p:spPr>
        <p:txBody>
          <a:bodyPr/>
          <a:lstStyle/>
          <a:p>
            <a:pPr eaLnBrk="1" hangingPunct="1"/>
            <a:r>
              <a:rPr lang="en-US" altLang="en-US" sz="4000" b="1" smtClean="0"/>
              <a:t>Burns Cont.</a:t>
            </a:r>
          </a:p>
        </p:txBody>
      </p:sp>
      <p:sp>
        <p:nvSpPr>
          <p:cNvPr id="22532" name="Rectangle 3"/>
          <p:cNvSpPr>
            <a:spLocks noGrp="1" noChangeArrowheads="1"/>
          </p:cNvSpPr>
          <p:nvPr>
            <p:ph type="body" sz="half" idx="1"/>
          </p:nvPr>
        </p:nvSpPr>
        <p:spPr>
          <a:xfrm>
            <a:off x="228600" y="838200"/>
            <a:ext cx="8001000" cy="5562600"/>
          </a:xfrm>
        </p:spPr>
        <p:txBody>
          <a:bodyPr/>
          <a:lstStyle/>
          <a:p>
            <a:pPr eaLnBrk="1" hangingPunct="1"/>
            <a:r>
              <a:rPr lang="en-US" altLang="en-US" smtClean="0"/>
              <a:t>Burn injuries can be classified as follow:</a:t>
            </a:r>
          </a:p>
          <a:p>
            <a:pPr lvl="1" eaLnBrk="1" hangingPunct="1"/>
            <a:r>
              <a:rPr lang="en-US" altLang="en-US" smtClean="0"/>
              <a:t>Thermal (heat) burns caused by:</a:t>
            </a:r>
          </a:p>
          <a:p>
            <a:pPr lvl="2" eaLnBrk="1" hangingPunct="1"/>
            <a:r>
              <a:rPr lang="en-US" altLang="en-US" smtClean="0"/>
              <a:t>Flames</a:t>
            </a:r>
          </a:p>
          <a:p>
            <a:pPr lvl="2" eaLnBrk="1" hangingPunct="1"/>
            <a:r>
              <a:rPr lang="en-US" altLang="en-US" smtClean="0"/>
              <a:t>Hot objects</a:t>
            </a:r>
          </a:p>
          <a:p>
            <a:pPr lvl="2" eaLnBrk="1" hangingPunct="1"/>
            <a:r>
              <a:rPr lang="en-US" altLang="en-US" smtClean="0"/>
              <a:t>Flammable vapor that ignites</a:t>
            </a:r>
          </a:p>
          <a:p>
            <a:pPr lvl="2" eaLnBrk="1" hangingPunct="1"/>
            <a:r>
              <a:rPr lang="en-US" altLang="en-US" smtClean="0"/>
              <a:t>Steam or hot liquid</a:t>
            </a:r>
          </a:p>
          <a:p>
            <a:pPr lvl="1" eaLnBrk="1" hangingPunct="1"/>
            <a:r>
              <a:rPr lang="en-US" altLang="en-US" smtClean="0"/>
              <a:t>What to Do:</a:t>
            </a:r>
          </a:p>
          <a:p>
            <a:pPr lvl="2" eaLnBrk="1" hangingPunct="1"/>
            <a:r>
              <a:rPr lang="en-US" altLang="en-US" smtClean="0"/>
              <a:t>Stop the burning</a:t>
            </a:r>
          </a:p>
          <a:p>
            <a:pPr lvl="3" eaLnBrk="1" hangingPunct="1"/>
            <a:r>
              <a:rPr lang="en-US" altLang="en-US" smtClean="0"/>
              <a:t>Remove victim from burn source</a:t>
            </a:r>
          </a:p>
          <a:p>
            <a:pPr lvl="3" eaLnBrk="1" hangingPunct="1"/>
            <a:r>
              <a:rPr lang="en-US" altLang="en-US" smtClean="0"/>
              <a:t>If open flame, smother with blanket, coat or similar item, or have the victim roll on ground.</a:t>
            </a:r>
          </a:p>
          <a:p>
            <a:pPr lvl="2" eaLnBrk="1" hangingPunct="1"/>
            <a:r>
              <a:rPr lang="en-US" altLang="en-US" smtClean="0"/>
              <a:t>Determine the depth (degree) of the burn </a:t>
            </a:r>
          </a:p>
        </p:txBody>
      </p:sp>
      <p:pic>
        <p:nvPicPr>
          <p:cNvPr id="22533" name="Picture 4" descr="ROLL"/>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rot="252321">
            <a:off x="5105400" y="1752600"/>
            <a:ext cx="3733800" cy="216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50536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24579" name="Rectangle 2"/>
          <p:cNvSpPr>
            <a:spLocks noGrp="1" noChangeArrowheads="1"/>
          </p:cNvSpPr>
          <p:nvPr>
            <p:ph type="title"/>
          </p:nvPr>
        </p:nvSpPr>
        <p:spPr>
          <a:xfrm>
            <a:off x="457200" y="152400"/>
            <a:ext cx="8229600" cy="838200"/>
          </a:xfrm>
        </p:spPr>
        <p:txBody>
          <a:bodyPr/>
          <a:lstStyle/>
          <a:p>
            <a:pPr eaLnBrk="1" hangingPunct="1"/>
            <a:r>
              <a:rPr lang="en-US" altLang="en-US" sz="4000" b="1" smtClean="0"/>
              <a:t>Burns Cont.</a:t>
            </a:r>
          </a:p>
        </p:txBody>
      </p:sp>
      <p:sp>
        <p:nvSpPr>
          <p:cNvPr id="24580" name="Rectangle 3"/>
          <p:cNvSpPr>
            <a:spLocks noGrp="1" noChangeArrowheads="1"/>
          </p:cNvSpPr>
          <p:nvPr>
            <p:ph type="body" idx="1"/>
          </p:nvPr>
        </p:nvSpPr>
        <p:spPr>
          <a:xfrm>
            <a:off x="457200" y="1066800"/>
            <a:ext cx="8229600" cy="3733800"/>
          </a:xfrm>
        </p:spPr>
        <p:txBody>
          <a:bodyPr/>
          <a:lstStyle/>
          <a:p>
            <a:pPr eaLnBrk="1" hangingPunct="1"/>
            <a:r>
              <a:rPr lang="en-US" altLang="en-US" smtClean="0"/>
              <a:t>Chemical burns</a:t>
            </a:r>
          </a:p>
          <a:p>
            <a:pPr lvl="1" eaLnBrk="1" hangingPunct="1"/>
            <a:r>
              <a:rPr lang="en-US" altLang="en-US" smtClean="0"/>
              <a:t>The result of a caustic or corrosive substance touching the skin caused by:</a:t>
            </a:r>
          </a:p>
          <a:p>
            <a:pPr lvl="2" eaLnBrk="1" hangingPunct="1"/>
            <a:r>
              <a:rPr lang="en-US" altLang="en-US" smtClean="0">
                <a:solidFill>
                  <a:srgbClr val="F72B65"/>
                </a:solidFill>
              </a:rPr>
              <a:t>Acids </a:t>
            </a:r>
            <a:r>
              <a:rPr lang="en-US" altLang="en-US" smtClean="0"/>
              <a:t>(batteries)</a:t>
            </a:r>
          </a:p>
          <a:p>
            <a:pPr lvl="2" eaLnBrk="1" hangingPunct="1"/>
            <a:r>
              <a:rPr lang="en-US" altLang="en-US" smtClean="0">
                <a:solidFill>
                  <a:schemeClr val="folHlink"/>
                </a:solidFill>
              </a:rPr>
              <a:t>Alkalis </a:t>
            </a:r>
            <a:r>
              <a:rPr lang="en-US" altLang="en-US" smtClean="0"/>
              <a:t>(drain cleaners- often more extensive)</a:t>
            </a:r>
          </a:p>
          <a:p>
            <a:pPr lvl="2" eaLnBrk="1" hangingPunct="1"/>
            <a:r>
              <a:rPr lang="en-US" altLang="en-US" smtClean="0">
                <a:solidFill>
                  <a:srgbClr val="66CCFF"/>
                </a:solidFill>
              </a:rPr>
              <a:t>Organic compounds</a:t>
            </a:r>
            <a:r>
              <a:rPr lang="en-US" altLang="en-US" smtClean="0"/>
              <a:t> (oil products)</a:t>
            </a:r>
          </a:p>
        </p:txBody>
      </p:sp>
    </p:spTree>
    <p:extLst>
      <p:ext uri="{BB962C8B-B14F-4D97-AF65-F5344CB8AC3E}">
        <p14:creationId xmlns:p14="http://schemas.microsoft.com/office/powerpoint/2010/main" val="2174831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4099" name="Rectangle 2"/>
          <p:cNvSpPr>
            <a:spLocks noGrp="1" noChangeArrowheads="1"/>
          </p:cNvSpPr>
          <p:nvPr>
            <p:ph type="title"/>
          </p:nvPr>
        </p:nvSpPr>
        <p:spPr>
          <a:xfrm>
            <a:off x="457200" y="152400"/>
            <a:ext cx="8229600" cy="685800"/>
          </a:xfrm>
        </p:spPr>
        <p:txBody>
          <a:bodyPr/>
          <a:lstStyle/>
          <a:p>
            <a:pPr eaLnBrk="1" hangingPunct="1"/>
            <a:r>
              <a:rPr lang="en-US" altLang="en-US" sz="4000" b="1" dirty="0" smtClean="0"/>
              <a:t>First </a:t>
            </a:r>
            <a:r>
              <a:rPr lang="en-US" altLang="en-US" sz="4000" b="1" dirty="0" smtClean="0"/>
              <a:t>Aid</a:t>
            </a:r>
          </a:p>
        </p:txBody>
      </p:sp>
      <p:sp>
        <p:nvSpPr>
          <p:cNvPr id="4100" name="Rectangle 5"/>
          <p:cNvSpPr>
            <a:spLocks noChangeArrowheads="1"/>
          </p:cNvSpPr>
          <p:nvPr/>
        </p:nvSpPr>
        <p:spPr bwMode="auto">
          <a:xfrm>
            <a:off x="304800" y="8382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altLang="en-US" sz="3200" b="1" dirty="0" smtClean="0">
                <a:solidFill>
                  <a:srgbClr val="5F47F1"/>
                </a:solidFill>
              </a:rPr>
              <a:t>covers</a:t>
            </a:r>
            <a:endParaRPr lang="en-US" altLang="en-US" sz="3200" b="1" dirty="0" smtClean="0">
              <a:solidFill>
                <a:srgbClr val="5F47F1"/>
              </a:solidFill>
            </a:endParaRPr>
          </a:p>
        </p:txBody>
      </p:sp>
      <p:sp>
        <p:nvSpPr>
          <p:cNvPr id="4101" name="Rectangle 6"/>
          <p:cNvSpPr>
            <a:spLocks noGrp="1" noChangeArrowheads="1"/>
          </p:cNvSpPr>
          <p:nvPr>
            <p:ph type="body" sz="half" idx="1"/>
          </p:nvPr>
        </p:nvSpPr>
        <p:spPr>
          <a:xfrm>
            <a:off x="304800" y="1600200"/>
            <a:ext cx="4495800" cy="4525963"/>
          </a:xfrm>
          <a:noFill/>
        </p:spPr>
        <p:txBody>
          <a:bodyPr/>
          <a:lstStyle/>
          <a:p>
            <a:pPr eaLnBrk="1" hangingPunct="1"/>
            <a:r>
              <a:rPr lang="en-US" altLang="en-US" sz="2800" smtClean="0"/>
              <a:t>Chain of Survival</a:t>
            </a:r>
          </a:p>
          <a:p>
            <a:pPr eaLnBrk="1" hangingPunct="1"/>
            <a:r>
              <a:rPr lang="en-US" altLang="en-US" sz="2800" smtClean="0"/>
              <a:t>What is First Aid?</a:t>
            </a:r>
          </a:p>
          <a:p>
            <a:pPr eaLnBrk="1" hangingPunct="1"/>
            <a:r>
              <a:rPr lang="en-US" altLang="en-US" sz="2800" smtClean="0"/>
              <a:t>Scene Survey</a:t>
            </a:r>
          </a:p>
          <a:p>
            <a:pPr eaLnBrk="1" hangingPunct="1"/>
            <a:r>
              <a:rPr lang="en-US" altLang="en-US" sz="2800" smtClean="0"/>
              <a:t>Initial Assessment</a:t>
            </a:r>
          </a:p>
          <a:p>
            <a:pPr eaLnBrk="1" hangingPunct="1"/>
            <a:r>
              <a:rPr lang="en-US" altLang="en-US" sz="2800" smtClean="0"/>
              <a:t>Victim Assessment Sequence</a:t>
            </a:r>
          </a:p>
          <a:p>
            <a:pPr eaLnBrk="1" hangingPunct="1"/>
            <a:r>
              <a:rPr lang="en-US" altLang="en-US" sz="2800" smtClean="0"/>
              <a:t>Bleeding Control</a:t>
            </a:r>
          </a:p>
          <a:p>
            <a:pPr eaLnBrk="1" hangingPunct="1"/>
            <a:r>
              <a:rPr lang="en-US" altLang="en-US" sz="2800" smtClean="0"/>
              <a:t>Shock</a:t>
            </a:r>
          </a:p>
          <a:p>
            <a:pPr eaLnBrk="1" hangingPunct="1"/>
            <a:r>
              <a:rPr lang="en-US" altLang="en-US" sz="2800" smtClean="0"/>
              <a:t>Burns</a:t>
            </a:r>
          </a:p>
        </p:txBody>
      </p:sp>
      <p:sp>
        <p:nvSpPr>
          <p:cNvPr id="4102" name="Rectangle 7"/>
          <p:cNvSpPr>
            <a:spLocks noChangeArrowheads="1"/>
          </p:cNvSpPr>
          <p:nvPr/>
        </p:nvSpPr>
        <p:spPr bwMode="auto">
          <a:xfrm>
            <a:off x="3962400" y="1600200"/>
            <a:ext cx="5029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r>
              <a:rPr lang="en-US" altLang="en-US" sz="2800" smtClean="0">
                <a:solidFill>
                  <a:srgbClr val="99CC00"/>
                </a:solidFill>
              </a:rPr>
              <a:t>Choking</a:t>
            </a:r>
          </a:p>
          <a:p>
            <a:pPr marL="342900" indent="-342900" fontAlgn="base">
              <a:spcBef>
                <a:spcPct val="20000"/>
              </a:spcBef>
              <a:spcAft>
                <a:spcPct val="0"/>
              </a:spcAft>
              <a:buFontTx/>
              <a:buChar char="•"/>
            </a:pPr>
            <a:r>
              <a:rPr lang="en-US" altLang="en-US" sz="2800" smtClean="0">
                <a:solidFill>
                  <a:srgbClr val="99CC00"/>
                </a:solidFill>
              </a:rPr>
              <a:t>Fractures</a:t>
            </a:r>
          </a:p>
          <a:p>
            <a:pPr marL="342900" indent="-342900" fontAlgn="base">
              <a:spcBef>
                <a:spcPct val="20000"/>
              </a:spcBef>
              <a:spcAft>
                <a:spcPct val="0"/>
              </a:spcAft>
              <a:buFontTx/>
              <a:buChar char="•"/>
            </a:pPr>
            <a:r>
              <a:rPr lang="en-US" altLang="en-US" sz="2800" smtClean="0">
                <a:solidFill>
                  <a:srgbClr val="99CC00"/>
                </a:solidFill>
              </a:rPr>
              <a:t>Heart Attack</a:t>
            </a:r>
          </a:p>
          <a:p>
            <a:pPr marL="342900" indent="-342900" fontAlgn="base">
              <a:spcBef>
                <a:spcPct val="20000"/>
              </a:spcBef>
              <a:spcAft>
                <a:spcPct val="0"/>
              </a:spcAft>
              <a:buFontTx/>
              <a:buChar char="•"/>
            </a:pPr>
            <a:r>
              <a:rPr lang="en-US" altLang="en-US" sz="2800" smtClean="0">
                <a:solidFill>
                  <a:srgbClr val="99CC00"/>
                </a:solidFill>
              </a:rPr>
              <a:t>Basic First Aid for Wounds</a:t>
            </a:r>
          </a:p>
          <a:p>
            <a:pPr marL="342900" indent="-342900" fontAlgn="base">
              <a:spcBef>
                <a:spcPct val="20000"/>
              </a:spcBef>
              <a:spcAft>
                <a:spcPct val="0"/>
              </a:spcAft>
              <a:buFontTx/>
              <a:buChar char="•"/>
            </a:pPr>
            <a:r>
              <a:rPr lang="en-US" altLang="en-US" sz="2800" smtClean="0">
                <a:solidFill>
                  <a:srgbClr val="99CC00"/>
                </a:solidFill>
              </a:rPr>
              <a:t>Dressing and Bandages</a:t>
            </a:r>
          </a:p>
          <a:p>
            <a:pPr marL="342900" indent="-342900" fontAlgn="base">
              <a:spcBef>
                <a:spcPct val="20000"/>
              </a:spcBef>
              <a:spcAft>
                <a:spcPct val="0"/>
              </a:spcAft>
              <a:buFontTx/>
              <a:buChar char="•"/>
            </a:pPr>
            <a:r>
              <a:rPr lang="en-US" altLang="en-US" sz="2800" smtClean="0">
                <a:solidFill>
                  <a:srgbClr val="99CC00"/>
                </a:solidFill>
              </a:rPr>
              <a:t>Amputation</a:t>
            </a:r>
          </a:p>
          <a:p>
            <a:pPr marL="342900" indent="-342900" fontAlgn="base">
              <a:spcBef>
                <a:spcPct val="20000"/>
              </a:spcBef>
              <a:spcAft>
                <a:spcPct val="0"/>
              </a:spcAft>
              <a:buFontTx/>
              <a:buChar char="•"/>
            </a:pPr>
            <a:r>
              <a:rPr lang="en-US" altLang="en-US" sz="2800" smtClean="0">
                <a:solidFill>
                  <a:srgbClr val="99CC00"/>
                </a:solidFill>
              </a:rPr>
              <a:t>Checking for Spinal Injuries</a:t>
            </a:r>
          </a:p>
          <a:p>
            <a:pPr marL="342900" indent="-342900" fontAlgn="base">
              <a:spcBef>
                <a:spcPct val="20000"/>
              </a:spcBef>
              <a:spcAft>
                <a:spcPct val="0"/>
              </a:spcAft>
              <a:buFontTx/>
              <a:buChar char="•"/>
            </a:pPr>
            <a:r>
              <a:rPr lang="en-US" altLang="en-US" sz="2800" smtClean="0">
                <a:solidFill>
                  <a:srgbClr val="99CC00"/>
                </a:solidFill>
              </a:rPr>
              <a:t>Stroke (Brian Attack)</a:t>
            </a:r>
          </a:p>
          <a:p>
            <a:pPr marL="342900" indent="-342900" fontAlgn="base">
              <a:spcBef>
                <a:spcPct val="20000"/>
              </a:spcBef>
              <a:spcAft>
                <a:spcPct val="0"/>
              </a:spcAft>
              <a:buFontTx/>
              <a:buChar char="•"/>
            </a:pPr>
            <a:r>
              <a:rPr lang="en-US" altLang="en-US" sz="2800" smtClean="0">
                <a:solidFill>
                  <a:srgbClr val="99CC00"/>
                </a:solidFill>
              </a:rPr>
              <a:t>Bites and Stings</a:t>
            </a:r>
          </a:p>
        </p:txBody>
      </p:sp>
    </p:spTree>
    <p:extLst>
      <p:ext uri="{BB962C8B-B14F-4D97-AF65-F5344CB8AC3E}">
        <p14:creationId xmlns:p14="http://schemas.microsoft.com/office/powerpoint/2010/main" val="4245695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r>
              <a:rPr lang="en-US" smtClean="0"/>
              <a:t>Chemical Burns</a:t>
            </a:r>
            <a:endParaRPr lang="en-IN" smtClean="0"/>
          </a:p>
        </p:txBody>
      </p:sp>
      <p:sp>
        <p:nvSpPr>
          <p:cNvPr id="26627" name="Content Placeholder 2"/>
          <p:cNvSpPr>
            <a:spLocks noGrp="1" noChangeArrowheads="1"/>
          </p:cNvSpPr>
          <p:nvPr>
            <p:ph idx="1"/>
          </p:nvPr>
        </p:nvSpPr>
        <p:spPr/>
        <p:txBody>
          <a:bodyPr/>
          <a:lstStyle/>
          <a:p>
            <a:r>
              <a:rPr lang="en-US" smtClean="0">
                <a:solidFill>
                  <a:schemeClr val="bg1"/>
                </a:solidFill>
                <a:latin typeface="Proxima Nova"/>
              </a:rPr>
              <a:t>car battery acid</a:t>
            </a:r>
          </a:p>
          <a:p>
            <a:r>
              <a:rPr lang="en-US" smtClean="0">
                <a:solidFill>
                  <a:schemeClr val="bg1"/>
                </a:solidFill>
                <a:latin typeface="Proxima Nova"/>
              </a:rPr>
              <a:t>bleach</a:t>
            </a:r>
          </a:p>
          <a:p>
            <a:r>
              <a:rPr lang="en-US" smtClean="0">
                <a:solidFill>
                  <a:schemeClr val="bg1"/>
                </a:solidFill>
                <a:latin typeface="Proxima Nova"/>
              </a:rPr>
              <a:t>ammonia</a:t>
            </a:r>
          </a:p>
          <a:p>
            <a:r>
              <a:rPr lang="en-US" smtClean="0">
                <a:solidFill>
                  <a:schemeClr val="bg1"/>
                </a:solidFill>
                <a:latin typeface="Proxima Nova"/>
              </a:rPr>
              <a:t>denture cleaners</a:t>
            </a:r>
          </a:p>
          <a:p>
            <a:r>
              <a:rPr lang="en-US" smtClean="0">
                <a:solidFill>
                  <a:schemeClr val="bg1"/>
                </a:solidFill>
                <a:latin typeface="Proxima Nova"/>
              </a:rPr>
              <a:t>teeth whitening products</a:t>
            </a:r>
          </a:p>
          <a:p>
            <a:r>
              <a:rPr lang="en-US" smtClean="0">
                <a:solidFill>
                  <a:schemeClr val="bg1"/>
                </a:solidFill>
                <a:latin typeface="Proxima Nova"/>
              </a:rPr>
              <a:t>pool chlorination products</a:t>
            </a:r>
          </a:p>
          <a:p>
            <a:endParaRPr lang="en-IN" smtClean="0"/>
          </a:p>
        </p:txBody>
      </p:sp>
      <p:sp>
        <p:nvSpPr>
          <p:cNvPr id="26628"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mtClean="0">
                <a:solidFill>
                  <a:srgbClr val="3366CC"/>
                </a:solidFill>
                <a:latin typeface="Arial Narrow" pitchFamily="34" charset="0"/>
              </a:rPr>
              <a:t>Facilities Planning &amp; Management</a:t>
            </a:r>
          </a:p>
          <a:p>
            <a:r>
              <a:rPr lang="en-US" smtClean="0">
                <a:solidFill>
                  <a:srgbClr val="3366CC"/>
                </a:solidFill>
                <a:latin typeface="Arial Narrow" pitchFamily="34" charset="0"/>
              </a:rPr>
              <a:t>UW-Eau Claire</a:t>
            </a:r>
          </a:p>
        </p:txBody>
      </p:sp>
    </p:spTree>
    <p:extLst>
      <p:ext uri="{BB962C8B-B14F-4D97-AF65-F5344CB8AC3E}">
        <p14:creationId xmlns:p14="http://schemas.microsoft.com/office/powerpoint/2010/main" val="2295867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27651" name="Rectangle 2"/>
          <p:cNvSpPr>
            <a:spLocks noGrp="1" noChangeArrowheads="1"/>
          </p:cNvSpPr>
          <p:nvPr>
            <p:ph type="title"/>
          </p:nvPr>
        </p:nvSpPr>
        <p:spPr>
          <a:xfrm>
            <a:off x="457200" y="152400"/>
            <a:ext cx="8229600" cy="487363"/>
          </a:xfrm>
        </p:spPr>
        <p:txBody>
          <a:bodyPr/>
          <a:lstStyle/>
          <a:p>
            <a:pPr eaLnBrk="1" hangingPunct="1"/>
            <a:r>
              <a:rPr lang="en-US" altLang="en-US" sz="4000" b="1" smtClean="0"/>
              <a:t>Burns Cont.</a:t>
            </a:r>
          </a:p>
        </p:txBody>
      </p:sp>
      <p:sp>
        <p:nvSpPr>
          <p:cNvPr id="27652" name="Rectangle 3"/>
          <p:cNvSpPr>
            <a:spLocks noGrp="1" noChangeArrowheads="1"/>
          </p:cNvSpPr>
          <p:nvPr>
            <p:ph type="body" sz="half" idx="1"/>
          </p:nvPr>
        </p:nvSpPr>
        <p:spPr>
          <a:xfrm>
            <a:off x="304800" y="609600"/>
            <a:ext cx="8382000" cy="6019800"/>
          </a:xfrm>
        </p:spPr>
        <p:txBody>
          <a:bodyPr/>
          <a:lstStyle/>
          <a:p>
            <a:pPr eaLnBrk="1" hangingPunct="1">
              <a:lnSpc>
                <a:spcPct val="90000"/>
              </a:lnSpc>
            </a:pPr>
            <a:r>
              <a:rPr lang="en-US" altLang="en-US" smtClean="0"/>
              <a:t>What to Do:</a:t>
            </a:r>
          </a:p>
          <a:p>
            <a:pPr lvl="1" eaLnBrk="1" hangingPunct="1">
              <a:lnSpc>
                <a:spcPct val="90000"/>
              </a:lnSpc>
            </a:pPr>
            <a:r>
              <a:rPr lang="en-US" altLang="en-US" b="1" smtClean="0"/>
              <a:t>Remove the chemical by flushing the area with water</a:t>
            </a:r>
          </a:p>
          <a:p>
            <a:pPr lvl="2" eaLnBrk="1" hangingPunct="1">
              <a:lnSpc>
                <a:spcPct val="90000"/>
              </a:lnSpc>
            </a:pPr>
            <a:r>
              <a:rPr lang="en-US" altLang="en-US" smtClean="0">
                <a:solidFill>
                  <a:srgbClr val="F72B65"/>
                </a:solidFill>
              </a:rPr>
              <a:t>Brush dry powder chemicals from the skin before flushing</a:t>
            </a:r>
          </a:p>
          <a:p>
            <a:pPr lvl="2" eaLnBrk="1" hangingPunct="1">
              <a:lnSpc>
                <a:spcPct val="90000"/>
              </a:lnSpc>
            </a:pPr>
            <a:r>
              <a:rPr lang="en-US" altLang="en-US" smtClean="0">
                <a:solidFill>
                  <a:schemeClr val="folHlink"/>
                </a:solidFill>
              </a:rPr>
              <a:t>Take precautions to protect yourself from exposure to the chemical</a:t>
            </a:r>
          </a:p>
          <a:p>
            <a:pPr lvl="1" eaLnBrk="1" hangingPunct="1">
              <a:lnSpc>
                <a:spcPct val="90000"/>
              </a:lnSpc>
            </a:pPr>
            <a:r>
              <a:rPr lang="en-US" altLang="en-US" smtClean="0"/>
              <a:t>Remove the victim’s contaminated clothing and jewelry while flushing with water</a:t>
            </a:r>
          </a:p>
          <a:p>
            <a:pPr lvl="1" eaLnBrk="1" hangingPunct="1">
              <a:lnSpc>
                <a:spcPct val="90000"/>
              </a:lnSpc>
            </a:pPr>
            <a:r>
              <a:rPr lang="en-US" altLang="en-US" smtClean="0"/>
              <a:t>Flush for 20 minutes all                         chemical burns (skin, eyes)</a:t>
            </a:r>
          </a:p>
          <a:p>
            <a:pPr lvl="1" eaLnBrk="1" hangingPunct="1">
              <a:lnSpc>
                <a:spcPct val="90000"/>
              </a:lnSpc>
            </a:pPr>
            <a:r>
              <a:rPr lang="en-US" altLang="en-US" smtClean="0"/>
              <a:t>Cover the burned area with                                           a dry, sterile dressing</a:t>
            </a:r>
          </a:p>
          <a:p>
            <a:pPr lvl="1" eaLnBrk="1" hangingPunct="1">
              <a:lnSpc>
                <a:spcPct val="90000"/>
              </a:lnSpc>
            </a:pPr>
            <a:r>
              <a:rPr lang="en-US" altLang="en-US" smtClean="0"/>
              <a:t>Seek medical attention</a:t>
            </a:r>
          </a:p>
        </p:txBody>
      </p:sp>
      <p:pic>
        <p:nvPicPr>
          <p:cNvPr id="27653" name="Picture 4" descr="EYEW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62600" y="4267200"/>
            <a:ext cx="3352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6717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29699" name="Rectangle 2"/>
          <p:cNvSpPr>
            <a:spLocks noGrp="1" noChangeArrowheads="1"/>
          </p:cNvSpPr>
          <p:nvPr>
            <p:ph type="title"/>
          </p:nvPr>
        </p:nvSpPr>
        <p:spPr>
          <a:xfrm>
            <a:off x="457200" y="152400"/>
            <a:ext cx="8229600" cy="487363"/>
          </a:xfrm>
        </p:spPr>
        <p:txBody>
          <a:bodyPr/>
          <a:lstStyle/>
          <a:p>
            <a:pPr eaLnBrk="1" hangingPunct="1"/>
            <a:r>
              <a:rPr lang="en-US" altLang="en-US" sz="4000" b="1" smtClean="0"/>
              <a:t>Burns Cont.</a:t>
            </a:r>
          </a:p>
        </p:txBody>
      </p:sp>
      <p:sp>
        <p:nvSpPr>
          <p:cNvPr id="29700" name="Rectangle 3"/>
          <p:cNvSpPr>
            <a:spLocks noGrp="1" noChangeArrowheads="1"/>
          </p:cNvSpPr>
          <p:nvPr>
            <p:ph type="body" sz="half" idx="1"/>
          </p:nvPr>
        </p:nvSpPr>
        <p:spPr>
          <a:xfrm>
            <a:off x="228600" y="685800"/>
            <a:ext cx="8763000" cy="5791200"/>
          </a:xfrm>
        </p:spPr>
        <p:txBody>
          <a:bodyPr/>
          <a:lstStyle/>
          <a:p>
            <a:pPr eaLnBrk="1" hangingPunct="1"/>
            <a:r>
              <a:rPr lang="en-US" altLang="en-US" smtClean="0"/>
              <a:t>Electrical Burns</a:t>
            </a:r>
          </a:p>
          <a:p>
            <a:pPr lvl="1" eaLnBrk="1" hangingPunct="1"/>
            <a:r>
              <a:rPr lang="en-US" altLang="en-US" smtClean="0"/>
              <a:t>A mild electrical shock can                                       cause serious internal injuries.</a:t>
            </a:r>
          </a:p>
          <a:p>
            <a:pPr lvl="1" eaLnBrk="1" hangingPunct="1"/>
            <a:r>
              <a:rPr lang="en-US" altLang="en-US" smtClean="0"/>
              <a:t>There are three types of electrical injuries:</a:t>
            </a:r>
          </a:p>
          <a:p>
            <a:pPr lvl="2" eaLnBrk="1" hangingPunct="1"/>
            <a:r>
              <a:rPr lang="en-US" altLang="en-US" smtClean="0">
                <a:solidFill>
                  <a:srgbClr val="F72B65"/>
                </a:solidFill>
              </a:rPr>
              <a:t>Thermal burn (flame)</a:t>
            </a:r>
            <a:r>
              <a:rPr lang="en-US" altLang="en-US" smtClean="0"/>
              <a:t> – Objects in direct contact with the skin are ignited by an electrical current.</a:t>
            </a:r>
          </a:p>
          <a:p>
            <a:pPr lvl="3" eaLnBrk="1" hangingPunct="1"/>
            <a:r>
              <a:rPr lang="en-US" altLang="en-US" smtClean="0"/>
              <a:t>Mostly caused by the flames produced by the electrical current and not by the passage of the electrical current or arc.</a:t>
            </a:r>
          </a:p>
          <a:p>
            <a:pPr lvl="2" eaLnBrk="1" hangingPunct="1"/>
            <a:r>
              <a:rPr lang="en-US" altLang="en-US" smtClean="0">
                <a:solidFill>
                  <a:schemeClr val="folHlink"/>
                </a:solidFill>
              </a:rPr>
              <a:t>Arc burn (Flash)</a:t>
            </a:r>
            <a:r>
              <a:rPr lang="en-US" altLang="en-US" smtClean="0"/>
              <a:t> – Occurs when electricity jumps, or arcs, from one spot to another.</a:t>
            </a:r>
          </a:p>
          <a:p>
            <a:pPr lvl="3" eaLnBrk="1" hangingPunct="1"/>
            <a:r>
              <a:rPr lang="en-US" altLang="en-US" smtClean="0"/>
              <a:t>Mostly cause extensive superficial injuries.</a:t>
            </a:r>
          </a:p>
          <a:p>
            <a:pPr lvl="2" eaLnBrk="1" hangingPunct="1"/>
            <a:r>
              <a:rPr lang="en-US" altLang="en-US" smtClean="0">
                <a:solidFill>
                  <a:srgbClr val="66CCFF"/>
                </a:solidFill>
              </a:rPr>
              <a:t>True Electrical Injury (contact)</a:t>
            </a:r>
            <a:r>
              <a:rPr lang="en-US" altLang="en-US" smtClean="0"/>
              <a:t> – Occurs when an electric current truly passes through the body.</a:t>
            </a:r>
          </a:p>
        </p:txBody>
      </p:sp>
      <p:pic>
        <p:nvPicPr>
          <p:cNvPr id="29701" name="Picture 4" descr="ELECTBR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867400" y="0"/>
            <a:ext cx="2784475"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202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30723" name="Rectangle 2"/>
          <p:cNvSpPr>
            <a:spLocks noGrp="1" noChangeArrowheads="1"/>
          </p:cNvSpPr>
          <p:nvPr>
            <p:ph type="title"/>
          </p:nvPr>
        </p:nvSpPr>
        <p:spPr>
          <a:xfrm>
            <a:off x="457200" y="228600"/>
            <a:ext cx="8229600" cy="411163"/>
          </a:xfrm>
        </p:spPr>
        <p:txBody>
          <a:bodyPr/>
          <a:lstStyle/>
          <a:p>
            <a:pPr eaLnBrk="1" hangingPunct="1"/>
            <a:r>
              <a:rPr lang="en-US" altLang="en-US" sz="4000" b="1" smtClean="0"/>
              <a:t>Burns Cont.</a:t>
            </a:r>
          </a:p>
        </p:txBody>
      </p:sp>
      <p:sp>
        <p:nvSpPr>
          <p:cNvPr id="30724" name="Rectangle 3"/>
          <p:cNvSpPr>
            <a:spLocks noGrp="1" noChangeArrowheads="1"/>
          </p:cNvSpPr>
          <p:nvPr>
            <p:ph type="body" idx="1"/>
          </p:nvPr>
        </p:nvSpPr>
        <p:spPr>
          <a:xfrm>
            <a:off x="304800" y="685800"/>
            <a:ext cx="8686800" cy="5943600"/>
          </a:xfrm>
        </p:spPr>
        <p:txBody>
          <a:bodyPr/>
          <a:lstStyle/>
          <a:p>
            <a:pPr eaLnBrk="1" hangingPunct="1">
              <a:lnSpc>
                <a:spcPct val="80000"/>
              </a:lnSpc>
            </a:pPr>
            <a:r>
              <a:rPr lang="en-US" altLang="en-US" smtClean="0"/>
              <a:t>What to Do:</a:t>
            </a:r>
          </a:p>
          <a:p>
            <a:pPr lvl="1" eaLnBrk="1" hangingPunct="1">
              <a:lnSpc>
                <a:spcPct val="80000"/>
              </a:lnSpc>
            </a:pPr>
            <a:r>
              <a:rPr lang="en-US" altLang="en-US" smtClean="0"/>
              <a:t>Make sure the scene is safe</a:t>
            </a:r>
          </a:p>
          <a:p>
            <a:pPr lvl="2" eaLnBrk="1" hangingPunct="1">
              <a:lnSpc>
                <a:spcPct val="80000"/>
              </a:lnSpc>
            </a:pPr>
            <a:r>
              <a:rPr lang="en-US" altLang="en-US" smtClean="0"/>
              <a:t>Unplug, disconnect, or turn off the power.</a:t>
            </a:r>
          </a:p>
          <a:p>
            <a:pPr lvl="2" eaLnBrk="1" hangingPunct="1">
              <a:lnSpc>
                <a:spcPct val="80000"/>
              </a:lnSpc>
            </a:pPr>
            <a:r>
              <a:rPr lang="en-US" altLang="en-US" smtClean="0"/>
              <a:t>If that is impossible, call the power company or EMS for help.</a:t>
            </a:r>
          </a:p>
          <a:p>
            <a:pPr lvl="3" eaLnBrk="1" hangingPunct="1">
              <a:lnSpc>
                <a:spcPct val="80000"/>
              </a:lnSpc>
            </a:pPr>
            <a:r>
              <a:rPr lang="en-US" altLang="en-US" smtClean="0"/>
              <a:t>Do not contact high voltage wires</a:t>
            </a:r>
          </a:p>
          <a:p>
            <a:pPr lvl="3" eaLnBrk="1" hangingPunct="1">
              <a:lnSpc>
                <a:spcPct val="80000"/>
              </a:lnSpc>
            </a:pPr>
            <a:r>
              <a:rPr lang="en-US" altLang="en-US" smtClean="0"/>
              <a:t>Consider all wires live</a:t>
            </a:r>
          </a:p>
          <a:p>
            <a:pPr lvl="3" eaLnBrk="1" hangingPunct="1">
              <a:lnSpc>
                <a:spcPct val="80000"/>
              </a:lnSpc>
            </a:pPr>
            <a:r>
              <a:rPr lang="en-US" altLang="en-US" smtClean="0"/>
              <a:t>Do not handle downed lines</a:t>
            </a:r>
          </a:p>
          <a:p>
            <a:pPr lvl="3" eaLnBrk="1" hangingPunct="1">
              <a:lnSpc>
                <a:spcPct val="80000"/>
              </a:lnSpc>
            </a:pPr>
            <a:r>
              <a:rPr lang="en-US" altLang="en-US" smtClean="0"/>
              <a:t>Do not come in contact with person if the electrical source is live</a:t>
            </a:r>
          </a:p>
          <a:p>
            <a:pPr lvl="1" eaLnBrk="1" hangingPunct="1">
              <a:lnSpc>
                <a:spcPct val="80000"/>
              </a:lnSpc>
            </a:pPr>
            <a:r>
              <a:rPr lang="en-US" altLang="en-US" smtClean="0"/>
              <a:t>Check ABCs. (</a:t>
            </a:r>
            <a:r>
              <a:rPr lang="en-US" altLang="en-US" b="1" smtClean="0"/>
              <a:t>A</a:t>
            </a:r>
            <a:r>
              <a:rPr lang="en-US" altLang="en-US" smtClean="0"/>
              <a:t>irway </a:t>
            </a:r>
            <a:r>
              <a:rPr lang="en-US" altLang="en-US" b="1" smtClean="0"/>
              <a:t>B</a:t>
            </a:r>
            <a:r>
              <a:rPr lang="en-US" altLang="en-US" smtClean="0"/>
              <a:t>reathing </a:t>
            </a:r>
            <a:r>
              <a:rPr lang="en-US" altLang="en-US" b="1" smtClean="0"/>
              <a:t>C</a:t>
            </a:r>
            <a:r>
              <a:rPr lang="en-US" altLang="en-US" smtClean="0"/>
              <a:t>irculation)</a:t>
            </a:r>
          </a:p>
          <a:p>
            <a:pPr lvl="1" eaLnBrk="1" hangingPunct="1">
              <a:lnSpc>
                <a:spcPct val="80000"/>
              </a:lnSpc>
            </a:pPr>
            <a:r>
              <a:rPr lang="en-US" altLang="en-US" smtClean="0"/>
              <a:t>If the victim fell, check for a spinal injury.</a:t>
            </a:r>
          </a:p>
          <a:p>
            <a:pPr lvl="1" eaLnBrk="1" hangingPunct="1">
              <a:lnSpc>
                <a:spcPct val="80000"/>
              </a:lnSpc>
            </a:pPr>
            <a:r>
              <a:rPr lang="en-US" altLang="en-US" smtClean="0"/>
              <a:t>Treat the victim for shock by elevating the legs  8” – 12” if no spinal injury is suspected.</a:t>
            </a:r>
          </a:p>
          <a:p>
            <a:pPr lvl="1" eaLnBrk="1" hangingPunct="1">
              <a:lnSpc>
                <a:spcPct val="80000"/>
              </a:lnSpc>
            </a:pPr>
            <a:r>
              <a:rPr lang="en-US" altLang="en-US" smtClean="0"/>
              <a:t>Seek medical attention immediately.</a:t>
            </a:r>
          </a:p>
        </p:txBody>
      </p:sp>
    </p:spTree>
    <p:extLst>
      <p:ext uri="{BB962C8B-B14F-4D97-AF65-F5344CB8AC3E}">
        <p14:creationId xmlns:p14="http://schemas.microsoft.com/office/powerpoint/2010/main" val="2800842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lstStyle/>
          <a:p>
            <a:r>
              <a:rPr lang="en-US" smtClean="0">
                <a:solidFill>
                  <a:schemeClr val="bg1"/>
                </a:solidFill>
              </a:rPr>
              <a:t>Choking</a:t>
            </a:r>
            <a:endParaRPr lang="en-IN" smtClean="0"/>
          </a:p>
        </p:txBody>
      </p:sp>
      <p:sp>
        <p:nvSpPr>
          <p:cNvPr id="32771" name="Content Placeholder 2"/>
          <p:cNvSpPr>
            <a:spLocks noGrp="1" noChangeArrowheads="1"/>
          </p:cNvSpPr>
          <p:nvPr>
            <p:ph idx="1"/>
          </p:nvPr>
        </p:nvSpPr>
        <p:spPr/>
        <p:txBody>
          <a:bodyPr/>
          <a:lstStyle/>
          <a:p>
            <a:r>
              <a:rPr lang="en-US" smtClean="0">
                <a:solidFill>
                  <a:schemeClr val="bg1"/>
                </a:solidFill>
              </a:rPr>
              <a:t>Choking occurs </a:t>
            </a:r>
            <a:r>
              <a:rPr lang="en-US" b="1" smtClean="0">
                <a:solidFill>
                  <a:schemeClr val="bg1"/>
                </a:solidFill>
              </a:rPr>
              <a:t>when breathing is impeded by a constricted or obstructed throat or windpipe</a:t>
            </a:r>
            <a:r>
              <a:rPr lang="en-US" smtClean="0">
                <a:solidFill>
                  <a:schemeClr val="bg1"/>
                </a:solidFill>
              </a:rPr>
              <a:t>. In some cases, the airflow is completely blocked, and in other cases, insufficient air passes through to the lungs, resulting in oxygen deprivation.</a:t>
            </a:r>
            <a:endParaRPr lang="en-IN" smtClean="0">
              <a:solidFill>
                <a:schemeClr val="bg1"/>
              </a:solidFill>
            </a:endParaRPr>
          </a:p>
        </p:txBody>
      </p:sp>
      <p:sp>
        <p:nvSpPr>
          <p:cNvPr id="32772"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mtClean="0">
                <a:solidFill>
                  <a:srgbClr val="3366CC"/>
                </a:solidFill>
                <a:latin typeface="Arial Narrow" pitchFamily="34" charset="0"/>
              </a:rPr>
              <a:t>Facilities Planning &amp; Management</a:t>
            </a:r>
          </a:p>
          <a:p>
            <a:r>
              <a:rPr lang="en-US" smtClean="0">
                <a:solidFill>
                  <a:srgbClr val="3366CC"/>
                </a:solidFill>
                <a:latin typeface="Arial Narrow" pitchFamily="34" charset="0"/>
              </a:rPr>
              <a:t>UW-Eau Claire</a:t>
            </a:r>
          </a:p>
        </p:txBody>
      </p:sp>
    </p:spTree>
    <p:extLst>
      <p:ext uri="{BB962C8B-B14F-4D97-AF65-F5344CB8AC3E}">
        <p14:creationId xmlns:p14="http://schemas.microsoft.com/office/powerpoint/2010/main" val="1622612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33795" name="Rectangle 2"/>
          <p:cNvSpPr>
            <a:spLocks noGrp="1" noChangeArrowheads="1"/>
          </p:cNvSpPr>
          <p:nvPr>
            <p:ph type="title"/>
          </p:nvPr>
        </p:nvSpPr>
        <p:spPr>
          <a:xfrm>
            <a:off x="457200" y="228600"/>
            <a:ext cx="8229600" cy="563563"/>
          </a:xfrm>
        </p:spPr>
        <p:txBody>
          <a:bodyPr/>
          <a:lstStyle/>
          <a:p>
            <a:pPr eaLnBrk="1" hangingPunct="1"/>
            <a:r>
              <a:rPr lang="en-US" altLang="en-US" sz="4000" b="1" smtClean="0"/>
              <a:t>Choking</a:t>
            </a:r>
          </a:p>
        </p:txBody>
      </p:sp>
      <p:sp>
        <p:nvSpPr>
          <p:cNvPr id="33796" name="Rectangle 3"/>
          <p:cNvSpPr>
            <a:spLocks noGrp="1" noChangeArrowheads="1"/>
          </p:cNvSpPr>
          <p:nvPr>
            <p:ph type="body" sz="half" idx="1"/>
          </p:nvPr>
        </p:nvSpPr>
        <p:spPr>
          <a:xfrm>
            <a:off x="457200" y="990600"/>
            <a:ext cx="8458200" cy="5410200"/>
          </a:xfrm>
        </p:spPr>
        <p:txBody>
          <a:bodyPr/>
          <a:lstStyle/>
          <a:p>
            <a:pPr eaLnBrk="1" hangingPunct="1"/>
            <a:r>
              <a:rPr lang="en-US" altLang="en-US" b="1" smtClean="0"/>
              <a:t>What is it?</a:t>
            </a:r>
          </a:p>
          <a:p>
            <a:pPr lvl="1" eaLnBrk="1" hangingPunct="1"/>
            <a:r>
              <a:rPr lang="en-US" altLang="en-US" sz="2400" smtClean="0"/>
              <a:t>Obstruction in the airway.</a:t>
            </a:r>
          </a:p>
          <a:p>
            <a:pPr eaLnBrk="1" hangingPunct="1"/>
            <a:r>
              <a:rPr lang="en-US" altLang="en-US" sz="2800" smtClean="0"/>
              <a:t>General Precaution</a:t>
            </a:r>
          </a:p>
          <a:p>
            <a:pPr lvl="1" eaLnBrk="1" hangingPunct="1"/>
            <a:r>
              <a:rPr lang="en-US" altLang="en-US" sz="2400" smtClean="0"/>
              <a:t>If someone is coughing, leave the person alone. </a:t>
            </a:r>
          </a:p>
          <a:p>
            <a:pPr lvl="2" eaLnBrk="1" hangingPunct="1"/>
            <a:r>
              <a:rPr lang="en-US" altLang="en-US" sz="2000" smtClean="0"/>
              <a:t>Do not perform the.  </a:t>
            </a:r>
          </a:p>
          <a:p>
            <a:pPr lvl="1" eaLnBrk="1" hangingPunct="1"/>
            <a:r>
              <a:rPr lang="en-US" altLang="en-US" sz="2400" smtClean="0"/>
              <a:t>Keep eyes on that person.</a:t>
            </a:r>
          </a:p>
          <a:p>
            <a:pPr lvl="1" eaLnBrk="1" hangingPunct="1"/>
            <a:r>
              <a:rPr lang="en-US" altLang="en-US" sz="2400" smtClean="0"/>
              <a:t>Ask the person if he/she needs help.  </a:t>
            </a:r>
          </a:p>
          <a:p>
            <a:pPr eaLnBrk="1" hangingPunct="1"/>
            <a:r>
              <a:rPr lang="en-US" altLang="en-US" sz="2800" smtClean="0"/>
              <a:t>Signs and Symptoms</a:t>
            </a:r>
          </a:p>
          <a:p>
            <a:pPr lvl="1" eaLnBrk="1" hangingPunct="1"/>
            <a:r>
              <a:rPr lang="en-US" altLang="en-US" sz="2400" smtClean="0"/>
              <a:t>Person is not able to breath or talk due to obstruction, choking sign given, distressed, and panic.</a:t>
            </a:r>
          </a:p>
          <a:p>
            <a:pPr lvl="1" eaLnBrk="1" hangingPunct="1"/>
            <a:r>
              <a:rPr lang="en-US" altLang="en-US" sz="2400" smtClean="0"/>
              <a:t>Hands wrapped around the neck is universal sign for choking.</a:t>
            </a:r>
          </a:p>
        </p:txBody>
      </p:sp>
      <p:pic>
        <p:nvPicPr>
          <p:cNvPr id="33797" name="Picture 4" descr="__n2lfy2[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867400" y="228600"/>
            <a:ext cx="2073275"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6591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p:txBody>
          <a:bodyPr/>
          <a:lstStyle/>
          <a:p>
            <a:r>
              <a:rPr lang="en-US" altLang="en-US" b="1" smtClean="0">
                <a:solidFill>
                  <a:srgbClr val="CC66FF"/>
                </a:solidFill>
              </a:rPr>
              <a:t>Heimlich Maneuver</a:t>
            </a:r>
            <a:endParaRPr lang="en-IN" smtClean="0"/>
          </a:p>
        </p:txBody>
      </p:sp>
      <p:sp>
        <p:nvSpPr>
          <p:cNvPr id="34819" name="Text Placeholder 2"/>
          <p:cNvSpPr>
            <a:spLocks noGrp="1" noChangeArrowheads="1"/>
          </p:cNvSpPr>
          <p:nvPr>
            <p:ph type="body" sz="half" idx="1"/>
          </p:nvPr>
        </p:nvSpPr>
        <p:spPr>
          <a:xfrm>
            <a:off x="-3397250" y="-661988"/>
            <a:ext cx="5986463" cy="11806238"/>
          </a:xfrm>
        </p:spPr>
        <p:txBody>
          <a:bodyPr/>
          <a:lstStyle/>
          <a:p>
            <a:endParaRPr lang="en-IN" smtClean="0"/>
          </a:p>
        </p:txBody>
      </p:sp>
      <p:sp>
        <p:nvSpPr>
          <p:cNvPr id="34820" name="Footer Placeholder 4"/>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mtClean="0">
                <a:solidFill>
                  <a:srgbClr val="3366CC"/>
                </a:solidFill>
                <a:latin typeface="Arial Narrow" pitchFamily="34" charset="0"/>
              </a:rPr>
              <a:t>Facilities Planning &amp; Management</a:t>
            </a:r>
          </a:p>
          <a:p>
            <a:r>
              <a:rPr lang="en-US" smtClean="0">
                <a:solidFill>
                  <a:srgbClr val="3366CC"/>
                </a:solidFill>
                <a:latin typeface="Arial Narrow" pitchFamily="34" charset="0"/>
              </a:rPr>
              <a:t>UW-Eau Claire</a:t>
            </a:r>
          </a:p>
        </p:txBody>
      </p:sp>
      <p:pic>
        <p:nvPicPr>
          <p:cNvPr id="34821" name="Picture 2" descr="Choking: First aid - Mayo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4038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Choking and the Heimlich Maneuver | Johns Hopkins Medici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38725" y="1676400"/>
            <a:ext cx="3952875" cy="43735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17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5"/>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35843" name="Rectangle 2"/>
          <p:cNvSpPr>
            <a:spLocks noGrp="1" noChangeArrowheads="1"/>
          </p:cNvSpPr>
          <p:nvPr>
            <p:ph type="title"/>
          </p:nvPr>
        </p:nvSpPr>
        <p:spPr>
          <a:xfrm>
            <a:off x="457200" y="228600"/>
            <a:ext cx="8229600" cy="609600"/>
          </a:xfrm>
        </p:spPr>
        <p:txBody>
          <a:bodyPr/>
          <a:lstStyle/>
          <a:p>
            <a:pPr eaLnBrk="1" hangingPunct="1"/>
            <a:r>
              <a:rPr lang="en-US" altLang="en-US" sz="4000" b="1" smtClean="0"/>
              <a:t>Choking Cont.</a:t>
            </a:r>
          </a:p>
        </p:txBody>
      </p:sp>
      <p:sp>
        <p:nvSpPr>
          <p:cNvPr id="35844" name="Rectangle 3"/>
          <p:cNvSpPr>
            <a:spLocks noGrp="1" noChangeArrowheads="1"/>
          </p:cNvSpPr>
          <p:nvPr>
            <p:ph type="body" sz="half" idx="1"/>
          </p:nvPr>
        </p:nvSpPr>
        <p:spPr>
          <a:xfrm>
            <a:off x="457200" y="838200"/>
            <a:ext cx="8458200" cy="5287963"/>
          </a:xfrm>
        </p:spPr>
        <p:txBody>
          <a:bodyPr/>
          <a:lstStyle/>
          <a:p>
            <a:pPr eaLnBrk="1" hangingPunct="1">
              <a:lnSpc>
                <a:spcPct val="80000"/>
              </a:lnSpc>
            </a:pPr>
            <a:r>
              <a:rPr lang="en-US" altLang="en-US" smtClean="0"/>
              <a:t>What to Do:</a:t>
            </a:r>
          </a:p>
          <a:p>
            <a:pPr lvl="1" eaLnBrk="1" hangingPunct="1">
              <a:lnSpc>
                <a:spcPct val="80000"/>
              </a:lnSpc>
            </a:pPr>
            <a:r>
              <a:rPr lang="en-US" altLang="en-US" smtClean="0"/>
              <a:t>Perform </a:t>
            </a:r>
            <a:r>
              <a:rPr lang="en-US" altLang="en-US" b="1" smtClean="0">
                <a:solidFill>
                  <a:srgbClr val="CC66FF"/>
                </a:solidFill>
              </a:rPr>
              <a:t>Heimlich Maneuver</a:t>
            </a:r>
            <a:r>
              <a:rPr lang="en-US" altLang="en-US" smtClean="0"/>
              <a:t> if                        you are properly trained</a:t>
            </a:r>
          </a:p>
          <a:p>
            <a:pPr lvl="2" eaLnBrk="1" hangingPunct="1">
              <a:lnSpc>
                <a:spcPct val="80000"/>
              </a:lnSpc>
            </a:pPr>
            <a:r>
              <a:rPr lang="en-US" altLang="en-US" b="1" smtClean="0">
                <a:solidFill>
                  <a:schemeClr val="folHlink"/>
                </a:solidFill>
              </a:rPr>
              <a:t>Conscious Victim:</a:t>
            </a:r>
          </a:p>
          <a:p>
            <a:pPr lvl="3" eaLnBrk="1" hangingPunct="1">
              <a:lnSpc>
                <a:spcPct val="80000"/>
              </a:lnSpc>
            </a:pPr>
            <a:r>
              <a:rPr lang="en-US" altLang="en-US" smtClean="0"/>
              <a:t>Approach from behind and wrap arms                                  around the victim’s waist.</a:t>
            </a:r>
          </a:p>
          <a:p>
            <a:pPr lvl="3" eaLnBrk="1" hangingPunct="1">
              <a:lnSpc>
                <a:spcPct val="80000"/>
              </a:lnSpc>
            </a:pPr>
            <a:r>
              <a:rPr lang="en-US" altLang="en-US" smtClean="0"/>
              <a:t>Place one fist just above the victim’s navel                      with the thumb side against the abdomen.</a:t>
            </a:r>
          </a:p>
          <a:p>
            <a:pPr lvl="3" eaLnBrk="1" hangingPunct="1">
              <a:lnSpc>
                <a:spcPct val="80000"/>
              </a:lnSpc>
            </a:pPr>
            <a:r>
              <a:rPr lang="en-US" altLang="en-US" smtClean="0"/>
              <a:t>Second hand over the fist.</a:t>
            </a:r>
          </a:p>
          <a:p>
            <a:pPr lvl="3" eaLnBrk="1" hangingPunct="1">
              <a:lnSpc>
                <a:spcPct val="80000"/>
              </a:lnSpc>
            </a:pPr>
            <a:r>
              <a:rPr lang="en-US" altLang="en-US" smtClean="0"/>
              <a:t>Press into the victim’s abdomen with one upward thrust</a:t>
            </a:r>
          </a:p>
          <a:p>
            <a:pPr lvl="3" eaLnBrk="1" hangingPunct="1">
              <a:lnSpc>
                <a:spcPct val="80000"/>
              </a:lnSpc>
            </a:pPr>
            <a:r>
              <a:rPr lang="en-US" altLang="en-US" smtClean="0"/>
              <a:t>Repeat thrust if necessary.</a:t>
            </a:r>
          </a:p>
          <a:p>
            <a:pPr lvl="3" eaLnBrk="1" hangingPunct="1">
              <a:lnSpc>
                <a:spcPct val="80000"/>
              </a:lnSpc>
            </a:pPr>
            <a:r>
              <a:rPr lang="en-US" altLang="en-US" smtClean="0"/>
              <a:t>Try to pop the obstruction out with swift thrusts in and up.</a:t>
            </a:r>
          </a:p>
          <a:p>
            <a:pPr lvl="3" eaLnBrk="1" hangingPunct="1">
              <a:lnSpc>
                <a:spcPct val="80000"/>
              </a:lnSpc>
            </a:pPr>
            <a:r>
              <a:rPr lang="en-US" altLang="en-US" smtClean="0"/>
              <a:t>Continue until the obstruction is relieved or victim collapses.</a:t>
            </a:r>
          </a:p>
          <a:p>
            <a:pPr lvl="3" eaLnBrk="1" hangingPunct="1">
              <a:lnSpc>
                <a:spcPct val="80000"/>
              </a:lnSpc>
            </a:pPr>
            <a:r>
              <a:rPr lang="en-US" altLang="en-US" smtClean="0"/>
              <a:t>Have someone call for help.  </a:t>
            </a:r>
          </a:p>
          <a:p>
            <a:pPr lvl="3" eaLnBrk="1" hangingPunct="1">
              <a:lnSpc>
                <a:spcPct val="80000"/>
              </a:lnSpc>
              <a:buFontTx/>
              <a:buNone/>
            </a:pPr>
            <a:r>
              <a:rPr lang="en-US" altLang="en-US" smtClean="0">
                <a:solidFill>
                  <a:srgbClr val="F72B65"/>
                </a:solidFill>
              </a:rPr>
              <a:t>	</a:t>
            </a:r>
            <a:r>
              <a:rPr lang="en-US" altLang="en-US" smtClean="0">
                <a:solidFill>
                  <a:schemeClr val="folHlink"/>
                </a:solidFill>
              </a:rPr>
              <a:t>Note:</a:t>
            </a:r>
            <a:r>
              <a:rPr lang="en-US" altLang="en-US" smtClean="0"/>
              <a:t>  Always stay calm.</a:t>
            </a:r>
          </a:p>
        </p:txBody>
      </p:sp>
      <p:pic>
        <p:nvPicPr>
          <p:cNvPr id="35845" name="Picture 11" descr="ABD THR HAND POSITIO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5181600"/>
            <a:ext cx="3276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6" name="Picture 13" descr="muwpqtm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096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7" name="Object 17"/>
          <p:cNvGraphicFramePr>
            <a:graphicFrameLocks noChangeAspect="1"/>
          </p:cNvGraphicFramePr>
          <p:nvPr/>
        </p:nvGraphicFramePr>
        <p:xfrm>
          <a:off x="152400" y="2819400"/>
          <a:ext cx="1676400" cy="1981200"/>
        </p:xfrm>
        <a:graphic>
          <a:graphicData uri="http://schemas.openxmlformats.org/presentationml/2006/ole">
            <mc:AlternateContent xmlns:mc="http://schemas.openxmlformats.org/markup-compatibility/2006">
              <mc:Choice xmlns:v="urn:schemas-microsoft-com:vml" Requires="v">
                <p:oleObj spid="_x0000_s5134" name="Image" r:id="rId5" imgW="2185669" imgH="2579598" progId="Photoshop.Image.5">
                  <p:embed/>
                </p:oleObj>
              </mc:Choice>
              <mc:Fallback>
                <p:oleObj name="Image" r:id="rId5" imgW="2185669" imgH="2579598" progId="Photoshop.Image.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819400"/>
                        <a:ext cx="1676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778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36867" name="Rectangle 2"/>
          <p:cNvSpPr>
            <a:spLocks noGrp="1" noChangeArrowheads="1"/>
          </p:cNvSpPr>
          <p:nvPr>
            <p:ph type="title"/>
          </p:nvPr>
        </p:nvSpPr>
        <p:spPr>
          <a:xfrm>
            <a:off x="457200" y="274638"/>
            <a:ext cx="8229600" cy="487362"/>
          </a:xfrm>
        </p:spPr>
        <p:txBody>
          <a:bodyPr/>
          <a:lstStyle/>
          <a:p>
            <a:pPr eaLnBrk="1" hangingPunct="1"/>
            <a:r>
              <a:rPr lang="en-US" altLang="en-US" sz="4000" b="1" smtClean="0"/>
              <a:t>Choking Cont.</a:t>
            </a:r>
          </a:p>
        </p:txBody>
      </p:sp>
      <p:sp>
        <p:nvSpPr>
          <p:cNvPr id="36868" name="Rectangle 3"/>
          <p:cNvSpPr>
            <a:spLocks noGrp="1" noChangeArrowheads="1"/>
          </p:cNvSpPr>
          <p:nvPr>
            <p:ph type="body" sz="half" idx="1"/>
          </p:nvPr>
        </p:nvSpPr>
        <p:spPr>
          <a:xfrm>
            <a:off x="304800" y="838200"/>
            <a:ext cx="8686800" cy="5562600"/>
          </a:xfrm>
        </p:spPr>
        <p:txBody>
          <a:bodyPr/>
          <a:lstStyle/>
          <a:p>
            <a:pPr eaLnBrk="1" hangingPunct="1">
              <a:lnSpc>
                <a:spcPct val="90000"/>
              </a:lnSpc>
            </a:pPr>
            <a:r>
              <a:rPr lang="en-US" altLang="en-US" smtClean="0"/>
              <a:t>What to Do:</a:t>
            </a:r>
          </a:p>
          <a:p>
            <a:pPr lvl="1" eaLnBrk="1" hangingPunct="1">
              <a:lnSpc>
                <a:spcPct val="90000"/>
              </a:lnSpc>
            </a:pPr>
            <a:r>
              <a:rPr lang="en-US" altLang="en-US" b="1" smtClean="0">
                <a:solidFill>
                  <a:srgbClr val="F72B65"/>
                </a:solidFill>
              </a:rPr>
              <a:t>Unconscious Victim:</a:t>
            </a:r>
            <a:r>
              <a:rPr lang="en-US" altLang="en-US" b="1" smtClean="0">
                <a:solidFill>
                  <a:schemeClr val="folHlink"/>
                </a:solidFill>
              </a:rPr>
              <a:t> </a:t>
            </a:r>
          </a:p>
          <a:p>
            <a:pPr lvl="2" eaLnBrk="1" hangingPunct="1">
              <a:lnSpc>
                <a:spcPct val="90000"/>
              </a:lnSpc>
            </a:pPr>
            <a:r>
              <a:rPr lang="en-US" altLang="en-US" smtClean="0"/>
              <a:t>Ask someone to call 9-911 for help</a:t>
            </a:r>
          </a:p>
          <a:p>
            <a:pPr lvl="2" eaLnBrk="1" hangingPunct="1">
              <a:lnSpc>
                <a:spcPct val="90000"/>
              </a:lnSpc>
            </a:pPr>
            <a:r>
              <a:rPr lang="en-US" altLang="en-US" smtClean="0"/>
              <a:t>Lower victim to floor on back or left side and perform Heimlich Maneuver</a:t>
            </a:r>
          </a:p>
          <a:p>
            <a:pPr lvl="2" eaLnBrk="1" hangingPunct="1">
              <a:lnSpc>
                <a:spcPct val="90000"/>
              </a:lnSpc>
            </a:pPr>
            <a:r>
              <a:rPr lang="en-US" altLang="en-US" smtClean="0"/>
              <a:t>Open airway with tongue-jaw lift</a:t>
            </a:r>
          </a:p>
          <a:p>
            <a:pPr lvl="2" eaLnBrk="1" hangingPunct="1">
              <a:lnSpc>
                <a:spcPct val="90000"/>
              </a:lnSpc>
            </a:pPr>
            <a:r>
              <a:rPr lang="en-US" altLang="en-US" smtClean="0"/>
              <a:t>Look inside mouth – if you cannot see anything, do not do a finger sweep</a:t>
            </a:r>
          </a:p>
          <a:p>
            <a:pPr lvl="2" eaLnBrk="1" hangingPunct="1">
              <a:lnSpc>
                <a:spcPct val="90000"/>
              </a:lnSpc>
            </a:pPr>
            <a:r>
              <a:rPr lang="en-US" altLang="en-US" smtClean="0"/>
              <a:t>Try to give two full rescue breaths</a:t>
            </a:r>
          </a:p>
          <a:p>
            <a:pPr lvl="2" eaLnBrk="1" hangingPunct="1">
              <a:lnSpc>
                <a:spcPct val="90000"/>
              </a:lnSpc>
            </a:pPr>
            <a:r>
              <a:rPr lang="en-US" altLang="en-US" smtClean="0"/>
              <a:t>If these do not go in, reposition the                        head and give another breath</a:t>
            </a:r>
          </a:p>
          <a:p>
            <a:pPr lvl="2" eaLnBrk="1" hangingPunct="1">
              <a:lnSpc>
                <a:spcPct val="90000"/>
              </a:lnSpc>
            </a:pPr>
            <a:r>
              <a:rPr lang="en-US" altLang="en-US" smtClean="0"/>
              <a:t>Perform abdominal thrusts</a:t>
            </a:r>
          </a:p>
          <a:p>
            <a:pPr lvl="2" eaLnBrk="1" hangingPunct="1">
              <a:lnSpc>
                <a:spcPct val="90000"/>
              </a:lnSpc>
            </a:pPr>
            <a:r>
              <a:rPr lang="en-US" altLang="en-US" smtClean="0"/>
              <a:t>Continue until successful or help arrives</a:t>
            </a:r>
          </a:p>
        </p:txBody>
      </p:sp>
      <p:pic>
        <p:nvPicPr>
          <p:cNvPr id="36869" name="Picture 4" descr="q_phutfy[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400800" y="3733800"/>
            <a:ext cx="25146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4588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37891" name="Rectangle 2"/>
          <p:cNvSpPr>
            <a:spLocks noGrp="1" noChangeArrowheads="1"/>
          </p:cNvSpPr>
          <p:nvPr>
            <p:ph type="title"/>
          </p:nvPr>
        </p:nvSpPr>
        <p:spPr>
          <a:xfrm>
            <a:off x="457200" y="274638"/>
            <a:ext cx="8229600" cy="792162"/>
          </a:xfrm>
        </p:spPr>
        <p:txBody>
          <a:bodyPr/>
          <a:lstStyle/>
          <a:p>
            <a:pPr eaLnBrk="1" hangingPunct="1"/>
            <a:r>
              <a:rPr lang="en-US" altLang="en-US" sz="4000" b="1" smtClean="0"/>
              <a:t>Fractures</a:t>
            </a:r>
          </a:p>
        </p:txBody>
      </p:sp>
      <p:sp>
        <p:nvSpPr>
          <p:cNvPr id="37892" name="Rectangle 3"/>
          <p:cNvSpPr>
            <a:spLocks noGrp="1" noChangeArrowheads="1"/>
          </p:cNvSpPr>
          <p:nvPr>
            <p:ph type="body" idx="1"/>
          </p:nvPr>
        </p:nvSpPr>
        <p:spPr>
          <a:xfrm>
            <a:off x="228600" y="1219200"/>
            <a:ext cx="8686800" cy="5181600"/>
          </a:xfrm>
        </p:spPr>
        <p:txBody>
          <a:bodyPr/>
          <a:lstStyle/>
          <a:p>
            <a:pPr eaLnBrk="1" hangingPunct="1"/>
            <a:r>
              <a:rPr lang="en-US" altLang="en-US" smtClean="0"/>
              <a:t>There are two categories of fractures:</a:t>
            </a:r>
          </a:p>
          <a:p>
            <a:pPr lvl="1" eaLnBrk="1" hangingPunct="1"/>
            <a:r>
              <a:rPr lang="en-US" altLang="en-US" smtClean="0">
                <a:solidFill>
                  <a:srgbClr val="F72B65"/>
                </a:solidFill>
              </a:rPr>
              <a:t>Closed (Simple) fracture</a:t>
            </a:r>
          </a:p>
          <a:p>
            <a:pPr lvl="2" eaLnBrk="1" hangingPunct="1"/>
            <a:r>
              <a:rPr lang="en-US" altLang="en-US" smtClean="0"/>
              <a:t>The skin is intact and no wound exists anywhere near the fracture site.</a:t>
            </a:r>
          </a:p>
          <a:p>
            <a:pPr lvl="1" eaLnBrk="1" hangingPunct="1"/>
            <a:r>
              <a:rPr lang="en-US" altLang="en-US" smtClean="0">
                <a:solidFill>
                  <a:schemeClr val="folHlink"/>
                </a:solidFill>
              </a:rPr>
              <a:t>Open (Compound) fracture</a:t>
            </a:r>
          </a:p>
          <a:p>
            <a:pPr lvl="2" eaLnBrk="1" hangingPunct="1"/>
            <a:r>
              <a:rPr lang="en-US" altLang="en-US" smtClean="0"/>
              <a:t>The skin over the fracture has been damaged or broken.</a:t>
            </a:r>
          </a:p>
          <a:p>
            <a:pPr lvl="2" eaLnBrk="1" hangingPunct="1"/>
            <a:r>
              <a:rPr lang="en-US" altLang="en-US" smtClean="0"/>
              <a:t>The wound may result from bone protruding through the skin.</a:t>
            </a:r>
          </a:p>
          <a:p>
            <a:pPr lvl="2" eaLnBrk="1" hangingPunct="1"/>
            <a:r>
              <a:rPr lang="en-US" altLang="en-US" smtClean="0"/>
              <a:t>The bone may not always be visible in the wound.</a:t>
            </a:r>
          </a:p>
        </p:txBody>
      </p:sp>
    </p:spTree>
    <p:extLst>
      <p:ext uri="{BB962C8B-B14F-4D97-AF65-F5344CB8AC3E}">
        <p14:creationId xmlns:p14="http://schemas.microsoft.com/office/powerpoint/2010/main" val="1455143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endParaRPr lang="en-US" altLang="en-US" sz="1200" smtClean="0">
              <a:solidFill>
                <a:srgbClr val="3366CC"/>
              </a:solidFill>
              <a:latin typeface="Arial Narrow" pitchFamily="34" charset="0"/>
            </a:endParaRPr>
          </a:p>
        </p:txBody>
      </p:sp>
      <p:sp>
        <p:nvSpPr>
          <p:cNvPr id="5123" name="Rectangle 2"/>
          <p:cNvSpPr>
            <a:spLocks noGrp="1" noChangeArrowheads="1"/>
          </p:cNvSpPr>
          <p:nvPr>
            <p:ph type="title"/>
          </p:nvPr>
        </p:nvSpPr>
        <p:spPr>
          <a:xfrm>
            <a:off x="457200" y="274638"/>
            <a:ext cx="8229600" cy="792162"/>
          </a:xfrm>
        </p:spPr>
        <p:txBody>
          <a:bodyPr/>
          <a:lstStyle/>
          <a:p>
            <a:pPr eaLnBrk="1" hangingPunct="1"/>
            <a:r>
              <a:rPr lang="en-US" altLang="en-US" b="1" smtClean="0"/>
              <a:t>Chain of Survival</a:t>
            </a:r>
          </a:p>
        </p:txBody>
      </p:sp>
      <p:sp>
        <p:nvSpPr>
          <p:cNvPr id="5124" name="Rectangle 3"/>
          <p:cNvSpPr>
            <a:spLocks noGrp="1" noChangeArrowheads="1"/>
          </p:cNvSpPr>
          <p:nvPr>
            <p:ph type="body" idx="1"/>
          </p:nvPr>
        </p:nvSpPr>
        <p:spPr>
          <a:xfrm>
            <a:off x="457200" y="1219200"/>
            <a:ext cx="8229600" cy="4906963"/>
          </a:xfrm>
        </p:spPr>
        <p:txBody>
          <a:bodyPr/>
          <a:lstStyle/>
          <a:p>
            <a:pPr eaLnBrk="1" hangingPunct="1"/>
            <a:r>
              <a:rPr lang="en-US" altLang="en-US" smtClean="0"/>
              <a:t>In order for a person to survive</a:t>
            </a:r>
          </a:p>
        </p:txBody>
      </p:sp>
      <p:sp>
        <p:nvSpPr>
          <p:cNvPr id="5125" name="Rectangle 4"/>
          <p:cNvSpPr>
            <a:spLocks noChangeArrowheads="1"/>
          </p:cNvSpPr>
          <p:nvPr/>
        </p:nvSpPr>
        <p:spPr bwMode="auto">
          <a:xfrm>
            <a:off x="685800" y="13716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endParaRPr lang="en-US" altLang="en-US" sz="4400" smtClean="0">
              <a:solidFill>
                <a:srgbClr val="FF0000"/>
              </a:solidFill>
            </a:endParaRPr>
          </a:p>
        </p:txBody>
      </p:sp>
      <p:sp>
        <p:nvSpPr>
          <p:cNvPr id="5126" name="Text Box 5"/>
          <p:cNvSpPr txBox="1">
            <a:spLocks noChangeArrowheads="1"/>
          </p:cNvSpPr>
          <p:nvPr/>
        </p:nvSpPr>
        <p:spPr bwMode="auto">
          <a:xfrm>
            <a:off x="838200" y="4114800"/>
            <a:ext cx="2047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pPr algn="ctr" eaLnBrk="0" fontAlgn="base" hangingPunct="0">
              <a:spcBef>
                <a:spcPct val="0"/>
              </a:spcBef>
              <a:spcAft>
                <a:spcPct val="0"/>
              </a:spcAft>
            </a:pPr>
            <a:r>
              <a:rPr lang="en-US" altLang="en-US" sz="2000" b="1" smtClean="0">
                <a:solidFill>
                  <a:srgbClr val="00CC00"/>
                </a:solidFill>
              </a:rPr>
              <a:t>Early</a:t>
            </a:r>
          </a:p>
          <a:p>
            <a:pPr algn="ctr" eaLnBrk="0" fontAlgn="base" hangingPunct="0">
              <a:spcBef>
                <a:spcPct val="0"/>
              </a:spcBef>
              <a:spcAft>
                <a:spcPct val="0"/>
              </a:spcAft>
            </a:pPr>
            <a:r>
              <a:rPr lang="en-US" altLang="en-US" sz="2000" b="1" smtClean="0">
                <a:solidFill>
                  <a:srgbClr val="FF3300"/>
                </a:solidFill>
              </a:rPr>
              <a:t>Access “9-911”</a:t>
            </a:r>
            <a:endParaRPr lang="en-US" altLang="en-US" sz="2000" b="1" smtClean="0">
              <a:solidFill>
                <a:srgbClr val="000000"/>
              </a:solidFill>
            </a:endParaRPr>
          </a:p>
        </p:txBody>
      </p:sp>
      <p:sp>
        <p:nvSpPr>
          <p:cNvPr id="5127" name="Text Box 6"/>
          <p:cNvSpPr txBox="1">
            <a:spLocks noChangeArrowheads="1"/>
          </p:cNvSpPr>
          <p:nvPr/>
        </p:nvSpPr>
        <p:spPr bwMode="auto">
          <a:xfrm>
            <a:off x="2895600" y="4114800"/>
            <a:ext cx="18208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pPr algn="ctr" eaLnBrk="0" fontAlgn="base" hangingPunct="0">
              <a:spcBef>
                <a:spcPct val="0"/>
              </a:spcBef>
              <a:spcAft>
                <a:spcPct val="0"/>
              </a:spcAft>
            </a:pPr>
            <a:r>
              <a:rPr lang="en-US" altLang="en-US" sz="2000" b="1" smtClean="0">
                <a:solidFill>
                  <a:srgbClr val="00CC00"/>
                </a:solidFill>
              </a:rPr>
              <a:t>Early</a:t>
            </a:r>
          </a:p>
          <a:p>
            <a:pPr algn="ctr" eaLnBrk="0" fontAlgn="base" hangingPunct="0">
              <a:spcBef>
                <a:spcPct val="0"/>
              </a:spcBef>
              <a:spcAft>
                <a:spcPct val="0"/>
              </a:spcAft>
            </a:pPr>
            <a:r>
              <a:rPr lang="en-US" altLang="en-US" sz="2000" b="1" smtClean="0">
                <a:solidFill>
                  <a:srgbClr val="2E09E7"/>
                </a:solidFill>
              </a:rPr>
              <a:t>First Aid/CPR</a:t>
            </a:r>
          </a:p>
          <a:p>
            <a:pPr algn="ctr" eaLnBrk="0" fontAlgn="base" hangingPunct="0">
              <a:spcBef>
                <a:spcPct val="0"/>
              </a:spcBef>
              <a:spcAft>
                <a:spcPct val="0"/>
              </a:spcAft>
            </a:pPr>
            <a:r>
              <a:rPr lang="en-US" altLang="en-US" sz="2000" b="1" smtClean="0">
                <a:solidFill>
                  <a:srgbClr val="FF3300"/>
                </a:solidFill>
              </a:rPr>
              <a:t>You</a:t>
            </a:r>
            <a:endParaRPr lang="en-US" altLang="en-US" sz="2000" b="1" smtClean="0">
              <a:solidFill>
                <a:srgbClr val="000000"/>
              </a:solidFill>
            </a:endParaRPr>
          </a:p>
        </p:txBody>
      </p:sp>
      <p:sp>
        <p:nvSpPr>
          <p:cNvPr id="5128" name="Text Box 7"/>
          <p:cNvSpPr txBox="1">
            <a:spLocks noChangeArrowheads="1"/>
          </p:cNvSpPr>
          <p:nvPr/>
        </p:nvSpPr>
        <p:spPr bwMode="auto">
          <a:xfrm>
            <a:off x="4724400" y="4114800"/>
            <a:ext cx="17335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pPr algn="ctr" eaLnBrk="0" fontAlgn="base" hangingPunct="0">
              <a:spcBef>
                <a:spcPct val="0"/>
              </a:spcBef>
              <a:spcAft>
                <a:spcPct val="0"/>
              </a:spcAft>
            </a:pPr>
            <a:r>
              <a:rPr lang="en-US" altLang="en-US" sz="2000" b="1" smtClean="0">
                <a:solidFill>
                  <a:srgbClr val="00CC00"/>
                </a:solidFill>
              </a:rPr>
              <a:t>Early</a:t>
            </a:r>
          </a:p>
          <a:p>
            <a:pPr algn="ctr" eaLnBrk="0" fontAlgn="base" hangingPunct="0">
              <a:spcBef>
                <a:spcPct val="0"/>
              </a:spcBef>
              <a:spcAft>
                <a:spcPct val="0"/>
              </a:spcAft>
            </a:pPr>
            <a:r>
              <a:rPr lang="en-US" altLang="en-US" sz="2000" b="1" smtClean="0">
                <a:solidFill>
                  <a:srgbClr val="FFCC00"/>
                </a:solidFill>
              </a:rPr>
              <a:t>Defibrillation</a:t>
            </a:r>
          </a:p>
          <a:p>
            <a:pPr algn="ctr" eaLnBrk="0" fontAlgn="base" hangingPunct="0">
              <a:spcBef>
                <a:spcPct val="0"/>
              </a:spcBef>
              <a:spcAft>
                <a:spcPct val="0"/>
              </a:spcAft>
            </a:pPr>
            <a:r>
              <a:rPr lang="en-US" altLang="en-US" sz="2000" b="1" smtClean="0">
                <a:solidFill>
                  <a:srgbClr val="66CCFF"/>
                </a:solidFill>
              </a:rPr>
              <a:t>EMS on</a:t>
            </a:r>
          </a:p>
          <a:p>
            <a:pPr algn="ctr" eaLnBrk="0" fontAlgn="base" hangingPunct="0">
              <a:spcBef>
                <a:spcPct val="0"/>
              </a:spcBef>
              <a:spcAft>
                <a:spcPct val="0"/>
              </a:spcAft>
            </a:pPr>
            <a:r>
              <a:rPr lang="en-US" altLang="en-US" sz="2000" b="1" smtClean="0">
                <a:solidFill>
                  <a:srgbClr val="66CCFF"/>
                </a:solidFill>
              </a:rPr>
              <a:t>Scene</a:t>
            </a:r>
          </a:p>
        </p:txBody>
      </p:sp>
      <p:pic>
        <p:nvPicPr>
          <p:cNvPr id="5129" name="Picture 8" descr="Full C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80010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9"/>
          <p:cNvSpPr txBox="1">
            <a:spLocks noChangeArrowheads="1"/>
          </p:cNvSpPr>
          <p:nvPr/>
        </p:nvSpPr>
        <p:spPr bwMode="auto">
          <a:xfrm>
            <a:off x="6477000" y="4114800"/>
            <a:ext cx="2222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pPr algn="ctr" eaLnBrk="0" fontAlgn="base" hangingPunct="0">
              <a:spcBef>
                <a:spcPct val="0"/>
              </a:spcBef>
              <a:spcAft>
                <a:spcPct val="0"/>
              </a:spcAft>
            </a:pPr>
            <a:r>
              <a:rPr lang="en-US" altLang="en-US" sz="2000" b="1" smtClean="0">
                <a:solidFill>
                  <a:srgbClr val="00CC00"/>
                </a:solidFill>
              </a:rPr>
              <a:t>Early</a:t>
            </a:r>
          </a:p>
          <a:p>
            <a:pPr algn="ctr" eaLnBrk="0" fontAlgn="base" hangingPunct="0">
              <a:spcBef>
                <a:spcPct val="0"/>
              </a:spcBef>
              <a:spcAft>
                <a:spcPct val="0"/>
              </a:spcAft>
            </a:pPr>
            <a:r>
              <a:rPr lang="en-US" altLang="en-US" sz="2000" b="1" smtClean="0">
                <a:solidFill>
                  <a:srgbClr val="CC66FF"/>
                </a:solidFill>
              </a:rPr>
              <a:t>Advanced Care</a:t>
            </a:r>
          </a:p>
          <a:p>
            <a:pPr algn="ctr" eaLnBrk="0" fontAlgn="base" hangingPunct="0">
              <a:spcBef>
                <a:spcPct val="0"/>
              </a:spcBef>
              <a:spcAft>
                <a:spcPct val="0"/>
              </a:spcAft>
            </a:pPr>
            <a:r>
              <a:rPr lang="en-US" altLang="en-US" sz="2000" b="1" smtClean="0">
                <a:solidFill>
                  <a:srgbClr val="FF3300"/>
                </a:solidFill>
              </a:rPr>
              <a:t>Hospital</a:t>
            </a:r>
            <a:endParaRPr lang="en-US" altLang="en-US" sz="2000" b="1" smtClean="0">
              <a:solidFill>
                <a:srgbClr val="000000"/>
              </a:solidFill>
            </a:endParaRPr>
          </a:p>
        </p:txBody>
      </p:sp>
    </p:spTree>
    <p:extLst>
      <p:ext uri="{BB962C8B-B14F-4D97-AF65-F5344CB8AC3E}">
        <p14:creationId xmlns:p14="http://schemas.microsoft.com/office/powerpoint/2010/main" val="2583018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38915" name="Rectangle 2"/>
          <p:cNvSpPr>
            <a:spLocks noGrp="1" noChangeArrowheads="1"/>
          </p:cNvSpPr>
          <p:nvPr>
            <p:ph type="title"/>
          </p:nvPr>
        </p:nvSpPr>
        <p:spPr>
          <a:xfrm>
            <a:off x="457200" y="274638"/>
            <a:ext cx="8229600" cy="639762"/>
          </a:xfrm>
        </p:spPr>
        <p:txBody>
          <a:bodyPr/>
          <a:lstStyle/>
          <a:p>
            <a:pPr eaLnBrk="1" hangingPunct="1"/>
            <a:r>
              <a:rPr lang="en-US" altLang="en-US" sz="4000" b="1" smtClean="0"/>
              <a:t>Fractures Cont.</a:t>
            </a:r>
          </a:p>
        </p:txBody>
      </p:sp>
      <p:sp>
        <p:nvSpPr>
          <p:cNvPr id="38916" name="Rectangle 3"/>
          <p:cNvSpPr>
            <a:spLocks noGrp="1" noChangeArrowheads="1"/>
          </p:cNvSpPr>
          <p:nvPr>
            <p:ph type="body" idx="1"/>
          </p:nvPr>
        </p:nvSpPr>
        <p:spPr>
          <a:xfrm>
            <a:off x="457200" y="914400"/>
            <a:ext cx="8229600" cy="5334000"/>
          </a:xfrm>
        </p:spPr>
        <p:txBody>
          <a:bodyPr/>
          <a:lstStyle/>
          <a:p>
            <a:pPr eaLnBrk="1" hangingPunct="1"/>
            <a:r>
              <a:rPr lang="en-US" altLang="en-US" smtClean="0"/>
              <a:t>What to Look for:</a:t>
            </a:r>
          </a:p>
          <a:p>
            <a:pPr lvl="1" eaLnBrk="1" hangingPunct="1"/>
            <a:r>
              <a:rPr lang="en-US" altLang="en-US" smtClean="0"/>
              <a:t>General signs and Symptoms:</a:t>
            </a:r>
          </a:p>
          <a:p>
            <a:pPr lvl="2" eaLnBrk="1" hangingPunct="1"/>
            <a:r>
              <a:rPr lang="en-US" altLang="en-US" smtClean="0"/>
              <a:t>Tenderness to touch. </a:t>
            </a:r>
          </a:p>
          <a:p>
            <a:pPr lvl="2" eaLnBrk="1" hangingPunct="1"/>
            <a:r>
              <a:rPr lang="en-US" altLang="en-US" smtClean="0"/>
              <a:t>Swelling.</a:t>
            </a:r>
          </a:p>
          <a:p>
            <a:pPr lvl="2" eaLnBrk="1" hangingPunct="1"/>
            <a:r>
              <a:rPr lang="en-US" altLang="en-US" smtClean="0"/>
              <a:t>Deformities may occur when bones are broken, causing an abnormal shape.</a:t>
            </a:r>
            <a:endParaRPr lang="en-US" altLang="en-US" b="1" smtClean="0">
              <a:solidFill>
                <a:srgbClr val="F72B65"/>
              </a:solidFill>
            </a:endParaRPr>
          </a:p>
          <a:p>
            <a:pPr lvl="2" eaLnBrk="1" hangingPunct="1"/>
            <a:r>
              <a:rPr lang="en-US" altLang="en-US" smtClean="0"/>
              <a:t>Open wounds break the skin.</a:t>
            </a:r>
          </a:p>
          <a:p>
            <a:pPr lvl="2" eaLnBrk="1" hangingPunct="1"/>
            <a:r>
              <a:rPr lang="en-US" altLang="en-US" smtClean="0"/>
              <a:t>A grating sensation caused by broken bones rubbing together </a:t>
            </a:r>
          </a:p>
          <a:p>
            <a:pPr lvl="3" eaLnBrk="1" hangingPunct="1"/>
            <a:r>
              <a:rPr lang="en-US" altLang="en-US" smtClean="0"/>
              <a:t>can be felt and sometimes even heard.</a:t>
            </a:r>
          </a:p>
          <a:p>
            <a:pPr lvl="3" eaLnBrk="1" hangingPunct="1"/>
            <a:r>
              <a:rPr lang="en-US" altLang="en-US" smtClean="0"/>
              <a:t>Do not move the injured limb in an attempt to detect it.</a:t>
            </a:r>
          </a:p>
          <a:p>
            <a:pPr lvl="2" eaLnBrk="1" hangingPunct="1"/>
            <a:r>
              <a:rPr lang="en-US" altLang="en-US" smtClean="0"/>
              <a:t>Loss of use.</a:t>
            </a:r>
          </a:p>
        </p:txBody>
      </p:sp>
    </p:spTree>
    <p:extLst>
      <p:ext uri="{BB962C8B-B14F-4D97-AF65-F5344CB8AC3E}">
        <p14:creationId xmlns:p14="http://schemas.microsoft.com/office/powerpoint/2010/main" val="1653678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39939" name="Rectangle 2"/>
          <p:cNvSpPr>
            <a:spLocks noGrp="1" noChangeArrowheads="1"/>
          </p:cNvSpPr>
          <p:nvPr>
            <p:ph type="title"/>
          </p:nvPr>
        </p:nvSpPr>
        <p:spPr>
          <a:xfrm>
            <a:off x="457200" y="533400"/>
            <a:ext cx="8229600" cy="715963"/>
          </a:xfrm>
        </p:spPr>
        <p:txBody>
          <a:bodyPr/>
          <a:lstStyle/>
          <a:p>
            <a:pPr eaLnBrk="1" hangingPunct="1"/>
            <a:r>
              <a:rPr lang="en-US" altLang="en-US" sz="4000" b="1" smtClean="0"/>
              <a:t>Fractures Cont.</a:t>
            </a:r>
          </a:p>
        </p:txBody>
      </p:sp>
      <p:sp>
        <p:nvSpPr>
          <p:cNvPr id="39940" name="Rectangle 3"/>
          <p:cNvSpPr>
            <a:spLocks noGrp="1" noChangeArrowheads="1"/>
          </p:cNvSpPr>
          <p:nvPr>
            <p:ph type="body" idx="1"/>
          </p:nvPr>
        </p:nvSpPr>
        <p:spPr>
          <a:xfrm>
            <a:off x="457200" y="1600200"/>
            <a:ext cx="8229600" cy="2895600"/>
          </a:xfrm>
        </p:spPr>
        <p:txBody>
          <a:bodyPr/>
          <a:lstStyle/>
          <a:p>
            <a:pPr eaLnBrk="1" hangingPunct="1"/>
            <a:r>
              <a:rPr lang="en-US" altLang="en-US" smtClean="0"/>
              <a:t>Additional signs and symptoms include:</a:t>
            </a:r>
          </a:p>
          <a:p>
            <a:pPr lvl="1" eaLnBrk="1" hangingPunct="1"/>
            <a:r>
              <a:rPr lang="en-US" altLang="en-US" smtClean="0"/>
              <a:t>The </a:t>
            </a:r>
            <a:r>
              <a:rPr lang="en-US" altLang="en-US" b="1" smtClean="0">
                <a:solidFill>
                  <a:srgbClr val="66CCFF"/>
                </a:solidFill>
              </a:rPr>
              <a:t>history of the injury</a:t>
            </a:r>
            <a:r>
              <a:rPr lang="en-US" altLang="en-US" smtClean="0"/>
              <a:t> can lead to suspect a fracture whenever a serious accident has happened.</a:t>
            </a:r>
          </a:p>
          <a:p>
            <a:pPr lvl="2" eaLnBrk="1" hangingPunct="1"/>
            <a:r>
              <a:rPr lang="en-US" altLang="en-US" smtClean="0"/>
              <a:t>The victim may have heard or felt the bone snap.</a:t>
            </a:r>
          </a:p>
        </p:txBody>
      </p:sp>
    </p:spTree>
    <p:extLst>
      <p:ext uri="{BB962C8B-B14F-4D97-AF65-F5344CB8AC3E}">
        <p14:creationId xmlns:p14="http://schemas.microsoft.com/office/powerpoint/2010/main" val="608255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40963" name="Rectangle 2"/>
          <p:cNvSpPr>
            <a:spLocks noGrp="1" noChangeArrowheads="1"/>
          </p:cNvSpPr>
          <p:nvPr>
            <p:ph type="title"/>
          </p:nvPr>
        </p:nvSpPr>
        <p:spPr>
          <a:xfrm>
            <a:off x="457200" y="274638"/>
            <a:ext cx="8229600" cy="563562"/>
          </a:xfrm>
        </p:spPr>
        <p:txBody>
          <a:bodyPr/>
          <a:lstStyle/>
          <a:p>
            <a:pPr eaLnBrk="1" hangingPunct="1"/>
            <a:r>
              <a:rPr lang="en-US" altLang="en-US" sz="4000" b="1" smtClean="0"/>
              <a:t>Heart Attack</a:t>
            </a:r>
          </a:p>
        </p:txBody>
      </p:sp>
      <p:sp>
        <p:nvSpPr>
          <p:cNvPr id="40964" name="Rectangle 3"/>
          <p:cNvSpPr>
            <a:spLocks noGrp="1" noChangeArrowheads="1"/>
          </p:cNvSpPr>
          <p:nvPr>
            <p:ph type="body" sz="half" idx="1"/>
          </p:nvPr>
        </p:nvSpPr>
        <p:spPr>
          <a:xfrm>
            <a:off x="228600" y="914400"/>
            <a:ext cx="8458200" cy="5562600"/>
          </a:xfrm>
        </p:spPr>
        <p:txBody>
          <a:bodyPr/>
          <a:lstStyle/>
          <a:p>
            <a:pPr eaLnBrk="1" hangingPunct="1"/>
            <a:r>
              <a:rPr lang="en-US" altLang="en-US" smtClean="0"/>
              <a:t>Heart Attack – Usually that happens when one of the coronary arteries is blocked by an obstruction or a spasm.</a:t>
            </a:r>
          </a:p>
          <a:p>
            <a:pPr lvl="1" eaLnBrk="1" hangingPunct="1"/>
            <a:r>
              <a:rPr lang="en-US" altLang="en-US" smtClean="0"/>
              <a:t>Signs and symptoms of a heart attack include:</a:t>
            </a:r>
          </a:p>
          <a:p>
            <a:pPr lvl="2" eaLnBrk="1" hangingPunct="1"/>
            <a:r>
              <a:rPr lang="en-US" altLang="en-US" smtClean="0"/>
              <a:t>Pressure in chest, fullness, squeezing, or pain that lasts more than a few minutes or that goes away and comes back.</a:t>
            </a:r>
          </a:p>
          <a:p>
            <a:pPr lvl="2" eaLnBrk="1" hangingPunct="1"/>
            <a:r>
              <a:rPr lang="en-US" altLang="en-US" smtClean="0"/>
              <a:t>Pain spreading to the shoulders,                                   neck, or arms.</a:t>
            </a:r>
          </a:p>
          <a:p>
            <a:pPr lvl="2" eaLnBrk="1" hangingPunct="1"/>
            <a:r>
              <a:rPr lang="en-US" altLang="en-US" smtClean="0"/>
              <a:t>Chest discomfort with lightheadedness,                    fainting,</a:t>
            </a:r>
            <a:r>
              <a:rPr lang="en-US" altLang="en-US" sz="2000" smtClean="0"/>
              <a:t> </a:t>
            </a:r>
            <a:r>
              <a:rPr lang="en-US" altLang="en-US" smtClean="0"/>
              <a:t>sweating, nausea,                                                  or shortness of breath.</a:t>
            </a:r>
          </a:p>
        </p:txBody>
      </p:sp>
      <p:pic>
        <p:nvPicPr>
          <p:cNvPr id="40965" name="Picture 4" descr="CHESTP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248400" y="3962400"/>
            <a:ext cx="2743200" cy="2516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4682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41987" name="Rectangle 2"/>
          <p:cNvSpPr>
            <a:spLocks noGrp="1" noChangeArrowheads="1"/>
          </p:cNvSpPr>
          <p:nvPr>
            <p:ph type="title"/>
          </p:nvPr>
        </p:nvSpPr>
        <p:spPr>
          <a:xfrm>
            <a:off x="457200" y="228600"/>
            <a:ext cx="8229600" cy="715963"/>
          </a:xfrm>
        </p:spPr>
        <p:txBody>
          <a:bodyPr/>
          <a:lstStyle/>
          <a:p>
            <a:pPr eaLnBrk="1" hangingPunct="1"/>
            <a:r>
              <a:rPr lang="en-US" altLang="en-US" sz="4000" b="1" smtClean="0"/>
              <a:t>Heart Attack</a:t>
            </a:r>
          </a:p>
        </p:txBody>
      </p:sp>
      <p:sp>
        <p:nvSpPr>
          <p:cNvPr id="41988" name="Rectangle 3"/>
          <p:cNvSpPr>
            <a:spLocks noGrp="1" noChangeArrowheads="1"/>
          </p:cNvSpPr>
          <p:nvPr>
            <p:ph type="body" idx="1"/>
          </p:nvPr>
        </p:nvSpPr>
        <p:spPr>
          <a:xfrm>
            <a:off x="228600" y="914400"/>
            <a:ext cx="8763000" cy="5638800"/>
          </a:xfrm>
        </p:spPr>
        <p:txBody>
          <a:bodyPr/>
          <a:lstStyle/>
          <a:p>
            <a:pPr eaLnBrk="1" hangingPunct="1">
              <a:lnSpc>
                <a:spcPct val="90000"/>
              </a:lnSpc>
            </a:pPr>
            <a:r>
              <a:rPr lang="en-US" altLang="en-US" smtClean="0"/>
              <a:t>What to Do:</a:t>
            </a:r>
          </a:p>
          <a:p>
            <a:pPr lvl="1" eaLnBrk="1" hangingPunct="1">
              <a:lnSpc>
                <a:spcPct val="90000"/>
              </a:lnSpc>
            </a:pPr>
            <a:r>
              <a:rPr lang="en-US" altLang="en-US" smtClean="0"/>
              <a:t>Call EMS or get to the nearest hospital emergency department with 24-emergency cardiac care.</a:t>
            </a:r>
          </a:p>
          <a:p>
            <a:pPr lvl="1" eaLnBrk="1" hangingPunct="1">
              <a:lnSpc>
                <a:spcPct val="90000"/>
              </a:lnSpc>
            </a:pPr>
            <a:r>
              <a:rPr lang="en-US" altLang="en-US" smtClean="0"/>
              <a:t>Monitor victim’s condition.</a:t>
            </a:r>
          </a:p>
          <a:p>
            <a:pPr lvl="1" eaLnBrk="1" hangingPunct="1">
              <a:lnSpc>
                <a:spcPct val="90000"/>
              </a:lnSpc>
            </a:pPr>
            <a:r>
              <a:rPr lang="en-US" altLang="en-US" smtClean="0"/>
              <a:t>Help the victim to the least painful position, usually sitting with legs up and bent at the knees.</a:t>
            </a:r>
          </a:p>
          <a:p>
            <a:pPr lvl="2" eaLnBrk="1" hangingPunct="1">
              <a:lnSpc>
                <a:spcPct val="90000"/>
              </a:lnSpc>
            </a:pPr>
            <a:r>
              <a:rPr lang="en-US" altLang="en-US" smtClean="0"/>
              <a:t>Loosen clothing around the neck and midriff (</a:t>
            </a:r>
            <a:r>
              <a:rPr lang="en-US" smtClean="0">
                <a:solidFill>
                  <a:schemeClr val="bg1"/>
                </a:solidFill>
              </a:rPr>
              <a:t>the part of your body between your chest and your waist)</a:t>
            </a:r>
            <a:endParaRPr lang="en-US" altLang="en-US" smtClean="0">
              <a:solidFill>
                <a:schemeClr val="bg1"/>
              </a:solidFill>
            </a:endParaRPr>
          </a:p>
          <a:p>
            <a:pPr lvl="1" eaLnBrk="1" hangingPunct="1">
              <a:lnSpc>
                <a:spcPct val="90000"/>
              </a:lnSpc>
            </a:pPr>
            <a:r>
              <a:rPr lang="en-US" altLang="en-US" smtClean="0"/>
              <a:t>Determine if the victim is known to have coronary heart disease and is using nitroglycerin.</a:t>
            </a:r>
          </a:p>
          <a:p>
            <a:pPr lvl="1" eaLnBrk="1" hangingPunct="1">
              <a:lnSpc>
                <a:spcPct val="90000"/>
              </a:lnSpc>
            </a:pPr>
            <a:r>
              <a:rPr lang="en-US" altLang="en-US" smtClean="0"/>
              <a:t>If the victim is unresponsive, check ABCs and start CPR, if needed.</a:t>
            </a:r>
          </a:p>
        </p:txBody>
      </p:sp>
    </p:spTree>
    <p:extLst>
      <p:ext uri="{BB962C8B-B14F-4D97-AF65-F5344CB8AC3E}">
        <p14:creationId xmlns:p14="http://schemas.microsoft.com/office/powerpoint/2010/main" val="2816949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p:txBody>
          <a:bodyPr/>
          <a:lstStyle/>
          <a:p>
            <a:endParaRPr lang="en-IN" smtClean="0"/>
          </a:p>
        </p:txBody>
      </p:sp>
      <p:sp>
        <p:nvSpPr>
          <p:cNvPr id="43011" name="Content Placeholder 2"/>
          <p:cNvSpPr>
            <a:spLocks noGrp="1" noChangeArrowheads="1"/>
          </p:cNvSpPr>
          <p:nvPr>
            <p:ph idx="1"/>
          </p:nvPr>
        </p:nvSpPr>
        <p:spPr/>
        <p:txBody>
          <a:bodyPr/>
          <a:lstStyle/>
          <a:p>
            <a:r>
              <a:rPr lang="en-US" smtClean="0">
                <a:solidFill>
                  <a:schemeClr val="bg1"/>
                </a:solidFill>
              </a:rPr>
              <a:t>Coronary heart disease is the term that describes what </a:t>
            </a:r>
            <a:r>
              <a:rPr lang="en-US" b="1" smtClean="0">
                <a:solidFill>
                  <a:schemeClr val="bg1"/>
                </a:solidFill>
              </a:rPr>
              <a:t>happens when your heart's blood supply is blocked or interrupted by a build-up of fatty substances in the coronary arteries</a:t>
            </a:r>
            <a:r>
              <a:rPr lang="en-US" smtClean="0">
                <a:solidFill>
                  <a:schemeClr val="bg1"/>
                </a:solidFill>
              </a:rPr>
              <a:t>. Over time, the walls of your arteries can become furred up with fatty deposits.</a:t>
            </a:r>
            <a:endParaRPr lang="en-IN" smtClean="0">
              <a:solidFill>
                <a:schemeClr val="bg1"/>
              </a:solidFill>
            </a:endParaRPr>
          </a:p>
        </p:txBody>
      </p:sp>
      <p:sp>
        <p:nvSpPr>
          <p:cNvPr id="43012"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mtClean="0">
                <a:solidFill>
                  <a:srgbClr val="3366CC"/>
                </a:solidFill>
                <a:latin typeface="Arial Narrow" pitchFamily="34" charset="0"/>
              </a:rPr>
              <a:t>Facilities Planning &amp; Management</a:t>
            </a:r>
          </a:p>
          <a:p>
            <a:r>
              <a:rPr lang="en-US" smtClean="0">
                <a:solidFill>
                  <a:srgbClr val="3366CC"/>
                </a:solidFill>
                <a:latin typeface="Arial Narrow" pitchFamily="34" charset="0"/>
              </a:rPr>
              <a:t>UW-Eau Claire</a:t>
            </a:r>
          </a:p>
        </p:txBody>
      </p:sp>
    </p:spTree>
    <p:extLst>
      <p:ext uri="{BB962C8B-B14F-4D97-AF65-F5344CB8AC3E}">
        <p14:creationId xmlns:p14="http://schemas.microsoft.com/office/powerpoint/2010/main" val="599787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p:txBody>
          <a:bodyPr/>
          <a:lstStyle/>
          <a:p>
            <a:endParaRPr lang="en-IN" smtClean="0"/>
          </a:p>
        </p:txBody>
      </p:sp>
      <p:sp>
        <p:nvSpPr>
          <p:cNvPr id="44035"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mtClean="0">
                <a:solidFill>
                  <a:srgbClr val="3366CC"/>
                </a:solidFill>
                <a:latin typeface="Arial Narrow" pitchFamily="34" charset="0"/>
              </a:rPr>
              <a:t>Facilities Planning &amp; Management</a:t>
            </a:r>
          </a:p>
          <a:p>
            <a:r>
              <a:rPr lang="en-US" smtClean="0">
                <a:solidFill>
                  <a:srgbClr val="3366CC"/>
                </a:solidFill>
                <a:latin typeface="Arial Narrow" pitchFamily="34" charset="0"/>
              </a:rPr>
              <a:t>UW-Eau Claire</a:t>
            </a:r>
          </a:p>
        </p:txBody>
      </p:sp>
      <p:pic>
        <p:nvPicPr>
          <p:cNvPr id="44036" name="Picture 2" descr="Coronary Artery Disease | cdc.go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8610600" cy="49831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97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45059" name="Rectangle 2"/>
          <p:cNvSpPr>
            <a:spLocks noGrp="1" noChangeArrowheads="1"/>
          </p:cNvSpPr>
          <p:nvPr>
            <p:ph type="title"/>
          </p:nvPr>
        </p:nvSpPr>
        <p:spPr>
          <a:xfrm>
            <a:off x="457200" y="152400"/>
            <a:ext cx="8229600" cy="487363"/>
          </a:xfrm>
        </p:spPr>
        <p:txBody>
          <a:bodyPr/>
          <a:lstStyle/>
          <a:p>
            <a:pPr eaLnBrk="1" hangingPunct="1"/>
            <a:r>
              <a:rPr lang="en-US" altLang="en-US" sz="4000" b="1" smtClean="0"/>
              <a:t>Basic First Aid for Wounds</a:t>
            </a:r>
          </a:p>
        </p:txBody>
      </p:sp>
      <p:sp>
        <p:nvSpPr>
          <p:cNvPr id="45060" name="Rectangle 3"/>
          <p:cNvSpPr>
            <a:spLocks noGrp="1" noChangeArrowheads="1"/>
          </p:cNvSpPr>
          <p:nvPr>
            <p:ph type="body" sz="half" idx="1"/>
          </p:nvPr>
        </p:nvSpPr>
        <p:spPr>
          <a:xfrm>
            <a:off x="457200" y="762000"/>
            <a:ext cx="8686800" cy="5638800"/>
          </a:xfrm>
        </p:spPr>
        <p:txBody>
          <a:bodyPr/>
          <a:lstStyle/>
          <a:p>
            <a:pPr eaLnBrk="1" hangingPunct="1">
              <a:lnSpc>
                <a:spcPct val="90000"/>
              </a:lnSpc>
            </a:pPr>
            <a:r>
              <a:rPr lang="en-US" altLang="en-US" smtClean="0"/>
              <a:t>Open Wounds</a:t>
            </a:r>
          </a:p>
          <a:p>
            <a:pPr lvl="1" eaLnBrk="1" hangingPunct="1">
              <a:lnSpc>
                <a:spcPct val="90000"/>
              </a:lnSpc>
            </a:pPr>
            <a:r>
              <a:rPr lang="en-US" altLang="en-US" smtClean="0"/>
              <a:t>A break in the skin’s surface that results in external bleeding and may allow bacteria to enter the body that can cause infection</a:t>
            </a:r>
          </a:p>
          <a:p>
            <a:pPr lvl="2" eaLnBrk="1" hangingPunct="1">
              <a:lnSpc>
                <a:spcPct val="90000"/>
              </a:lnSpc>
            </a:pPr>
            <a:r>
              <a:rPr lang="en-US" altLang="en-US" b="1" smtClean="0">
                <a:solidFill>
                  <a:srgbClr val="F72B65"/>
                </a:solidFill>
              </a:rPr>
              <a:t>Abrasion</a:t>
            </a:r>
          </a:p>
          <a:p>
            <a:pPr lvl="3" eaLnBrk="1" hangingPunct="1">
              <a:lnSpc>
                <a:spcPct val="90000"/>
              </a:lnSpc>
            </a:pPr>
            <a:r>
              <a:rPr lang="en-US" altLang="en-US" smtClean="0"/>
              <a:t>The top layer of skin is removed                                                    with little or no blood loss</a:t>
            </a:r>
          </a:p>
          <a:p>
            <a:pPr lvl="3" eaLnBrk="1" hangingPunct="1">
              <a:lnSpc>
                <a:spcPct val="90000"/>
              </a:lnSpc>
            </a:pPr>
            <a:r>
              <a:rPr lang="en-US" altLang="en-US" smtClean="0"/>
              <a:t>Scrape</a:t>
            </a:r>
          </a:p>
          <a:p>
            <a:pPr lvl="2" eaLnBrk="1" hangingPunct="1">
              <a:lnSpc>
                <a:spcPct val="90000"/>
              </a:lnSpc>
            </a:pPr>
            <a:r>
              <a:rPr lang="en-US" altLang="en-US" b="1" smtClean="0">
                <a:solidFill>
                  <a:schemeClr val="folHlink"/>
                </a:solidFill>
              </a:rPr>
              <a:t>Laceration</a:t>
            </a:r>
          </a:p>
          <a:p>
            <a:pPr lvl="3" eaLnBrk="1" hangingPunct="1">
              <a:lnSpc>
                <a:spcPct val="90000"/>
              </a:lnSpc>
            </a:pPr>
            <a:r>
              <a:rPr lang="en-US" altLang="en-US" smtClean="0"/>
              <a:t>A cut skin with jagged, irregular edges                                          and caused by a forceful tearing away                                              of skin tissue</a:t>
            </a:r>
          </a:p>
          <a:p>
            <a:pPr lvl="2" eaLnBrk="1" hangingPunct="1">
              <a:lnSpc>
                <a:spcPct val="90000"/>
              </a:lnSpc>
            </a:pPr>
            <a:r>
              <a:rPr lang="en-US" altLang="en-US" b="1" smtClean="0">
                <a:solidFill>
                  <a:srgbClr val="66CCFF"/>
                </a:solidFill>
              </a:rPr>
              <a:t>Incisions</a:t>
            </a:r>
          </a:p>
          <a:p>
            <a:pPr lvl="3" eaLnBrk="1" hangingPunct="1">
              <a:lnSpc>
                <a:spcPct val="90000"/>
              </a:lnSpc>
            </a:pPr>
            <a:r>
              <a:rPr lang="en-US" altLang="en-US" smtClean="0"/>
              <a:t>Smooth edges and resemble                                                             a surgical or paper cut</a:t>
            </a:r>
          </a:p>
        </p:txBody>
      </p:sp>
      <p:graphicFrame>
        <p:nvGraphicFramePr>
          <p:cNvPr id="45061" name="Object 4">
            <a:hlinkClick r:id="" action="ppaction://ole?verb=0"/>
          </p:cNvPr>
          <p:cNvGraphicFramePr>
            <a:graphicFrameLocks noGrp="1"/>
          </p:cNvGraphicFramePr>
          <p:nvPr>
            <p:ph sz="half" idx="2"/>
          </p:nvPr>
        </p:nvGraphicFramePr>
        <p:xfrm>
          <a:off x="6553200" y="2209800"/>
          <a:ext cx="2416175" cy="3810000"/>
        </p:xfrm>
        <a:graphic>
          <a:graphicData uri="http://schemas.openxmlformats.org/presentationml/2006/ole">
            <mc:AlternateContent xmlns:mc="http://schemas.openxmlformats.org/markup-compatibility/2006">
              <mc:Choice xmlns:v="urn:schemas-microsoft-com:vml" Requires="v">
                <p:oleObj spid="_x0000_s6158" name="Microsoft ClipArt Gallery" r:id="rId3" imgW="2112264" imgH="3044952" progId="MS_ClipArt_Gallery">
                  <p:embed/>
                </p:oleObj>
              </mc:Choice>
              <mc:Fallback>
                <p:oleObj name="Microsoft ClipArt Gallery" r:id="rId3" imgW="2112264" imgH="3044952"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209800"/>
                        <a:ext cx="24161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0350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46083" name="Rectangle 2"/>
          <p:cNvSpPr>
            <a:spLocks noGrp="1" noChangeArrowheads="1"/>
          </p:cNvSpPr>
          <p:nvPr>
            <p:ph type="title"/>
          </p:nvPr>
        </p:nvSpPr>
        <p:spPr>
          <a:xfrm>
            <a:off x="457200" y="152400"/>
            <a:ext cx="8229600" cy="762000"/>
          </a:xfrm>
        </p:spPr>
        <p:txBody>
          <a:bodyPr/>
          <a:lstStyle/>
          <a:p>
            <a:pPr eaLnBrk="1" hangingPunct="1"/>
            <a:r>
              <a:rPr lang="en-US" altLang="en-US" sz="4000" b="1" smtClean="0"/>
              <a:t>Basic First Aid for Wounds Cont.</a:t>
            </a:r>
          </a:p>
        </p:txBody>
      </p:sp>
      <p:sp>
        <p:nvSpPr>
          <p:cNvPr id="46084" name="Rectangle 3"/>
          <p:cNvSpPr>
            <a:spLocks noGrp="1" noChangeArrowheads="1"/>
          </p:cNvSpPr>
          <p:nvPr>
            <p:ph type="body" sz="half" idx="1"/>
          </p:nvPr>
        </p:nvSpPr>
        <p:spPr>
          <a:xfrm>
            <a:off x="457200" y="990600"/>
            <a:ext cx="7543800" cy="5287963"/>
          </a:xfrm>
        </p:spPr>
        <p:txBody>
          <a:bodyPr/>
          <a:lstStyle/>
          <a:p>
            <a:pPr eaLnBrk="1" hangingPunct="1"/>
            <a:r>
              <a:rPr lang="en-US" altLang="en-US" smtClean="0"/>
              <a:t>Open Wounds Cont.</a:t>
            </a:r>
          </a:p>
          <a:p>
            <a:pPr lvl="1" eaLnBrk="1" hangingPunct="1"/>
            <a:r>
              <a:rPr lang="en-US" altLang="en-US" b="1" smtClean="0">
                <a:solidFill>
                  <a:srgbClr val="F72B65"/>
                </a:solidFill>
              </a:rPr>
              <a:t>Punctures</a:t>
            </a:r>
          </a:p>
          <a:p>
            <a:pPr lvl="2" eaLnBrk="1" hangingPunct="1"/>
            <a:r>
              <a:rPr lang="en-US" altLang="en-US" smtClean="0"/>
              <a:t>Deep, narrow wounds such as                                                     a stab wound from a nail or a                                                  knife in the skin and underlying organs</a:t>
            </a:r>
          </a:p>
          <a:p>
            <a:pPr lvl="1" eaLnBrk="1" hangingPunct="1"/>
            <a:r>
              <a:rPr lang="en-US" altLang="en-US" b="1" smtClean="0">
                <a:solidFill>
                  <a:schemeClr val="folHlink"/>
                </a:solidFill>
              </a:rPr>
              <a:t>Avulsion</a:t>
            </a:r>
          </a:p>
          <a:p>
            <a:pPr lvl="2" eaLnBrk="1" hangingPunct="1"/>
            <a:r>
              <a:rPr lang="en-US" altLang="en-US" smtClean="0"/>
              <a:t>Flap of skin is torn loose and is either                                hanging from the body or completely removed</a:t>
            </a:r>
          </a:p>
          <a:p>
            <a:pPr lvl="1" eaLnBrk="1" hangingPunct="1"/>
            <a:r>
              <a:rPr lang="en-US" altLang="en-US" b="1" smtClean="0">
                <a:solidFill>
                  <a:srgbClr val="66CCFF"/>
                </a:solidFill>
              </a:rPr>
              <a:t>Amputation</a:t>
            </a:r>
          </a:p>
          <a:p>
            <a:pPr lvl="2" eaLnBrk="1" hangingPunct="1"/>
            <a:r>
              <a:rPr lang="en-US" altLang="en-US" smtClean="0"/>
              <a:t>Cutting or tearing off of a body part                                        such as a finger, toe, hand, foot, arm, or leg</a:t>
            </a:r>
            <a:endParaRPr lang="en-US" altLang="en-US" sz="2000" smtClean="0"/>
          </a:p>
        </p:txBody>
      </p:sp>
      <p:graphicFrame>
        <p:nvGraphicFramePr>
          <p:cNvPr id="46085" name="Object 4">
            <a:hlinkClick r:id="" action="ppaction://ole?verb=0"/>
          </p:cNvPr>
          <p:cNvGraphicFramePr>
            <a:graphicFrameLocks noGrp="1"/>
          </p:cNvGraphicFramePr>
          <p:nvPr>
            <p:ph sz="half" idx="2"/>
          </p:nvPr>
        </p:nvGraphicFramePr>
        <p:xfrm>
          <a:off x="7059613" y="914400"/>
          <a:ext cx="2084387" cy="3001963"/>
        </p:xfrm>
        <a:graphic>
          <a:graphicData uri="http://schemas.openxmlformats.org/presentationml/2006/ole">
            <mc:AlternateContent xmlns:mc="http://schemas.openxmlformats.org/markup-compatibility/2006">
              <mc:Choice xmlns:v="urn:schemas-microsoft-com:vml" Requires="v">
                <p:oleObj spid="_x0000_s7182" name="Microsoft ClipArt Gallery" r:id="rId3" imgW="2082749" imgH="3000803" progId="MS_ClipArt_Gallery">
                  <p:embed/>
                </p:oleObj>
              </mc:Choice>
              <mc:Fallback>
                <p:oleObj name="Microsoft ClipArt Gallery" r:id="rId3" imgW="2082749" imgH="3000803"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13" y="914400"/>
                        <a:ext cx="2084387"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48811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47107" name="Rectangle 2"/>
          <p:cNvSpPr>
            <a:spLocks noGrp="1" noChangeArrowheads="1"/>
          </p:cNvSpPr>
          <p:nvPr>
            <p:ph type="title"/>
          </p:nvPr>
        </p:nvSpPr>
        <p:spPr>
          <a:xfrm>
            <a:off x="457200" y="228600"/>
            <a:ext cx="8229600" cy="685800"/>
          </a:xfrm>
        </p:spPr>
        <p:txBody>
          <a:bodyPr/>
          <a:lstStyle/>
          <a:p>
            <a:pPr eaLnBrk="1" hangingPunct="1"/>
            <a:r>
              <a:rPr lang="en-US" altLang="en-US" sz="4000" b="1" smtClean="0"/>
              <a:t>Basic First Aid for Wounds Cont.</a:t>
            </a:r>
          </a:p>
        </p:txBody>
      </p:sp>
      <p:sp>
        <p:nvSpPr>
          <p:cNvPr id="47108" name="Rectangle 3"/>
          <p:cNvSpPr>
            <a:spLocks noGrp="1" noChangeArrowheads="1"/>
          </p:cNvSpPr>
          <p:nvPr>
            <p:ph type="body" idx="1"/>
          </p:nvPr>
        </p:nvSpPr>
        <p:spPr>
          <a:xfrm>
            <a:off x="457200" y="914400"/>
            <a:ext cx="8229600" cy="5562600"/>
          </a:xfrm>
        </p:spPr>
        <p:txBody>
          <a:bodyPr/>
          <a:lstStyle/>
          <a:p>
            <a:pPr eaLnBrk="1" hangingPunct="1"/>
            <a:r>
              <a:rPr lang="en-US" altLang="en-US" smtClean="0"/>
              <a:t>What to Do:</a:t>
            </a:r>
          </a:p>
          <a:p>
            <a:pPr lvl="1" eaLnBrk="1" hangingPunct="1"/>
            <a:r>
              <a:rPr lang="en-US" altLang="en-US" smtClean="0"/>
              <a:t>Wear gloves (if possible) and expose wound</a:t>
            </a:r>
          </a:p>
          <a:p>
            <a:pPr lvl="1" eaLnBrk="1" hangingPunct="1"/>
            <a:r>
              <a:rPr lang="en-US" altLang="en-US" smtClean="0"/>
              <a:t>Control bleeding</a:t>
            </a:r>
          </a:p>
          <a:p>
            <a:pPr lvl="1" eaLnBrk="1" hangingPunct="1"/>
            <a:r>
              <a:rPr lang="en-US" altLang="en-US" smtClean="0"/>
              <a:t>Clean wounds</a:t>
            </a:r>
          </a:p>
          <a:p>
            <a:pPr lvl="2" eaLnBrk="1" hangingPunct="1"/>
            <a:r>
              <a:rPr lang="en-US" altLang="en-US" smtClean="0">
                <a:solidFill>
                  <a:srgbClr val="F72B65"/>
                </a:solidFill>
              </a:rPr>
              <a:t>To prevent  infection</a:t>
            </a:r>
          </a:p>
          <a:p>
            <a:pPr lvl="2" eaLnBrk="1" hangingPunct="1"/>
            <a:r>
              <a:rPr lang="en-US" altLang="en-US" smtClean="0">
                <a:solidFill>
                  <a:schemeClr val="folHlink"/>
                </a:solidFill>
              </a:rPr>
              <a:t>Wash shallow  wound gently with soap and water</a:t>
            </a:r>
          </a:p>
          <a:p>
            <a:pPr lvl="2" eaLnBrk="1" hangingPunct="1"/>
            <a:r>
              <a:rPr lang="en-US" altLang="en-US" smtClean="0">
                <a:solidFill>
                  <a:srgbClr val="66CCFF"/>
                </a:solidFill>
              </a:rPr>
              <a:t>Wash from the center out / Irrigate with water</a:t>
            </a:r>
          </a:p>
          <a:p>
            <a:pPr lvl="1" eaLnBrk="1" hangingPunct="1"/>
            <a:r>
              <a:rPr lang="en-US" altLang="en-US" smtClean="0"/>
              <a:t>Severe wound? </a:t>
            </a:r>
          </a:p>
          <a:p>
            <a:pPr lvl="2" eaLnBrk="1" hangingPunct="1"/>
            <a:r>
              <a:rPr lang="en-US" altLang="en-US" smtClean="0">
                <a:solidFill>
                  <a:srgbClr val="F72B65"/>
                </a:solidFill>
              </a:rPr>
              <a:t>Clean only after bleeding has stopped</a:t>
            </a:r>
          </a:p>
        </p:txBody>
      </p:sp>
    </p:spTree>
    <p:extLst>
      <p:ext uri="{BB962C8B-B14F-4D97-AF65-F5344CB8AC3E}">
        <p14:creationId xmlns:p14="http://schemas.microsoft.com/office/powerpoint/2010/main" val="1576120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48131" name="Rectangle 2"/>
          <p:cNvSpPr>
            <a:spLocks noGrp="1" noChangeArrowheads="1"/>
          </p:cNvSpPr>
          <p:nvPr>
            <p:ph type="title"/>
          </p:nvPr>
        </p:nvSpPr>
        <p:spPr>
          <a:xfrm>
            <a:off x="457200" y="274638"/>
            <a:ext cx="8229600" cy="792162"/>
          </a:xfrm>
        </p:spPr>
        <p:txBody>
          <a:bodyPr/>
          <a:lstStyle/>
          <a:p>
            <a:pPr eaLnBrk="1" hangingPunct="1"/>
            <a:r>
              <a:rPr lang="en-US" altLang="en-US" sz="4000" b="1" smtClean="0"/>
              <a:t>Basic First Aid for Wounds Cont.</a:t>
            </a:r>
          </a:p>
        </p:txBody>
      </p:sp>
      <p:sp>
        <p:nvSpPr>
          <p:cNvPr id="48132" name="Rectangle 3"/>
          <p:cNvSpPr>
            <a:spLocks noGrp="1" noChangeArrowheads="1"/>
          </p:cNvSpPr>
          <p:nvPr>
            <p:ph type="body" idx="1"/>
          </p:nvPr>
        </p:nvSpPr>
        <p:spPr>
          <a:xfrm>
            <a:off x="457200" y="1066800"/>
            <a:ext cx="8229600" cy="5059363"/>
          </a:xfrm>
        </p:spPr>
        <p:txBody>
          <a:bodyPr/>
          <a:lstStyle/>
          <a:p>
            <a:pPr eaLnBrk="1" hangingPunct="1"/>
            <a:r>
              <a:rPr lang="en-US" altLang="en-US" smtClean="0"/>
              <a:t>Wounds Care</a:t>
            </a:r>
          </a:p>
          <a:p>
            <a:pPr lvl="1" eaLnBrk="1" hangingPunct="1"/>
            <a:r>
              <a:rPr lang="en-US" altLang="en-US" smtClean="0"/>
              <a:t>Remove small objects that do not flush out by irrigation with sterile tweezers.</a:t>
            </a:r>
          </a:p>
          <a:p>
            <a:pPr lvl="1" eaLnBrk="1" hangingPunct="1"/>
            <a:r>
              <a:rPr lang="en-US" altLang="en-US" smtClean="0"/>
              <a:t>If bleeding restarts, apply direct pressure.</a:t>
            </a:r>
          </a:p>
          <a:p>
            <a:pPr lvl="1" eaLnBrk="1" hangingPunct="1"/>
            <a:r>
              <a:rPr lang="en-US" altLang="en-US" smtClean="0"/>
              <a:t>Use roller bandages (or tape dressing to the body)</a:t>
            </a:r>
          </a:p>
          <a:p>
            <a:pPr lvl="1" eaLnBrk="1" hangingPunct="1"/>
            <a:r>
              <a:rPr lang="en-US" altLang="en-US" smtClean="0"/>
              <a:t>Keep dressings dry and clean</a:t>
            </a:r>
          </a:p>
          <a:p>
            <a:pPr lvl="1" eaLnBrk="1" hangingPunct="1"/>
            <a:r>
              <a:rPr lang="en-US" altLang="en-US" smtClean="0"/>
              <a:t>Change the dressing daily, or more often if it gets wet or dirty.</a:t>
            </a:r>
          </a:p>
        </p:txBody>
      </p:sp>
    </p:spTree>
    <p:extLst>
      <p:ext uri="{BB962C8B-B14F-4D97-AF65-F5344CB8AC3E}">
        <p14:creationId xmlns:p14="http://schemas.microsoft.com/office/powerpoint/2010/main" val="1642639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p:txBody>
          <a:bodyPr/>
          <a:lstStyle/>
          <a:p>
            <a:r>
              <a:rPr lang="en-US" smtClean="0">
                <a:solidFill>
                  <a:srgbClr val="FFFF00"/>
                </a:solidFill>
              </a:rPr>
              <a:t>What is meant by first aid and CPR?</a:t>
            </a:r>
            <a:br>
              <a:rPr lang="en-US" smtClean="0">
                <a:solidFill>
                  <a:srgbClr val="FFFF00"/>
                </a:solidFill>
              </a:rPr>
            </a:br>
            <a:endParaRPr lang="en-IN" smtClean="0"/>
          </a:p>
        </p:txBody>
      </p:sp>
      <p:sp>
        <p:nvSpPr>
          <p:cNvPr id="3" name="Content Placeholder 2"/>
          <p:cNvSpPr>
            <a:spLocks noGrp="1"/>
          </p:cNvSpPr>
          <p:nvPr>
            <p:ph idx="1"/>
          </p:nvPr>
        </p:nvSpPr>
        <p:spPr/>
        <p:txBody>
          <a:bodyPr/>
          <a:lstStyle/>
          <a:p>
            <a:pPr>
              <a:defRPr/>
            </a:pPr>
            <a:r>
              <a:rPr lang="en-US" dirty="0">
                <a:solidFill>
                  <a:srgbClr val="FFFF00"/>
                </a:solidFill>
              </a:rPr>
              <a:t>It includes </a:t>
            </a:r>
            <a:r>
              <a:rPr lang="en-US" i="1" u="sng" dirty="0">
                <a:solidFill>
                  <a:srgbClr val="FFFF00"/>
                </a:solidFill>
              </a:rPr>
              <a:t>initial intervention </a:t>
            </a:r>
            <a:r>
              <a:rPr lang="en-US" dirty="0">
                <a:solidFill>
                  <a:srgbClr val="FFFF00"/>
                </a:solidFill>
              </a:rPr>
              <a:t>in a </a:t>
            </a:r>
            <a:r>
              <a:rPr lang="en-US" dirty="0">
                <a:solidFill>
                  <a:schemeClr val="accent3">
                    <a:lumMod val="85000"/>
                  </a:schemeClr>
                </a:solidFill>
              </a:rPr>
              <a:t>serious condition </a:t>
            </a:r>
            <a:r>
              <a:rPr lang="en-US" dirty="0">
                <a:solidFill>
                  <a:srgbClr val="00B050"/>
                </a:solidFill>
              </a:rPr>
              <a:t>prior to professional medical help</a:t>
            </a:r>
            <a:r>
              <a:rPr lang="en-US" dirty="0">
                <a:solidFill>
                  <a:srgbClr val="FFFF00"/>
                </a:solidFill>
              </a:rPr>
              <a:t> being available, such as performing </a:t>
            </a:r>
            <a:r>
              <a:rPr lang="en-US" dirty="0">
                <a:solidFill>
                  <a:schemeClr val="bg1"/>
                </a:solidFill>
              </a:rPr>
              <a:t>cardiopulmonary resuscitation </a:t>
            </a:r>
            <a:r>
              <a:rPr lang="en-US" dirty="0">
                <a:solidFill>
                  <a:srgbClr val="FFFF00"/>
                </a:solidFill>
              </a:rPr>
              <a:t>(CPR) </a:t>
            </a:r>
            <a:r>
              <a:rPr lang="en-US" u="sng" dirty="0">
                <a:solidFill>
                  <a:srgbClr val="FFFF00"/>
                </a:solidFill>
              </a:rPr>
              <a:t>while waiting for an ambulance</a:t>
            </a:r>
            <a:r>
              <a:rPr lang="en-US" dirty="0">
                <a:solidFill>
                  <a:srgbClr val="FFFF00"/>
                </a:solidFill>
              </a:rPr>
              <a:t>, as well as the complete treatment of minor conditions, such as applying a plaster to a cut.</a:t>
            </a:r>
          </a:p>
          <a:p>
            <a:pPr>
              <a:defRPr/>
            </a:pPr>
            <a:endParaRPr lang="en-IN" dirty="0"/>
          </a:p>
        </p:txBody>
      </p:sp>
      <p:sp>
        <p:nvSpPr>
          <p:cNvPr id="6148"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mtClean="0">
                <a:solidFill>
                  <a:srgbClr val="3366CC"/>
                </a:solidFill>
                <a:latin typeface="Arial Narrow" pitchFamily="34" charset="0"/>
              </a:rPr>
              <a:t>Facilities Planning &amp; Management</a:t>
            </a:r>
          </a:p>
          <a:p>
            <a:r>
              <a:rPr lang="en-US" smtClean="0">
                <a:solidFill>
                  <a:srgbClr val="3366CC"/>
                </a:solidFill>
                <a:latin typeface="Arial Narrow" pitchFamily="34" charset="0"/>
              </a:rPr>
              <a:t>UW-Eau Claire</a:t>
            </a:r>
          </a:p>
        </p:txBody>
      </p:sp>
    </p:spTree>
    <p:extLst>
      <p:ext uri="{BB962C8B-B14F-4D97-AF65-F5344CB8AC3E}">
        <p14:creationId xmlns:p14="http://schemas.microsoft.com/office/powerpoint/2010/main" val="2987839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49155" name="Rectangle 2"/>
          <p:cNvSpPr>
            <a:spLocks noGrp="1" noChangeArrowheads="1"/>
          </p:cNvSpPr>
          <p:nvPr>
            <p:ph type="title"/>
          </p:nvPr>
        </p:nvSpPr>
        <p:spPr>
          <a:xfrm>
            <a:off x="457200" y="274638"/>
            <a:ext cx="8229600" cy="639762"/>
          </a:xfrm>
        </p:spPr>
        <p:txBody>
          <a:bodyPr/>
          <a:lstStyle/>
          <a:p>
            <a:pPr eaLnBrk="1" hangingPunct="1"/>
            <a:r>
              <a:rPr lang="en-US" altLang="en-US" sz="4000" b="1" smtClean="0"/>
              <a:t>Basic First Aid for Wounds Cont.</a:t>
            </a:r>
          </a:p>
        </p:txBody>
      </p:sp>
      <p:sp>
        <p:nvSpPr>
          <p:cNvPr id="49156" name="Rectangle 3"/>
          <p:cNvSpPr>
            <a:spLocks noGrp="1" noChangeArrowheads="1"/>
          </p:cNvSpPr>
          <p:nvPr>
            <p:ph type="body" idx="1"/>
          </p:nvPr>
        </p:nvSpPr>
        <p:spPr>
          <a:xfrm>
            <a:off x="457200" y="1066800"/>
            <a:ext cx="8229600" cy="5059363"/>
          </a:xfrm>
        </p:spPr>
        <p:txBody>
          <a:bodyPr/>
          <a:lstStyle/>
          <a:p>
            <a:pPr eaLnBrk="1" hangingPunct="1"/>
            <a:r>
              <a:rPr lang="en-US" altLang="en-US" smtClean="0"/>
              <a:t>Signs of Wound Infection:</a:t>
            </a:r>
          </a:p>
          <a:p>
            <a:pPr lvl="1" eaLnBrk="1" hangingPunct="1"/>
            <a:r>
              <a:rPr lang="en-US" altLang="en-US" smtClean="0"/>
              <a:t>Swelling, and redness around the wound</a:t>
            </a:r>
          </a:p>
          <a:p>
            <a:pPr lvl="1" eaLnBrk="1" hangingPunct="1"/>
            <a:r>
              <a:rPr lang="en-US" altLang="en-US" smtClean="0"/>
              <a:t>A sensation of warmth</a:t>
            </a:r>
          </a:p>
          <a:p>
            <a:pPr lvl="1" eaLnBrk="1" hangingPunct="1"/>
            <a:r>
              <a:rPr lang="en-US" altLang="en-US" smtClean="0"/>
              <a:t>Throbbing pain</a:t>
            </a:r>
          </a:p>
          <a:p>
            <a:pPr lvl="1" eaLnBrk="1" hangingPunct="1"/>
            <a:r>
              <a:rPr lang="en-US" altLang="en-US" b="1" smtClean="0"/>
              <a:t>Fever / chills</a:t>
            </a:r>
          </a:p>
          <a:p>
            <a:pPr lvl="1" eaLnBrk="1" hangingPunct="1"/>
            <a:r>
              <a:rPr lang="en-US" altLang="en-US" b="1" smtClean="0"/>
              <a:t>Swollen lymph nodes</a:t>
            </a:r>
          </a:p>
          <a:p>
            <a:pPr lvl="1" eaLnBrk="1" hangingPunct="1"/>
            <a:r>
              <a:rPr lang="en-US" altLang="en-US" b="1" smtClean="0"/>
              <a:t>Red streaks</a:t>
            </a:r>
          </a:p>
          <a:p>
            <a:pPr lvl="2" eaLnBrk="1" hangingPunct="1"/>
            <a:r>
              <a:rPr lang="en-US" altLang="en-US" b="1" smtClean="0">
                <a:solidFill>
                  <a:srgbClr val="F72B65"/>
                </a:solidFill>
              </a:rPr>
              <a:t>Tetanus (lock jaw), should  receive injection in first 72 hours.</a:t>
            </a:r>
          </a:p>
          <a:p>
            <a:pPr lvl="2" eaLnBrk="1" hangingPunct="1">
              <a:buFontTx/>
              <a:buNone/>
            </a:pPr>
            <a:endParaRPr lang="en-US" altLang="en-US" smtClean="0">
              <a:solidFill>
                <a:schemeClr val="folHlink"/>
              </a:solidFill>
            </a:endParaRPr>
          </a:p>
        </p:txBody>
      </p:sp>
    </p:spTree>
    <p:extLst>
      <p:ext uri="{BB962C8B-B14F-4D97-AF65-F5344CB8AC3E}">
        <p14:creationId xmlns:p14="http://schemas.microsoft.com/office/powerpoint/2010/main" val="2778447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0179" name="Rectangle 2"/>
          <p:cNvSpPr>
            <a:spLocks noGrp="1" noChangeArrowheads="1"/>
          </p:cNvSpPr>
          <p:nvPr>
            <p:ph type="title"/>
          </p:nvPr>
        </p:nvSpPr>
        <p:spPr>
          <a:xfrm>
            <a:off x="457200" y="228600"/>
            <a:ext cx="8229600" cy="563563"/>
          </a:xfrm>
        </p:spPr>
        <p:txBody>
          <a:bodyPr/>
          <a:lstStyle/>
          <a:p>
            <a:pPr eaLnBrk="1" hangingPunct="1"/>
            <a:r>
              <a:rPr lang="en-US" altLang="en-US" sz="4000" b="1" smtClean="0"/>
              <a:t>Dressings and Bandages</a:t>
            </a:r>
          </a:p>
        </p:txBody>
      </p:sp>
      <p:sp>
        <p:nvSpPr>
          <p:cNvPr id="50180" name="Rectangle 3"/>
          <p:cNvSpPr>
            <a:spLocks noGrp="1" noChangeArrowheads="1"/>
          </p:cNvSpPr>
          <p:nvPr>
            <p:ph type="body" idx="1"/>
          </p:nvPr>
        </p:nvSpPr>
        <p:spPr>
          <a:xfrm>
            <a:off x="457200" y="914400"/>
            <a:ext cx="8229600" cy="5715000"/>
          </a:xfrm>
        </p:spPr>
        <p:txBody>
          <a:bodyPr/>
          <a:lstStyle/>
          <a:p>
            <a:pPr eaLnBrk="1" hangingPunct="1"/>
            <a:r>
              <a:rPr lang="en-US" altLang="en-US" smtClean="0"/>
              <a:t>The purpose of a dressing is to:</a:t>
            </a:r>
          </a:p>
          <a:p>
            <a:pPr lvl="1" eaLnBrk="1" hangingPunct="1"/>
            <a:r>
              <a:rPr lang="en-US" altLang="en-US" smtClean="0"/>
              <a:t>Control bleeding</a:t>
            </a:r>
          </a:p>
          <a:p>
            <a:pPr lvl="1" eaLnBrk="1" hangingPunct="1"/>
            <a:r>
              <a:rPr lang="en-US" altLang="en-US" smtClean="0"/>
              <a:t>Prevent infection and contamination</a:t>
            </a:r>
          </a:p>
          <a:p>
            <a:pPr lvl="1" eaLnBrk="1" hangingPunct="1"/>
            <a:r>
              <a:rPr lang="en-US" altLang="en-US" smtClean="0"/>
              <a:t>Absorb blood and fluid drainage</a:t>
            </a:r>
          </a:p>
          <a:p>
            <a:pPr lvl="1" eaLnBrk="1" hangingPunct="1"/>
            <a:r>
              <a:rPr lang="en-US" altLang="en-US" smtClean="0"/>
              <a:t>Protect the wound from further injury</a:t>
            </a:r>
          </a:p>
          <a:p>
            <a:pPr eaLnBrk="1" hangingPunct="1"/>
            <a:r>
              <a:rPr lang="en-US" altLang="en-US" smtClean="0"/>
              <a:t>What to Do:</a:t>
            </a:r>
          </a:p>
          <a:p>
            <a:pPr lvl="1" eaLnBrk="1" hangingPunct="1"/>
            <a:r>
              <a:rPr lang="en-US" altLang="en-US" smtClean="0"/>
              <a:t>Always wear gloves (if possible)</a:t>
            </a:r>
          </a:p>
          <a:p>
            <a:pPr lvl="1" eaLnBrk="1" hangingPunct="1"/>
            <a:r>
              <a:rPr lang="en-US" altLang="en-US" smtClean="0"/>
              <a:t>Use a dressing large enough to extend beyond the wound’s edges.</a:t>
            </a:r>
          </a:p>
          <a:p>
            <a:pPr lvl="1" eaLnBrk="1" hangingPunct="1"/>
            <a:r>
              <a:rPr lang="en-US" altLang="en-US" smtClean="0"/>
              <a:t>Cover the dressing with bandages.</a:t>
            </a:r>
          </a:p>
          <a:p>
            <a:pPr lvl="1" eaLnBrk="1" hangingPunct="1"/>
            <a:endParaRPr lang="en-US" altLang="en-US" smtClean="0"/>
          </a:p>
        </p:txBody>
      </p:sp>
    </p:spTree>
    <p:extLst>
      <p:ext uri="{BB962C8B-B14F-4D97-AF65-F5344CB8AC3E}">
        <p14:creationId xmlns:p14="http://schemas.microsoft.com/office/powerpoint/2010/main" val="1809040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1203" name="Rectangle 2"/>
          <p:cNvSpPr>
            <a:spLocks noGrp="1" noChangeArrowheads="1"/>
          </p:cNvSpPr>
          <p:nvPr>
            <p:ph type="title"/>
          </p:nvPr>
        </p:nvSpPr>
        <p:spPr>
          <a:xfrm>
            <a:off x="457200" y="304800"/>
            <a:ext cx="8229600" cy="639763"/>
          </a:xfrm>
        </p:spPr>
        <p:txBody>
          <a:bodyPr/>
          <a:lstStyle/>
          <a:p>
            <a:pPr eaLnBrk="1" hangingPunct="1"/>
            <a:r>
              <a:rPr lang="en-US" altLang="en-US" sz="4000" b="1" smtClean="0"/>
              <a:t>Dressings and Bandages Cont.</a:t>
            </a:r>
          </a:p>
        </p:txBody>
      </p:sp>
      <p:sp>
        <p:nvSpPr>
          <p:cNvPr id="51204" name="Rectangle 3"/>
          <p:cNvSpPr>
            <a:spLocks noGrp="1" noChangeArrowheads="1"/>
          </p:cNvSpPr>
          <p:nvPr>
            <p:ph type="body" idx="1"/>
          </p:nvPr>
        </p:nvSpPr>
        <p:spPr>
          <a:xfrm>
            <a:off x="685800" y="1143000"/>
            <a:ext cx="8153400" cy="4648200"/>
          </a:xfrm>
        </p:spPr>
        <p:txBody>
          <a:bodyPr/>
          <a:lstStyle/>
          <a:p>
            <a:pPr eaLnBrk="1" hangingPunct="1"/>
            <a:r>
              <a:rPr lang="en-US" altLang="en-US" smtClean="0"/>
              <a:t>Bandage can be used to:</a:t>
            </a:r>
          </a:p>
          <a:p>
            <a:pPr lvl="1" eaLnBrk="1" hangingPunct="1"/>
            <a:r>
              <a:rPr lang="en-US" altLang="en-US" smtClean="0"/>
              <a:t>Hold a dressing in place over an open wound</a:t>
            </a:r>
          </a:p>
          <a:p>
            <a:pPr lvl="1" eaLnBrk="1" hangingPunct="1"/>
            <a:r>
              <a:rPr lang="en-US" altLang="en-US" smtClean="0"/>
              <a:t>Apply direct pressure over a dressing to control bleeding</a:t>
            </a:r>
          </a:p>
          <a:p>
            <a:pPr lvl="1" eaLnBrk="1" hangingPunct="1"/>
            <a:r>
              <a:rPr lang="en-US" altLang="en-US" smtClean="0"/>
              <a:t>Prevent or reduce swelling</a:t>
            </a:r>
          </a:p>
          <a:p>
            <a:pPr lvl="1" eaLnBrk="1" hangingPunct="1"/>
            <a:r>
              <a:rPr lang="en-US" altLang="en-US" smtClean="0"/>
              <a:t>Provide support and stability for an extremity or joint</a:t>
            </a:r>
          </a:p>
          <a:p>
            <a:pPr lvl="1" eaLnBrk="1" hangingPunct="1"/>
            <a:r>
              <a:rPr lang="en-US" altLang="en-US" smtClean="0"/>
              <a:t>Bandage should be clean but need not be sterile.</a:t>
            </a:r>
          </a:p>
        </p:txBody>
      </p:sp>
    </p:spTree>
    <p:extLst>
      <p:ext uri="{BB962C8B-B14F-4D97-AF65-F5344CB8AC3E}">
        <p14:creationId xmlns:p14="http://schemas.microsoft.com/office/powerpoint/2010/main" val="2993770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2227" name="Rectangle 2"/>
          <p:cNvSpPr>
            <a:spLocks noGrp="1" noChangeArrowheads="1"/>
          </p:cNvSpPr>
          <p:nvPr>
            <p:ph type="title"/>
          </p:nvPr>
        </p:nvSpPr>
        <p:spPr>
          <a:xfrm>
            <a:off x="457200" y="152400"/>
            <a:ext cx="8229600" cy="563563"/>
          </a:xfrm>
        </p:spPr>
        <p:txBody>
          <a:bodyPr/>
          <a:lstStyle/>
          <a:p>
            <a:pPr eaLnBrk="1" hangingPunct="1"/>
            <a:r>
              <a:rPr lang="en-US" altLang="en-US" sz="4000" b="1" smtClean="0"/>
              <a:t>Amputation</a:t>
            </a:r>
          </a:p>
        </p:txBody>
      </p:sp>
      <p:sp>
        <p:nvSpPr>
          <p:cNvPr id="52228" name="Rectangle 3"/>
          <p:cNvSpPr>
            <a:spLocks noGrp="1" noChangeArrowheads="1"/>
          </p:cNvSpPr>
          <p:nvPr>
            <p:ph type="body" idx="1"/>
          </p:nvPr>
        </p:nvSpPr>
        <p:spPr>
          <a:xfrm>
            <a:off x="304800" y="685800"/>
            <a:ext cx="8610600" cy="5867400"/>
          </a:xfrm>
        </p:spPr>
        <p:txBody>
          <a:bodyPr/>
          <a:lstStyle/>
          <a:p>
            <a:pPr eaLnBrk="1" hangingPunct="1">
              <a:lnSpc>
                <a:spcPct val="90000"/>
              </a:lnSpc>
            </a:pPr>
            <a:r>
              <a:rPr lang="en-US" altLang="en-US" smtClean="0"/>
              <a:t>What to Do:</a:t>
            </a:r>
          </a:p>
          <a:p>
            <a:pPr lvl="1" eaLnBrk="1" hangingPunct="1">
              <a:lnSpc>
                <a:spcPct val="90000"/>
              </a:lnSpc>
            </a:pPr>
            <a:r>
              <a:rPr lang="en-US" altLang="en-US" sz="2400" smtClean="0"/>
              <a:t>Control the bleeding</a:t>
            </a:r>
          </a:p>
          <a:p>
            <a:pPr lvl="1" eaLnBrk="1" hangingPunct="1">
              <a:lnSpc>
                <a:spcPct val="90000"/>
              </a:lnSpc>
            </a:pPr>
            <a:r>
              <a:rPr lang="en-US" altLang="en-US" sz="2400" smtClean="0"/>
              <a:t>Treat the victim for shock</a:t>
            </a:r>
          </a:p>
          <a:p>
            <a:pPr lvl="1" eaLnBrk="1" hangingPunct="1">
              <a:lnSpc>
                <a:spcPct val="90000"/>
              </a:lnSpc>
            </a:pPr>
            <a:r>
              <a:rPr lang="en-US" altLang="en-US" sz="2400" smtClean="0"/>
              <a:t>Recover the amputated part and whenever possible take it with the victim</a:t>
            </a:r>
          </a:p>
          <a:p>
            <a:pPr eaLnBrk="1" hangingPunct="1">
              <a:lnSpc>
                <a:spcPct val="90000"/>
              </a:lnSpc>
            </a:pPr>
            <a:r>
              <a:rPr lang="en-US" altLang="en-US" smtClean="0"/>
              <a:t>To care for the amputated body part:</a:t>
            </a:r>
          </a:p>
          <a:p>
            <a:pPr lvl="1" eaLnBrk="1" hangingPunct="1">
              <a:lnSpc>
                <a:spcPct val="90000"/>
              </a:lnSpc>
            </a:pPr>
            <a:r>
              <a:rPr lang="en-US" altLang="en-US" sz="2400" smtClean="0"/>
              <a:t>The amputated part does not need to be cleaned</a:t>
            </a:r>
          </a:p>
          <a:p>
            <a:pPr lvl="1" eaLnBrk="1" hangingPunct="1">
              <a:lnSpc>
                <a:spcPct val="90000"/>
              </a:lnSpc>
            </a:pPr>
            <a:r>
              <a:rPr lang="en-US" altLang="en-US" sz="2400" smtClean="0"/>
              <a:t>Wrap the amputated part with a dry sterile gauze or other clean cloth</a:t>
            </a:r>
          </a:p>
          <a:p>
            <a:pPr lvl="1" eaLnBrk="1" hangingPunct="1">
              <a:lnSpc>
                <a:spcPct val="90000"/>
              </a:lnSpc>
            </a:pPr>
            <a:r>
              <a:rPr lang="en-US" altLang="en-US" sz="2400" smtClean="0"/>
              <a:t>Put the wrapped amputated part in a plastic bag or other waterproof container</a:t>
            </a:r>
          </a:p>
          <a:p>
            <a:pPr lvl="1" eaLnBrk="1" hangingPunct="1">
              <a:lnSpc>
                <a:spcPct val="90000"/>
              </a:lnSpc>
            </a:pPr>
            <a:r>
              <a:rPr lang="en-US" altLang="en-US" sz="2400" smtClean="0"/>
              <a:t>Keep the amputated part cool, but do not freeze</a:t>
            </a:r>
          </a:p>
          <a:p>
            <a:pPr lvl="2" eaLnBrk="1" hangingPunct="1">
              <a:lnSpc>
                <a:spcPct val="90000"/>
              </a:lnSpc>
            </a:pPr>
            <a:r>
              <a:rPr lang="en-US" altLang="en-US" sz="2000" smtClean="0"/>
              <a:t>Place the bag or container with the wrapped part on a bed of ice</a:t>
            </a:r>
          </a:p>
          <a:p>
            <a:pPr lvl="1" eaLnBrk="1" hangingPunct="1">
              <a:lnSpc>
                <a:spcPct val="90000"/>
              </a:lnSpc>
            </a:pPr>
            <a:r>
              <a:rPr lang="en-US" altLang="en-US" sz="2000" smtClean="0"/>
              <a:t>Seek medical attention immediately</a:t>
            </a:r>
          </a:p>
        </p:txBody>
      </p:sp>
    </p:spTree>
    <p:extLst>
      <p:ext uri="{BB962C8B-B14F-4D97-AF65-F5344CB8AC3E}">
        <p14:creationId xmlns:p14="http://schemas.microsoft.com/office/powerpoint/2010/main" val="2554500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3251" name="Rectangle 2"/>
          <p:cNvSpPr>
            <a:spLocks noGrp="1" noChangeArrowheads="1"/>
          </p:cNvSpPr>
          <p:nvPr>
            <p:ph type="title"/>
          </p:nvPr>
        </p:nvSpPr>
        <p:spPr>
          <a:xfrm>
            <a:off x="457200" y="152400"/>
            <a:ext cx="8229600" cy="639763"/>
          </a:xfrm>
        </p:spPr>
        <p:txBody>
          <a:bodyPr/>
          <a:lstStyle/>
          <a:p>
            <a:pPr eaLnBrk="1" hangingPunct="1"/>
            <a:r>
              <a:rPr lang="en-US" altLang="en-US" sz="4000" b="1" smtClean="0"/>
              <a:t>Checking for Spinal Injuries</a:t>
            </a:r>
          </a:p>
        </p:txBody>
      </p:sp>
      <p:sp>
        <p:nvSpPr>
          <p:cNvPr id="53252" name="Rectangle 3"/>
          <p:cNvSpPr>
            <a:spLocks noGrp="1" noChangeArrowheads="1"/>
          </p:cNvSpPr>
          <p:nvPr>
            <p:ph type="body" idx="1"/>
          </p:nvPr>
        </p:nvSpPr>
        <p:spPr>
          <a:xfrm>
            <a:off x="457200" y="838200"/>
            <a:ext cx="8229600" cy="5791200"/>
          </a:xfrm>
        </p:spPr>
        <p:txBody>
          <a:bodyPr/>
          <a:lstStyle/>
          <a:p>
            <a:pPr eaLnBrk="1" hangingPunct="1"/>
            <a:r>
              <a:rPr lang="en-US" altLang="en-US" smtClean="0"/>
              <a:t>Spinal Injuries</a:t>
            </a:r>
          </a:p>
          <a:p>
            <a:pPr lvl="1" eaLnBrk="1" hangingPunct="1"/>
            <a:r>
              <a:rPr lang="en-US" altLang="en-US" smtClean="0"/>
              <a:t>Head injuries may indicate that there are possible spinal injuries</a:t>
            </a:r>
          </a:p>
          <a:p>
            <a:pPr lvl="2" eaLnBrk="1" hangingPunct="1"/>
            <a:r>
              <a:rPr lang="en-US" altLang="en-US" smtClean="0"/>
              <a:t>It may have been moved suddenly in one or more directions, damaging the spine.</a:t>
            </a:r>
          </a:p>
          <a:p>
            <a:pPr lvl="1" eaLnBrk="1" hangingPunct="1"/>
            <a:r>
              <a:rPr lang="en-US" altLang="en-US" smtClean="0"/>
              <a:t>What to Look For</a:t>
            </a:r>
          </a:p>
          <a:p>
            <a:pPr lvl="2" eaLnBrk="1" hangingPunct="1"/>
            <a:r>
              <a:rPr lang="en-US" altLang="en-US" smtClean="0"/>
              <a:t>General signs &amp; symptoms</a:t>
            </a:r>
          </a:p>
          <a:p>
            <a:pPr lvl="3" eaLnBrk="1" hangingPunct="1"/>
            <a:r>
              <a:rPr lang="en-US" altLang="en-US" smtClean="0"/>
              <a:t>Painful movement of the arms or legs</a:t>
            </a:r>
          </a:p>
          <a:p>
            <a:pPr lvl="3" eaLnBrk="1" hangingPunct="1"/>
            <a:r>
              <a:rPr lang="en-US" altLang="en-US" smtClean="0"/>
              <a:t>Numbness, tingling, weakness, or burning sensation in the arms or legs</a:t>
            </a:r>
          </a:p>
          <a:p>
            <a:pPr lvl="3" eaLnBrk="1" hangingPunct="1"/>
            <a:r>
              <a:rPr lang="en-US" altLang="en-US" smtClean="0"/>
              <a:t>Loss of bowel or bladder control</a:t>
            </a:r>
          </a:p>
          <a:p>
            <a:pPr lvl="3" eaLnBrk="1" hangingPunct="1"/>
            <a:r>
              <a:rPr lang="en-US" altLang="en-US" smtClean="0"/>
              <a:t>Paralysis of the arms or legs</a:t>
            </a:r>
          </a:p>
          <a:p>
            <a:pPr lvl="3" eaLnBrk="1" hangingPunct="1"/>
            <a:r>
              <a:rPr lang="en-US" altLang="en-US" smtClean="0"/>
              <a:t>Deformity (odd-looking angle of the victim’s head &amp; neck</a:t>
            </a:r>
          </a:p>
        </p:txBody>
      </p:sp>
    </p:spTree>
    <p:extLst>
      <p:ext uri="{BB962C8B-B14F-4D97-AF65-F5344CB8AC3E}">
        <p14:creationId xmlns:p14="http://schemas.microsoft.com/office/powerpoint/2010/main" val="33518287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4275" name="Rectangle 2"/>
          <p:cNvSpPr>
            <a:spLocks noGrp="1" noChangeArrowheads="1"/>
          </p:cNvSpPr>
          <p:nvPr>
            <p:ph type="title"/>
          </p:nvPr>
        </p:nvSpPr>
        <p:spPr>
          <a:xfrm>
            <a:off x="304800" y="304800"/>
            <a:ext cx="8534400" cy="762000"/>
          </a:xfrm>
        </p:spPr>
        <p:txBody>
          <a:bodyPr/>
          <a:lstStyle/>
          <a:p>
            <a:pPr eaLnBrk="1" hangingPunct="1"/>
            <a:r>
              <a:rPr lang="en-US" altLang="en-US" sz="4000" b="1" smtClean="0"/>
              <a:t>Checking for Spinal Injuries Cont.</a:t>
            </a:r>
          </a:p>
        </p:txBody>
      </p:sp>
      <p:sp>
        <p:nvSpPr>
          <p:cNvPr id="54276" name="Rectangle 3"/>
          <p:cNvSpPr>
            <a:spLocks noGrp="1" noChangeArrowheads="1"/>
          </p:cNvSpPr>
          <p:nvPr>
            <p:ph type="body" idx="1"/>
          </p:nvPr>
        </p:nvSpPr>
        <p:spPr>
          <a:xfrm>
            <a:off x="457200" y="1295400"/>
            <a:ext cx="8229600" cy="4191000"/>
          </a:xfrm>
        </p:spPr>
        <p:txBody>
          <a:bodyPr/>
          <a:lstStyle/>
          <a:p>
            <a:pPr eaLnBrk="1" hangingPunct="1">
              <a:lnSpc>
                <a:spcPct val="90000"/>
              </a:lnSpc>
            </a:pPr>
            <a:r>
              <a:rPr lang="en-US" altLang="en-US" smtClean="0"/>
              <a:t>What to Do:</a:t>
            </a:r>
          </a:p>
          <a:p>
            <a:pPr lvl="1" eaLnBrk="1" hangingPunct="1">
              <a:lnSpc>
                <a:spcPct val="90000"/>
              </a:lnSpc>
            </a:pPr>
            <a:r>
              <a:rPr lang="en-US" altLang="en-US" smtClean="0"/>
              <a:t>Stabilize the victim against any movement.</a:t>
            </a:r>
          </a:p>
          <a:p>
            <a:pPr lvl="1" eaLnBrk="1" hangingPunct="1">
              <a:lnSpc>
                <a:spcPct val="90000"/>
              </a:lnSpc>
            </a:pPr>
            <a:r>
              <a:rPr lang="en-US" altLang="en-US" smtClean="0"/>
              <a:t>Check ABCs. </a:t>
            </a:r>
            <a:r>
              <a:rPr lang="en-US" altLang="en-US" sz="2000" smtClean="0"/>
              <a:t>(</a:t>
            </a:r>
            <a:r>
              <a:rPr lang="en-US" altLang="en-US" sz="2000" b="1" smtClean="0"/>
              <a:t>A</a:t>
            </a:r>
            <a:r>
              <a:rPr lang="en-US" altLang="en-US" sz="2000" smtClean="0"/>
              <a:t>irway </a:t>
            </a:r>
            <a:r>
              <a:rPr lang="en-US" altLang="en-US" sz="2000" b="1" smtClean="0"/>
              <a:t>B</a:t>
            </a:r>
            <a:r>
              <a:rPr lang="en-US" altLang="en-US" sz="2000" smtClean="0"/>
              <a:t>reathing </a:t>
            </a:r>
            <a:r>
              <a:rPr lang="en-US" altLang="en-US" sz="2000" b="1" smtClean="0"/>
              <a:t>C</a:t>
            </a:r>
            <a:r>
              <a:rPr lang="en-US" altLang="en-US" sz="2000" smtClean="0"/>
              <a:t>irculation)</a:t>
            </a:r>
          </a:p>
          <a:p>
            <a:pPr eaLnBrk="1" hangingPunct="1">
              <a:lnSpc>
                <a:spcPct val="90000"/>
              </a:lnSpc>
            </a:pPr>
            <a:r>
              <a:rPr lang="en-US" altLang="en-US" smtClean="0"/>
              <a:t>Unresponsive Victim:</a:t>
            </a:r>
          </a:p>
          <a:p>
            <a:pPr lvl="1" eaLnBrk="1" hangingPunct="1">
              <a:lnSpc>
                <a:spcPct val="90000"/>
              </a:lnSpc>
            </a:pPr>
            <a:r>
              <a:rPr lang="en-US" altLang="en-US" smtClean="0"/>
              <a:t>Look for cuts, bruise, and deformities.</a:t>
            </a:r>
          </a:p>
          <a:p>
            <a:pPr lvl="1" eaLnBrk="1" hangingPunct="1">
              <a:lnSpc>
                <a:spcPct val="90000"/>
              </a:lnSpc>
            </a:pPr>
            <a:r>
              <a:rPr lang="en-US" altLang="en-US" smtClean="0"/>
              <a:t>Test response by pinching the victim’s hand, and bare foot.</a:t>
            </a:r>
          </a:p>
          <a:p>
            <a:pPr lvl="2" eaLnBrk="1" hangingPunct="1">
              <a:lnSpc>
                <a:spcPct val="90000"/>
              </a:lnSpc>
            </a:pPr>
            <a:r>
              <a:rPr lang="en-US" altLang="en-US" smtClean="0"/>
              <a:t>If no reaction, assume the victim may have spinal damage.</a:t>
            </a:r>
          </a:p>
        </p:txBody>
      </p:sp>
    </p:spTree>
    <p:extLst>
      <p:ext uri="{BB962C8B-B14F-4D97-AF65-F5344CB8AC3E}">
        <p14:creationId xmlns:p14="http://schemas.microsoft.com/office/powerpoint/2010/main" val="3058360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5299" name="Rectangle 2"/>
          <p:cNvSpPr>
            <a:spLocks noGrp="1" noChangeArrowheads="1"/>
          </p:cNvSpPr>
          <p:nvPr>
            <p:ph type="title"/>
          </p:nvPr>
        </p:nvSpPr>
        <p:spPr>
          <a:xfrm>
            <a:off x="304800" y="228600"/>
            <a:ext cx="8610600" cy="762000"/>
          </a:xfrm>
        </p:spPr>
        <p:txBody>
          <a:bodyPr/>
          <a:lstStyle/>
          <a:p>
            <a:pPr eaLnBrk="1" hangingPunct="1"/>
            <a:r>
              <a:rPr lang="en-US" altLang="en-US" sz="4000" b="1" smtClean="0"/>
              <a:t>Checking for Spinal Injuries Cont.</a:t>
            </a:r>
          </a:p>
        </p:txBody>
      </p:sp>
      <p:sp>
        <p:nvSpPr>
          <p:cNvPr id="55300" name="Rectangle 3"/>
          <p:cNvSpPr>
            <a:spLocks noGrp="1" noChangeArrowheads="1"/>
          </p:cNvSpPr>
          <p:nvPr>
            <p:ph type="body" idx="1"/>
          </p:nvPr>
        </p:nvSpPr>
        <p:spPr>
          <a:xfrm>
            <a:off x="304800" y="1219200"/>
            <a:ext cx="7315200" cy="5135563"/>
          </a:xfrm>
        </p:spPr>
        <p:txBody>
          <a:bodyPr/>
          <a:lstStyle/>
          <a:p>
            <a:pPr eaLnBrk="1" hangingPunct="1"/>
            <a:r>
              <a:rPr lang="en-US" altLang="en-US" smtClean="0"/>
              <a:t>Responsive Victim</a:t>
            </a:r>
          </a:p>
          <a:p>
            <a:pPr lvl="1" eaLnBrk="1" hangingPunct="1"/>
            <a:r>
              <a:rPr lang="en-US" altLang="en-US" smtClean="0"/>
              <a:t>Upper Extremity Checks:</a:t>
            </a:r>
          </a:p>
          <a:p>
            <a:pPr lvl="2" eaLnBrk="1" hangingPunct="1"/>
            <a:r>
              <a:rPr lang="en-US" altLang="en-US" smtClean="0">
                <a:solidFill>
                  <a:srgbClr val="F72B65"/>
                </a:solidFill>
              </a:rPr>
              <a:t>Victim wiggles fingers.</a:t>
            </a:r>
          </a:p>
          <a:p>
            <a:pPr lvl="2" eaLnBrk="1" hangingPunct="1"/>
            <a:r>
              <a:rPr lang="en-US" altLang="en-US" smtClean="0">
                <a:solidFill>
                  <a:schemeClr val="folHlink"/>
                </a:solidFill>
              </a:rPr>
              <a:t>Victim feels rescuer squeeze fingers.</a:t>
            </a:r>
          </a:p>
          <a:p>
            <a:pPr lvl="2" eaLnBrk="1" hangingPunct="1"/>
            <a:r>
              <a:rPr lang="en-US" altLang="en-US" smtClean="0">
                <a:solidFill>
                  <a:srgbClr val="66CCFF"/>
                </a:solidFill>
              </a:rPr>
              <a:t>Victim squeeze rescuer’s hand.</a:t>
            </a:r>
          </a:p>
          <a:p>
            <a:pPr lvl="1" eaLnBrk="1" hangingPunct="1"/>
            <a:r>
              <a:rPr lang="en-US" altLang="en-US" smtClean="0"/>
              <a:t>Lower Extremity Checks:</a:t>
            </a:r>
          </a:p>
          <a:p>
            <a:pPr lvl="2" eaLnBrk="1" hangingPunct="1"/>
            <a:r>
              <a:rPr lang="en-US" altLang="en-US" smtClean="0">
                <a:solidFill>
                  <a:srgbClr val="F72B65"/>
                </a:solidFill>
              </a:rPr>
              <a:t>Victim wiggles toes.	</a:t>
            </a:r>
          </a:p>
          <a:p>
            <a:pPr lvl="2" eaLnBrk="1" hangingPunct="1"/>
            <a:r>
              <a:rPr lang="en-US" altLang="en-US" smtClean="0">
                <a:solidFill>
                  <a:schemeClr val="folHlink"/>
                </a:solidFill>
              </a:rPr>
              <a:t>Victim feels rescuer squeezes toes.</a:t>
            </a:r>
          </a:p>
          <a:p>
            <a:pPr lvl="2" eaLnBrk="1" hangingPunct="1"/>
            <a:r>
              <a:rPr lang="en-US" altLang="en-US" smtClean="0">
                <a:solidFill>
                  <a:srgbClr val="66CCFF"/>
                </a:solidFill>
              </a:rPr>
              <a:t>Victim pushes foot against rescuer’s hand.</a:t>
            </a:r>
          </a:p>
        </p:txBody>
      </p:sp>
    </p:spTree>
    <p:extLst>
      <p:ext uri="{BB962C8B-B14F-4D97-AF65-F5344CB8AC3E}">
        <p14:creationId xmlns:p14="http://schemas.microsoft.com/office/powerpoint/2010/main" val="331496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6323" name="Rectangle 2"/>
          <p:cNvSpPr>
            <a:spLocks noGrp="1" noChangeArrowheads="1"/>
          </p:cNvSpPr>
          <p:nvPr>
            <p:ph type="title"/>
          </p:nvPr>
        </p:nvSpPr>
        <p:spPr>
          <a:xfrm>
            <a:off x="457200" y="274638"/>
            <a:ext cx="8229600" cy="715962"/>
          </a:xfrm>
        </p:spPr>
        <p:txBody>
          <a:bodyPr/>
          <a:lstStyle/>
          <a:p>
            <a:pPr eaLnBrk="1" hangingPunct="1"/>
            <a:r>
              <a:rPr lang="en-US" altLang="en-US" sz="4000" b="1" smtClean="0"/>
              <a:t>Stroke (Brain Attack)</a:t>
            </a:r>
          </a:p>
        </p:txBody>
      </p:sp>
      <p:sp>
        <p:nvSpPr>
          <p:cNvPr id="56324" name="Rectangle 3"/>
          <p:cNvSpPr>
            <a:spLocks noGrp="1" noChangeArrowheads="1"/>
          </p:cNvSpPr>
          <p:nvPr>
            <p:ph type="body" sz="half" idx="1"/>
          </p:nvPr>
        </p:nvSpPr>
        <p:spPr/>
        <p:txBody>
          <a:bodyPr/>
          <a:lstStyle/>
          <a:p>
            <a:pPr eaLnBrk="1" hangingPunct="1"/>
            <a:r>
              <a:rPr lang="en-US" altLang="en-US" smtClean="0"/>
              <a:t>What is Stroke?</a:t>
            </a:r>
          </a:p>
          <a:p>
            <a:pPr lvl="1" eaLnBrk="1" hangingPunct="1"/>
            <a:r>
              <a:rPr lang="en-US" altLang="en-US" smtClean="0"/>
              <a:t>Tissue damage to area of the brain due to disruption in blood supply, depriving that area of the brain of oxygen.</a:t>
            </a:r>
          </a:p>
        </p:txBody>
      </p:sp>
      <p:pic>
        <p:nvPicPr>
          <p:cNvPr id="56325" name="Picture 4" descr="strok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600200"/>
            <a:ext cx="4038600" cy="367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48752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5"/>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7347" name="Rectangle 2"/>
          <p:cNvSpPr>
            <a:spLocks noGrp="1" noChangeArrowheads="1"/>
          </p:cNvSpPr>
          <p:nvPr>
            <p:ph type="title"/>
          </p:nvPr>
        </p:nvSpPr>
        <p:spPr>
          <a:xfrm>
            <a:off x="457200" y="274638"/>
            <a:ext cx="8229600" cy="792162"/>
          </a:xfrm>
        </p:spPr>
        <p:txBody>
          <a:bodyPr/>
          <a:lstStyle/>
          <a:p>
            <a:pPr eaLnBrk="1" hangingPunct="1"/>
            <a:r>
              <a:rPr lang="en-US" altLang="en-US" sz="4000" b="1" smtClean="0"/>
              <a:t>Stroke (Brain Attack) Cont.</a:t>
            </a:r>
          </a:p>
        </p:txBody>
      </p:sp>
      <p:sp>
        <p:nvSpPr>
          <p:cNvPr id="57348" name="Rectangle 3"/>
          <p:cNvSpPr>
            <a:spLocks noGrp="1" noChangeArrowheads="1"/>
          </p:cNvSpPr>
          <p:nvPr>
            <p:ph type="body" sz="half" idx="1"/>
          </p:nvPr>
        </p:nvSpPr>
        <p:spPr>
          <a:xfrm>
            <a:off x="457200" y="1143000"/>
            <a:ext cx="6324600" cy="4983163"/>
          </a:xfrm>
        </p:spPr>
        <p:txBody>
          <a:bodyPr/>
          <a:lstStyle/>
          <a:p>
            <a:pPr eaLnBrk="1" hangingPunct="1"/>
            <a:r>
              <a:rPr lang="en-US" altLang="en-US" sz="2800" smtClean="0"/>
              <a:t>Signs and Symptoms of Stroke:</a:t>
            </a:r>
          </a:p>
          <a:p>
            <a:pPr lvl="1" eaLnBrk="1" hangingPunct="1"/>
            <a:r>
              <a:rPr lang="en-US" altLang="en-US" sz="2400" smtClean="0"/>
              <a:t>Weakness or numbness of the                        face, arm, or leg (usually on one                     side of the body)</a:t>
            </a:r>
          </a:p>
          <a:p>
            <a:pPr lvl="1" eaLnBrk="1" hangingPunct="1"/>
            <a:r>
              <a:rPr lang="en-US" altLang="en-US" sz="2400" smtClean="0"/>
              <a:t>Blurred or decreased vision,                    especially in one eye.</a:t>
            </a:r>
          </a:p>
          <a:p>
            <a:pPr lvl="1" eaLnBrk="1" hangingPunct="1"/>
            <a:r>
              <a:rPr lang="en-US" altLang="en-US" sz="2400" smtClean="0"/>
              <a:t>Problems speaking or understanding</a:t>
            </a:r>
          </a:p>
          <a:p>
            <a:pPr lvl="1" eaLnBrk="1" hangingPunct="1"/>
            <a:r>
              <a:rPr lang="en-US" altLang="en-US" sz="2400" smtClean="0"/>
              <a:t>Unexplained, severe headache</a:t>
            </a:r>
          </a:p>
          <a:p>
            <a:pPr lvl="1" eaLnBrk="1" hangingPunct="1"/>
            <a:r>
              <a:rPr lang="en-US" altLang="en-US" sz="2400" smtClean="0"/>
              <a:t>Dizziness, unsteadiness,                                    or sudden fall</a:t>
            </a:r>
          </a:p>
        </p:txBody>
      </p:sp>
      <p:graphicFrame>
        <p:nvGraphicFramePr>
          <p:cNvPr id="57349" name="Object 6"/>
          <p:cNvGraphicFramePr>
            <a:graphicFrameLocks noGrp="1" noChangeAspect="1"/>
          </p:cNvGraphicFramePr>
          <p:nvPr>
            <p:ph sz="quarter" idx="2"/>
          </p:nvPr>
        </p:nvGraphicFramePr>
        <p:xfrm>
          <a:off x="6172200" y="1371600"/>
          <a:ext cx="2246313" cy="2185988"/>
        </p:xfrm>
        <a:graphic>
          <a:graphicData uri="http://schemas.openxmlformats.org/presentationml/2006/ole">
            <mc:AlternateContent xmlns:mc="http://schemas.openxmlformats.org/markup-compatibility/2006">
              <mc:Choice xmlns:v="urn:schemas-microsoft-com:vml" Requires="v">
                <p:oleObj spid="_x0000_s8218" name="Image" r:id="rId3" imgW="2363572" imgH="2300035" progId="Photoshop.Image.5">
                  <p:embed/>
                </p:oleObj>
              </mc:Choice>
              <mc:Fallback>
                <p:oleObj name="Image" r:id="rId3" imgW="2363572" imgH="2300035" progId="Photoshop.Image.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371600"/>
                        <a:ext cx="2246313"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0" name="Object 8"/>
          <p:cNvGraphicFramePr>
            <a:graphicFrameLocks noGrp="1" noChangeAspect="1"/>
          </p:cNvGraphicFramePr>
          <p:nvPr>
            <p:ph sz="quarter" idx="3"/>
          </p:nvPr>
        </p:nvGraphicFramePr>
        <p:xfrm>
          <a:off x="5791200" y="4191000"/>
          <a:ext cx="2262188" cy="2185988"/>
        </p:xfrm>
        <a:graphic>
          <a:graphicData uri="http://schemas.openxmlformats.org/presentationml/2006/ole">
            <mc:AlternateContent xmlns:mc="http://schemas.openxmlformats.org/markup-compatibility/2006">
              <mc:Choice xmlns:v="urn:schemas-microsoft-com:vml" Requires="v">
                <p:oleObj spid="_x0000_s8219" name="Image" r:id="rId5" imgW="2261913" imgH="2185669" progId="Photoshop.Image.5">
                  <p:embed/>
                </p:oleObj>
              </mc:Choice>
              <mc:Fallback>
                <p:oleObj name="Image" r:id="rId5" imgW="2261913" imgH="2185669" progId="Photoshop.Image.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191000"/>
                        <a:ext cx="2262188"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31597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5"/>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8371" name="Rectangle 6"/>
          <p:cNvSpPr>
            <a:spLocks noGrp="1" noChangeArrowheads="1"/>
          </p:cNvSpPr>
          <p:nvPr>
            <p:ph type="title"/>
          </p:nvPr>
        </p:nvSpPr>
        <p:spPr>
          <a:xfrm>
            <a:off x="457200" y="152400"/>
            <a:ext cx="8229600" cy="639763"/>
          </a:xfrm>
        </p:spPr>
        <p:txBody>
          <a:bodyPr/>
          <a:lstStyle/>
          <a:p>
            <a:pPr eaLnBrk="1" hangingPunct="1"/>
            <a:r>
              <a:rPr lang="en-US" altLang="en-US" sz="4000" b="1" smtClean="0"/>
              <a:t>Bites and Stings</a:t>
            </a:r>
          </a:p>
        </p:txBody>
      </p:sp>
      <p:sp>
        <p:nvSpPr>
          <p:cNvPr id="58372" name="Rectangle 4"/>
          <p:cNvSpPr>
            <a:spLocks noGrp="1" noChangeArrowheads="1"/>
          </p:cNvSpPr>
          <p:nvPr>
            <p:ph type="body" sz="half" idx="1"/>
          </p:nvPr>
        </p:nvSpPr>
        <p:spPr>
          <a:xfrm>
            <a:off x="1447800" y="914400"/>
            <a:ext cx="7391400" cy="5211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en-US" altLang="en-US" smtClean="0"/>
              <a:t>Insect stings and bites</a:t>
            </a:r>
          </a:p>
          <a:p>
            <a:pPr lvl="1" eaLnBrk="1" hangingPunct="1"/>
            <a:r>
              <a:rPr lang="en-US" altLang="en-US" smtClean="0"/>
              <a:t>What to Look For:</a:t>
            </a:r>
          </a:p>
          <a:p>
            <a:pPr lvl="2" eaLnBrk="1" hangingPunct="1"/>
            <a:r>
              <a:rPr lang="en-US" altLang="en-US" smtClean="0"/>
              <a:t>Check the sting site to see if a stinger and venom sac are embedded in the skin.</a:t>
            </a:r>
          </a:p>
          <a:p>
            <a:pPr lvl="3" eaLnBrk="1" hangingPunct="1"/>
            <a:r>
              <a:rPr lang="en-US" altLang="en-US" smtClean="0"/>
              <a:t>Bees are the only stinging insects that leave their stingers and venom sacs behind.</a:t>
            </a:r>
          </a:p>
          <a:p>
            <a:pPr lvl="3" eaLnBrk="1" hangingPunct="1"/>
            <a:r>
              <a:rPr lang="en-US" altLang="en-US" smtClean="0"/>
              <a:t>Scrape the stinger and venom sac away with a hard object such as a long fingernail, credit card, scissor edge, or knife blade.</a:t>
            </a:r>
          </a:p>
          <a:p>
            <a:pPr lvl="2" eaLnBrk="1" hangingPunct="1"/>
            <a:r>
              <a:rPr lang="en-US" altLang="en-US" smtClean="0"/>
              <a:t>Reactions generally localized pain, itching, and swelling.</a:t>
            </a:r>
          </a:p>
          <a:p>
            <a:pPr lvl="2" eaLnBrk="1" hangingPunct="1"/>
            <a:r>
              <a:rPr lang="en-US" altLang="en-US" smtClean="0"/>
              <a:t>Allergic reaction (anaphylaxis) occurs will be a life threatening.</a:t>
            </a:r>
          </a:p>
        </p:txBody>
      </p:sp>
      <p:pic>
        <p:nvPicPr>
          <p:cNvPr id="58373" name="Picture 8" descr="be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52400" y="2895600"/>
            <a:ext cx="2895600" cy="173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5830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en-US" smtClean="0">
                <a:solidFill>
                  <a:schemeClr val="bg1"/>
                </a:solidFill>
              </a:rPr>
              <a:t>What does defibrillation mean?</a:t>
            </a:r>
            <a:br>
              <a:rPr lang="en-US" smtClean="0">
                <a:solidFill>
                  <a:schemeClr val="bg1"/>
                </a:solidFill>
              </a:rPr>
            </a:br>
            <a:endParaRPr lang="en-IN" smtClean="0"/>
          </a:p>
        </p:txBody>
      </p:sp>
      <p:sp>
        <p:nvSpPr>
          <p:cNvPr id="7171" name="Content Placeholder 2"/>
          <p:cNvSpPr>
            <a:spLocks noGrp="1" noChangeArrowheads="1"/>
          </p:cNvSpPr>
          <p:nvPr>
            <p:ph idx="1"/>
          </p:nvPr>
        </p:nvSpPr>
        <p:spPr/>
        <p:txBody>
          <a:bodyPr/>
          <a:lstStyle/>
          <a:p>
            <a:r>
              <a:rPr lang="en-US" smtClean="0">
                <a:solidFill>
                  <a:schemeClr val="bg1"/>
                </a:solidFill>
              </a:rPr>
              <a:t>: an </a:t>
            </a:r>
            <a:r>
              <a:rPr lang="en-US" smtClean="0">
                <a:solidFill>
                  <a:srgbClr val="FFFF00"/>
                </a:solidFill>
              </a:rPr>
              <a:t>electronic device </a:t>
            </a:r>
            <a:r>
              <a:rPr lang="en-US" smtClean="0">
                <a:solidFill>
                  <a:schemeClr val="bg1"/>
                </a:solidFill>
              </a:rPr>
              <a:t>that </a:t>
            </a:r>
            <a:r>
              <a:rPr lang="en-US" u="sng" smtClean="0">
                <a:solidFill>
                  <a:schemeClr val="bg1"/>
                </a:solidFill>
              </a:rPr>
              <a:t>applies </a:t>
            </a:r>
            <a:r>
              <a:rPr lang="en-US" smtClean="0">
                <a:solidFill>
                  <a:schemeClr val="bg1"/>
                </a:solidFill>
              </a:rPr>
              <a:t>an </a:t>
            </a:r>
            <a:r>
              <a:rPr lang="en-US" b="1" smtClean="0">
                <a:solidFill>
                  <a:srgbClr val="FFFF00"/>
                </a:solidFill>
              </a:rPr>
              <a:t>electric shock </a:t>
            </a:r>
            <a:r>
              <a:rPr lang="en-US" smtClean="0">
                <a:solidFill>
                  <a:srgbClr val="66CCFF"/>
                </a:solidFill>
              </a:rPr>
              <a:t>to restore the rhythm </a:t>
            </a:r>
            <a:r>
              <a:rPr lang="en-US" b="1" smtClean="0">
                <a:solidFill>
                  <a:schemeClr val="bg1"/>
                </a:solidFill>
              </a:rPr>
              <a:t>of a fibrillating heart.</a:t>
            </a:r>
          </a:p>
          <a:p>
            <a:r>
              <a:rPr lang="en-US" smtClean="0">
                <a:solidFill>
                  <a:srgbClr val="202124"/>
                </a:solidFill>
              </a:rPr>
              <a:t> </a:t>
            </a:r>
            <a:r>
              <a:rPr lang="en-US" smtClean="0">
                <a:solidFill>
                  <a:schemeClr val="bg1"/>
                </a:solidFill>
              </a:rPr>
              <a:t>It uses an electrical shock to reset the electrical state of the heart so that it may beat to a rhythm controlled by its own natural pacemaker cells.</a:t>
            </a:r>
            <a:endParaRPr lang="en-IN" smtClean="0">
              <a:solidFill>
                <a:schemeClr val="bg1"/>
              </a:solidFill>
            </a:endParaRPr>
          </a:p>
        </p:txBody>
      </p:sp>
      <p:sp>
        <p:nvSpPr>
          <p:cNvPr id="7172" name="Footer Placeholder 3"/>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mtClean="0">
                <a:solidFill>
                  <a:srgbClr val="3366CC"/>
                </a:solidFill>
                <a:latin typeface="Arial Narrow" pitchFamily="34" charset="0"/>
              </a:rPr>
              <a:t>Facilities Planning &amp; Management</a:t>
            </a:r>
          </a:p>
          <a:p>
            <a:r>
              <a:rPr lang="en-US" smtClean="0">
                <a:solidFill>
                  <a:srgbClr val="3366CC"/>
                </a:solidFill>
                <a:latin typeface="Arial Narrow" pitchFamily="34" charset="0"/>
              </a:rPr>
              <a:t>UW-Eau Claire</a:t>
            </a:r>
          </a:p>
        </p:txBody>
      </p:sp>
    </p:spTree>
    <p:extLst>
      <p:ext uri="{BB962C8B-B14F-4D97-AF65-F5344CB8AC3E}">
        <p14:creationId xmlns:p14="http://schemas.microsoft.com/office/powerpoint/2010/main" val="2683453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5"/>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59395" name="Rectangle 2"/>
          <p:cNvSpPr>
            <a:spLocks noGrp="1" noChangeArrowheads="1"/>
          </p:cNvSpPr>
          <p:nvPr>
            <p:ph type="title"/>
          </p:nvPr>
        </p:nvSpPr>
        <p:spPr>
          <a:xfrm>
            <a:off x="457200" y="274638"/>
            <a:ext cx="8229600" cy="792162"/>
          </a:xfrm>
        </p:spPr>
        <p:txBody>
          <a:bodyPr/>
          <a:lstStyle/>
          <a:p>
            <a:pPr eaLnBrk="1" hangingPunct="1"/>
            <a:r>
              <a:rPr lang="en-US" altLang="en-US" sz="4000" b="1" smtClean="0"/>
              <a:t>Bites and Stings Cont.</a:t>
            </a:r>
          </a:p>
        </p:txBody>
      </p:sp>
      <p:sp>
        <p:nvSpPr>
          <p:cNvPr id="59396" name="Rectangle 3"/>
          <p:cNvSpPr>
            <a:spLocks noGrp="1" noChangeArrowheads="1"/>
          </p:cNvSpPr>
          <p:nvPr>
            <p:ph type="body" sz="half" idx="1"/>
          </p:nvPr>
        </p:nvSpPr>
        <p:spPr>
          <a:xfrm>
            <a:off x="1524000" y="1066800"/>
            <a:ext cx="7315200" cy="4754563"/>
          </a:xfrm>
        </p:spPr>
        <p:txBody>
          <a:bodyPr/>
          <a:lstStyle/>
          <a:p>
            <a:pPr eaLnBrk="1" hangingPunct="1"/>
            <a:r>
              <a:rPr lang="en-US" altLang="en-US" smtClean="0"/>
              <a:t>Insect stings and bites Cont.</a:t>
            </a:r>
          </a:p>
          <a:p>
            <a:pPr lvl="1" eaLnBrk="1" hangingPunct="1"/>
            <a:r>
              <a:rPr lang="en-US" altLang="en-US" smtClean="0"/>
              <a:t>What to Do:</a:t>
            </a:r>
          </a:p>
          <a:p>
            <a:pPr lvl="2" eaLnBrk="1" hangingPunct="1"/>
            <a:r>
              <a:rPr lang="en-US" altLang="en-US" smtClean="0"/>
              <a:t>Ask the victim if he/she has had a reaction before.</a:t>
            </a:r>
          </a:p>
          <a:p>
            <a:pPr lvl="2" eaLnBrk="1" hangingPunct="1"/>
            <a:r>
              <a:rPr lang="en-US" altLang="en-US" smtClean="0"/>
              <a:t>Wash the sting site with soap and water to prevent infection.</a:t>
            </a:r>
          </a:p>
          <a:p>
            <a:pPr lvl="2" eaLnBrk="1" hangingPunct="1"/>
            <a:r>
              <a:rPr lang="en-US" altLang="en-US" smtClean="0"/>
              <a:t>Apply an ice pack over the sting site to slow absorption of the venom and relieve pain. </a:t>
            </a:r>
          </a:p>
          <a:p>
            <a:pPr lvl="3" eaLnBrk="1" hangingPunct="1"/>
            <a:r>
              <a:rPr lang="en-US" altLang="en-US" smtClean="0"/>
              <a:t>Because bee venom is acidic, a paste made of baking soda and water can help.</a:t>
            </a:r>
          </a:p>
          <a:p>
            <a:pPr lvl="2" eaLnBrk="1" hangingPunct="1"/>
            <a:r>
              <a:rPr lang="en-US" altLang="en-US" smtClean="0"/>
              <a:t>Seek medical attention if necessary.</a:t>
            </a:r>
            <a:endParaRPr lang="en-US" altLang="en-US" sz="2000" smtClean="0"/>
          </a:p>
        </p:txBody>
      </p:sp>
      <p:pic>
        <p:nvPicPr>
          <p:cNvPr id="59397" name="Picture 6" descr="be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rot="1293679">
            <a:off x="609600" y="1600200"/>
            <a:ext cx="2076450" cy="345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9200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5"/>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60419" name="Rectangle 2"/>
          <p:cNvSpPr>
            <a:spLocks noGrp="1" noChangeArrowheads="1"/>
          </p:cNvSpPr>
          <p:nvPr>
            <p:ph type="title"/>
          </p:nvPr>
        </p:nvSpPr>
        <p:spPr>
          <a:xfrm>
            <a:off x="457200" y="274638"/>
            <a:ext cx="8229600" cy="639762"/>
          </a:xfrm>
        </p:spPr>
        <p:txBody>
          <a:bodyPr/>
          <a:lstStyle/>
          <a:p>
            <a:pPr eaLnBrk="1" hangingPunct="1"/>
            <a:r>
              <a:rPr lang="en-US" altLang="en-US" sz="4000" b="1" smtClean="0"/>
              <a:t>Bites and Stings Cont.</a:t>
            </a:r>
          </a:p>
        </p:txBody>
      </p:sp>
      <p:sp>
        <p:nvSpPr>
          <p:cNvPr id="60420" name="Rectangle 3"/>
          <p:cNvSpPr>
            <a:spLocks noGrp="1" noChangeArrowheads="1"/>
          </p:cNvSpPr>
          <p:nvPr>
            <p:ph type="body" sz="half" idx="1"/>
          </p:nvPr>
        </p:nvSpPr>
        <p:spPr>
          <a:xfrm>
            <a:off x="457200" y="1219200"/>
            <a:ext cx="7467600" cy="4906963"/>
          </a:xfrm>
        </p:spPr>
        <p:txBody>
          <a:bodyPr/>
          <a:lstStyle/>
          <a:p>
            <a:pPr eaLnBrk="1" hangingPunct="1"/>
            <a:r>
              <a:rPr lang="en-US" altLang="en-US" b="1" smtClean="0">
                <a:solidFill>
                  <a:srgbClr val="66CCFF"/>
                </a:solidFill>
              </a:rPr>
              <a:t>Tick bites</a:t>
            </a:r>
          </a:p>
          <a:p>
            <a:pPr lvl="1" eaLnBrk="1" hangingPunct="1"/>
            <a:r>
              <a:rPr lang="en-US" altLang="en-US" smtClean="0"/>
              <a:t>Tick can remain embedded for days without the victim’s realizing it.</a:t>
            </a:r>
          </a:p>
          <a:p>
            <a:pPr lvl="1" eaLnBrk="1" hangingPunct="1"/>
            <a:r>
              <a:rPr lang="en-US" altLang="en-US" smtClean="0"/>
              <a:t>Most tick bites are harmless, although ticks can carry serious diseases.</a:t>
            </a:r>
          </a:p>
          <a:p>
            <a:pPr lvl="1" eaLnBrk="1" hangingPunct="1"/>
            <a:r>
              <a:rPr lang="en-US" altLang="en-US" smtClean="0"/>
              <a:t>Symptoms usually begin 3 to 12 days after a tick bites.</a:t>
            </a:r>
          </a:p>
        </p:txBody>
      </p:sp>
      <p:pic>
        <p:nvPicPr>
          <p:cNvPr id="60421" name="Picture 7" descr="zecke-anim-weiss"/>
          <p:cNvPicPr>
            <a:picLocks noGrp="1" noChangeAspect="1" noChangeArrowheads="1" noCrop="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267200" y="4267200"/>
            <a:ext cx="2074863"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09647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5"/>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61443" name="Rectangle 2"/>
          <p:cNvSpPr>
            <a:spLocks noGrp="1" noChangeArrowheads="1"/>
          </p:cNvSpPr>
          <p:nvPr>
            <p:ph type="title"/>
          </p:nvPr>
        </p:nvSpPr>
        <p:spPr>
          <a:xfrm>
            <a:off x="457200" y="152400"/>
            <a:ext cx="8229600" cy="639763"/>
          </a:xfrm>
        </p:spPr>
        <p:txBody>
          <a:bodyPr/>
          <a:lstStyle/>
          <a:p>
            <a:pPr eaLnBrk="1" hangingPunct="1"/>
            <a:r>
              <a:rPr lang="en-US" altLang="en-US" sz="4000" b="1" smtClean="0"/>
              <a:t>Bites and Stings Cont.</a:t>
            </a:r>
          </a:p>
        </p:txBody>
      </p:sp>
      <p:sp>
        <p:nvSpPr>
          <p:cNvPr id="61444" name="Rectangle 3"/>
          <p:cNvSpPr>
            <a:spLocks noGrp="1" noChangeArrowheads="1"/>
          </p:cNvSpPr>
          <p:nvPr>
            <p:ph type="body" sz="half" idx="1"/>
          </p:nvPr>
        </p:nvSpPr>
        <p:spPr>
          <a:xfrm>
            <a:off x="457200" y="838200"/>
            <a:ext cx="8458200" cy="5867400"/>
          </a:xfrm>
        </p:spPr>
        <p:txBody>
          <a:bodyPr/>
          <a:lstStyle/>
          <a:p>
            <a:pPr eaLnBrk="1" hangingPunct="1">
              <a:lnSpc>
                <a:spcPct val="80000"/>
              </a:lnSpc>
            </a:pPr>
            <a:r>
              <a:rPr lang="en-US" altLang="en-US" smtClean="0"/>
              <a:t>Tick Bites Cont.</a:t>
            </a:r>
          </a:p>
          <a:p>
            <a:pPr lvl="1" eaLnBrk="1" hangingPunct="1">
              <a:lnSpc>
                <a:spcPct val="80000"/>
              </a:lnSpc>
            </a:pPr>
            <a:r>
              <a:rPr lang="en-US" altLang="en-US" smtClean="0"/>
              <a:t>What to Do:</a:t>
            </a:r>
          </a:p>
          <a:p>
            <a:pPr lvl="2" eaLnBrk="1" hangingPunct="1">
              <a:lnSpc>
                <a:spcPct val="80000"/>
              </a:lnSpc>
            </a:pPr>
            <a:r>
              <a:rPr lang="en-US" altLang="en-US" smtClean="0"/>
              <a:t>The best way to remove a tick is with fine-pointed tweezers. Grab as closely to the skin as possible and pull straight back, using steady but gentle force.  </a:t>
            </a:r>
          </a:p>
          <a:p>
            <a:pPr lvl="2" eaLnBrk="1" hangingPunct="1">
              <a:lnSpc>
                <a:spcPct val="80000"/>
              </a:lnSpc>
            </a:pPr>
            <a:r>
              <a:rPr lang="en-US" altLang="en-US" smtClean="0"/>
              <a:t>Wash the bite site with soap and water.</a:t>
            </a:r>
          </a:p>
          <a:p>
            <a:pPr lvl="3" eaLnBrk="1" hangingPunct="1">
              <a:lnSpc>
                <a:spcPct val="80000"/>
              </a:lnSpc>
            </a:pPr>
            <a:r>
              <a:rPr lang="en-US" altLang="en-US" smtClean="0"/>
              <a:t>Apply rubbing alcohol to further disinfect the area.</a:t>
            </a:r>
          </a:p>
          <a:p>
            <a:pPr lvl="2" eaLnBrk="1" hangingPunct="1">
              <a:lnSpc>
                <a:spcPct val="80000"/>
              </a:lnSpc>
            </a:pPr>
            <a:r>
              <a:rPr lang="en-US" altLang="en-US" smtClean="0"/>
              <a:t>Apply an ice pack to reduce pain.</a:t>
            </a:r>
          </a:p>
          <a:p>
            <a:pPr lvl="2" eaLnBrk="1" hangingPunct="1">
              <a:lnSpc>
                <a:spcPct val="80000"/>
              </a:lnSpc>
            </a:pPr>
            <a:r>
              <a:rPr lang="en-US" altLang="en-US" smtClean="0"/>
              <a:t>Calamine lotion may provide relief from itching.</a:t>
            </a:r>
          </a:p>
          <a:p>
            <a:pPr lvl="3" eaLnBrk="1" hangingPunct="1">
              <a:lnSpc>
                <a:spcPct val="80000"/>
              </a:lnSpc>
            </a:pPr>
            <a:r>
              <a:rPr lang="en-US" altLang="en-US" smtClean="0"/>
              <a:t>Keep the area clean.</a:t>
            </a:r>
          </a:p>
          <a:p>
            <a:pPr lvl="2" eaLnBrk="1" hangingPunct="1">
              <a:lnSpc>
                <a:spcPct val="80000"/>
              </a:lnSpc>
            </a:pPr>
            <a:r>
              <a:rPr lang="en-US" altLang="en-US" smtClean="0"/>
              <a:t>Continue to watch the bite site for about               one month for a rash.</a:t>
            </a:r>
          </a:p>
          <a:p>
            <a:pPr lvl="3" eaLnBrk="1" hangingPunct="1">
              <a:lnSpc>
                <a:spcPct val="80000"/>
              </a:lnSpc>
            </a:pPr>
            <a:r>
              <a:rPr lang="en-US" altLang="en-US" smtClean="0"/>
              <a:t>If rash appears, see a physician.</a:t>
            </a:r>
          </a:p>
          <a:p>
            <a:pPr lvl="3" eaLnBrk="1" hangingPunct="1">
              <a:lnSpc>
                <a:spcPct val="80000"/>
              </a:lnSpc>
            </a:pPr>
            <a:r>
              <a:rPr lang="en-US" altLang="en-US" smtClean="0"/>
              <a:t>Also watch for other signs such as fever,                   muscle aches, sensitivity to bright light, and            paralysis that begins with leg weakness.</a:t>
            </a:r>
          </a:p>
        </p:txBody>
      </p:sp>
      <p:pic>
        <p:nvPicPr>
          <p:cNvPr id="61445" name="Picture 5" descr="Use tweezers to remove a tick. (USFDA graphic)"/>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2400" y="1905000"/>
            <a:ext cx="12954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6" name="Picture 7" descr="Calamine lotion dries the oozing and weeping of poison ivy, poison oak, and poison sumac. Soothes the irritation of the most common skin rashes. Active Ingredient: Calamine, Zinc Oxide. Inactive ingredients: Bentonite, Magma, calcium Hydroxide, Glycerin and Purified Water.">
            <a:hlinkClick r:id="rId3"/>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162800" y="4114800"/>
            <a:ext cx="1809750" cy="2286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6838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62467" name="Rectangle 2"/>
          <p:cNvSpPr>
            <a:spLocks noGrp="1" noChangeArrowheads="1"/>
          </p:cNvSpPr>
          <p:nvPr>
            <p:ph type="title"/>
          </p:nvPr>
        </p:nvSpPr>
        <p:spPr>
          <a:xfrm>
            <a:off x="457200" y="228600"/>
            <a:ext cx="8229600" cy="609600"/>
          </a:xfrm>
        </p:spPr>
        <p:txBody>
          <a:bodyPr/>
          <a:lstStyle/>
          <a:p>
            <a:pPr eaLnBrk="1" hangingPunct="1"/>
            <a:r>
              <a:rPr lang="en-US" altLang="en-US" sz="4000" b="1" smtClean="0"/>
              <a:t>Basic First Aid</a:t>
            </a:r>
          </a:p>
        </p:txBody>
      </p:sp>
      <p:sp>
        <p:nvSpPr>
          <p:cNvPr id="62468" name="Rectangle 3"/>
          <p:cNvSpPr>
            <a:spLocks noGrp="1" noChangeArrowheads="1"/>
          </p:cNvSpPr>
          <p:nvPr>
            <p:ph type="body" idx="1"/>
          </p:nvPr>
        </p:nvSpPr>
        <p:spPr>
          <a:xfrm>
            <a:off x="457200" y="914400"/>
            <a:ext cx="8229600" cy="5211763"/>
          </a:xfrm>
        </p:spPr>
        <p:txBody>
          <a:bodyPr/>
          <a:lstStyle/>
          <a:p>
            <a:pPr eaLnBrk="1" hangingPunct="1"/>
            <a:r>
              <a:rPr lang="en-US" altLang="en-US" b="1" smtClean="0"/>
              <a:t>Summary</a:t>
            </a:r>
          </a:p>
          <a:p>
            <a:pPr lvl="1" eaLnBrk="1" hangingPunct="1"/>
            <a:r>
              <a:rPr lang="en-US" altLang="en-US" smtClean="0"/>
              <a:t>The following information from this presentation have been covered:</a:t>
            </a:r>
          </a:p>
        </p:txBody>
      </p:sp>
      <p:sp>
        <p:nvSpPr>
          <p:cNvPr id="62469" name="Rectangle 4"/>
          <p:cNvSpPr>
            <a:spLocks noChangeArrowheads="1"/>
          </p:cNvSpPr>
          <p:nvPr/>
        </p:nvSpPr>
        <p:spPr bwMode="auto">
          <a:xfrm>
            <a:off x="1219200" y="2590800"/>
            <a:ext cx="3048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r>
              <a:rPr lang="en-US" altLang="en-US" sz="2000" smtClean="0">
                <a:solidFill>
                  <a:srgbClr val="58E0B9"/>
                </a:solidFill>
              </a:rPr>
              <a:t>Chain of Survival</a:t>
            </a:r>
          </a:p>
          <a:p>
            <a:pPr marL="342900" indent="-342900" fontAlgn="base">
              <a:spcBef>
                <a:spcPct val="20000"/>
              </a:spcBef>
              <a:spcAft>
                <a:spcPct val="0"/>
              </a:spcAft>
              <a:buFontTx/>
              <a:buChar char="•"/>
            </a:pPr>
            <a:r>
              <a:rPr lang="en-US" altLang="en-US" sz="2000" smtClean="0">
                <a:solidFill>
                  <a:srgbClr val="58E0B9"/>
                </a:solidFill>
              </a:rPr>
              <a:t>What is First Aid?</a:t>
            </a:r>
          </a:p>
          <a:p>
            <a:pPr marL="342900" indent="-342900" fontAlgn="base">
              <a:spcBef>
                <a:spcPct val="20000"/>
              </a:spcBef>
              <a:spcAft>
                <a:spcPct val="0"/>
              </a:spcAft>
              <a:buFontTx/>
              <a:buChar char="•"/>
            </a:pPr>
            <a:r>
              <a:rPr lang="en-US" altLang="en-US" sz="2000" smtClean="0">
                <a:solidFill>
                  <a:srgbClr val="58E0B9"/>
                </a:solidFill>
              </a:rPr>
              <a:t>Scene Survey</a:t>
            </a:r>
          </a:p>
          <a:p>
            <a:pPr marL="342900" indent="-342900" fontAlgn="base">
              <a:spcBef>
                <a:spcPct val="20000"/>
              </a:spcBef>
              <a:spcAft>
                <a:spcPct val="0"/>
              </a:spcAft>
              <a:buFontTx/>
              <a:buChar char="•"/>
            </a:pPr>
            <a:r>
              <a:rPr lang="en-US" altLang="en-US" sz="2000" smtClean="0">
                <a:solidFill>
                  <a:srgbClr val="58E0B9"/>
                </a:solidFill>
              </a:rPr>
              <a:t>Initial Assessment</a:t>
            </a:r>
          </a:p>
          <a:p>
            <a:pPr marL="342900" indent="-342900" fontAlgn="base">
              <a:spcBef>
                <a:spcPct val="20000"/>
              </a:spcBef>
              <a:spcAft>
                <a:spcPct val="0"/>
              </a:spcAft>
              <a:buFontTx/>
              <a:buChar char="•"/>
            </a:pPr>
            <a:r>
              <a:rPr lang="en-US" altLang="en-US" sz="2000" smtClean="0">
                <a:solidFill>
                  <a:srgbClr val="58E0B9"/>
                </a:solidFill>
              </a:rPr>
              <a:t>Victim Assessment Sequence</a:t>
            </a:r>
          </a:p>
          <a:p>
            <a:pPr marL="342900" indent="-342900" fontAlgn="base">
              <a:spcBef>
                <a:spcPct val="20000"/>
              </a:spcBef>
              <a:spcAft>
                <a:spcPct val="0"/>
              </a:spcAft>
              <a:buFontTx/>
              <a:buChar char="•"/>
            </a:pPr>
            <a:r>
              <a:rPr lang="en-US" altLang="en-US" sz="2000" smtClean="0">
                <a:solidFill>
                  <a:srgbClr val="58E0B9"/>
                </a:solidFill>
              </a:rPr>
              <a:t>Bleeding Control</a:t>
            </a:r>
          </a:p>
          <a:p>
            <a:pPr marL="342900" indent="-342900" fontAlgn="base">
              <a:spcBef>
                <a:spcPct val="20000"/>
              </a:spcBef>
              <a:spcAft>
                <a:spcPct val="0"/>
              </a:spcAft>
              <a:buFontTx/>
              <a:buChar char="•"/>
            </a:pPr>
            <a:r>
              <a:rPr lang="en-US" altLang="en-US" sz="2000" smtClean="0">
                <a:solidFill>
                  <a:srgbClr val="58E0B9"/>
                </a:solidFill>
              </a:rPr>
              <a:t>Shock</a:t>
            </a:r>
          </a:p>
          <a:p>
            <a:pPr marL="342900" indent="-342900" fontAlgn="base">
              <a:spcBef>
                <a:spcPct val="20000"/>
              </a:spcBef>
              <a:spcAft>
                <a:spcPct val="0"/>
              </a:spcAft>
              <a:buFontTx/>
              <a:buChar char="•"/>
            </a:pPr>
            <a:r>
              <a:rPr lang="en-US" altLang="en-US" sz="2000" smtClean="0">
                <a:solidFill>
                  <a:srgbClr val="58E0B9"/>
                </a:solidFill>
              </a:rPr>
              <a:t>Burns</a:t>
            </a:r>
          </a:p>
        </p:txBody>
      </p:sp>
      <p:sp>
        <p:nvSpPr>
          <p:cNvPr id="62470" name="Rectangle 5"/>
          <p:cNvSpPr>
            <a:spLocks noChangeArrowheads="1"/>
          </p:cNvSpPr>
          <p:nvPr/>
        </p:nvSpPr>
        <p:spPr bwMode="auto">
          <a:xfrm>
            <a:off x="4343400" y="2590800"/>
            <a:ext cx="3886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r>
              <a:rPr lang="en-US" altLang="en-US" sz="2000" smtClean="0">
                <a:solidFill>
                  <a:srgbClr val="99CC00"/>
                </a:solidFill>
              </a:rPr>
              <a:t>Choking</a:t>
            </a:r>
          </a:p>
          <a:p>
            <a:pPr marL="342900" indent="-342900" fontAlgn="base">
              <a:spcBef>
                <a:spcPct val="20000"/>
              </a:spcBef>
              <a:spcAft>
                <a:spcPct val="0"/>
              </a:spcAft>
              <a:buFontTx/>
              <a:buChar char="•"/>
            </a:pPr>
            <a:r>
              <a:rPr lang="en-US" altLang="en-US" sz="2000" smtClean="0">
                <a:solidFill>
                  <a:srgbClr val="99CC00"/>
                </a:solidFill>
              </a:rPr>
              <a:t>Fractures</a:t>
            </a:r>
          </a:p>
          <a:p>
            <a:pPr marL="342900" indent="-342900" fontAlgn="base">
              <a:spcBef>
                <a:spcPct val="20000"/>
              </a:spcBef>
              <a:spcAft>
                <a:spcPct val="0"/>
              </a:spcAft>
              <a:buFontTx/>
              <a:buChar char="•"/>
            </a:pPr>
            <a:r>
              <a:rPr lang="en-US" altLang="en-US" sz="2000" smtClean="0">
                <a:solidFill>
                  <a:srgbClr val="99CC00"/>
                </a:solidFill>
              </a:rPr>
              <a:t>Heart Attack</a:t>
            </a:r>
          </a:p>
          <a:p>
            <a:pPr marL="342900" indent="-342900" fontAlgn="base">
              <a:spcBef>
                <a:spcPct val="20000"/>
              </a:spcBef>
              <a:spcAft>
                <a:spcPct val="0"/>
              </a:spcAft>
              <a:buFontTx/>
              <a:buChar char="•"/>
            </a:pPr>
            <a:r>
              <a:rPr lang="en-US" altLang="en-US" sz="2000" smtClean="0">
                <a:solidFill>
                  <a:srgbClr val="99CC00"/>
                </a:solidFill>
              </a:rPr>
              <a:t>Basic First Aid for Wounds</a:t>
            </a:r>
          </a:p>
          <a:p>
            <a:pPr marL="342900" indent="-342900" fontAlgn="base">
              <a:spcBef>
                <a:spcPct val="20000"/>
              </a:spcBef>
              <a:spcAft>
                <a:spcPct val="0"/>
              </a:spcAft>
              <a:buFontTx/>
              <a:buChar char="•"/>
            </a:pPr>
            <a:r>
              <a:rPr lang="en-US" altLang="en-US" sz="2000" smtClean="0">
                <a:solidFill>
                  <a:srgbClr val="99CC00"/>
                </a:solidFill>
              </a:rPr>
              <a:t>Dressing and Bandages</a:t>
            </a:r>
          </a:p>
          <a:p>
            <a:pPr marL="342900" indent="-342900" fontAlgn="base">
              <a:spcBef>
                <a:spcPct val="20000"/>
              </a:spcBef>
              <a:spcAft>
                <a:spcPct val="0"/>
              </a:spcAft>
              <a:buFontTx/>
              <a:buChar char="•"/>
            </a:pPr>
            <a:r>
              <a:rPr lang="en-US" altLang="en-US" sz="2000" smtClean="0">
                <a:solidFill>
                  <a:srgbClr val="99CC00"/>
                </a:solidFill>
              </a:rPr>
              <a:t>Amputation</a:t>
            </a:r>
          </a:p>
          <a:p>
            <a:pPr marL="342900" indent="-342900" fontAlgn="base">
              <a:spcBef>
                <a:spcPct val="20000"/>
              </a:spcBef>
              <a:spcAft>
                <a:spcPct val="0"/>
              </a:spcAft>
              <a:buFontTx/>
              <a:buChar char="•"/>
            </a:pPr>
            <a:r>
              <a:rPr lang="en-US" altLang="en-US" sz="2000" smtClean="0">
                <a:solidFill>
                  <a:srgbClr val="99CC00"/>
                </a:solidFill>
              </a:rPr>
              <a:t>Checking for Spinal Injuries</a:t>
            </a:r>
          </a:p>
          <a:p>
            <a:pPr marL="342900" indent="-342900" fontAlgn="base">
              <a:spcBef>
                <a:spcPct val="20000"/>
              </a:spcBef>
              <a:spcAft>
                <a:spcPct val="0"/>
              </a:spcAft>
              <a:buFontTx/>
              <a:buChar char="•"/>
            </a:pPr>
            <a:r>
              <a:rPr lang="en-US" altLang="en-US" sz="2000" smtClean="0">
                <a:solidFill>
                  <a:srgbClr val="99CC00"/>
                </a:solidFill>
              </a:rPr>
              <a:t>Stroke (Brian Attack)</a:t>
            </a:r>
          </a:p>
          <a:p>
            <a:pPr marL="342900" indent="-342900" fontAlgn="base">
              <a:spcBef>
                <a:spcPct val="20000"/>
              </a:spcBef>
              <a:spcAft>
                <a:spcPct val="0"/>
              </a:spcAft>
              <a:buFontTx/>
              <a:buChar char="•"/>
            </a:pPr>
            <a:r>
              <a:rPr lang="en-US" altLang="en-US" sz="2000" smtClean="0">
                <a:solidFill>
                  <a:srgbClr val="99CC00"/>
                </a:solidFill>
              </a:rPr>
              <a:t>Bites and Stings</a:t>
            </a:r>
          </a:p>
        </p:txBody>
      </p:sp>
    </p:spTree>
    <p:extLst>
      <p:ext uri="{BB962C8B-B14F-4D97-AF65-F5344CB8AC3E}">
        <p14:creationId xmlns:p14="http://schemas.microsoft.com/office/powerpoint/2010/main" val="576957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63491" name="Rectangle 2"/>
          <p:cNvSpPr>
            <a:spLocks noGrp="1" noChangeArrowheads="1"/>
          </p:cNvSpPr>
          <p:nvPr>
            <p:ph type="title"/>
          </p:nvPr>
        </p:nvSpPr>
        <p:spPr/>
        <p:txBody>
          <a:bodyPr/>
          <a:lstStyle/>
          <a:p>
            <a:pPr eaLnBrk="1" hangingPunct="1"/>
            <a:r>
              <a:rPr lang="en-US" altLang="en-US" b="1" smtClean="0"/>
              <a:t>Basic First Aid</a:t>
            </a:r>
          </a:p>
        </p:txBody>
      </p:sp>
      <p:sp>
        <p:nvSpPr>
          <p:cNvPr id="63492" name="Rectangle 4"/>
          <p:cNvSpPr>
            <a:spLocks noChangeArrowheads="1"/>
          </p:cNvSpPr>
          <p:nvPr/>
        </p:nvSpPr>
        <p:spPr bwMode="auto">
          <a:xfrm>
            <a:off x="533400" y="1295400"/>
            <a:ext cx="82296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r>
              <a:rPr lang="en-US" altLang="en-US" sz="3200" b="1" smtClean="0">
                <a:solidFill>
                  <a:srgbClr val="58E0B9"/>
                </a:solidFill>
              </a:rPr>
              <a:t>Summary cont.</a:t>
            </a:r>
          </a:p>
          <a:p>
            <a:pPr marL="742950" lvl="1" indent="-285750" fontAlgn="base">
              <a:spcBef>
                <a:spcPct val="20000"/>
              </a:spcBef>
              <a:spcAft>
                <a:spcPct val="0"/>
              </a:spcAft>
              <a:buFontTx/>
              <a:buChar char="–"/>
            </a:pPr>
            <a:r>
              <a:rPr lang="en-US" altLang="en-US" sz="2800" smtClean="0">
                <a:solidFill>
                  <a:srgbClr val="58E0B9"/>
                </a:solidFill>
              </a:rPr>
              <a:t>Assess the situation</a:t>
            </a:r>
          </a:p>
          <a:p>
            <a:pPr marL="742950" lvl="1" indent="-285750" fontAlgn="base">
              <a:spcBef>
                <a:spcPct val="20000"/>
              </a:spcBef>
              <a:spcAft>
                <a:spcPct val="0"/>
              </a:spcAft>
              <a:buFontTx/>
              <a:buChar char="–"/>
            </a:pPr>
            <a:r>
              <a:rPr lang="en-US" altLang="en-US" sz="2800" smtClean="0">
                <a:solidFill>
                  <a:srgbClr val="58E0B9"/>
                </a:solidFill>
              </a:rPr>
              <a:t>Ask for permission to help if possible unless the person is unconscious, then use “implied consent”</a:t>
            </a:r>
          </a:p>
          <a:p>
            <a:pPr marL="742950" lvl="1" indent="-285750" fontAlgn="base">
              <a:spcBef>
                <a:spcPct val="20000"/>
              </a:spcBef>
              <a:spcAft>
                <a:spcPct val="0"/>
              </a:spcAft>
              <a:buFontTx/>
              <a:buChar char="–"/>
            </a:pPr>
            <a:r>
              <a:rPr lang="en-US" altLang="en-US" sz="2800" smtClean="0">
                <a:solidFill>
                  <a:srgbClr val="58E0B9"/>
                </a:solidFill>
              </a:rPr>
              <a:t>Call for help when necessary</a:t>
            </a:r>
          </a:p>
          <a:p>
            <a:pPr marL="742950" lvl="1" indent="-285750" fontAlgn="base">
              <a:spcBef>
                <a:spcPct val="20000"/>
              </a:spcBef>
              <a:spcAft>
                <a:spcPct val="0"/>
              </a:spcAft>
              <a:buFontTx/>
              <a:buChar char="–"/>
            </a:pPr>
            <a:r>
              <a:rPr lang="en-US" altLang="en-US" sz="2800" smtClean="0">
                <a:solidFill>
                  <a:srgbClr val="58E0B9"/>
                </a:solidFill>
              </a:rPr>
              <a:t>Stabilize the situation before help arrives</a:t>
            </a:r>
          </a:p>
          <a:p>
            <a:pPr marL="742950" lvl="1" indent="-285750" fontAlgn="base">
              <a:spcBef>
                <a:spcPct val="20000"/>
              </a:spcBef>
              <a:spcAft>
                <a:spcPct val="0"/>
              </a:spcAft>
              <a:buFontTx/>
              <a:buChar char="–"/>
            </a:pPr>
            <a:r>
              <a:rPr lang="en-US" altLang="en-US" sz="2800" smtClean="0">
                <a:solidFill>
                  <a:srgbClr val="58E0B9"/>
                </a:solidFill>
              </a:rPr>
              <a:t>Try to remain calm and do not panic</a:t>
            </a:r>
          </a:p>
        </p:txBody>
      </p:sp>
    </p:spTree>
    <p:extLst>
      <p:ext uri="{BB962C8B-B14F-4D97-AF65-F5344CB8AC3E}">
        <p14:creationId xmlns:p14="http://schemas.microsoft.com/office/powerpoint/2010/main" val="66831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8195" name="Rectangle 2"/>
          <p:cNvSpPr>
            <a:spLocks noGrp="1" noChangeArrowheads="1"/>
          </p:cNvSpPr>
          <p:nvPr>
            <p:ph type="title"/>
          </p:nvPr>
        </p:nvSpPr>
        <p:spPr/>
        <p:txBody>
          <a:bodyPr/>
          <a:lstStyle/>
          <a:p>
            <a:pPr eaLnBrk="1" hangingPunct="1"/>
            <a:r>
              <a:rPr lang="en-US" altLang="en-US" b="1" smtClean="0"/>
              <a:t>Basic First Aid</a:t>
            </a:r>
          </a:p>
        </p:txBody>
      </p:sp>
      <p:sp>
        <p:nvSpPr>
          <p:cNvPr id="8196" name="Rectangle 3"/>
          <p:cNvSpPr>
            <a:spLocks noGrp="1" noChangeArrowheads="1"/>
          </p:cNvSpPr>
          <p:nvPr>
            <p:ph type="body" idx="1"/>
          </p:nvPr>
        </p:nvSpPr>
        <p:spPr/>
        <p:txBody>
          <a:bodyPr/>
          <a:lstStyle/>
          <a:p>
            <a:pPr eaLnBrk="1" hangingPunct="1">
              <a:lnSpc>
                <a:spcPct val="90000"/>
              </a:lnSpc>
            </a:pPr>
            <a:r>
              <a:rPr lang="en-US" altLang="en-US" sz="2800" smtClean="0"/>
              <a:t>What Is First Aid?</a:t>
            </a:r>
          </a:p>
          <a:p>
            <a:pPr lvl="1" eaLnBrk="1" hangingPunct="1">
              <a:lnSpc>
                <a:spcPct val="90000"/>
              </a:lnSpc>
            </a:pPr>
            <a:r>
              <a:rPr lang="en-US" altLang="en-US" sz="2400" smtClean="0"/>
              <a:t>The </a:t>
            </a:r>
            <a:r>
              <a:rPr lang="en-US" altLang="en-US" sz="2400" b="1" smtClean="0">
                <a:solidFill>
                  <a:srgbClr val="F72B65"/>
                </a:solidFill>
              </a:rPr>
              <a:t>immediate care</a:t>
            </a:r>
            <a:r>
              <a:rPr lang="en-US" altLang="en-US" sz="2400" smtClean="0"/>
              <a:t> given to an injured or suddenly ill person.</a:t>
            </a:r>
          </a:p>
          <a:p>
            <a:pPr lvl="1" eaLnBrk="1" hangingPunct="1">
              <a:lnSpc>
                <a:spcPct val="90000"/>
              </a:lnSpc>
            </a:pPr>
            <a:r>
              <a:rPr lang="en-US" altLang="en-US" sz="2400" b="1" smtClean="0">
                <a:solidFill>
                  <a:schemeClr val="folHlink"/>
                </a:solidFill>
              </a:rPr>
              <a:t>DOES NOT</a:t>
            </a:r>
            <a:r>
              <a:rPr lang="en-US" altLang="en-US" sz="2400" smtClean="0"/>
              <a:t> take the place of proper medical treatment.</a:t>
            </a:r>
          </a:p>
          <a:p>
            <a:pPr lvl="1" eaLnBrk="1" hangingPunct="1">
              <a:lnSpc>
                <a:spcPct val="90000"/>
              </a:lnSpc>
            </a:pPr>
            <a:r>
              <a:rPr lang="en-US" sz="2400" smtClean="0">
                <a:solidFill>
                  <a:schemeClr val="bg1"/>
                </a:solidFill>
                <a:latin typeface="Times New Roman" pitchFamily="18" charset="0"/>
                <a:cs typeface="Times New Roman" pitchFamily="18" charset="0"/>
              </a:rPr>
              <a:t>medical help that you give to somebody who is hurt or ill before the doctor arrives.</a:t>
            </a:r>
            <a:endParaRPr lang="en-US" altLang="en-US" sz="240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01626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9219" name="Rectangle 2"/>
          <p:cNvSpPr>
            <a:spLocks noGrp="1" noChangeArrowheads="1"/>
          </p:cNvSpPr>
          <p:nvPr>
            <p:ph type="title"/>
          </p:nvPr>
        </p:nvSpPr>
        <p:spPr>
          <a:xfrm>
            <a:off x="457200" y="274638"/>
            <a:ext cx="8229600" cy="487362"/>
          </a:xfrm>
        </p:spPr>
        <p:txBody>
          <a:bodyPr/>
          <a:lstStyle/>
          <a:p>
            <a:pPr eaLnBrk="1" hangingPunct="1"/>
            <a:r>
              <a:rPr lang="en-US" altLang="en-US" sz="4000" b="1" smtClean="0"/>
              <a:t>Scene Survey</a:t>
            </a:r>
          </a:p>
        </p:txBody>
      </p:sp>
      <p:sp>
        <p:nvSpPr>
          <p:cNvPr id="9220" name="Rectangle 3"/>
          <p:cNvSpPr>
            <a:spLocks noGrp="1" noChangeArrowheads="1"/>
          </p:cNvSpPr>
          <p:nvPr>
            <p:ph type="body" idx="1"/>
          </p:nvPr>
        </p:nvSpPr>
        <p:spPr>
          <a:xfrm>
            <a:off x="381000" y="1219200"/>
            <a:ext cx="8534400" cy="4724400"/>
          </a:xfrm>
        </p:spPr>
        <p:txBody>
          <a:bodyPr/>
          <a:lstStyle/>
          <a:p>
            <a:pPr eaLnBrk="1" hangingPunct="1">
              <a:lnSpc>
                <a:spcPct val="80000"/>
              </a:lnSpc>
            </a:pPr>
            <a:r>
              <a:rPr lang="en-US" altLang="en-US" sz="2800" smtClean="0"/>
              <a:t>When confronted with an accident or illness on duty it is important to assess the situation to determine what kind of emergency situation you are dealing with, for your safety, the victim’s safety and that of others. </a:t>
            </a:r>
          </a:p>
          <a:p>
            <a:pPr eaLnBrk="1" hangingPunct="1">
              <a:lnSpc>
                <a:spcPct val="80000"/>
              </a:lnSpc>
            </a:pPr>
            <a:r>
              <a:rPr lang="en-US" altLang="en-US" sz="2800" smtClean="0"/>
              <a:t>Do a quick survey of the scene that includes looking for three elements:</a:t>
            </a:r>
          </a:p>
          <a:p>
            <a:pPr lvl="1" eaLnBrk="1" hangingPunct="1">
              <a:lnSpc>
                <a:spcPct val="80000"/>
              </a:lnSpc>
            </a:pPr>
            <a:r>
              <a:rPr lang="en-US" altLang="en-US" sz="2400" smtClean="0">
                <a:solidFill>
                  <a:srgbClr val="F72B65"/>
                </a:solidFill>
              </a:rPr>
              <a:t>Hazards that could be dangerous to you, the victim, or bystanders.</a:t>
            </a:r>
          </a:p>
          <a:p>
            <a:pPr lvl="1" eaLnBrk="1" hangingPunct="1">
              <a:lnSpc>
                <a:spcPct val="80000"/>
              </a:lnSpc>
            </a:pPr>
            <a:r>
              <a:rPr lang="en-US" altLang="en-US" sz="2400" smtClean="0">
                <a:solidFill>
                  <a:schemeClr val="folHlink"/>
                </a:solidFill>
              </a:rPr>
              <a:t>The cause (mechanism) of the injury or illness.</a:t>
            </a:r>
          </a:p>
          <a:p>
            <a:pPr lvl="1" eaLnBrk="1" hangingPunct="1">
              <a:lnSpc>
                <a:spcPct val="80000"/>
              </a:lnSpc>
            </a:pPr>
            <a:r>
              <a:rPr lang="en-US" altLang="en-US" sz="2400" smtClean="0">
                <a:solidFill>
                  <a:srgbClr val="66CCFF"/>
                </a:solidFill>
              </a:rPr>
              <a:t>The number of victims.</a:t>
            </a:r>
          </a:p>
          <a:p>
            <a:pPr lvl="1" eaLnBrk="1" hangingPunct="1">
              <a:lnSpc>
                <a:spcPct val="80000"/>
              </a:lnSpc>
              <a:buFontTx/>
              <a:buNone/>
            </a:pPr>
            <a:r>
              <a:rPr lang="en-US" altLang="en-US" sz="2400" smtClean="0"/>
              <a:t>	Note:  This survey should only take a few seconds.</a:t>
            </a:r>
          </a:p>
        </p:txBody>
      </p:sp>
    </p:spTree>
    <p:extLst>
      <p:ext uri="{BB962C8B-B14F-4D97-AF65-F5344CB8AC3E}">
        <p14:creationId xmlns:p14="http://schemas.microsoft.com/office/powerpoint/2010/main" val="998082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11267" name="Rectangle 2"/>
          <p:cNvSpPr>
            <a:spLocks noGrp="1" noChangeArrowheads="1"/>
          </p:cNvSpPr>
          <p:nvPr>
            <p:ph type="title"/>
          </p:nvPr>
        </p:nvSpPr>
        <p:spPr>
          <a:xfrm>
            <a:off x="457200" y="152400"/>
            <a:ext cx="8229600" cy="715963"/>
          </a:xfrm>
        </p:spPr>
        <p:txBody>
          <a:bodyPr/>
          <a:lstStyle/>
          <a:p>
            <a:pPr eaLnBrk="1" hangingPunct="1"/>
            <a:r>
              <a:rPr lang="en-US" altLang="en-US" sz="4000" b="1" smtClean="0"/>
              <a:t>Initial Assessment</a:t>
            </a:r>
          </a:p>
        </p:txBody>
      </p:sp>
      <p:sp>
        <p:nvSpPr>
          <p:cNvPr id="11268" name="Rectangle 3"/>
          <p:cNvSpPr>
            <a:spLocks noGrp="1" noChangeArrowheads="1"/>
          </p:cNvSpPr>
          <p:nvPr>
            <p:ph type="body" idx="1"/>
          </p:nvPr>
        </p:nvSpPr>
        <p:spPr>
          <a:xfrm>
            <a:off x="457200" y="838200"/>
            <a:ext cx="8229600" cy="5791200"/>
          </a:xfrm>
        </p:spPr>
        <p:txBody>
          <a:bodyPr/>
          <a:lstStyle/>
          <a:p>
            <a:pPr eaLnBrk="1" hangingPunct="1"/>
            <a:r>
              <a:rPr lang="en-US" altLang="en-US" sz="2800" smtClean="0"/>
              <a:t>Goal of the initial assessment:</a:t>
            </a:r>
          </a:p>
          <a:p>
            <a:pPr lvl="1" eaLnBrk="1" hangingPunct="1"/>
            <a:r>
              <a:rPr lang="en-US" altLang="en-US" sz="2400" smtClean="0"/>
              <a:t>Visually determine whether there are life-threatening or other serious problems that require quick care.</a:t>
            </a:r>
          </a:p>
          <a:p>
            <a:pPr lvl="1" eaLnBrk="1" hangingPunct="1">
              <a:buFontTx/>
              <a:buNone/>
            </a:pPr>
            <a:endParaRPr lang="en-US" altLang="en-US" sz="2400" smtClean="0">
              <a:solidFill>
                <a:srgbClr val="F72B65"/>
              </a:solidFill>
              <a:cs typeface="Arial" pitchFamily="34" charset="0"/>
            </a:endParaRPr>
          </a:p>
          <a:p>
            <a:pPr lvl="1" eaLnBrk="1" hangingPunct="1">
              <a:buFontTx/>
              <a:buNone/>
            </a:pPr>
            <a:endParaRPr lang="en-US" altLang="en-US" sz="2400" smtClean="0">
              <a:solidFill>
                <a:srgbClr val="F72B65"/>
              </a:solidFill>
              <a:cs typeface="Arial" pitchFamily="34" charset="0"/>
            </a:endParaRPr>
          </a:p>
          <a:p>
            <a:pPr lvl="1" eaLnBrk="1" hangingPunct="1">
              <a:buFontTx/>
              <a:buNone/>
            </a:pPr>
            <a:r>
              <a:rPr lang="en-US" altLang="en-US" sz="2400" smtClean="0">
                <a:solidFill>
                  <a:srgbClr val="F72B65"/>
                </a:solidFill>
                <a:cs typeface="Arial" pitchFamily="34" charset="0"/>
              </a:rPr>
              <a:t>	</a:t>
            </a:r>
          </a:p>
          <a:p>
            <a:pPr lvl="1" eaLnBrk="1" hangingPunct="1"/>
            <a:r>
              <a:rPr lang="en-US" altLang="en-US" sz="2400" smtClean="0"/>
              <a:t>Determine if victim is conscious - by tap and shout. Check for ABC as indicated:</a:t>
            </a:r>
          </a:p>
          <a:p>
            <a:pPr lvl="2" eaLnBrk="1" hangingPunct="1"/>
            <a:r>
              <a:rPr lang="en-US" altLang="en-US" sz="2000" smtClean="0">
                <a:solidFill>
                  <a:srgbClr val="F72B65"/>
                </a:solidFill>
              </a:rPr>
              <a:t>A = Airway Open?</a:t>
            </a:r>
            <a:r>
              <a:rPr lang="en-US" altLang="en-US" sz="2000" smtClean="0"/>
              <a:t> – Head-tilt/Chin-lift.</a:t>
            </a:r>
          </a:p>
          <a:p>
            <a:pPr lvl="2" eaLnBrk="1" hangingPunct="1"/>
            <a:r>
              <a:rPr lang="en-US" altLang="en-US" sz="2000" smtClean="0">
                <a:solidFill>
                  <a:schemeClr val="folHlink"/>
                </a:solidFill>
              </a:rPr>
              <a:t>B = Breathing?</a:t>
            </a:r>
            <a:r>
              <a:rPr lang="en-US" altLang="en-US" sz="2000" smtClean="0"/>
              <a:t> – Look, listen, and feel.</a:t>
            </a:r>
          </a:p>
          <a:p>
            <a:pPr lvl="2" eaLnBrk="1" hangingPunct="1"/>
            <a:r>
              <a:rPr lang="en-US" altLang="en-US" sz="2000" smtClean="0">
                <a:solidFill>
                  <a:srgbClr val="66CCFF"/>
                </a:solidFill>
              </a:rPr>
              <a:t>C = Circulation?</a:t>
            </a:r>
            <a:r>
              <a:rPr lang="en-US" altLang="en-US" sz="2000" smtClean="0"/>
              <a:t> – Check for signs of circulation.</a:t>
            </a:r>
          </a:p>
          <a:p>
            <a:pPr lvl="2" eaLnBrk="1" hangingPunct="1">
              <a:buFontTx/>
              <a:buNone/>
            </a:pPr>
            <a:r>
              <a:rPr lang="en-US" altLang="en-US" sz="2000" smtClean="0"/>
              <a:t>	</a:t>
            </a:r>
            <a:r>
              <a:rPr lang="en-US" altLang="en-US" sz="2000" b="1" smtClean="0"/>
              <a:t>Note</a:t>
            </a:r>
            <a:r>
              <a:rPr lang="en-US" altLang="en-US" sz="2000" smtClean="0"/>
              <a:t>:  These step-by-step initial assessment should not be  changed.  It takes less than a minute to complete, unless first aid is required at any point.</a:t>
            </a:r>
          </a:p>
        </p:txBody>
      </p:sp>
      <p:sp>
        <p:nvSpPr>
          <p:cNvPr id="11269" name="Rectangle 4"/>
          <p:cNvSpPr>
            <a:spLocks noChangeArrowheads="1"/>
          </p:cNvSpPr>
          <p:nvPr/>
        </p:nvSpPr>
        <p:spPr bwMode="auto">
          <a:xfrm>
            <a:off x="1371600" y="2209800"/>
            <a:ext cx="228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r>
              <a:rPr lang="en-US" altLang="en-US" sz="2000" smtClean="0">
                <a:solidFill>
                  <a:srgbClr val="F72B65"/>
                </a:solidFill>
              </a:rPr>
              <a:t>Breathing</a:t>
            </a:r>
          </a:p>
          <a:p>
            <a:pPr marL="342900" indent="-342900" fontAlgn="base">
              <a:spcBef>
                <a:spcPct val="20000"/>
              </a:spcBef>
              <a:spcAft>
                <a:spcPct val="0"/>
              </a:spcAft>
              <a:buFontTx/>
              <a:buChar char="•"/>
            </a:pPr>
            <a:r>
              <a:rPr lang="en-US" altLang="en-US" sz="2000" smtClean="0">
                <a:solidFill>
                  <a:srgbClr val="F72B65"/>
                </a:solidFill>
              </a:rPr>
              <a:t>Bleeding</a:t>
            </a:r>
          </a:p>
          <a:p>
            <a:pPr marL="342900" indent="-342900" fontAlgn="base">
              <a:spcBef>
                <a:spcPct val="20000"/>
              </a:spcBef>
              <a:spcAft>
                <a:spcPct val="0"/>
              </a:spcAft>
              <a:buFontTx/>
              <a:buChar char="•"/>
            </a:pPr>
            <a:r>
              <a:rPr lang="en-US" altLang="en-US" sz="2000" smtClean="0">
                <a:solidFill>
                  <a:srgbClr val="F72B65"/>
                </a:solidFill>
              </a:rPr>
              <a:t>Shock</a:t>
            </a:r>
          </a:p>
        </p:txBody>
      </p:sp>
      <p:sp>
        <p:nvSpPr>
          <p:cNvPr id="11270" name="Rectangle 5"/>
          <p:cNvSpPr>
            <a:spLocks noChangeArrowheads="1"/>
          </p:cNvSpPr>
          <p:nvPr/>
        </p:nvSpPr>
        <p:spPr bwMode="auto">
          <a:xfrm>
            <a:off x="3657600" y="2209800"/>
            <a:ext cx="2514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r>
              <a:rPr lang="en-US" altLang="en-US" sz="2000" smtClean="0">
                <a:solidFill>
                  <a:srgbClr val="F72B65"/>
                </a:solidFill>
              </a:rPr>
              <a:t>Burn</a:t>
            </a:r>
          </a:p>
          <a:p>
            <a:pPr marL="342900" indent="-342900" fontAlgn="base">
              <a:spcBef>
                <a:spcPct val="20000"/>
              </a:spcBef>
              <a:spcAft>
                <a:spcPct val="0"/>
              </a:spcAft>
              <a:buFontTx/>
              <a:buChar char="•"/>
            </a:pPr>
            <a:r>
              <a:rPr lang="en-US" altLang="en-US" sz="2000" smtClean="0">
                <a:solidFill>
                  <a:srgbClr val="F72B65"/>
                </a:solidFill>
              </a:rPr>
              <a:t>Choking</a:t>
            </a:r>
          </a:p>
        </p:txBody>
      </p:sp>
      <p:sp>
        <p:nvSpPr>
          <p:cNvPr id="11271" name="Rectangle 6"/>
          <p:cNvSpPr>
            <a:spLocks noChangeArrowheads="1"/>
          </p:cNvSpPr>
          <p:nvPr/>
        </p:nvSpPr>
        <p:spPr bwMode="auto">
          <a:xfrm>
            <a:off x="6248400" y="2209800"/>
            <a:ext cx="251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FontTx/>
              <a:buChar char="•"/>
            </a:pPr>
            <a:r>
              <a:rPr lang="en-US" altLang="en-US" sz="2000" smtClean="0">
                <a:solidFill>
                  <a:srgbClr val="F72B65"/>
                </a:solidFill>
              </a:rPr>
              <a:t>Heart Attack</a:t>
            </a:r>
          </a:p>
          <a:p>
            <a:pPr marL="342900" indent="-342900" fontAlgn="base">
              <a:spcBef>
                <a:spcPct val="20000"/>
              </a:spcBef>
              <a:spcAft>
                <a:spcPct val="0"/>
              </a:spcAft>
              <a:buFontTx/>
              <a:buChar char="•"/>
            </a:pPr>
            <a:r>
              <a:rPr lang="en-US" altLang="en-US" sz="2000" smtClean="0">
                <a:solidFill>
                  <a:srgbClr val="F72B65"/>
                </a:solidFill>
              </a:rPr>
              <a:t>Fractures</a:t>
            </a:r>
          </a:p>
        </p:txBody>
      </p:sp>
    </p:spTree>
    <p:extLst>
      <p:ext uri="{BB962C8B-B14F-4D97-AF65-F5344CB8AC3E}">
        <p14:creationId xmlns:p14="http://schemas.microsoft.com/office/powerpoint/2010/main" val="1154126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rgbClr val="58E0B9"/>
                </a:solidFill>
                <a:latin typeface="Arial" pitchFamily="34" charset="0"/>
              </a:defRPr>
            </a:lvl1pPr>
            <a:lvl2pPr>
              <a:defRPr sz="2800">
                <a:solidFill>
                  <a:srgbClr val="58E0B9"/>
                </a:solidFill>
                <a:latin typeface="Arial" pitchFamily="34" charset="0"/>
              </a:defRPr>
            </a:lvl2pPr>
            <a:lvl3pPr>
              <a:defRPr sz="2400">
                <a:solidFill>
                  <a:srgbClr val="58E0B9"/>
                </a:solidFill>
                <a:latin typeface="Arial" pitchFamily="34" charset="0"/>
              </a:defRPr>
            </a:lvl3pPr>
            <a:lvl4pPr>
              <a:defRPr sz="2000">
                <a:solidFill>
                  <a:srgbClr val="58E0B9"/>
                </a:solidFill>
                <a:latin typeface="Arial" pitchFamily="34" charset="0"/>
              </a:defRPr>
            </a:lvl4pPr>
            <a:lvl5pPr>
              <a:defRPr sz="2000">
                <a:solidFill>
                  <a:srgbClr val="58E0B9"/>
                </a:solidFill>
                <a:latin typeface="Arial" pitchFamily="34" charset="0"/>
              </a:defRPr>
            </a:lvl5pPr>
            <a:lvl6pPr eaLnBrk="0" hangingPunct="0">
              <a:defRPr sz="2000">
                <a:solidFill>
                  <a:srgbClr val="58E0B9"/>
                </a:solidFill>
                <a:latin typeface="Arial" pitchFamily="34" charset="0"/>
              </a:defRPr>
            </a:lvl6pPr>
            <a:lvl7pPr eaLnBrk="0" hangingPunct="0">
              <a:defRPr sz="2000">
                <a:solidFill>
                  <a:srgbClr val="58E0B9"/>
                </a:solidFill>
                <a:latin typeface="Arial" pitchFamily="34" charset="0"/>
              </a:defRPr>
            </a:lvl7pPr>
            <a:lvl8pPr eaLnBrk="0" hangingPunct="0">
              <a:defRPr sz="2000">
                <a:solidFill>
                  <a:srgbClr val="58E0B9"/>
                </a:solidFill>
                <a:latin typeface="Arial" pitchFamily="34" charset="0"/>
              </a:defRPr>
            </a:lvl8pPr>
            <a:lvl9pPr eaLnBrk="0" hangingPunct="0">
              <a:defRPr sz="2000">
                <a:solidFill>
                  <a:srgbClr val="58E0B9"/>
                </a:solidFill>
                <a:latin typeface="Arial" pitchFamily="34" charset="0"/>
              </a:defRPr>
            </a:lvl9pPr>
          </a:lstStyle>
          <a:p>
            <a:r>
              <a:rPr lang="en-US" altLang="en-US" sz="1200" smtClean="0">
                <a:solidFill>
                  <a:srgbClr val="3366CC"/>
                </a:solidFill>
                <a:latin typeface="Arial Narrow" pitchFamily="34" charset="0"/>
              </a:rPr>
              <a:t>Facilities Planning &amp; Management</a:t>
            </a:r>
          </a:p>
          <a:p>
            <a:r>
              <a:rPr lang="en-US" altLang="en-US" sz="1200" smtClean="0">
                <a:solidFill>
                  <a:srgbClr val="3366CC"/>
                </a:solidFill>
                <a:latin typeface="Arial Narrow" pitchFamily="34" charset="0"/>
              </a:rPr>
              <a:t>UW-Eau Claire</a:t>
            </a:r>
          </a:p>
        </p:txBody>
      </p:sp>
      <p:sp>
        <p:nvSpPr>
          <p:cNvPr id="12291" name="Rectangle 2"/>
          <p:cNvSpPr>
            <a:spLocks noGrp="1" noChangeArrowheads="1"/>
          </p:cNvSpPr>
          <p:nvPr>
            <p:ph type="title"/>
          </p:nvPr>
        </p:nvSpPr>
        <p:spPr>
          <a:xfrm>
            <a:off x="533400" y="152400"/>
            <a:ext cx="8229600" cy="715963"/>
          </a:xfrm>
        </p:spPr>
        <p:txBody>
          <a:bodyPr/>
          <a:lstStyle/>
          <a:p>
            <a:pPr eaLnBrk="1" hangingPunct="1"/>
            <a:r>
              <a:rPr lang="en-US" altLang="en-US" sz="4000" b="1" smtClean="0"/>
              <a:t>Victim Assessment Sequence</a:t>
            </a:r>
          </a:p>
        </p:txBody>
      </p:sp>
      <p:sp>
        <p:nvSpPr>
          <p:cNvPr id="12292" name="Rectangle 3"/>
          <p:cNvSpPr>
            <a:spLocks noGrp="1" noChangeArrowheads="1"/>
          </p:cNvSpPr>
          <p:nvPr>
            <p:ph type="body" idx="1"/>
          </p:nvPr>
        </p:nvSpPr>
        <p:spPr>
          <a:xfrm>
            <a:off x="457200" y="914400"/>
            <a:ext cx="8229600" cy="5334000"/>
          </a:xfrm>
        </p:spPr>
        <p:txBody>
          <a:bodyPr/>
          <a:lstStyle/>
          <a:p>
            <a:pPr eaLnBrk="1" hangingPunct="1"/>
            <a:r>
              <a:rPr lang="en-US" altLang="en-US" smtClean="0"/>
              <a:t>Assessment Sequence Components:</a:t>
            </a:r>
          </a:p>
          <a:p>
            <a:pPr lvl="1" eaLnBrk="1" hangingPunct="1"/>
            <a:r>
              <a:rPr lang="en-US" altLang="en-US" smtClean="0"/>
              <a:t>If victim is responsive</a:t>
            </a:r>
          </a:p>
          <a:p>
            <a:pPr lvl="2" eaLnBrk="1" hangingPunct="1"/>
            <a:r>
              <a:rPr lang="en-US" altLang="en-US" smtClean="0"/>
              <a:t>Ask them what injuries or difficulties they are experiencing.</a:t>
            </a:r>
          </a:p>
          <a:p>
            <a:pPr lvl="2" eaLnBrk="1" hangingPunct="1"/>
            <a:r>
              <a:rPr lang="en-US" altLang="en-US" smtClean="0"/>
              <a:t>Check and provide first aid for these complaints as well as others that may be involved.</a:t>
            </a:r>
          </a:p>
          <a:p>
            <a:pPr lvl="1" eaLnBrk="1" hangingPunct="1"/>
            <a:r>
              <a:rPr lang="en-US" altLang="en-US" smtClean="0"/>
              <a:t>If victim is not responsive (Unconscious or incoherent).</a:t>
            </a:r>
            <a:endParaRPr lang="en-US" altLang="en-US" smtClean="0">
              <a:solidFill>
                <a:schemeClr val="folHlink"/>
              </a:solidFill>
            </a:endParaRPr>
          </a:p>
          <a:p>
            <a:pPr lvl="2" eaLnBrk="1" hangingPunct="1"/>
            <a:r>
              <a:rPr lang="en-US" altLang="en-US" smtClean="0"/>
              <a:t>Observe for obvious signs of injury or illness:</a:t>
            </a:r>
          </a:p>
          <a:p>
            <a:pPr lvl="3" eaLnBrk="1" hangingPunct="1"/>
            <a:r>
              <a:rPr lang="en-US" altLang="en-US" smtClean="0"/>
              <a:t>Check from head to toe</a:t>
            </a:r>
          </a:p>
          <a:p>
            <a:pPr lvl="2" eaLnBrk="1" hangingPunct="1"/>
            <a:r>
              <a:rPr lang="en-US" altLang="en-US" smtClean="0"/>
              <a:t>Provide first aid/CPR for injuries or illness observed.</a:t>
            </a:r>
            <a:endParaRPr lang="en-US" altLang="en-US" sz="2000" smtClean="0"/>
          </a:p>
        </p:txBody>
      </p:sp>
    </p:spTree>
    <p:extLst>
      <p:ext uri="{BB962C8B-B14F-4D97-AF65-F5344CB8AC3E}">
        <p14:creationId xmlns:p14="http://schemas.microsoft.com/office/powerpoint/2010/main" val="330129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3590</Words>
  <Application>Microsoft Office PowerPoint</Application>
  <PresentationFormat>On-screen Show (4:3)</PresentationFormat>
  <Paragraphs>595</Paragraphs>
  <Slides>54</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1_Default Design</vt:lpstr>
      <vt:lpstr>Microsoft ClipArt Gallery</vt:lpstr>
      <vt:lpstr>Image</vt:lpstr>
      <vt:lpstr>First Aid</vt:lpstr>
      <vt:lpstr>First Aid</vt:lpstr>
      <vt:lpstr>Chain of Survival</vt:lpstr>
      <vt:lpstr>What is meant by first aid and CPR? </vt:lpstr>
      <vt:lpstr>What does defibrillation mean? </vt:lpstr>
      <vt:lpstr>Basic First Aid</vt:lpstr>
      <vt:lpstr>Scene Survey</vt:lpstr>
      <vt:lpstr>Initial Assessment</vt:lpstr>
      <vt:lpstr>Victim Assessment Sequence</vt:lpstr>
      <vt:lpstr>Bleeding Control</vt:lpstr>
      <vt:lpstr>Bleeding Control Cont.</vt:lpstr>
      <vt:lpstr>Shock</vt:lpstr>
      <vt:lpstr>Shock Cont.</vt:lpstr>
      <vt:lpstr>Shock Cont.</vt:lpstr>
      <vt:lpstr>Burns</vt:lpstr>
      <vt:lpstr>Burns Cont.</vt:lpstr>
      <vt:lpstr>Burns Cont.</vt:lpstr>
      <vt:lpstr>Burns Cont.</vt:lpstr>
      <vt:lpstr>Burns Cont.</vt:lpstr>
      <vt:lpstr>Chemical Burns</vt:lpstr>
      <vt:lpstr>Burns Cont.</vt:lpstr>
      <vt:lpstr>Burns Cont.</vt:lpstr>
      <vt:lpstr>Burns Cont.</vt:lpstr>
      <vt:lpstr>Choking</vt:lpstr>
      <vt:lpstr>Choking</vt:lpstr>
      <vt:lpstr>Heimlich Maneuver</vt:lpstr>
      <vt:lpstr>Choking Cont.</vt:lpstr>
      <vt:lpstr>Choking Cont.</vt:lpstr>
      <vt:lpstr>Fractures</vt:lpstr>
      <vt:lpstr>Fractures Cont.</vt:lpstr>
      <vt:lpstr>Fractures Cont.</vt:lpstr>
      <vt:lpstr>Heart Attack</vt:lpstr>
      <vt:lpstr>Heart Attack</vt:lpstr>
      <vt:lpstr>PowerPoint Presentation</vt:lpstr>
      <vt:lpstr>PowerPoint Presentation</vt:lpstr>
      <vt:lpstr>Basic First Aid for Wounds</vt:lpstr>
      <vt:lpstr>Basic First Aid for Wounds Cont.</vt:lpstr>
      <vt:lpstr>Basic First Aid for Wounds Cont.</vt:lpstr>
      <vt:lpstr>Basic First Aid for Wounds Cont.</vt:lpstr>
      <vt:lpstr>Basic First Aid for Wounds Cont.</vt:lpstr>
      <vt:lpstr>Dressings and Bandages</vt:lpstr>
      <vt:lpstr>Dressings and Bandages Cont.</vt:lpstr>
      <vt:lpstr>Amputation</vt:lpstr>
      <vt:lpstr>Checking for Spinal Injuries</vt:lpstr>
      <vt:lpstr>Checking for Spinal Injuries Cont.</vt:lpstr>
      <vt:lpstr>Checking for Spinal Injuries Cont.</vt:lpstr>
      <vt:lpstr>Stroke (Brain Attack)</vt:lpstr>
      <vt:lpstr>Stroke (Brain Attack) Cont.</vt:lpstr>
      <vt:lpstr>Bites and Stings</vt:lpstr>
      <vt:lpstr>Bites and Stings Cont.</vt:lpstr>
      <vt:lpstr>Bites and Stings Cont.</vt:lpstr>
      <vt:lpstr>Bites and Stings Cont.</vt:lpstr>
      <vt:lpstr>Basic First Aid</vt:lpstr>
      <vt:lpstr>Basic First Aid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ADMIN</dc:creator>
  <cp:lastModifiedBy>ismail - [2010]</cp:lastModifiedBy>
  <cp:revision>36</cp:revision>
  <dcterms:created xsi:type="dcterms:W3CDTF">2022-08-01T05:19:30Z</dcterms:created>
  <dcterms:modified xsi:type="dcterms:W3CDTF">2023-07-07T00:31:48Z</dcterms:modified>
</cp:coreProperties>
</file>