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91" r:id="rId3"/>
    <p:sldId id="292" r:id="rId4"/>
    <p:sldId id="293" r:id="rId5"/>
    <p:sldId id="294" r:id="rId6"/>
    <p:sldId id="295" r:id="rId7"/>
    <p:sldId id="296" r:id="rId8"/>
    <p:sldId id="297" r:id="rId9"/>
    <p:sldId id="257" r:id="rId10"/>
    <p:sldId id="258" r:id="rId11"/>
    <p:sldId id="259" r:id="rId12"/>
    <p:sldId id="260" r:id="rId13"/>
    <p:sldId id="263" r:id="rId14"/>
    <p:sldId id="265" r:id="rId15"/>
    <p:sldId id="266" r:id="rId16"/>
    <p:sldId id="268" r:id="rId17"/>
    <p:sldId id="267" r:id="rId18"/>
    <p:sldId id="269" r:id="rId19"/>
    <p:sldId id="270" r:id="rId20"/>
    <p:sldId id="271" r:id="rId21"/>
    <p:sldId id="264" r:id="rId22"/>
    <p:sldId id="272" r:id="rId23"/>
    <p:sldId id="261" r:id="rId24"/>
    <p:sldId id="262" r:id="rId25"/>
    <p:sldId id="273" r:id="rId26"/>
    <p:sldId id="274" r:id="rId27"/>
    <p:sldId id="275" r:id="rId28"/>
    <p:sldId id="277" r:id="rId29"/>
    <p:sldId id="276" r:id="rId30"/>
    <p:sldId id="278" r:id="rId31"/>
    <p:sldId id="282" r:id="rId32"/>
    <p:sldId id="283" r:id="rId33"/>
    <p:sldId id="279" r:id="rId34"/>
    <p:sldId id="280" r:id="rId35"/>
    <p:sldId id="281" r:id="rId36"/>
    <p:sldId id="284" r:id="rId37"/>
    <p:sldId id="285" r:id="rId38"/>
    <p:sldId id="286" r:id="rId39"/>
    <p:sldId id="287" r:id="rId40"/>
    <p:sldId id="288" r:id="rId41"/>
    <p:sldId id="289" r:id="rId42"/>
    <p:sldId id="29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963A0-D068-49FA-8837-742BDAA57A22}" type="datetimeFigureOut">
              <a:rPr lang="en-US" smtClean="0"/>
              <a:t>06-Jul-23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A8DC5B-79D5-409B-B816-382EDF7D666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54B4EC-48AB-4A92-80CE-9129933FDC5A}"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B3594E-6D67-4683-AF0B-5C86EE3EDA6A}"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3BF5E-C67E-463C-B66F-22298F5EFA1D}"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22B6D8-5DD1-4C86-9406-9DD288A67BB0}"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D728EF-6247-4FED-B9A2-B9C570867CB1}" type="datetime1">
              <a:rPr lang="en-US" smtClean="0"/>
              <a:t>06-Jul-23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
        <p:nvSpPr>
          <p:cNvPr id="6" name="Slide Number Placeholder 5"/>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ABCA48-7954-4BDC-9CDC-B0CAC0CBCC03}"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D97F21-8E15-4A45-8CAA-1193017CAEB2}" type="datetime1">
              <a:rPr lang="en-US" smtClean="0"/>
              <a:t>06-Jul-23</a:t>
            </a:fld>
            <a:endParaRPr lang="en-US"/>
          </a:p>
        </p:txBody>
      </p:sp>
      <p:sp>
        <p:nvSpPr>
          <p:cNvPr id="8" name="Footer Placeholder 7"/>
          <p:cNvSpPr>
            <a:spLocks noGrp="1"/>
          </p:cNvSpPr>
          <p:nvPr>
            <p:ph type="ftr" sz="quarter" idx="11"/>
          </p:nvPr>
        </p:nvSpPr>
        <p:spPr/>
        <p:txBody>
          <a:bodyPr/>
          <a:lstStyle/>
          <a:p>
            <a:r>
              <a:rPr lang="en-US" smtClean="0"/>
              <a:t>Compiled by Dr.T.Kumuthavalli, DLL, BDU</a:t>
            </a:r>
            <a:endParaRPr lang="en-US"/>
          </a:p>
        </p:txBody>
      </p:sp>
      <p:sp>
        <p:nvSpPr>
          <p:cNvPr id="9" name="Slide Number Placeholder 8"/>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87255C-06D1-4D44-8EA3-2C0E9044D233}" type="datetime1">
              <a:rPr lang="en-US" smtClean="0"/>
              <a:t>06-Jul-23</a:t>
            </a:fld>
            <a:endParaRPr lang="en-US"/>
          </a:p>
        </p:txBody>
      </p:sp>
      <p:sp>
        <p:nvSpPr>
          <p:cNvPr id="4" name="Footer Placeholder 3"/>
          <p:cNvSpPr>
            <a:spLocks noGrp="1"/>
          </p:cNvSpPr>
          <p:nvPr>
            <p:ph type="ftr" sz="quarter" idx="11"/>
          </p:nvPr>
        </p:nvSpPr>
        <p:spPr/>
        <p:txBody>
          <a:bodyPr/>
          <a:lstStyle/>
          <a:p>
            <a:r>
              <a:rPr lang="en-US" smtClean="0"/>
              <a:t>Compiled by Dr.T.Kumuthavalli, DLL, BDU</a:t>
            </a:r>
            <a:endParaRPr lang="en-US"/>
          </a:p>
        </p:txBody>
      </p:sp>
      <p:sp>
        <p:nvSpPr>
          <p:cNvPr id="5" name="Slide Number Placeholder 4"/>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D1D1C-63B3-42D6-B5CF-BCD45866E924}" type="datetime1">
              <a:rPr lang="en-US" smtClean="0"/>
              <a:t>06-Jul-23</a:t>
            </a:fld>
            <a:endParaRPr lang="en-US"/>
          </a:p>
        </p:txBody>
      </p:sp>
      <p:sp>
        <p:nvSpPr>
          <p:cNvPr id="3" name="Footer Placeholder 2"/>
          <p:cNvSpPr>
            <a:spLocks noGrp="1"/>
          </p:cNvSpPr>
          <p:nvPr>
            <p:ph type="ftr" sz="quarter" idx="11"/>
          </p:nvPr>
        </p:nvSpPr>
        <p:spPr/>
        <p:txBody>
          <a:bodyPr/>
          <a:lstStyle/>
          <a:p>
            <a:r>
              <a:rPr lang="en-US" smtClean="0"/>
              <a:t>Compiled by Dr.T.Kumuthavalli, DLL, BDU</a:t>
            </a:r>
            <a:endParaRPr lang="en-US"/>
          </a:p>
        </p:txBody>
      </p:sp>
      <p:sp>
        <p:nvSpPr>
          <p:cNvPr id="4" name="Slide Number Placeholder 3"/>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399938-37BB-4A2E-90F9-E6D58316CEB6}"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47D29-FE57-49B4-B078-6B1CAB493BAF}" type="datetime1">
              <a:rPr lang="en-US" smtClean="0"/>
              <a:t>06-Jul-23</a:t>
            </a:fld>
            <a:endParaRPr lang="en-US"/>
          </a:p>
        </p:txBody>
      </p:sp>
      <p:sp>
        <p:nvSpPr>
          <p:cNvPr id="6" name="Footer Placeholder 5"/>
          <p:cNvSpPr>
            <a:spLocks noGrp="1"/>
          </p:cNvSpPr>
          <p:nvPr>
            <p:ph type="ftr" sz="quarter" idx="11"/>
          </p:nvPr>
        </p:nvSpPr>
        <p:spPr/>
        <p:txBody>
          <a:bodyPr/>
          <a:lstStyle/>
          <a:p>
            <a:r>
              <a:rPr lang="en-US" smtClean="0"/>
              <a:t>Compiled by Dr.T.Kumuthavalli, DLL, BDU</a:t>
            </a:r>
            <a:endParaRPr lang="en-US"/>
          </a:p>
        </p:txBody>
      </p:sp>
      <p:sp>
        <p:nvSpPr>
          <p:cNvPr id="7" name="Slide Number Placeholder 6"/>
          <p:cNvSpPr>
            <a:spLocks noGrp="1"/>
          </p:cNvSpPr>
          <p:nvPr>
            <p:ph type="sldNum" sz="quarter" idx="12"/>
          </p:nvPr>
        </p:nvSpPr>
        <p:spPr/>
        <p:txBody>
          <a:bodyPr/>
          <a:lstStyle/>
          <a:p>
            <a:fld id="{38154E2A-3E8E-40BA-B200-337E22B618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FAB65C-A95A-4B03-B38C-1F37E5695BF0}" type="datetime1">
              <a:rPr lang="en-US" smtClean="0"/>
              <a:t>06-Jul-23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Compiled by Dr.T.Kumuthavalli,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54E2A-3E8E-40BA-B200-337E22B618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diankanoon.org/doc/452505/" TargetMode="External"/><Relationship Id="rId7" Type="http://schemas.openxmlformats.org/officeDocument/2006/relationships/hyperlink" Target="https://indiankanoon.org/doc/835880/" TargetMode="External"/><Relationship Id="rId2" Type="http://schemas.openxmlformats.org/officeDocument/2006/relationships/hyperlink" Target="https://indiankanoon.org/doc/185363/" TargetMode="External"/><Relationship Id="rId1" Type="http://schemas.openxmlformats.org/officeDocument/2006/relationships/slideLayout" Target="../slideLayouts/slideLayout2.xml"/><Relationship Id="rId6" Type="http://schemas.openxmlformats.org/officeDocument/2006/relationships/hyperlink" Target="https://indiankanoon.org/doc/658901/" TargetMode="External"/><Relationship Id="rId5" Type="http://schemas.openxmlformats.org/officeDocument/2006/relationships/hyperlink" Target="https://indiankanoon.org/doc/746513/" TargetMode="External"/><Relationship Id="rId4" Type="http://schemas.openxmlformats.org/officeDocument/2006/relationships/hyperlink" Target="https://indiankanoon.org/doc/115004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066800"/>
            <a:ext cx="7772400" cy="1470025"/>
          </a:xfrm>
        </p:spPr>
        <p:txBody>
          <a:bodyPr>
            <a:normAutofit fontScale="90000"/>
          </a:bodyPr>
          <a:lstStyle/>
          <a:p>
            <a:r>
              <a:rPr lang="en-US" b="1" dirty="0" smtClean="0">
                <a:solidFill>
                  <a:schemeClr val="tx1"/>
                </a:solidFill>
              </a:rPr>
              <a:t>UNIT – IV : Discipline and Grievance Handling</a:t>
            </a:r>
            <a:r>
              <a:rPr lang="en-US" dirty="0" smtClean="0">
                <a:solidFill>
                  <a:schemeClr val="tx1"/>
                </a:solidFill>
              </a:rPr>
              <a:t/>
            </a:r>
            <a:br>
              <a:rPr lang="en-US" dirty="0" smtClean="0">
                <a:solidFill>
                  <a:schemeClr val="tx1"/>
                </a:solidFill>
              </a:rPr>
            </a:br>
            <a:endParaRPr lang="en-US" dirty="0"/>
          </a:p>
        </p:txBody>
      </p:sp>
      <p:sp>
        <p:nvSpPr>
          <p:cNvPr id="3" name="Subtitle 2"/>
          <p:cNvSpPr>
            <a:spLocks noGrp="1"/>
          </p:cNvSpPr>
          <p:nvPr>
            <p:ph type="subTitle" idx="1"/>
          </p:nvPr>
        </p:nvSpPr>
        <p:spPr>
          <a:xfrm>
            <a:off x="304800" y="2590800"/>
            <a:ext cx="8534400" cy="3657600"/>
          </a:xfrm>
        </p:spPr>
        <p:txBody>
          <a:bodyPr>
            <a:normAutofit fontScale="62500" lnSpcReduction="20000"/>
          </a:bodyPr>
          <a:lstStyle/>
          <a:p>
            <a:r>
              <a:rPr lang="en-US" sz="4000" b="1" dirty="0">
                <a:solidFill>
                  <a:srgbClr val="FF0000"/>
                </a:solidFill>
              </a:rPr>
              <a:t> </a:t>
            </a:r>
            <a:endParaRPr lang="en-US" sz="4000" dirty="0">
              <a:solidFill>
                <a:srgbClr val="FF0000"/>
              </a:solidFill>
            </a:endParaRPr>
          </a:p>
          <a:p>
            <a:r>
              <a:rPr lang="en-US" sz="4000" dirty="0" smtClean="0">
                <a:solidFill>
                  <a:srgbClr val="FF0000"/>
                </a:solidFill>
              </a:rPr>
              <a:t>Mechanism for resolution of Industrial  Disputes - Discipline </a:t>
            </a:r>
            <a:r>
              <a:rPr lang="en-US" sz="4000" dirty="0">
                <a:solidFill>
                  <a:srgbClr val="FF0000"/>
                </a:solidFill>
              </a:rPr>
              <a:t>- Causes of Indiscipline - Maintenance of discipline.-Domestic enquiry - concept and practice - Principles of Natural Justice - Some important industrial pronouncements - Principles of Hot stove rule-Grievance handling - Constitution of Grievance committee - Meaning of Grievance – Sources of grievance, benefits, </a:t>
            </a:r>
            <a:r>
              <a:rPr lang="en-US" sz="4000" dirty="0" err="1">
                <a:solidFill>
                  <a:srgbClr val="FF0000"/>
                </a:solidFill>
              </a:rPr>
              <a:t>redressal</a:t>
            </a:r>
            <a:r>
              <a:rPr lang="en-US" sz="4000" dirty="0">
                <a:solidFill>
                  <a:srgbClr val="FF0000"/>
                </a:solidFill>
              </a:rPr>
              <a:t> machinery-Industrial Establishment </a:t>
            </a:r>
            <a:endParaRPr lang="en-US" sz="4000" dirty="0" smtClean="0">
              <a:solidFill>
                <a:srgbClr val="FF0000"/>
              </a:solidFill>
            </a:endParaRPr>
          </a:p>
          <a:p>
            <a:r>
              <a:rPr lang="en-US" sz="4000" dirty="0" smtClean="0">
                <a:solidFill>
                  <a:srgbClr val="FF0000"/>
                </a:solidFill>
              </a:rPr>
              <a:t>(</a:t>
            </a:r>
            <a:r>
              <a:rPr lang="en-US" sz="4000" dirty="0">
                <a:solidFill>
                  <a:srgbClr val="FF0000"/>
                </a:solidFill>
              </a:rPr>
              <a:t>Standing Orders) Act, 1946</a:t>
            </a:r>
            <a:r>
              <a:rPr lang="en-US" sz="4000" dirty="0" smtClean="0">
                <a:solidFill>
                  <a:srgbClr val="FF0000"/>
                </a:solidFill>
              </a:rPr>
              <a:t>.</a:t>
            </a:r>
          </a:p>
          <a:p>
            <a:endParaRPr lang="en-US" sz="4000" dirty="0">
              <a:solidFill>
                <a:srgbClr val="C00000"/>
              </a:solidFill>
            </a:endParaRP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Causes of Indiscipline</a:t>
            </a:r>
            <a:endParaRPr lang="en-US" b="1"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smtClean="0"/>
              <a:t>Lack of Proper Leadership</a:t>
            </a:r>
          </a:p>
          <a:p>
            <a:r>
              <a:rPr lang="en-US" dirty="0" smtClean="0"/>
              <a:t>Lack of Supervision</a:t>
            </a:r>
          </a:p>
          <a:p>
            <a:r>
              <a:rPr lang="en-US" dirty="0" smtClean="0"/>
              <a:t>Violation of Rights of Employees</a:t>
            </a:r>
          </a:p>
          <a:p>
            <a:r>
              <a:rPr lang="en-US" dirty="0" smtClean="0"/>
              <a:t>Absence of Grievance Settlement Machinery</a:t>
            </a:r>
          </a:p>
          <a:p>
            <a:r>
              <a:rPr lang="en-US" dirty="0" smtClean="0"/>
              <a:t>Lack of Proper Promotional Policy</a:t>
            </a:r>
          </a:p>
          <a:p>
            <a:r>
              <a:rPr lang="en-US" dirty="0" smtClean="0"/>
              <a:t>Employer's Attitude</a:t>
            </a:r>
          </a:p>
          <a:p>
            <a:r>
              <a:rPr lang="en-US" dirty="0" smtClean="0"/>
              <a:t>Lack of Communication</a:t>
            </a:r>
          </a:p>
          <a:p>
            <a:r>
              <a:rPr lang="en-US" dirty="0" smtClean="0"/>
              <a:t>Lack of Proper Rules and Regulations</a:t>
            </a:r>
          </a:p>
          <a:p>
            <a:r>
              <a:rPr lang="en-US" dirty="0" smtClean="0"/>
              <a:t>Divide and Rule Policy</a:t>
            </a:r>
          </a:p>
          <a:p>
            <a:r>
              <a:rPr lang="en-US" dirty="0" smtClean="0"/>
              <a:t>Bad Working Conditions</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Maintenance of discipline</a:t>
            </a:r>
          </a:p>
        </p:txBody>
      </p:sp>
      <p:sp>
        <p:nvSpPr>
          <p:cNvPr id="3" name="Content Placeholder 2"/>
          <p:cNvSpPr>
            <a:spLocks noGrp="1"/>
          </p:cNvSpPr>
          <p:nvPr>
            <p:ph idx="1"/>
          </p:nvPr>
        </p:nvSpPr>
        <p:spPr>
          <a:xfrm>
            <a:off x="457200" y="1295400"/>
            <a:ext cx="8229600" cy="5562600"/>
          </a:xfrm>
        </p:spPr>
        <p:txBody>
          <a:bodyPr>
            <a:normAutofit fontScale="32500" lnSpcReduction="20000"/>
          </a:bodyPr>
          <a:lstStyle/>
          <a:p>
            <a:pPr algn="just"/>
            <a:r>
              <a:rPr lang="en-US" sz="7400" dirty="0" smtClean="0"/>
              <a:t>1. The rules and regulations should be framed with </a:t>
            </a:r>
            <a:r>
              <a:rPr lang="en-US" sz="7400" dirty="0" smtClean="0">
                <a:solidFill>
                  <a:srgbClr val="C00000"/>
                </a:solidFill>
              </a:rPr>
              <a:t>mutual coordination and acceptance </a:t>
            </a:r>
            <a:r>
              <a:rPr lang="en-US" sz="7400" dirty="0" smtClean="0"/>
              <a:t>of the management and employees. </a:t>
            </a:r>
          </a:p>
          <a:p>
            <a:pPr algn="just">
              <a:buNone/>
            </a:pPr>
            <a:r>
              <a:rPr lang="en-US" sz="7400" dirty="0" smtClean="0"/>
              <a:t/>
            </a:r>
            <a:br>
              <a:rPr lang="en-US" sz="7400" dirty="0" smtClean="0"/>
            </a:br>
            <a:r>
              <a:rPr lang="en-US" sz="7400" dirty="0" smtClean="0"/>
              <a:t/>
            </a:r>
            <a:br>
              <a:rPr lang="en-US" sz="7400" dirty="0" smtClean="0"/>
            </a:br>
            <a:r>
              <a:rPr lang="en-US" sz="7400" dirty="0"/>
              <a:t>2. All the rules should be evaluated and updated </a:t>
            </a:r>
            <a:r>
              <a:rPr lang="en-US" sz="7400" dirty="0">
                <a:solidFill>
                  <a:srgbClr val="C00000"/>
                </a:solidFill>
              </a:rPr>
              <a:t>from time to time</a:t>
            </a:r>
            <a:r>
              <a:rPr lang="en-US" sz="7400" dirty="0"/>
              <a:t> to ensure their relevance and utility</a:t>
            </a:r>
            <a:r>
              <a:rPr lang="en-US" sz="7400" dirty="0" smtClean="0"/>
              <a:t>.</a:t>
            </a:r>
          </a:p>
          <a:p>
            <a:pPr algn="just">
              <a:buNone/>
            </a:pPr>
            <a:endParaRPr lang="en-US" sz="7400" dirty="0" smtClean="0"/>
          </a:p>
          <a:p>
            <a:pPr algn="just">
              <a:buNone/>
            </a:pPr>
            <a:r>
              <a:rPr lang="en-US" sz="7400" dirty="0" smtClean="0"/>
              <a:t/>
            </a:r>
            <a:br>
              <a:rPr lang="en-US" sz="7400" dirty="0" smtClean="0"/>
            </a:br>
            <a:r>
              <a:rPr lang="en-US" sz="7400" dirty="0"/>
              <a:t>3. Rules should be formulated based on the </a:t>
            </a:r>
            <a:r>
              <a:rPr lang="en-US" sz="7400" dirty="0">
                <a:solidFill>
                  <a:srgbClr val="C00000"/>
                </a:solidFill>
              </a:rPr>
              <a:t>nature of work and working conditions, Separate rules </a:t>
            </a:r>
            <a:r>
              <a:rPr lang="en-US" sz="7400" dirty="0"/>
              <a:t>have to be framed for employees in the </a:t>
            </a:r>
            <a:r>
              <a:rPr lang="en-US" sz="7400" dirty="0">
                <a:solidFill>
                  <a:srgbClr val="C00000"/>
                </a:solidFill>
              </a:rPr>
              <a:t>office and in the field</a:t>
            </a:r>
            <a:r>
              <a:rPr lang="en-US" sz="7400" dirty="0" smtClean="0"/>
              <a:t>.</a:t>
            </a:r>
          </a:p>
          <a:p>
            <a:pPr algn="just">
              <a:buNone/>
            </a:pPr>
            <a:r>
              <a:rPr lang="en-US" sz="7400" dirty="0" smtClean="0"/>
              <a:t/>
            </a:r>
            <a:br>
              <a:rPr lang="en-US" sz="7400" dirty="0" smtClean="0"/>
            </a:br>
            <a:r>
              <a:rPr lang="en-US" sz="7400" dirty="0" smtClean="0"/>
              <a:t/>
            </a:r>
            <a:br>
              <a:rPr lang="en-US" sz="7400" dirty="0" smtClean="0"/>
            </a:br>
            <a:r>
              <a:rPr lang="en-US" sz="7400" dirty="0"/>
              <a:t>4. </a:t>
            </a:r>
            <a:r>
              <a:rPr lang="en-US" sz="7400" dirty="0" smtClean="0"/>
              <a:t>Every </a:t>
            </a:r>
            <a:r>
              <a:rPr lang="en-US" sz="7400" dirty="0"/>
              <a:t>employee should be treated the </a:t>
            </a:r>
            <a:r>
              <a:rPr lang="en-US" sz="7400" dirty="0">
                <a:solidFill>
                  <a:srgbClr val="C00000"/>
                </a:solidFill>
              </a:rPr>
              <a:t>same way </a:t>
            </a:r>
            <a:r>
              <a:rPr lang="en-US" sz="7400" dirty="0"/>
              <a:t>under the disciplinary procedure</a:t>
            </a:r>
            <a:r>
              <a:rPr lang="en-US" sz="7400" dirty="0" smtClean="0"/>
              <a:t>.</a:t>
            </a:r>
          </a:p>
          <a:p>
            <a:pPr algn="just">
              <a:buNone/>
            </a:pP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Maintenance of discipline</a:t>
            </a:r>
            <a:endParaRPr lang="en-US" dirty="0"/>
          </a:p>
        </p:txBody>
      </p:sp>
      <p:sp>
        <p:nvSpPr>
          <p:cNvPr id="3" name="Content Placeholder 2"/>
          <p:cNvSpPr>
            <a:spLocks noGrp="1"/>
          </p:cNvSpPr>
          <p:nvPr>
            <p:ph idx="1"/>
          </p:nvPr>
        </p:nvSpPr>
        <p:spPr>
          <a:xfrm>
            <a:off x="457200" y="1371600"/>
            <a:ext cx="8229600" cy="5257800"/>
          </a:xfrm>
        </p:spPr>
        <p:txBody>
          <a:bodyPr>
            <a:normAutofit fontScale="77500" lnSpcReduction="20000"/>
          </a:bodyPr>
          <a:lstStyle/>
          <a:p>
            <a:pPr algn="just"/>
            <a:r>
              <a:rPr lang="en-US" dirty="0" smtClean="0"/>
              <a:t>5. All the employees should </a:t>
            </a:r>
            <a:r>
              <a:rPr lang="en-US" dirty="0" smtClean="0">
                <a:solidFill>
                  <a:srgbClr val="C00000"/>
                </a:solidFill>
              </a:rPr>
              <a:t>know the penalties for violation </a:t>
            </a:r>
            <a:r>
              <a:rPr lang="en-US" dirty="0" smtClean="0"/>
              <a:t>of different rules.</a:t>
            </a:r>
          </a:p>
          <a:p>
            <a:pPr algn="just">
              <a:buNone/>
            </a:pPr>
            <a:r>
              <a:rPr lang="en-US" dirty="0" smtClean="0"/>
              <a:t> </a:t>
            </a:r>
            <a:br>
              <a:rPr lang="en-US" dirty="0" smtClean="0"/>
            </a:br>
            <a:r>
              <a:rPr lang="en-US" dirty="0" smtClean="0"/>
              <a:t/>
            </a:r>
            <a:br>
              <a:rPr lang="en-US" dirty="0" smtClean="0"/>
            </a:br>
            <a:r>
              <a:rPr lang="en-US" dirty="0" smtClean="0"/>
              <a:t>6. The disciplinary procedure should ensure that an </a:t>
            </a:r>
            <a:r>
              <a:rPr lang="en-US" dirty="0" smtClean="0">
                <a:solidFill>
                  <a:srgbClr val="C00000"/>
                </a:solidFill>
              </a:rPr>
              <a:t>employee does not repeat </a:t>
            </a:r>
            <a:r>
              <a:rPr lang="en-US" dirty="0" smtClean="0"/>
              <a:t>a similar act of indiscipline in the future.</a:t>
            </a:r>
          </a:p>
          <a:p>
            <a:pPr algn="just">
              <a:buNone/>
            </a:pPr>
            <a:r>
              <a:rPr lang="en-US" dirty="0" smtClean="0"/>
              <a:t> </a:t>
            </a:r>
            <a:br>
              <a:rPr lang="en-US" dirty="0" smtClean="0"/>
            </a:br>
            <a:r>
              <a:rPr lang="en-US" dirty="0" smtClean="0"/>
              <a:t/>
            </a:r>
            <a:br>
              <a:rPr lang="en-US" dirty="0" smtClean="0"/>
            </a:br>
            <a:r>
              <a:rPr lang="en-US" dirty="0" smtClean="0"/>
              <a:t>	7. The </a:t>
            </a:r>
            <a:r>
              <a:rPr lang="en-US" dirty="0" smtClean="0">
                <a:solidFill>
                  <a:srgbClr val="C00000"/>
                </a:solidFill>
              </a:rPr>
              <a:t>entire procedure </a:t>
            </a:r>
            <a:r>
              <a:rPr lang="en-US" dirty="0" smtClean="0"/>
              <a:t>including the appeal and review of all the disciplinary actions should be mentioned in the </a:t>
            </a:r>
            <a:r>
              <a:rPr lang="en-US" dirty="0" smtClean="0">
                <a:solidFill>
                  <a:srgbClr val="C00000"/>
                </a:solidFill>
              </a:rPr>
              <a:t>employee’s handbook or collective agreements.</a:t>
            </a:r>
          </a:p>
          <a:p>
            <a:pPr algn="just">
              <a:buNone/>
            </a:pPr>
            <a:r>
              <a:rPr lang="en-US" dirty="0" smtClean="0"/>
              <a:t/>
            </a:r>
            <a:br>
              <a:rPr lang="en-US" dirty="0" smtClean="0"/>
            </a:br>
            <a:r>
              <a:rPr lang="en-US" dirty="0" smtClean="0"/>
              <a:t/>
            </a:r>
            <a:br>
              <a:rPr lang="en-US" dirty="0" smtClean="0"/>
            </a:br>
            <a:r>
              <a:rPr lang="en-US" dirty="0" smtClean="0"/>
              <a:t>8. The procedure should provide for a </a:t>
            </a:r>
            <a:r>
              <a:rPr lang="en-US" dirty="0" smtClean="0">
                <a:solidFill>
                  <a:srgbClr val="C00000"/>
                </a:solidFill>
              </a:rPr>
              <a:t>legal as well as a human </a:t>
            </a:r>
            <a:r>
              <a:rPr lang="en-US" dirty="0" smtClean="0"/>
              <a:t>approach.</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Maintenance of discipline</a:t>
            </a:r>
            <a:endParaRPr lang="en-US" dirty="0"/>
          </a:p>
        </p:txBody>
      </p:sp>
      <p:sp>
        <p:nvSpPr>
          <p:cNvPr id="3" name="Content Placeholder 2"/>
          <p:cNvSpPr>
            <a:spLocks noGrp="1"/>
          </p:cNvSpPr>
          <p:nvPr>
            <p:ph idx="1"/>
          </p:nvPr>
        </p:nvSpPr>
        <p:spPr/>
        <p:txBody>
          <a:bodyPr>
            <a:normAutofit/>
          </a:bodyPr>
          <a:lstStyle/>
          <a:p>
            <a:r>
              <a:rPr lang="en-US" dirty="0" smtClean="0">
                <a:latin typeface="+mj-lt"/>
              </a:rPr>
              <a:t>The  leading art</a:t>
            </a:r>
          </a:p>
          <a:p>
            <a:r>
              <a:rPr lang="en-US" dirty="0" smtClean="0">
                <a:latin typeface="+mj-lt"/>
              </a:rPr>
              <a:t>Get rid of all the distractions</a:t>
            </a:r>
          </a:p>
          <a:p>
            <a:r>
              <a:rPr lang="en-US" dirty="0" smtClean="0">
                <a:latin typeface="+mj-lt"/>
              </a:rPr>
              <a:t>The workplace should be a happy place</a:t>
            </a:r>
          </a:p>
          <a:p>
            <a:r>
              <a:rPr lang="en-US" dirty="0" smtClean="0">
                <a:latin typeface="+mj-lt"/>
              </a:rPr>
              <a:t>Be considerate of the generation gap</a:t>
            </a:r>
          </a:p>
          <a:p>
            <a:r>
              <a:rPr lang="en-US" dirty="0" smtClean="0">
                <a:latin typeface="+mj-lt"/>
              </a:rPr>
              <a:t>Allow enough room for your employees to work</a:t>
            </a:r>
          </a:p>
          <a:p>
            <a:r>
              <a:rPr lang="en-US" dirty="0" smtClean="0">
                <a:latin typeface="+mj-lt"/>
              </a:rPr>
              <a:t>Regularly communicate with your staff</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Domestic Enquiry </a:t>
            </a:r>
            <a:endParaRPr lang="en-US" b="1" dirty="0">
              <a:solidFill>
                <a:srgbClr val="C00000"/>
              </a:solidFill>
            </a:endParaRPr>
          </a:p>
        </p:txBody>
      </p:sp>
      <p:sp>
        <p:nvSpPr>
          <p:cNvPr id="3" name="Content Placeholder 2"/>
          <p:cNvSpPr>
            <a:spLocks noGrp="1"/>
          </p:cNvSpPr>
          <p:nvPr>
            <p:ph idx="1"/>
          </p:nvPr>
        </p:nvSpPr>
        <p:spPr>
          <a:xfrm>
            <a:off x="457200" y="1219200"/>
            <a:ext cx="8229600" cy="5257800"/>
          </a:xfrm>
        </p:spPr>
        <p:txBody>
          <a:bodyPr>
            <a:normAutofit fontScale="92500" lnSpcReduction="10000"/>
          </a:bodyPr>
          <a:lstStyle/>
          <a:p>
            <a:pPr algn="just"/>
            <a:r>
              <a:rPr lang="en-US" dirty="0" smtClean="0"/>
              <a:t>A domestic inquiry is </a:t>
            </a:r>
            <a:r>
              <a:rPr lang="en-US" b="1" dirty="0" smtClean="0">
                <a:solidFill>
                  <a:srgbClr val="C00000"/>
                </a:solidFill>
              </a:rPr>
              <a:t>a search for truth, facts, or circumstances </a:t>
            </a:r>
            <a:r>
              <a:rPr lang="en-US" dirty="0" smtClean="0"/>
              <a:t>concerning charges alleged by the employer against its employee. </a:t>
            </a:r>
          </a:p>
          <a:p>
            <a:pPr algn="just"/>
            <a:r>
              <a:rPr lang="en-US" dirty="0" smtClean="0"/>
              <a:t>It is an inquiry created by the management against its own employee for his misconduct.</a:t>
            </a:r>
          </a:p>
          <a:p>
            <a:pPr algn="just"/>
            <a:r>
              <a:rPr lang="en-US" dirty="0" smtClean="0"/>
              <a:t>an internal hearing held by an employer to ascertain whether an employee is </a:t>
            </a:r>
            <a:r>
              <a:rPr lang="en-US" b="1" dirty="0" smtClean="0">
                <a:solidFill>
                  <a:srgbClr val="C00000"/>
                </a:solidFill>
              </a:rPr>
              <a:t>guilty of misconduct</a:t>
            </a:r>
            <a:r>
              <a:rPr lang="en-US" dirty="0" smtClean="0">
                <a:solidFill>
                  <a:srgbClr val="C00000"/>
                </a:solidFill>
              </a:rPr>
              <a:t>. </a:t>
            </a:r>
          </a:p>
          <a:p>
            <a:pPr algn="just"/>
            <a:r>
              <a:rPr lang="en-US" dirty="0" smtClean="0"/>
              <a:t>The purpose of a domestic inquiry is to find out the </a:t>
            </a:r>
            <a:r>
              <a:rPr lang="en-US" dirty="0" smtClean="0">
                <a:solidFill>
                  <a:srgbClr val="C00000"/>
                </a:solidFill>
              </a:rPr>
              <a:t>truth of the allegations </a:t>
            </a:r>
            <a:r>
              <a:rPr lang="en-US" dirty="0" smtClean="0"/>
              <a:t>made against the workman.</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concept and practice </a:t>
            </a:r>
          </a:p>
        </p:txBody>
      </p:sp>
      <p:sp>
        <p:nvSpPr>
          <p:cNvPr id="3" name="Content Placeholder 2"/>
          <p:cNvSpPr>
            <a:spLocks noGrp="1"/>
          </p:cNvSpPr>
          <p:nvPr>
            <p:ph idx="1"/>
          </p:nvPr>
        </p:nvSpPr>
        <p:spPr/>
        <p:txBody>
          <a:bodyPr>
            <a:normAutofit fontScale="92500" lnSpcReduction="20000"/>
          </a:bodyPr>
          <a:lstStyle/>
          <a:p>
            <a:r>
              <a:rPr lang="en-US" dirty="0"/>
              <a:t>Charge-sheet</a:t>
            </a:r>
          </a:p>
          <a:p>
            <a:r>
              <a:rPr lang="en-US" dirty="0"/>
              <a:t>Suspension</a:t>
            </a:r>
          </a:p>
          <a:p>
            <a:r>
              <a:rPr lang="en-US" dirty="0"/>
              <a:t>Service of charge-sheet</a:t>
            </a:r>
          </a:p>
          <a:p>
            <a:r>
              <a:rPr lang="en-US" dirty="0" smtClean="0"/>
              <a:t>Explanation</a:t>
            </a:r>
            <a:endParaRPr lang="en-US" dirty="0"/>
          </a:p>
          <a:p>
            <a:r>
              <a:rPr lang="en-US" dirty="0"/>
              <a:t>Notice of enquiry</a:t>
            </a:r>
          </a:p>
          <a:p>
            <a:r>
              <a:rPr lang="en-US" dirty="0"/>
              <a:t>Enquiry</a:t>
            </a:r>
          </a:p>
          <a:p>
            <a:r>
              <a:rPr lang="en-US" dirty="0"/>
              <a:t>Fact-findings</a:t>
            </a:r>
          </a:p>
          <a:p>
            <a:r>
              <a:rPr lang="en-US" dirty="0"/>
              <a:t>Decision</a:t>
            </a:r>
          </a:p>
          <a:p>
            <a:r>
              <a:rPr lang="en-US" dirty="0"/>
              <a:t>Service of the order</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Principles of Natural Justice </a:t>
            </a:r>
          </a:p>
        </p:txBody>
      </p:sp>
      <p:sp>
        <p:nvSpPr>
          <p:cNvPr id="3" name="Content Placeholder 2"/>
          <p:cNvSpPr>
            <a:spLocks noGrp="1"/>
          </p:cNvSpPr>
          <p:nvPr>
            <p:ph idx="1"/>
          </p:nvPr>
        </p:nvSpPr>
        <p:spPr/>
        <p:txBody>
          <a:bodyPr>
            <a:normAutofit lnSpcReduction="10000"/>
          </a:bodyPr>
          <a:lstStyle/>
          <a:p>
            <a:pPr algn="just"/>
            <a:r>
              <a:rPr lang="en-US" dirty="0" smtClean="0"/>
              <a:t>Natural justice implies </a:t>
            </a:r>
            <a:r>
              <a:rPr lang="en-US" b="1" dirty="0" smtClean="0"/>
              <a:t>fairness, reasonableness, equity and equality</a:t>
            </a:r>
            <a:r>
              <a:rPr lang="en-US" dirty="0" smtClean="0"/>
              <a:t>. Natural justice is the concept of common law.</a:t>
            </a:r>
          </a:p>
          <a:p>
            <a:pPr algn="just"/>
            <a:r>
              <a:rPr lang="en-US" b="1" i="1" dirty="0"/>
              <a:t>“Hearing rule” </a:t>
            </a:r>
            <a:endParaRPr lang="en-US" b="1" i="1" dirty="0" smtClean="0"/>
          </a:p>
          <a:p>
            <a:pPr algn="just"/>
            <a:r>
              <a:rPr lang="en-US" b="1" i="1" dirty="0" smtClean="0"/>
              <a:t>“Bias free decision”</a:t>
            </a:r>
          </a:p>
          <a:p>
            <a:pPr algn="just"/>
            <a:r>
              <a:rPr lang="en-US" b="1" i="1" dirty="0" smtClean="0"/>
              <a:t>“Reasoned Decision”</a:t>
            </a:r>
            <a:endParaRPr lang="en-US" dirty="0" smtClean="0"/>
          </a:p>
          <a:p>
            <a:pPr algn="just"/>
            <a:r>
              <a:rPr lang="en-US" dirty="0" smtClean="0"/>
              <a:t>In India the principles of natural justice are provided in </a:t>
            </a:r>
            <a:r>
              <a:rPr lang="en-US" b="1" dirty="0" smtClean="0"/>
              <a:t>Article 14 and 21 of the Constitution</a:t>
            </a:r>
            <a:r>
              <a:rPr lang="en-US" dirty="0" smtClean="0"/>
              <a:t>.</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Industrial pronouncements </a:t>
            </a:r>
            <a:endParaRPr lang="en-US" b="1" dirty="0">
              <a:solidFill>
                <a:srgbClr val="C00000"/>
              </a:solidFill>
            </a:endParaRPr>
          </a:p>
        </p:txBody>
      </p:sp>
      <p:sp>
        <p:nvSpPr>
          <p:cNvPr id="3" name="Content Placeholder 2"/>
          <p:cNvSpPr>
            <a:spLocks noGrp="1"/>
          </p:cNvSpPr>
          <p:nvPr>
            <p:ph idx="1"/>
          </p:nvPr>
        </p:nvSpPr>
        <p:spPr/>
        <p:txBody>
          <a:bodyPr/>
          <a:lstStyle/>
          <a:p>
            <a:pPr algn="just"/>
            <a:r>
              <a:rPr lang="en-US" dirty="0" smtClean="0"/>
              <a:t>a formal or authoritative announcement or declaration.</a:t>
            </a:r>
          </a:p>
          <a:p>
            <a:pPr algn="just"/>
            <a:endParaRPr lang="en-US" dirty="0" smtClean="0"/>
          </a:p>
          <a:p>
            <a:pPr algn="just"/>
            <a:r>
              <a:rPr lang="en-US" b="1" dirty="0" smtClean="0">
                <a:solidFill>
                  <a:srgbClr val="C00000"/>
                </a:solidFill>
              </a:rPr>
              <a:t>1. Industrial Policy of 1948</a:t>
            </a:r>
          </a:p>
          <a:p>
            <a:pPr algn="just"/>
            <a:r>
              <a:rPr lang="en-US" dirty="0" smtClean="0"/>
              <a:t>the first industrial policy 1948 was delivered by </a:t>
            </a:r>
            <a:r>
              <a:rPr lang="en-US" b="1" dirty="0" smtClean="0"/>
              <a:t>Dr.</a:t>
            </a:r>
            <a:r>
              <a:rPr lang="en-US" dirty="0" smtClean="0"/>
              <a:t> </a:t>
            </a:r>
            <a:r>
              <a:rPr lang="en-US" b="1" dirty="0" err="1" smtClean="0"/>
              <a:t>Shyama</a:t>
            </a:r>
            <a:r>
              <a:rPr lang="en-US" b="1" dirty="0" smtClean="0"/>
              <a:t> Prasad </a:t>
            </a:r>
            <a:r>
              <a:rPr lang="en-US" b="1" dirty="0" err="1" smtClean="0"/>
              <a:t>Mukherjee</a:t>
            </a:r>
            <a:r>
              <a:rPr lang="en-US" b="1" dirty="0" smtClean="0"/>
              <a:t>, </a:t>
            </a:r>
            <a:r>
              <a:rPr lang="en-US" dirty="0" smtClean="0"/>
              <a:t>the </a:t>
            </a:r>
            <a:r>
              <a:rPr lang="en-US" b="1" dirty="0" smtClean="0"/>
              <a:t>Minister of Industry of India</a:t>
            </a:r>
            <a:r>
              <a:rPr lang="en-US" dirty="0" smtClean="0"/>
              <a:t> On April 6, 1948.</a:t>
            </a:r>
          </a:p>
        </p:txBody>
      </p:sp>
      <p:sp>
        <p:nvSpPr>
          <p:cNvPr id="4" name="Slide Number Placeholder 3"/>
          <p:cNvSpPr>
            <a:spLocks noGrp="1"/>
          </p:cNvSpPr>
          <p:nvPr>
            <p:ph type="sldNum" sz="quarter" idx="12"/>
          </p:nvPr>
        </p:nvSpPr>
        <p:spPr/>
        <p:txBody>
          <a:bodyPr/>
          <a:lstStyle/>
          <a:p>
            <a:fld id="{38154E2A-3E8E-40BA-B200-337E22B61818}"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solidFill>
                  <a:srgbClr val="C00000"/>
                </a:solidFill>
              </a:rPr>
              <a:t>major industries were divided into four groups:</a:t>
            </a:r>
            <a:br>
              <a:rPr lang="en-US" sz="3600" b="1" dirty="0" smtClean="0">
                <a:solidFill>
                  <a:srgbClr val="C00000"/>
                </a:solidFill>
              </a:rPr>
            </a:br>
            <a:endParaRPr lang="en-US" b="1" dirty="0">
              <a:solidFill>
                <a:srgbClr val="C00000"/>
              </a:solidFill>
            </a:endParaRPr>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pPr algn="just"/>
            <a:r>
              <a:rPr lang="en-US" b="1" dirty="0" smtClean="0"/>
              <a:t>State Monopoly Industries:</a:t>
            </a:r>
            <a:r>
              <a:rPr lang="en-US" dirty="0" smtClean="0"/>
              <a:t> It featured industries that worked with atomic energy, trains, armaments, and ammunition.</a:t>
            </a:r>
          </a:p>
          <a:p>
            <a:pPr algn="just"/>
            <a:endParaRPr lang="en-US" dirty="0" smtClean="0"/>
          </a:p>
          <a:p>
            <a:pPr algn="just"/>
            <a:r>
              <a:rPr lang="en-US" b="1" dirty="0" smtClean="0"/>
              <a:t>Government-controlled industries:</a:t>
            </a:r>
            <a:r>
              <a:rPr lang="en-US" dirty="0" smtClean="0"/>
              <a:t> This category covered industries that were important to the country. Fertilizers, heavy machinery, defense equipment, heavy chemicals, and other categories were mentioned in this category.</a:t>
            </a:r>
          </a:p>
          <a:p>
            <a:pPr algn="just"/>
            <a:endParaRPr lang="en-US" dirty="0" smtClean="0"/>
          </a:p>
          <a:p>
            <a:pPr algn="just"/>
            <a:r>
              <a:rPr lang="en-US" b="1" dirty="0" smtClean="0"/>
              <a:t>Mixed-sectors industries:</a:t>
            </a:r>
            <a:r>
              <a:rPr lang="en-US" dirty="0" smtClean="0"/>
              <a:t> Industries that were allowed to function autonomously in the private or governmental sector fell under this group. The government was given permission to assess the situation in order to acquire any extant private enterprise.</a:t>
            </a:r>
          </a:p>
          <a:p>
            <a:pPr algn="just"/>
            <a:endParaRPr lang="en-US" dirty="0" smtClean="0"/>
          </a:p>
          <a:p>
            <a:pPr algn="just"/>
            <a:r>
              <a:rPr lang="en-US" b="1" dirty="0" smtClean="0"/>
              <a:t>Private-sectors industries</a:t>
            </a:r>
            <a:r>
              <a:rPr lang="en-US" dirty="0" smtClean="0"/>
              <a:t>: This category includes industries that were not addressed in the previous categories. Small firms and small industries were given a lot of attention, which resulted in the use of local resources and the creation of jobs.</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Industrial pronouncements </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algn="just"/>
            <a:r>
              <a:rPr lang="en-US" b="1" dirty="0" smtClean="0">
                <a:solidFill>
                  <a:srgbClr val="C00000"/>
                </a:solidFill>
              </a:rPr>
              <a:t>2. Industrial policy resolution, 1956</a:t>
            </a:r>
          </a:p>
          <a:p>
            <a:pPr algn="just"/>
            <a:r>
              <a:rPr lang="en-US" dirty="0" smtClean="0"/>
              <a:t>After the 1948 Industrial Policy, it was India’s second comprehensive pronouncement on industrial growth.</a:t>
            </a:r>
          </a:p>
          <a:p>
            <a:pPr algn="just"/>
            <a:r>
              <a:rPr lang="en-US" dirty="0" smtClean="0">
                <a:solidFill>
                  <a:srgbClr val="C00000"/>
                </a:solidFill>
              </a:rPr>
              <a:t>Major characteristics of this policy are: </a:t>
            </a:r>
          </a:p>
          <a:p>
            <a:pPr algn="just"/>
            <a:r>
              <a:rPr lang="en-US" dirty="0" smtClean="0"/>
              <a:t>A new classification system for industries has been developed.</a:t>
            </a:r>
          </a:p>
          <a:p>
            <a:pPr algn="just"/>
            <a:r>
              <a:rPr lang="en-US" dirty="0" smtClean="0"/>
              <a:t>Focus on the </a:t>
            </a:r>
            <a:r>
              <a:rPr lang="en-US" b="1" dirty="0" smtClean="0"/>
              <a:t>promotion of Village and small-scale industries.</a:t>
            </a:r>
            <a:endParaRPr lang="en-US" dirty="0" smtClean="0"/>
          </a:p>
          <a:p>
            <a:pPr algn="just"/>
            <a:r>
              <a:rPr lang="en-US" dirty="0" smtClean="0"/>
              <a:t>Eliminate regional disparities in order to achieve growth.</a:t>
            </a:r>
          </a:p>
          <a:p>
            <a:pPr algn="just"/>
            <a:r>
              <a:rPr lang="en-US" dirty="0" smtClean="0"/>
              <a:t>Started taken Initiatives for the </a:t>
            </a:r>
            <a:r>
              <a:rPr lang="en-US" b="1" dirty="0" smtClean="0"/>
              <a:t>welfare of labor</a:t>
            </a:r>
            <a:r>
              <a:rPr lang="en-US" dirty="0" smtClean="0"/>
              <a:t>.</a:t>
            </a:r>
          </a:p>
          <a:p>
            <a:pPr algn="just"/>
            <a:r>
              <a:rPr lang="en-US" dirty="0" smtClean="0"/>
              <a:t>The private sector is treated equally and without discrimination.</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1524000"/>
          </a:xfrm>
        </p:spPr>
        <p:txBody>
          <a:bodyPr>
            <a:normAutofit fontScale="90000"/>
          </a:bodyPr>
          <a:lstStyle/>
          <a:p>
            <a:r>
              <a:rPr lang="en-US" b="1" dirty="0" smtClean="0">
                <a:solidFill>
                  <a:srgbClr val="FF0000"/>
                </a:solidFill>
              </a:rPr>
              <a:t>Mechanism for resolution of Industrial  Disputes or settlement mechanisms</a:t>
            </a:r>
            <a:endParaRPr lang="en-US" b="1" dirty="0">
              <a:solidFill>
                <a:srgbClr val="FF0000"/>
              </a:solidFill>
            </a:endParaRPr>
          </a:p>
        </p:txBody>
      </p:sp>
      <p:sp>
        <p:nvSpPr>
          <p:cNvPr id="3" name="Content Placeholder 2"/>
          <p:cNvSpPr>
            <a:spLocks noGrp="1"/>
          </p:cNvSpPr>
          <p:nvPr>
            <p:ph idx="1"/>
          </p:nvPr>
        </p:nvSpPr>
        <p:spPr>
          <a:xfrm>
            <a:off x="381000" y="2286000"/>
            <a:ext cx="8458200" cy="3962400"/>
          </a:xfrm>
        </p:spPr>
        <p:txBody>
          <a:bodyPr>
            <a:normAutofit/>
          </a:bodyPr>
          <a:lstStyle/>
          <a:p>
            <a:r>
              <a:rPr lang="en-US" sz="2800" dirty="0" smtClean="0"/>
              <a:t>Conciliation officer under </a:t>
            </a:r>
            <a:r>
              <a:rPr lang="en-US" sz="2800" dirty="0" smtClean="0">
                <a:hlinkClick r:id="rId2"/>
              </a:rPr>
              <a:t>Section 4</a:t>
            </a:r>
            <a:r>
              <a:rPr lang="en-US" sz="2800" dirty="0" smtClean="0"/>
              <a:t> of the Act,1947</a:t>
            </a:r>
          </a:p>
          <a:p>
            <a:r>
              <a:rPr lang="en-US" sz="2800" dirty="0" smtClean="0"/>
              <a:t>Works committee under </a:t>
            </a:r>
            <a:r>
              <a:rPr lang="en-US" sz="2800" dirty="0" smtClean="0">
                <a:hlinkClick r:id="rId3"/>
              </a:rPr>
              <a:t>Section 3</a:t>
            </a:r>
            <a:r>
              <a:rPr lang="en-US" sz="2800" dirty="0" smtClean="0"/>
              <a:t> of the Act,1947</a:t>
            </a:r>
          </a:p>
          <a:p>
            <a:r>
              <a:rPr lang="en-US" sz="2800" dirty="0" err="1" smtClean="0"/>
              <a:t>Labour</a:t>
            </a:r>
            <a:r>
              <a:rPr lang="en-US" sz="2800" dirty="0" smtClean="0"/>
              <a:t> court under </a:t>
            </a:r>
            <a:r>
              <a:rPr lang="en-US" sz="2800" dirty="0" smtClean="0">
                <a:hlinkClick r:id="rId4"/>
              </a:rPr>
              <a:t>Section 7</a:t>
            </a:r>
            <a:r>
              <a:rPr lang="en-US" sz="2800" dirty="0" smtClean="0"/>
              <a:t> of the Act,1947</a:t>
            </a:r>
          </a:p>
          <a:p>
            <a:r>
              <a:rPr lang="en-US" sz="2800" dirty="0" smtClean="0"/>
              <a:t>Boards of conciliation under </a:t>
            </a:r>
            <a:r>
              <a:rPr lang="en-US" sz="2800" u="sng" dirty="0" smtClean="0">
                <a:hlinkClick r:id="rId5"/>
              </a:rPr>
              <a:t>Section 5</a:t>
            </a:r>
            <a:r>
              <a:rPr lang="en-US" sz="2800" dirty="0" smtClean="0"/>
              <a:t> of the Act, 1947</a:t>
            </a:r>
          </a:p>
          <a:p>
            <a:r>
              <a:rPr lang="en-US" sz="2800" dirty="0" err="1" smtClean="0"/>
              <a:t>Labour</a:t>
            </a:r>
            <a:r>
              <a:rPr lang="en-US" sz="2800" dirty="0" smtClean="0"/>
              <a:t> Tribunal under </a:t>
            </a:r>
            <a:r>
              <a:rPr lang="en-US" sz="2800" dirty="0" smtClean="0">
                <a:hlinkClick r:id="rId6"/>
              </a:rPr>
              <a:t>Section 7A</a:t>
            </a:r>
            <a:r>
              <a:rPr lang="en-US" sz="2800" dirty="0" smtClean="0"/>
              <a:t> of the Act, 1947</a:t>
            </a:r>
          </a:p>
          <a:p>
            <a:r>
              <a:rPr lang="en-US" sz="2800" dirty="0" smtClean="0"/>
              <a:t>National tribunal under </a:t>
            </a:r>
            <a:r>
              <a:rPr lang="en-US" sz="2800" dirty="0" smtClean="0">
                <a:hlinkClick r:id="rId7"/>
              </a:rPr>
              <a:t>Section 7B</a:t>
            </a:r>
            <a:r>
              <a:rPr lang="en-US" sz="2800" dirty="0" smtClean="0"/>
              <a:t> of the Act, 1947</a:t>
            </a:r>
            <a:endParaRPr lang="en-US" sz="2800"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classified industries into three groups</a:t>
            </a:r>
            <a:br>
              <a:rPr lang="en-US" b="1" dirty="0" smtClean="0">
                <a:solidFill>
                  <a:srgbClr val="C00000"/>
                </a:solidFill>
              </a:rPr>
            </a:br>
            <a:endParaRPr lang="en-US" b="1" dirty="0">
              <a:solidFill>
                <a:srgbClr val="C00000"/>
              </a:solidFill>
            </a:endParaRPr>
          </a:p>
        </p:txBody>
      </p:sp>
      <p:sp>
        <p:nvSpPr>
          <p:cNvPr id="3" name="Content Placeholder 2"/>
          <p:cNvSpPr>
            <a:spLocks noGrp="1"/>
          </p:cNvSpPr>
          <p:nvPr>
            <p:ph idx="1"/>
          </p:nvPr>
        </p:nvSpPr>
        <p:spPr>
          <a:xfrm>
            <a:off x="381000" y="1600200"/>
            <a:ext cx="8229600" cy="4800600"/>
          </a:xfrm>
        </p:spPr>
        <p:txBody>
          <a:bodyPr>
            <a:normAutofit fontScale="92500" lnSpcReduction="20000"/>
          </a:bodyPr>
          <a:lstStyle/>
          <a:p>
            <a:pPr algn="just"/>
            <a:r>
              <a:rPr lang="en-US" b="1" dirty="0" smtClean="0">
                <a:solidFill>
                  <a:srgbClr val="C00000"/>
                </a:solidFill>
              </a:rPr>
              <a:t>Schedule A </a:t>
            </a:r>
            <a:r>
              <a:rPr lang="en-US" dirty="0" smtClean="0"/>
              <a:t>industries were those that the state or government had a monopoly over.</a:t>
            </a:r>
          </a:p>
          <a:p>
            <a:pPr algn="just"/>
            <a:r>
              <a:rPr lang="en-US" b="1" dirty="0" smtClean="0">
                <a:solidFill>
                  <a:srgbClr val="C00000"/>
                </a:solidFill>
              </a:rPr>
              <a:t>Schedule B </a:t>
            </a:r>
            <a:r>
              <a:rPr lang="en-US" dirty="0" smtClean="0"/>
              <a:t>industries are authorized by the state to establish new units in this category, but the private sector was not barred from establishing or expanding existing units, such as synthetic, rubber, aluminum, chemical industries, fertilizer, and so on.</a:t>
            </a:r>
          </a:p>
          <a:p>
            <a:pPr algn="just"/>
            <a:r>
              <a:rPr lang="en-US" b="1" dirty="0" smtClean="0">
                <a:solidFill>
                  <a:srgbClr val="C00000"/>
                </a:solidFill>
              </a:rPr>
              <a:t>Schedule C </a:t>
            </a:r>
            <a:r>
              <a:rPr lang="en-US" dirty="0" smtClean="0"/>
              <a:t>industries are those industries that were not included in the above-mentioned industries were classified as Schedule C industries.</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Indian policy statement, 1973</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Indian Policy Statement of 1973, 6 high-priority types of industries or </a:t>
            </a:r>
            <a:r>
              <a:rPr lang="en-US" b="1" dirty="0" smtClean="0"/>
              <a:t>“core industries”</a:t>
            </a:r>
            <a:r>
              <a:rPr lang="en-US" dirty="0" smtClean="0"/>
              <a:t> were chosen, the term “Core Industries” was included in this policy. </a:t>
            </a:r>
          </a:p>
          <a:p>
            <a:r>
              <a:rPr lang="en-US" b="1" dirty="0" smtClean="0"/>
              <a:t>Crude Oil</a:t>
            </a:r>
            <a:endParaRPr lang="en-US" dirty="0" smtClean="0"/>
          </a:p>
          <a:p>
            <a:r>
              <a:rPr lang="en-US" b="1" dirty="0" smtClean="0"/>
              <a:t>Oil Refining</a:t>
            </a:r>
            <a:endParaRPr lang="en-US" dirty="0" smtClean="0"/>
          </a:p>
          <a:p>
            <a:r>
              <a:rPr lang="en-US" b="1" dirty="0" smtClean="0"/>
              <a:t>Electricity</a:t>
            </a:r>
            <a:endParaRPr lang="en-US" dirty="0" smtClean="0"/>
          </a:p>
          <a:p>
            <a:r>
              <a:rPr lang="en-US" b="1" dirty="0" smtClean="0"/>
              <a:t>Iron and Steel Industry</a:t>
            </a:r>
            <a:endParaRPr lang="en-US" dirty="0" smtClean="0"/>
          </a:p>
          <a:p>
            <a:r>
              <a:rPr lang="en-US" b="1" dirty="0" smtClean="0"/>
              <a:t>Cement,</a:t>
            </a:r>
            <a:endParaRPr lang="en-US" dirty="0" smtClean="0"/>
          </a:p>
          <a:p>
            <a:r>
              <a:rPr lang="en-US" b="1" dirty="0" smtClean="0"/>
              <a:t>Coal</a:t>
            </a:r>
            <a:endParaRPr lang="en-US" dirty="0" smtClean="0"/>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major changes occurred </a:t>
            </a:r>
            <a:endParaRPr lang="en-US" b="1" dirty="0">
              <a:solidFill>
                <a:srgbClr val="C00000"/>
              </a:solidFill>
            </a:endParaRPr>
          </a:p>
        </p:txBody>
      </p:sp>
      <p:sp>
        <p:nvSpPr>
          <p:cNvPr id="3" name="Content Placeholder 2"/>
          <p:cNvSpPr>
            <a:spLocks noGrp="1"/>
          </p:cNvSpPr>
          <p:nvPr>
            <p:ph idx="1"/>
          </p:nvPr>
        </p:nvSpPr>
        <p:spPr/>
        <p:txBody>
          <a:bodyPr>
            <a:normAutofit/>
          </a:bodyPr>
          <a:lstStyle/>
          <a:p>
            <a:pPr algn="just"/>
            <a:r>
              <a:rPr lang="en-US" dirty="0" smtClean="0"/>
              <a:t>The policy helps to bring the agricultural and industrial sectors closer together.</a:t>
            </a:r>
          </a:p>
          <a:p>
            <a:pPr algn="just"/>
            <a:r>
              <a:rPr lang="en-US" dirty="0" smtClean="0"/>
              <a:t>The list of industries that are reserved for small businesses has been increased.</a:t>
            </a:r>
          </a:p>
          <a:p>
            <a:pPr algn="just"/>
            <a:r>
              <a:rPr lang="en-US" dirty="0" smtClean="0"/>
              <a:t>Cottage and domestic businesses were given special protection by regulation.</a:t>
            </a:r>
          </a:p>
          <a:p>
            <a:pPr algn="just"/>
            <a:r>
              <a:rPr lang="en-US" dirty="0" smtClean="0"/>
              <a:t>The generation and transmission of electricity were given top priority.</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Indian policy statement, 1977</a:t>
            </a:r>
            <a:br>
              <a:rPr lang="en-US" b="1" dirty="0" smtClean="0"/>
            </a:br>
            <a:endParaRPr lang="en-US" dirty="0"/>
          </a:p>
        </p:txBody>
      </p:sp>
      <p:sp>
        <p:nvSpPr>
          <p:cNvPr id="3" name="Content Placeholder 2"/>
          <p:cNvSpPr>
            <a:spLocks noGrp="1"/>
          </p:cNvSpPr>
          <p:nvPr>
            <p:ph idx="1"/>
          </p:nvPr>
        </p:nvSpPr>
        <p:spPr>
          <a:xfrm>
            <a:off x="304800" y="990600"/>
            <a:ext cx="8534400" cy="5562600"/>
          </a:xfrm>
        </p:spPr>
        <p:txBody>
          <a:bodyPr>
            <a:normAutofit fontScale="62500" lnSpcReduction="20000"/>
          </a:bodyPr>
          <a:lstStyle/>
          <a:p>
            <a:r>
              <a:rPr lang="en-US" dirty="0" smtClean="0"/>
              <a:t>In December 1977, on behalf of the </a:t>
            </a:r>
            <a:r>
              <a:rPr lang="en-US" dirty="0" err="1" smtClean="0"/>
              <a:t>Janata</a:t>
            </a:r>
            <a:r>
              <a:rPr lang="en-US" dirty="0" smtClean="0"/>
              <a:t> Government, </a:t>
            </a:r>
            <a:r>
              <a:rPr lang="en-US" b="1" dirty="0" smtClean="0"/>
              <a:t>George </a:t>
            </a:r>
            <a:r>
              <a:rPr lang="en-US" b="1" dirty="0" err="1" smtClean="0"/>
              <a:t>Fernandes</a:t>
            </a:r>
            <a:r>
              <a:rPr lang="en-US" dirty="0" smtClean="0"/>
              <a:t>, the union industries minister announced the Indian Policy Statement.</a:t>
            </a:r>
          </a:p>
          <a:p>
            <a:r>
              <a:rPr lang="en-US" b="1" dirty="0" smtClean="0">
                <a:solidFill>
                  <a:srgbClr val="C00000"/>
                </a:solidFill>
              </a:rPr>
              <a:t>The following are some of the policy’s highlights: </a:t>
            </a:r>
          </a:p>
          <a:p>
            <a:r>
              <a:rPr lang="en-US" dirty="0" smtClean="0"/>
              <a:t>Self-employment opportunities in the household and cottage industries.</a:t>
            </a:r>
          </a:p>
          <a:p>
            <a:r>
              <a:rPr lang="en-US" dirty="0" smtClean="0"/>
              <a:t>Investment in the small industry is limited to Rs.1 </a:t>
            </a:r>
            <a:r>
              <a:rPr lang="en-US" dirty="0" err="1" smtClean="0"/>
              <a:t>lakh</a:t>
            </a:r>
            <a:r>
              <a:rPr lang="en-US" dirty="0" smtClean="0"/>
              <a:t>.</a:t>
            </a:r>
          </a:p>
          <a:p>
            <a:r>
              <a:rPr lang="en-US" dirty="0" smtClean="0"/>
              <a:t>Limit the power of large corporations.</a:t>
            </a:r>
          </a:p>
          <a:p>
            <a:r>
              <a:rPr lang="en-US" dirty="0" smtClean="0"/>
              <a:t>The growth of ancillary industries.</a:t>
            </a:r>
          </a:p>
          <a:p>
            <a:r>
              <a:rPr lang="en-US" dirty="0" smtClean="0"/>
              <a:t>To make technology and management knowledge available to small and cottage companies.</a:t>
            </a:r>
          </a:p>
          <a:p>
            <a:r>
              <a:rPr lang="en-US" dirty="0" smtClean="0"/>
              <a:t>Rehabilitating and reviving ill units.</a:t>
            </a:r>
          </a:p>
          <a:p>
            <a:r>
              <a:rPr lang="en-US" dirty="0" smtClean="0"/>
              <a:t>Small-scale industries with a capital investment of between 1 and 15 </a:t>
            </a:r>
            <a:r>
              <a:rPr lang="en-US" dirty="0" err="1" smtClean="0"/>
              <a:t>lakhs</a:t>
            </a:r>
            <a:r>
              <a:rPr lang="en-US" dirty="0" smtClean="0"/>
              <a:t> rupees.</a:t>
            </a:r>
          </a:p>
          <a:p>
            <a:r>
              <a:rPr lang="en-US" dirty="0" smtClean="0"/>
              <a:t>Infrastructure and growth of small-scale and village industries are basic industries.</a:t>
            </a:r>
          </a:p>
          <a:p>
            <a:r>
              <a:rPr lang="en-US" dirty="0" smtClean="0"/>
              <a:t>‘</a:t>
            </a:r>
            <a:r>
              <a:rPr lang="en-US" b="1" dirty="0" smtClean="0"/>
              <a:t>Cottage industries</a:t>
            </a:r>
            <a:r>
              <a:rPr lang="en-US" dirty="0" smtClean="0"/>
              <a:t>‘ needs are met by capital goods businesses.</a:t>
            </a:r>
          </a:p>
          <a:p>
            <a:r>
              <a:rPr lang="en-US" dirty="0" smtClean="0"/>
              <a:t>Agriculture and small-scale industries such as </a:t>
            </a:r>
            <a:r>
              <a:rPr lang="en-US" b="1" dirty="0" smtClean="0"/>
              <a:t>petrochemicals, fertilizers</a:t>
            </a:r>
            <a:r>
              <a:rPr lang="en-US" dirty="0" smtClean="0"/>
              <a:t>, and </a:t>
            </a:r>
            <a:r>
              <a:rPr lang="en-US" b="1" dirty="0" smtClean="0"/>
              <a:t>pesticides </a:t>
            </a:r>
            <a:r>
              <a:rPr lang="en-US" dirty="0" smtClean="0"/>
              <a:t>are examples of high-tech industries.</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Industrial policy, 1980</a:t>
            </a:r>
            <a:r>
              <a:rPr lang="en-US" b="1" dirty="0" smtClean="0"/>
              <a:t/>
            </a:r>
            <a:br>
              <a:rPr lang="en-US" b="1" dirty="0" smtClean="0"/>
            </a:b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algn="just"/>
            <a:r>
              <a:rPr lang="en-US" dirty="0" smtClean="0"/>
              <a:t>In July 1980 a new Industrial Policy was announced. </a:t>
            </a:r>
            <a:r>
              <a:rPr lang="en-US" b="1" dirty="0" smtClean="0">
                <a:solidFill>
                  <a:srgbClr val="C00000"/>
                </a:solidFill>
              </a:rPr>
              <a:t>The following are the main characteristics of this policy:</a:t>
            </a:r>
          </a:p>
          <a:p>
            <a:pPr algn="just"/>
            <a:endParaRPr lang="en-US" dirty="0" smtClean="0"/>
          </a:p>
          <a:p>
            <a:pPr algn="just"/>
            <a:r>
              <a:rPr lang="en-US" dirty="0" smtClean="0"/>
              <a:t>For faster growth of the rural area, </a:t>
            </a:r>
            <a:r>
              <a:rPr lang="en-US" b="1" dirty="0" smtClean="0"/>
              <a:t>Handlooms, handicrafts, and </a:t>
            </a:r>
            <a:r>
              <a:rPr lang="en-US" b="1" dirty="0" err="1" smtClean="0"/>
              <a:t>Khadi</a:t>
            </a:r>
            <a:r>
              <a:rPr lang="en-US" b="1" dirty="0" smtClean="0"/>
              <a:t> industry</a:t>
            </a:r>
            <a:r>
              <a:rPr lang="en-US" dirty="0" smtClean="0"/>
              <a:t> get so much attention</a:t>
            </a:r>
          </a:p>
          <a:p>
            <a:pPr algn="just"/>
            <a:r>
              <a:rPr lang="en-US" dirty="0" smtClean="0"/>
              <a:t>Decided to raise the efficiency of the </a:t>
            </a:r>
            <a:r>
              <a:rPr lang="en-US" b="1" dirty="0" smtClean="0"/>
              <a:t>public sector</a:t>
            </a:r>
            <a:r>
              <a:rPr lang="en-US" dirty="0" smtClean="0"/>
              <a:t> undertakings.</a:t>
            </a:r>
          </a:p>
          <a:p>
            <a:pPr algn="just"/>
            <a:r>
              <a:rPr lang="en-US" dirty="0" smtClean="0"/>
              <a:t>Balanced growth is encouraged.</a:t>
            </a:r>
          </a:p>
          <a:p>
            <a:pPr algn="just"/>
            <a:r>
              <a:rPr lang="en-US" dirty="0" smtClean="0"/>
              <a:t>Unauthorized extra production capabilities established for industrial homes are regulated and controlled.</a:t>
            </a:r>
          </a:p>
          <a:p>
            <a:pPr algn="just"/>
            <a:r>
              <a:rPr lang="en-US" dirty="0" smtClean="0"/>
              <a:t>Improving the </a:t>
            </a:r>
            <a:r>
              <a:rPr lang="en-US" b="1" dirty="0" smtClean="0"/>
              <a:t>public sector’s performance</a:t>
            </a:r>
            <a:r>
              <a:rPr lang="en-US" dirty="0" smtClean="0"/>
              <a:t>.</a:t>
            </a:r>
          </a:p>
          <a:p>
            <a:pPr algn="just"/>
            <a:r>
              <a:rPr lang="en-US" dirty="0" smtClean="0"/>
              <a:t>Promote industrially backward, small, and cottage industries for economic federalism.</a:t>
            </a:r>
          </a:p>
        </p:txBody>
      </p:sp>
      <p:sp>
        <p:nvSpPr>
          <p:cNvPr id="4" name="Slide Number Placeholder 3"/>
          <p:cNvSpPr>
            <a:spLocks noGrp="1"/>
          </p:cNvSpPr>
          <p:nvPr>
            <p:ph type="sldNum" sz="quarter" idx="12"/>
          </p:nvPr>
        </p:nvSpPr>
        <p:spPr/>
        <p:txBody>
          <a:bodyPr/>
          <a:lstStyle/>
          <a:p>
            <a:fld id="{38154E2A-3E8E-40BA-B200-337E22B61818}"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New industrial policy, 1991</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Under the leadership of P. V. </a:t>
            </a:r>
            <a:r>
              <a:rPr lang="en-US" dirty="0" err="1" smtClean="0"/>
              <a:t>Narasimha</a:t>
            </a:r>
            <a:r>
              <a:rPr lang="en-US" dirty="0" smtClean="0"/>
              <a:t> </a:t>
            </a:r>
            <a:r>
              <a:rPr lang="en-US" dirty="0" err="1" smtClean="0"/>
              <a:t>Rao</a:t>
            </a:r>
            <a:r>
              <a:rPr lang="en-US" dirty="0" smtClean="0"/>
              <a:t>, </a:t>
            </a:r>
            <a:r>
              <a:rPr lang="en-US" b="1" dirty="0" err="1" smtClean="0"/>
              <a:t>Manmohan</a:t>
            </a:r>
            <a:r>
              <a:rPr lang="en-US" b="1" dirty="0" smtClean="0"/>
              <a:t> Singh introduced the industrial policy on July 24, 1991.</a:t>
            </a:r>
            <a:r>
              <a:rPr lang="en-US" dirty="0" smtClean="0"/>
              <a:t> </a:t>
            </a:r>
          </a:p>
          <a:p>
            <a:pPr algn="just"/>
            <a:r>
              <a:rPr lang="en-US" dirty="0" smtClean="0"/>
              <a:t>By this policy, the first time India opened the door of the country’s Economy for global exposure by introducing </a:t>
            </a:r>
            <a:r>
              <a:rPr lang="en-US" dirty="0" smtClean="0">
                <a:solidFill>
                  <a:srgbClr val="C00000"/>
                </a:solidFill>
              </a:rPr>
              <a:t>three major steps</a:t>
            </a:r>
            <a:r>
              <a:rPr lang="en-US" dirty="0" smtClean="0"/>
              <a:t>:</a:t>
            </a:r>
          </a:p>
          <a:p>
            <a:pPr algn="just"/>
            <a:r>
              <a:rPr lang="en-US" dirty="0" smtClean="0"/>
              <a:t>Reduce the </a:t>
            </a:r>
            <a:r>
              <a:rPr lang="en-US" dirty="0" smtClean="0">
                <a:solidFill>
                  <a:srgbClr val="C00000"/>
                </a:solidFill>
              </a:rPr>
              <a:t>import duties</a:t>
            </a:r>
            <a:r>
              <a:rPr lang="en-US" dirty="0" smtClean="0"/>
              <a:t>,</a:t>
            </a:r>
          </a:p>
          <a:p>
            <a:pPr algn="just"/>
            <a:r>
              <a:rPr lang="en-US" dirty="0" smtClean="0"/>
              <a:t>Opened reserved sector for the </a:t>
            </a:r>
            <a:r>
              <a:rPr lang="en-US" dirty="0" smtClean="0">
                <a:solidFill>
                  <a:srgbClr val="C00000"/>
                </a:solidFill>
              </a:rPr>
              <a:t>private companies,</a:t>
            </a:r>
          </a:p>
          <a:p>
            <a:pPr algn="just"/>
            <a:r>
              <a:rPr lang="en-US" dirty="0" smtClean="0"/>
              <a:t>Devalued the </a:t>
            </a:r>
            <a:r>
              <a:rPr lang="en-US" dirty="0" smtClean="0">
                <a:solidFill>
                  <a:srgbClr val="C00000"/>
                </a:solidFill>
              </a:rPr>
              <a:t>Indian currency </a:t>
            </a:r>
            <a:r>
              <a:rPr lang="en-US" dirty="0" smtClean="0"/>
              <a:t>to increase the export.</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44562"/>
          </a:xfrm>
        </p:spPr>
        <p:txBody>
          <a:bodyPr>
            <a:normAutofit fontScale="90000"/>
          </a:bodyPr>
          <a:lstStyle/>
          <a:p>
            <a:r>
              <a:rPr lang="en-US" sz="4000" b="1" dirty="0" smtClean="0">
                <a:solidFill>
                  <a:srgbClr val="C00000"/>
                </a:solidFill>
              </a:rPr>
              <a:t>The following are the main characteristics of NIP, 1991:</a:t>
            </a:r>
            <a:r>
              <a:rPr lang="en-US" sz="2700" dirty="0" smtClean="0">
                <a:solidFill>
                  <a:srgbClr val="C00000"/>
                </a:solidFill>
              </a:rPr>
              <a:t/>
            </a:r>
            <a:br>
              <a:rPr lang="en-US" sz="2700"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algn="just"/>
            <a:r>
              <a:rPr lang="en-US" dirty="0" smtClean="0"/>
              <a:t>Licensing for businesses for improving the quality of production.</a:t>
            </a:r>
          </a:p>
          <a:p>
            <a:pPr algn="just"/>
            <a:r>
              <a:rPr lang="en-US" dirty="0" smtClean="0"/>
              <a:t>The abolition of </a:t>
            </a:r>
            <a:r>
              <a:rPr lang="en-US" b="1" dirty="0" smtClean="0"/>
              <a:t>FERA</a:t>
            </a:r>
            <a:r>
              <a:rPr lang="en-US" dirty="0" smtClean="0"/>
              <a:t> was introduced to provide a major relief to the industries engaged in export activities.</a:t>
            </a:r>
          </a:p>
          <a:p>
            <a:pPr algn="just"/>
            <a:r>
              <a:rPr lang="en-US" dirty="0" smtClean="0"/>
              <a:t>process of import of technology in India was simplified.</a:t>
            </a:r>
          </a:p>
          <a:p>
            <a:pPr algn="just"/>
            <a:r>
              <a:rPr lang="en-US" dirty="0" smtClean="0"/>
              <a:t>Foreign Investment Policy has been liberalized.</a:t>
            </a:r>
          </a:p>
          <a:p>
            <a:pPr algn="just"/>
            <a:r>
              <a:rPr lang="en-US" dirty="0" smtClean="0"/>
              <a:t>To </a:t>
            </a:r>
            <a:r>
              <a:rPr lang="en-US" b="1" dirty="0" smtClean="0"/>
              <a:t>promote exports and bring global competitiveness</a:t>
            </a:r>
            <a:r>
              <a:rPr lang="en-US" dirty="0" smtClean="0"/>
              <a:t> in Indian Industry, policies were created for the shifting of quality standards from Indian Standard Industries and International Standard </a:t>
            </a:r>
            <a:r>
              <a:rPr lang="en-US" dirty="0" err="1" smtClean="0"/>
              <a:t>Organisation</a:t>
            </a:r>
            <a:r>
              <a:rPr lang="en-US" dirty="0" smtClean="0"/>
              <a:t>.</a:t>
            </a:r>
          </a:p>
          <a:p>
            <a:pPr algn="just"/>
            <a:r>
              <a:rPr lang="en-US" dirty="0" smtClean="0"/>
              <a:t>create competitive economic conditions to make the industry more accountable to our society</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Principles of Hot stove rule</a:t>
            </a:r>
          </a:p>
        </p:txBody>
      </p:sp>
      <p:sp>
        <p:nvSpPr>
          <p:cNvPr id="3" name="Content Placeholder 2"/>
          <p:cNvSpPr>
            <a:spLocks noGrp="1"/>
          </p:cNvSpPr>
          <p:nvPr>
            <p:ph idx="1"/>
          </p:nvPr>
        </p:nvSpPr>
        <p:spPr/>
        <p:txBody>
          <a:bodyPr/>
          <a:lstStyle/>
          <a:p>
            <a:r>
              <a:rPr lang="en-US" dirty="0" smtClean="0"/>
              <a:t>The "Hot-Stove Rule" of Douglas McGregor gives a good illustration of how to impose disciplinary action without generating resentment. This rule draws an analogy between touching a hot stove, and undergoing discipline. </a:t>
            </a:r>
            <a:r>
              <a:rPr lang="en-US" b="1" dirty="0" smtClean="0"/>
              <a:t>When you touch a hot stove, your discipline is immediate, with warning, consistent, and impersonal</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34818" name="AutoShape 2" descr="https://player.slideplayer.com/15/4611210/data/images/img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4820" name="AutoShape 4" descr="https://player.slideplayer.com/15/4611210/data/images/img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4821" name="Picture 5"/>
          <p:cNvPicPr>
            <a:picLocks noChangeAspect="1" noChangeArrowheads="1"/>
          </p:cNvPicPr>
          <p:nvPr/>
        </p:nvPicPr>
        <p:blipFill>
          <a:blip r:embed="rId2"/>
          <a:srcRect/>
          <a:stretch>
            <a:fillRect/>
          </a:stretch>
        </p:blipFill>
        <p:spPr bwMode="auto">
          <a:xfrm>
            <a:off x="0" y="6350"/>
            <a:ext cx="9144000" cy="6858000"/>
          </a:xfrm>
          <a:prstGeom prst="rect">
            <a:avLst/>
          </a:prstGeom>
          <a:noFill/>
          <a:ln w="9525">
            <a:noFill/>
            <a:miter lim="800000"/>
            <a:headEnd/>
            <a:tailEnd/>
          </a:ln>
          <a:effectLst/>
        </p:spPr>
      </p:pic>
      <p:sp>
        <p:nvSpPr>
          <p:cNvPr id="7" name="Slide Number Placeholder 6"/>
          <p:cNvSpPr>
            <a:spLocks noGrp="1"/>
          </p:cNvSpPr>
          <p:nvPr>
            <p:ph type="sldNum" sz="quarter" idx="12"/>
          </p:nvPr>
        </p:nvSpPr>
        <p:spPr/>
        <p:txBody>
          <a:bodyPr/>
          <a:lstStyle/>
          <a:p>
            <a:fld id="{38154E2A-3E8E-40BA-B200-337E22B61818}" type="slidenum">
              <a:rPr lang="en-US" smtClean="0"/>
              <a:pPr/>
              <a:t>28</a:t>
            </a:fld>
            <a:endParaRPr lang="en-US"/>
          </a:p>
        </p:txBody>
      </p:sp>
      <p:sp>
        <p:nvSpPr>
          <p:cNvPr id="8" name="Footer Placeholder 7"/>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1026" name="AutoShape 2" descr="Employee Rights and Discipline - ppt download"/>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8" name="Picture 4" descr="http://hrmpractice.com/wp-content/uploads/2015/06/hot_stove_rule.png"/>
          <p:cNvPicPr>
            <a:picLocks noChangeAspect="1" noChangeArrowheads="1"/>
          </p:cNvPicPr>
          <p:nvPr/>
        </p:nvPicPr>
        <p:blipFill>
          <a:blip r:embed="rId2"/>
          <a:srcRect/>
          <a:stretch>
            <a:fillRect/>
          </a:stretch>
        </p:blipFill>
        <p:spPr bwMode="auto">
          <a:xfrm>
            <a:off x="0" y="152400"/>
            <a:ext cx="8915400" cy="6705600"/>
          </a:xfrm>
          <a:prstGeom prst="rect">
            <a:avLst/>
          </a:prstGeom>
          <a:noFill/>
        </p:spPr>
      </p:pic>
      <p:sp>
        <p:nvSpPr>
          <p:cNvPr id="6" name="Slide Number Placeholder 5"/>
          <p:cNvSpPr>
            <a:spLocks noGrp="1"/>
          </p:cNvSpPr>
          <p:nvPr>
            <p:ph type="sldNum" sz="quarter" idx="12"/>
          </p:nvPr>
        </p:nvSpPr>
        <p:spPr/>
        <p:txBody>
          <a:bodyPr/>
          <a:lstStyle/>
          <a:p>
            <a:fld id="{38154E2A-3E8E-40BA-B200-337E22B61818}" type="slidenum">
              <a:rPr lang="en-US" smtClean="0"/>
              <a:pPr/>
              <a:t>29</a:t>
            </a:fld>
            <a:endParaRPr lang="en-US"/>
          </a:p>
        </p:txBody>
      </p:sp>
      <p:sp>
        <p:nvSpPr>
          <p:cNvPr id="7" name="Footer Placeholder 6"/>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Settlement Mechanisms</a:t>
            </a:r>
            <a:endParaRPr lang="en-US" dirty="0"/>
          </a:p>
        </p:txBody>
      </p:sp>
      <p:sp>
        <p:nvSpPr>
          <p:cNvPr id="3" name="Content Placeholder 2"/>
          <p:cNvSpPr>
            <a:spLocks noGrp="1"/>
          </p:cNvSpPr>
          <p:nvPr>
            <p:ph idx="1"/>
          </p:nvPr>
        </p:nvSpPr>
        <p:spPr/>
        <p:txBody>
          <a:bodyPr>
            <a:normAutofit fontScale="92500"/>
          </a:bodyPr>
          <a:lstStyle/>
          <a:p>
            <a:r>
              <a:rPr lang="en-US" dirty="0" smtClean="0"/>
              <a:t>collective bargaining</a:t>
            </a:r>
          </a:p>
          <a:p>
            <a:r>
              <a:rPr lang="en-US" dirty="0" smtClean="0"/>
              <a:t>If these fails, then other mechanisms of settlement involve </a:t>
            </a:r>
          </a:p>
          <a:p>
            <a:r>
              <a:rPr lang="en-US" dirty="0" smtClean="0"/>
              <a:t>conciliation, </a:t>
            </a:r>
          </a:p>
          <a:p>
            <a:r>
              <a:rPr lang="en-US" dirty="0" smtClean="0"/>
              <a:t>Arbitration</a:t>
            </a:r>
          </a:p>
          <a:p>
            <a:r>
              <a:rPr lang="en-US" dirty="0" smtClean="0"/>
              <a:t> and voluntary arbitration. </a:t>
            </a:r>
          </a:p>
          <a:p>
            <a:r>
              <a:rPr lang="en-US" dirty="0" smtClean="0"/>
              <a:t>These methods are considered to be the appropriate alternatives for collective bargaining.</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Grievance handling</a:t>
            </a:r>
          </a:p>
        </p:txBody>
      </p:sp>
      <p:sp>
        <p:nvSpPr>
          <p:cNvPr id="3" name="Content Placeholder 2"/>
          <p:cNvSpPr>
            <a:spLocks noGrp="1"/>
          </p:cNvSpPr>
          <p:nvPr>
            <p:ph idx="1"/>
          </p:nvPr>
        </p:nvSpPr>
        <p:spPr/>
        <p:txBody>
          <a:bodyPr/>
          <a:lstStyle/>
          <a:p>
            <a:pPr algn="just"/>
            <a:r>
              <a:rPr lang="en-US" dirty="0" smtClean="0"/>
              <a:t>Grievance handling is </a:t>
            </a:r>
            <a:r>
              <a:rPr lang="en-US" b="1" dirty="0" smtClean="0"/>
              <a:t>the management of employee dissatisfaction or complaints</a:t>
            </a:r>
            <a:r>
              <a:rPr lang="en-US" dirty="0" smtClean="0"/>
              <a:t> </a:t>
            </a:r>
          </a:p>
          <a:p>
            <a:pPr algn="just"/>
            <a:r>
              <a:rPr lang="en-US" dirty="0" smtClean="0"/>
              <a:t>(e.g. </a:t>
            </a:r>
            <a:r>
              <a:rPr lang="en-US" dirty="0" err="1" smtClean="0"/>
              <a:t>favouritism</a:t>
            </a:r>
            <a:r>
              <a:rPr lang="en-US" dirty="0" smtClean="0"/>
              <a:t>,</a:t>
            </a:r>
          </a:p>
          <a:p>
            <a:pPr algn="just"/>
            <a:r>
              <a:rPr lang="en-US" dirty="0" smtClean="0"/>
              <a:t> workplace harassment, </a:t>
            </a:r>
          </a:p>
          <a:p>
            <a:pPr algn="just"/>
            <a:r>
              <a:rPr lang="en-US" dirty="0" smtClean="0"/>
              <a:t>or wage cuts). </a:t>
            </a:r>
          </a:p>
          <a:p>
            <a:pPr algn="just"/>
            <a:r>
              <a:rPr lang="en-US" dirty="0" smtClean="0"/>
              <a:t>By establishing formal grievance handling procedures, you provide a safe environment for your employees to raise their concerns.</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Meaning of Grievance</a:t>
            </a:r>
          </a:p>
        </p:txBody>
      </p:sp>
      <p:sp>
        <p:nvSpPr>
          <p:cNvPr id="3" name="Content Placeholder 2"/>
          <p:cNvSpPr>
            <a:spLocks noGrp="1"/>
          </p:cNvSpPr>
          <p:nvPr>
            <p:ph idx="1"/>
          </p:nvPr>
        </p:nvSpPr>
        <p:spPr/>
        <p:txBody>
          <a:bodyPr>
            <a:normAutofit lnSpcReduction="10000"/>
          </a:bodyPr>
          <a:lstStyle/>
          <a:p>
            <a:pPr algn="just"/>
            <a:r>
              <a:rPr lang="en-US" dirty="0" smtClean="0"/>
              <a:t>A grievance is any dissatisfaction or feeling of injustice having connection with one’s employment situation which is brought to the attention of management.</a:t>
            </a:r>
            <a:endParaRPr lang="en-US" b="1" dirty="0" smtClean="0"/>
          </a:p>
          <a:p>
            <a:r>
              <a:rPr lang="en-US" b="1" dirty="0" smtClean="0"/>
              <a:t>a cause of distress</a:t>
            </a:r>
          </a:p>
          <a:p>
            <a:r>
              <a:rPr lang="en-US" dirty="0" smtClean="0"/>
              <a:t>a real or imagined cause for complaint, especially unfair treatment</a:t>
            </a:r>
          </a:p>
          <a:p>
            <a:r>
              <a:rPr lang="en-US" b="1" dirty="0" smtClean="0"/>
              <a:t>is a complaint</a:t>
            </a:r>
            <a:r>
              <a:rPr lang="en-US" dirty="0" smtClean="0"/>
              <a:t>. </a:t>
            </a:r>
          </a:p>
          <a:p>
            <a:r>
              <a:rPr lang="en-US" dirty="0" smtClean="0"/>
              <a:t>It can be formal</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Meaning of Grievance</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According to Michael </a:t>
            </a:r>
            <a:r>
              <a:rPr lang="en-US" dirty="0" err="1" smtClean="0"/>
              <a:t>Jucious</a:t>
            </a:r>
            <a:r>
              <a:rPr lang="en-US" dirty="0" smtClean="0"/>
              <a:t>, ‘grievance is any discontent or dissatisfaction whether expressed or not, whether valid or not, arising out of anything connected with the company which an employee thinks, believes or even feels to be unfair, unjust or inequitable’. </a:t>
            </a:r>
          </a:p>
          <a:p>
            <a:pPr algn="just"/>
            <a:r>
              <a:rPr lang="en-US" dirty="0" smtClean="0"/>
              <a:t>In short, grievance is a state of dissatisfaction, expressed or unexpressed, written or unwritten, justified or unjustified, having connection with employment situation. </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Constitution of Grievance committee</a:t>
            </a:r>
          </a:p>
        </p:txBody>
      </p:sp>
      <p:sp>
        <p:nvSpPr>
          <p:cNvPr id="3" name="Content Placeholder 2"/>
          <p:cNvSpPr>
            <a:spLocks noGrp="1"/>
          </p:cNvSpPr>
          <p:nvPr>
            <p:ph idx="1"/>
          </p:nvPr>
        </p:nvSpPr>
        <p:spPr/>
        <p:txBody>
          <a:bodyPr/>
          <a:lstStyle/>
          <a:p>
            <a:r>
              <a:rPr lang="en-US" b="1" dirty="0" smtClean="0"/>
              <a:t>At least three members of the Grievance Committee shall be present in a meeting</a:t>
            </a:r>
            <a:r>
              <a:rPr lang="en-US" dirty="0" smtClean="0"/>
              <a:t>. </a:t>
            </a:r>
          </a:p>
          <a:p>
            <a:pPr algn="just"/>
            <a:r>
              <a:rPr lang="en-US" dirty="0" smtClean="0"/>
              <a:t>The power of the committee is solely to hear representations by the persons directly involved in grievances, to mediate voluntary adjustment by the parties, and to advise adjustment by the administration when appropriate.</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Sources of grievance</a:t>
            </a:r>
          </a:p>
        </p:txBody>
      </p:sp>
      <p:sp>
        <p:nvSpPr>
          <p:cNvPr id="3" name="Content Placeholder 2"/>
          <p:cNvSpPr>
            <a:spLocks noGrp="1"/>
          </p:cNvSpPr>
          <p:nvPr>
            <p:ph idx="1"/>
          </p:nvPr>
        </p:nvSpPr>
        <p:spPr/>
        <p:txBody>
          <a:bodyPr>
            <a:normAutofit fontScale="77500" lnSpcReduction="20000"/>
          </a:bodyPr>
          <a:lstStyle/>
          <a:p>
            <a:pPr algn="just"/>
            <a:r>
              <a:rPr lang="en-US" b="1" dirty="0" smtClean="0"/>
              <a:t>1. Economic: </a:t>
            </a:r>
            <a:endParaRPr lang="en-US" dirty="0" smtClean="0"/>
          </a:p>
          <a:p>
            <a:pPr algn="just"/>
            <a:r>
              <a:rPr lang="en-US" dirty="0" smtClean="0"/>
              <a:t>Employees may demand for individual wage adjustments. They may feel that they are paid less when compared to others. For example, late bonus, payments, adjustments to overtime pay, perceived inequalities in treatment, claims for equal pay, and appeals against performance- related pay awards. </a:t>
            </a:r>
          </a:p>
          <a:p>
            <a:pPr algn="just"/>
            <a:endParaRPr lang="en-US" dirty="0" smtClean="0"/>
          </a:p>
          <a:p>
            <a:pPr algn="just"/>
            <a:r>
              <a:rPr lang="en-US" b="1" dirty="0" smtClean="0"/>
              <a:t>2. Work environment: </a:t>
            </a:r>
            <a:endParaRPr lang="en-US" dirty="0" smtClean="0"/>
          </a:p>
          <a:p>
            <a:pPr algn="just"/>
            <a:r>
              <a:rPr lang="en-US" dirty="0" smtClean="0"/>
              <a:t>It may be undesirable or unsatisfactory conditions of work. For example, light, space, heat, or poor physical conditions of workplace, defective tools and equipment, poor quality of material, unfair rules, and lack of recognition. </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Sources of grievance</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3. Supervision: </a:t>
            </a:r>
            <a:endParaRPr lang="en-US" dirty="0" smtClean="0"/>
          </a:p>
          <a:p>
            <a:pPr algn="just"/>
            <a:r>
              <a:rPr lang="en-US" dirty="0" smtClean="0"/>
              <a:t>It may be objections to the general methods of supervision related to the attitudes of the supervisor towards the employee such as perceived notions of bias, </a:t>
            </a:r>
            <a:r>
              <a:rPr lang="en-US" dirty="0" err="1" smtClean="0"/>
              <a:t>favouritism</a:t>
            </a:r>
            <a:r>
              <a:rPr lang="en-US" dirty="0" smtClean="0"/>
              <a:t>, nepotism, caste affiliations and regional feelings. </a:t>
            </a:r>
          </a:p>
          <a:p>
            <a:pPr algn="just">
              <a:buNone/>
            </a:pPr>
            <a:endParaRPr lang="en-US" dirty="0" smtClean="0"/>
          </a:p>
          <a:p>
            <a:pPr algn="just"/>
            <a:r>
              <a:rPr lang="en-US" b="1" dirty="0" smtClean="0"/>
              <a:t>4. Organizational change: </a:t>
            </a:r>
            <a:endParaRPr lang="en-US" dirty="0" smtClean="0"/>
          </a:p>
          <a:p>
            <a:pPr algn="just"/>
            <a:r>
              <a:rPr lang="en-US" dirty="0" smtClean="0"/>
              <a:t>Any change in the organizational policies can result in grievances. For example, the implementation of revised company policies or new working practices. </a:t>
            </a:r>
          </a:p>
        </p:txBody>
      </p:sp>
      <p:sp>
        <p:nvSpPr>
          <p:cNvPr id="4" name="Slide Number Placeholder 3"/>
          <p:cNvSpPr>
            <a:spLocks noGrp="1"/>
          </p:cNvSpPr>
          <p:nvPr>
            <p:ph type="sldNum" sz="quarter" idx="12"/>
          </p:nvPr>
        </p:nvSpPr>
        <p:spPr/>
        <p:txBody>
          <a:bodyPr/>
          <a:lstStyle/>
          <a:p>
            <a:fld id="{38154E2A-3E8E-40BA-B200-337E22B61818}"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Sources of grievance</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5. Employee relations: </a:t>
            </a:r>
            <a:endParaRPr lang="en-US" dirty="0" smtClean="0"/>
          </a:p>
          <a:p>
            <a:pPr algn="just"/>
            <a:r>
              <a:rPr lang="en-US" dirty="0" smtClean="0"/>
              <a:t>Employees are unable to adjust with their colleagues, suffer from feelings of neglect and victimization and become an object of ridicule and humiliation, or other inter- employee disputes. </a:t>
            </a:r>
          </a:p>
          <a:p>
            <a:pPr algn="just"/>
            <a:endParaRPr lang="en-US" dirty="0" smtClean="0"/>
          </a:p>
          <a:p>
            <a:pPr algn="just"/>
            <a:r>
              <a:rPr lang="en-US" b="1" dirty="0" smtClean="0"/>
              <a:t>6. Miscellaneous: </a:t>
            </a:r>
            <a:endParaRPr lang="en-US" dirty="0" smtClean="0"/>
          </a:p>
          <a:p>
            <a:pPr algn="just"/>
            <a:r>
              <a:rPr lang="en-US" dirty="0" smtClean="0"/>
              <a:t>These may be issues relating to certain violations in respect of promotions, safety methods, transfer, disciplinary rules, fines, granting leaves, medical facilities, etc. </a:t>
            </a:r>
          </a:p>
          <a:p>
            <a:pPr algn="just"/>
            <a:endParaRPr lang="en-US" dirty="0" smtClean="0"/>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Benefits of Grievance Handling Procedure</a:t>
            </a:r>
            <a:endParaRPr lang="en-US" b="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just"/>
            <a:r>
              <a:rPr lang="en-US" dirty="0" smtClean="0"/>
              <a:t>It encourages employees to raise concerns without fear of reprisal.</a:t>
            </a:r>
          </a:p>
          <a:p>
            <a:pPr algn="just"/>
            <a:r>
              <a:rPr lang="en-US" dirty="0" smtClean="0"/>
              <a:t>It provides a fair and speedy means of dealing with complaints. </a:t>
            </a:r>
          </a:p>
          <a:p>
            <a:pPr algn="just"/>
            <a:r>
              <a:rPr lang="en-US" dirty="0" smtClean="0"/>
              <a:t>It prevents minor disagreements developing into more serious disputes.</a:t>
            </a:r>
          </a:p>
          <a:p>
            <a:pPr algn="just"/>
            <a:r>
              <a:rPr lang="en-US" dirty="0" smtClean="0"/>
              <a:t>It serves as an outlet for employee frustrations and discontents</a:t>
            </a:r>
          </a:p>
          <a:p>
            <a:pPr algn="just"/>
            <a:r>
              <a:rPr lang="en-US" dirty="0" smtClean="0"/>
              <a:t>It saves employer’s time and money as solutions are found for workplace problems. </a:t>
            </a:r>
          </a:p>
          <a:p>
            <a:pPr algn="just"/>
            <a:r>
              <a:rPr lang="en-US" dirty="0" smtClean="0"/>
              <a:t>It helps to build an organizational climate based on openness and trust. </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Benefits of Grievance Handling Procedure</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To enable the employee to air their grievance </a:t>
            </a:r>
          </a:p>
          <a:p>
            <a:pPr algn="just"/>
            <a:r>
              <a:rPr lang="en-US" dirty="0" smtClean="0"/>
              <a:t>To clarify the nature of the grievance </a:t>
            </a:r>
          </a:p>
          <a:p>
            <a:pPr algn="just"/>
            <a:r>
              <a:rPr lang="en-US" dirty="0" smtClean="0"/>
              <a:t>To investigate the reasons for dissatisfaction </a:t>
            </a:r>
          </a:p>
          <a:p>
            <a:pPr algn="just"/>
            <a:r>
              <a:rPr lang="en-US" dirty="0" smtClean="0"/>
              <a:t>To obtain, where possible, a speedy resolution to the problem </a:t>
            </a:r>
          </a:p>
          <a:p>
            <a:pPr algn="just"/>
            <a:r>
              <a:rPr lang="en-US" dirty="0" smtClean="0"/>
              <a:t>To take appropriate actions and ensure that promises are kept </a:t>
            </a:r>
          </a:p>
          <a:p>
            <a:pPr algn="just"/>
            <a:r>
              <a:rPr lang="en-US" dirty="0" smtClean="0"/>
              <a:t>To inform the employee of their right to take the grievance to the next stage of the procedure, in the event of an unsuccessful resolution </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C00000"/>
                </a:solidFill>
              </a:rPr>
              <a:t>redressal</a:t>
            </a:r>
            <a:r>
              <a:rPr lang="en-US" b="1" dirty="0">
                <a:solidFill>
                  <a:srgbClr val="C00000"/>
                </a:solidFill>
              </a:rPr>
              <a:t> machinery</a:t>
            </a:r>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err="1" smtClean="0"/>
              <a:t>Redressal</a:t>
            </a:r>
            <a:r>
              <a:rPr lang="en-US" dirty="0" smtClean="0"/>
              <a:t> Agencies under the Consumer Protection Act: </a:t>
            </a:r>
          </a:p>
          <a:p>
            <a:pPr algn="just"/>
            <a:r>
              <a:rPr lang="en-US" b="1" dirty="0" smtClean="0"/>
              <a:t>The Consumer Protection Act provides for setting up of a three-tier enforcement machinery at the District, State, and the National levels</a:t>
            </a:r>
            <a:r>
              <a:rPr lang="en-US" dirty="0" smtClean="0"/>
              <a:t>. </a:t>
            </a:r>
          </a:p>
          <a:p>
            <a:pPr algn="just"/>
            <a:r>
              <a:rPr lang="en-US" dirty="0" smtClean="0"/>
              <a:t>They are referred to as the 'District Forum', 'State Commission', and the 'National Commission'.</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39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Conciliation</a:t>
            </a:r>
            <a:endParaRPr lang="en-US" b="1" dirty="0">
              <a:solidFill>
                <a:srgbClr val="FF0000"/>
              </a:solidFill>
            </a:endParaRPr>
          </a:p>
        </p:txBody>
      </p:sp>
      <p:sp>
        <p:nvSpPr>
          <p:cNvPr id="3" name="Content Placeholder 2"/>
          <p:cNvSpPr>
            <a:spLocks noGrp="1"/>
          </p:cNvSpPr>
          <p:nvPr>
            <p:ph idx="1"/>
          </p:nvPr>
        </p:nvSpPr>
        <p:spPr>
          <a:xfrm>
            <a:off x="533400" y="1524000"/>
            <a:ext cx="8229600" cy="5029200"/>
          </a:xfrm>
        </p:spPr>
        <p:txBody>
          <a:bodyPr>
            <a:normAutofit fontScale="70000" lnSpcReduction="20000"/>
          </a:bodyPr>
          <a:lstStyle/>
          <a:p>
            <a:pPr algn="just"/>
            <a:r>
              <a:rPr lang="en-US" dirty="0" smtClean="0"/>
              <a:t>Conciliation is the procedure in which there is an involvement of a third party who provides assistance to the parties in dispute to carry out negotiation between them. The two types of machinery that are available for executing the conciliation functions are:</a:t>
            </a:r>
          </a:p>
          <a:p>
            <a:pPr algn="just"/>
            <a:endParaRPr lang="en-US" dirty="0" smtClean="0"/>
          </a:p>
          <a:p>
            <a:pPr algn="just"/>
            <a:r>
              <a:rPr lang="en-US" dirty="0" smtClean="0"/>
              <a:t>By the conciliation officers who work in the department of </a:t>
            </a:r>
            <a:r>
              <a:rPr lang="en-US" dirty="0" err="1" smtClean="0"/>
              <a:t>labour</a:t>
            </a:r>
            <a:endParaRPr lang="en-US" dirty="0" smtClean="0"/>
          </a:p>
          <a:p>
            <a:pPr algn="just"/>
            <a:r>
              <a:rPr lang="en-US" dirty="0" smtClean="0"/>
              <a:t>The Conciliation Board is a body of several members consisting of a chairman, two to four members as the representatives of the employers and the employees. These members are to be appointed by the government on parties recommendation.</a:t>
            </a:r>
          </a:p>
          <a:p>
            <a:pPr algn="just"/>
            <a:endParaRPr lang="en-US" dirty="0" smtClean="0"/>
          </a:p>
          <a:p>
            <a:pPr algn="just"/>
            <a:r>
              <a:rPr lang="en-US" dirty="0" smtClean="0"/>
              <a:t>Section 4 of the Industrial Dispute Act, 1947 lays down the function of a conciliation officer which is to create a kindred atmosphere within the industry which will help the parties to settle the disputes between them. This is a function with an administrative nature and not a judicial one.</a:t>
            </a:r>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Industrial </a:t>
            </a:r>
            <a:r>
              <a:rPr lang="en-US" b="1" dirty="0" smtClean="0">
                <a:solidFill>
                  <a:srgbClr val="C00000"/>
                </a:solidFill>
              </a:rPr>
              <a:t>Employment </a:t>
            </a:r>
            <a:r>
              <a:rPr lang="en-US" b="1" dirty="0">
                <a:solidFill>
                  <a:srgbClr val="C00000"/>
                </a:solidFill>
              </a:rPr>
              <a:t>(Standing Orders) Act, 1946</a:t>
            </a:r>
          </a:p>
        </p:txBody>
      </p:sp>
      <p:sp>
        <p:nvSpPr>
          <p:cNvPr id="3" name="Content Placeholder 2"/>
          <p:cNvSpPr>
            <a:spLocks noGrp="1"/>
          </p:cNvSpPr>
          <p:nvPr>
            <p:ph idx="1"/>
          </p:nvPr>
        </p:nvSpPr>
        <p:spPr/>
        <p:txBody>
          <a:bodyPr>
            <a:normAutofit lnSpcReduction="10000"/>
          </a:bodyPr>
          <a:lstStyle/>
          <a:p>
            <a:pPr algn="just"/>
            <a:r>
              <a:rPr lang="en-US" dirty="0" smtClean="0"/>
              <a:t>This Act is to require employers in industrial establishments to formally define conditions of employment under them and submit draft standing orders to certifying Authority for its Certification.</a:t>
            </a:r>
          </a:p>
          <a:p>
            <a:r>
              <a:rPr lang="en-US" b="0" dirty="0" smtClean="0"/>
              <a:t>Standing order is set of rules specified in this schedule of the act. It was enacted to prevent exploitation of the workman. Employer used to give his own conditions</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Industrial Employment (Standing Orders) Act, 1946</a:t>
            </a:r>
            <a:endParaRPr lang="en-US" dirty="0"/>
          </a:p>
        </p:txBody>
      </p:sp>
      <p:sp>
        <p:nvSpPr>
          <p:cNvPr id="3" name="Content Placeholder 2"/>
          <p:cNvSpPr>
            <a:spLocks noGrp="1"/>
          </p:cNvSpPr>
          <p:nvPr>
            <p:ph idx="1"/>
          </p:nvPr>
        </p:nvSpPr>
        <p:spPr/>
        <p:txBody>
          <a:bodyPr>
            <a:normAutofit fontScale="62500" lnSpcReduction="20000"/>
          </a:bodyPr>
          <a:lstStyle/>
          <a:p>
            <a:r>
              <a:rPr lang="en-US" b="0" dirty="0" smtClean="0"/>
              <a:t>specified certain rules or subject matter of the specified set of rules are </a:t>
            </a:r>
            <a:endParaRPr lang="en-US" dirty="0" smtClean="0"/>
          </a:p>
          <a:p>
            <a:r>
              <a:rPr lang="en-US" b="0" dirty="0" smtClean="0"/>
              <a:t> Classification of workman (whether he is a temporary or permanent, </a:t>
            </a:r>
            <a:r>
              <a:rPr lang="en-US" b="0" dirty="0" err="1" smtClean="0"/>
              <a:t>Badli</a:t>
            </a:r>
            <a:r>
              <a:rPr lang="en-US" b="0" dirty="0" smtClean="0"/>
              <a:t> workman)</a:t>
            </a:r>
          </a:p>
          <a:p>
            <a:r>
              <a:rPr lang="en-US" b="0" dirty="0" smtClean="0"/>
              <a:t>Working hours, holidays as well as wage rates</a:t>
            </a:r>
          </a:p>
          <a:p>
            <a:r>
              <a:rPr lang="en-US" b="0" dirty="0" smtClean="0"/>
              <a:t>Shift working</a:t>
            </a:r>
          </a:p>
          <a:p>
            <a:r>
              <a:rPr lang="en-US" b="0" dirty="0" smtClean="0"/>
              <a:t>Attendance and late coming </a:t>
            </a:r>
          </a:p>
          <a:p>
            <a:r>
              <a:rPr lang="en-US" b="0" dirty="0" smtClean="0"/>
              <a:t>Procedure in applying leave and holidays </a:t>
            </a:r>
          </a:p>
          <a:p>
            <a:r>
              <a:rPr lang="en-US" b="0" dirty="0" smtClean="0"/>
              <a:t>Requirement to enter premises by certain or specific gates and liability to search</a:t>
            </a:r>
          </a:p>
          <a:p>
            <a:r>
              <a:rPr lang="en-US" b="0" dirty="0" smtClean="0"/>
              <a:t>Closing and opening up industrial establishment</a:t>
            </a:r>
          </a:p>
          <a:p>
            <a:r>
              <a:rPr lang="en-US" b="0" dirty="0" smtClean="0"/>
              <a:t>Termination of employment and procedure for serving the notice</a:t>
            </a:r>
          </a:p>
          <a:p>
            <a:r>
              <a:rPr lang="en-US" b="0" dirty="0" smtClean="0"/>
              <a:t>Suspension or dismissal for misconduct or any act or omission</a:t>
            </a:r>
          </a:p>
          <a:p>
            <a:r>
              <a:rPr lang="en-US" b="0" dirty="0" smtClean="0"/>
              <a:t>Remedies available for a workman in case of unfair labor practices</a:t>
            </a:r>
          </a:p>
          <a:p>
            <a:r>
              <a:rPr lang="en-US" b="0" dirty="0" smtClean="0"/>
              <a:t>Any other matter which may be prescribed.</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41</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Doubts </a:t>
            </a:r>
          </a:p>
          <a:p>
            <a:r>
              <a:rPr lang="en-US" dirty="0" smtClean="0"/>
              <a:t>Thank you</a:t>
            </a:r>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42</a:t>
            </a:fld>
            <a:endParaRPr lang="en-US"/>
          </a:p>
        </p:txBody>
      </p:sp>
      <p:sp>
        <p:nvSpPr>
          <p:cNvPr id="5" name="Footer Placeholder 4"/>
          <p:cNvSpPr>
            <a:spLocks noGrp="1"/>
          </p:cNvSpPr>
          <p:nvPr>
            <p:ph type="ftr" sz="quarter" idx="11"/>
          </p:nvPr>
        </p:nvSpPr>
        <p:spPr/>
        <p:txBody>
          <a:bodyPr/>
          <a:lstStyle/>
          <a:p>
            <a:r>
              <a:rPr lang="en-US" dirty="0" smtClean="0"/>
              <a:t>Compiled by </a:t>
            </a:r>
            <a:r>
              <a:rPr lang="en-US" dirty="0" err="1" smtClean="0"/>
              <a:t>Dr.T.Kumuthavalli</a:t>
            </a:r>
            <a:r>
              <a:rPr lang="en-US" dirty="0" smtClean="0"/>
              <a:t>, DLL, BDU</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Voluntary arbitration</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Arbitration means a procedure which involves a third party in the form of a single arbitrator or a board of arbitrators who are assigned with the duty to resolve the dispute between the parties. Voluntary </a:t>
            </a:r>
            <a:r>
              <a:rPr lang="en-US" dirty="0" err="1" smtClean="0"/>
              <a:t>symbolises</a:t>
            </a:r>
            <a:r>
              <a:rPr lang="en-US" dirty="0" smtClean="0"/>
              <a:t> self willingness and consent. Therefore voluntary arbitration means that the parties who are involved in the dispute willfully agree to the decision taken by the arbitrator or the board of arbitrators without any outside compulsion.</a:t>
            </a:r>
            <a:r>
              <a:rPr lang="en-US" i="1" dirty="0" smtClean="0"/>
              <a:t> </a:t>
            </a:r>
            <a:endParaRPr lang="en-US" dirty="0" smtClean="0"/>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Adjudication</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Adjudication can also be termed as the compulsory settlement of the industrial dispute in concern by </a:t>
            </a:r>
            <a:r>
              <a:rPr lang="en-US" dirty="0" err="1" smtClean="0"/>
              <a:t>labour</a:t>
            </a:r>
            <a:r>
              <a:rPr lang="en-US" dirty="0" smtClean="0"/>
              <a:t> courts, industrial tribunals, and national tribunal as provided by the Industrial Dispute Act,1947. The terms adjudication and arbitration have minute differences if placed in our country.</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Adjudication</a:t>
            </a:r>
            <a:endParaRPr lang="en-US" dirty="0"/>
          </a:p>
        </p:txBody>
      </p:sp>
      <p:sp>
        <p:nvSpPr>
          <p:cNvPr id="3" name="Content Placeholder 2"/>
          <p:cNvSpPr>
            <a:spLocks noGrp="1"/>
          </p:cNvSpPr>
          <p:nvPr>
            <p:ph idx="1"/>
          </p:nvPr>
        </p:nvSpPr>
        <p:spPr>
          <a:xfrm>
            <a:off x="457200" y="1600200"/>
            <a:ext cx="8458200" cy="4953000"/>
          </a:xfrm>
        </p:spPr>
        <p:txBody>
          <a:bodyPr>
            <a:normAutofit lnSpcReduction="10000"/>
          </a:bodyPr>
          <a:lstStyle/>
          <a:p>
            <a:pPr algn="just"/>
            <a:r>
              <a:rPr lang="en-US" sz="1800" dirty="0" smtClean="0"/>
              <a:t>Adjudication of the industrial dispute will take place by a three-tier system which will be inclusive of the following:</a:t>
            </a:r>
            <a:endParaRPr lang="en-US" sz="11500" dirty="0" smtClean="0"/>
          </a:p>
          <a:p>
            <a:pPr lvl="0" algn="just"/>
            <a:r>
              <a:rPr lang="en-US" sz="1800" b="1" dirty="0" err="1" smtClean="0">
                <a:solidFill>
                  <a:srgbClr val="FF0000"/>
                </a:solidFill>
              </a:rPr>
              <a:t>Labour</a:t>
            </a:r>
            <a:r>
              <a:rPr lang="en-US" sz="1800" b="1" dirty="0" smtClean="0">
                <a:solidFill>
                  <a:srgbClr val="FF0000"/>
                </a:solidFill>
              </a:rPr>
              <a:t> court- </a:t>
            </a:r>
            <a:r>
              <a:rPr lang="en-US" sz="1800" dirty="0" smtClean="0"/>
              <a:t>The Industrial Dispute Act, 1947 under Section 7 provides for the constitution of a </a:t>
            </a:r>
            <a:r>
              <a:rPr lang="en-US" sz="1800" dirty="0" err="1" smtClean="0"/>
              <a:t>labour</a:t>
            </a:r>
            <a:r>
              <a:rPr lang="en-US" sz="1800" dirty="0" smtClean="0"/>
              <a:t> court. The appropriate government in the form of notification in the official gazette can lead to the constitution of a </a:t>
            </a:r>
            <a:r>
              <a:rPr lang="en-US" sz="1800" dirty="0" err="1" smtClean="0"/>
              <a:t>labour</a:t>
            </a:r>
            <a:r>
              <a:rPr lang="en-US" sz="1800" dirty="0" smtClean="0"/>
              <a:t> court for resolving the disputes in an industry. The </a:t>
            </a:r>
            <a:r>
              <a:rPr lang="en-US" sz="1800" dirty="0" err="1" smtClean="0"/>
              <a:t>labour</a:t>
            </a:r>
            <a:r>
              <a:rPr lang="en-US" sz="1800" dirty="0" smtClean="0"/>
              <a:t> court consists of one person who is an independent judge or a judge of the High court or the District court. The judge can also be a former judge of the </a:t>
            </a:r>
            <a:r>
              <a:rPr lang="en-US" sz="1800" dirty="0" err="1" smtClean="0"/>
              <a:t>labour</a:t>
            </a:r>
            <a:r>
              <a:rPr lang="en-US" sz="1800" dirty="0" smtClean="0"/>
              <a:t> court itself with an experience of about 5 years. The matters handled by the </a:t>
            </a:r>
            <a:r>
              <a:rPr lang="en-US" sz="1800" dirty="0" err="1" smtClean="0"/>
              <a:t>labour</a:t>
            </a:r>
            <a:r>
              <a:rPr lang="en-US" sz="1800" dirty="0" smtClean="0"/>
              <a:t> court are provided in the second schedule of the Industrial Dispute Act, 1947 which consists of:</a:t>
            </a:r>
            <a:endParaRPr lang="en-US" sz="11500" dirty="0" smtClean="0"/>
          </a:p>
          <a:p>
            <a:pPr lvl="1" algn="just"/>
            <a:r>
              <a:rPr lang="en-US" sz="1800" dirty="0" smtClean="0"/>
              <a:t>The legality in the order passed by the employer under the orders that are standing</a:t>
            </a:r>
            <a:endParaRPr lang="en-US" sz="9600" dirty="0" smtClean="0"/>
          </a:p>
          <a:p>
            <a:pPr lvl="1" algn="just"/>
            <a:r>
              <a:rPr lang="en-US" sz="1800" dirty="0" smtClean="0"/>
              <a:t>The implications of the standing orders</a:t>
            </a:r>
            <a:endParaRPr lang="en-US" sz="9600" dirty="0" smtClean="0"/>
          </a:p>
          <a:p>
            <a:pPr lvl="1" algn="just"/>
            <a:r>
              <a:rPr lang="en-US" sz="1800" dirty="0" smtClean="0"/>
              <a:t>Granting of relief that should be available to the workmen in the industry which has been dismissed from them.</a:t>
            </a:r>
            <a:endParaRPr lang="en-US" sz="9600" dirty="0" smtClean="0"/>
          </a:p>
          <a:p>
            <a:pPr lvl="1" algn="just"/>
            <a:r>
              <a:rPr lang="en-US" sz="1800" dirty="0" smtClean="0"/>
              <a:t>Withdrawal of any privilege that a workman is subjected to</a:t>
            </a:r>
            <a:endParaRPr lang="en-US" sz="9600" dirty="0" smtClean="0"/>
          </a:p>
          <a:p>
            <a:pPr lvl="1" algn="just"/>
            <a:r>
              <a:rPr lang="en-US" sz="1800" dirty="0" smtClean="0"/>
              <a:t>All matters other than that coming under the purview of the industrial tribunal.</a:t>
            </a:r>
            <a:endParaRPr lang="en-US" sz="9600" dirty="0" smtClean="0"/>
          </a:p>
          <a:p>
            <a:pPr algn="just"/>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Adjudication</a:t>
            </a:r>
            <a:endParaRPr lang="en-US" dirty="0"/>
          </a:p>
        </p:txBody>
      </p:sp>
      <p:sp>
        <p:nvSpPr>
          <p:cNvPr id="3" name="Content Placeholder 2"/>
          <p:cNvSpPr>
            <a:spLocks noGrp="1"/>
          </p:cNvSpPr>
          <p:nvPr>
            <p:ph idx="1"/>
          </p:nvPr>
        </p:nvSpPr>
        <p:spPr>
          <a:xfrm>
            <a:off x="457200" y="1600200"/>
            <a:ext cx="8229600" cy="5257800"/>
          </a:xfrm>
        </p:spPr>
        <p:txBody>
          <a:bodyPr>
            <a:normAutofit fontScale="92500"/>
          </a:bodyPr>
          <a:lstStyle/>
          <a:p>
            <a:pPr lvl="0" algn="just"/>
            <a:r>
              <a:rPr lang="en-US" sz="1600" b="1" dirty="0" smtClean="0">
                <a:solidFill>
                  <a:srgbClr val="FF0000"/>
                </a:solidFill>
              </a:rPr>
              <a:t>Industrial tribunal- </a:t>
            </a:r>
            <a:r>
              <a:rPr lang="en-US" sz="1600" dirty="0" smtClean="0"/>
              <a:t>The provision for the industrial tribunal is provided under Section 7A of the Industrial Dispute Act, 1947. One or more industrial tribunals can be set up by the government according to his desire with the courts being provided with wider jurisdiction in comparison with the </a:t>
            </a:r>
            <a:r>
              <a:rPr lang="en-US" sz="1600" dirty="0" err="1" smtClean="0"/>
              <a:t>labour</a:t>
            </a:r>
            <a:r>
              <a:rPr lang="en-US" sz="1600" dirty="0" smtClean="0"/>
              <a:t> court. It is not to be considered as a permanent body but body set up for temporary purpose for hearing on an ad-hoc basis only. As the courts are having wider jurisdiction, the issues that will be taken into consideration by the courts will also be large in number. Broadly the issues handled by the industrial tribunal have been listed below:</a:t>
            </a:r>
            <a:endParaRPr lang="en-US" sz="9600" dirty="0" smtClean="0"/>
          </a:p>
          <a:p>
            <a:pPr lvl="1" algn="just"/>
            <a:r>
              <a:rPr lang="en-US" sz="1600" dirty="0" smtClean="0"/>
              <a:t>Wages of the employee which included the mode of payment of wages also</a:t>
            </a:r>
            <a:endParaRPr lang="en-US" sz="8800" dirty="0" smtClean="0"/>
          </a:p>
          <a:p>
            <a:pPr lvl="1" algn="just"/>
            <a:r>
              <a:rPr lang="en-US" sz="1600" dirty="0" smtClean="0"/>
              <a:t>Bonus and provident funds that are provided</a:t>
            </a:r>
            <a:endParaRPr lang="en-US" sz="8800" dirty="0" smtClean="0"/>
          </a:p>
          <a:p>
            <a:pPr lvl="1" algn="just"/>
            <a:r>
              <a:rPr lang="en-US" sz="1600" dirty="0" smtClean="0"/>
              <a:t>Working hours of the employees</a:t>
            </a:r>
            <a:endParaRPr lang="en-US" sz="8800" dirty="0" smtClean="0"/>
          </a:p>
          <a:p>
            <a:pPr lvl="1" algn="just"/>
            <a:r>
              <a:rPr lang="en-US" sz="1600" dirty="0" err="1" smtClean="0"/>
              <a:t>Rationalisation</a:t>
            </a:r>
            <a:endParaRPr lang="en-US" sz="8800" dirty="0" smtClean="0"/>
          </a:p>
          <a:p>
            <a:pPr lvl="1" algn="just"/>
            <a:r>
              <a:rPr lang="en-US" sz="1600" dirty="0" smtClean="0"/>
              <a:t>Leaves that are granted to the employees inclusive of the wages received and the holidays provided to them</a:t>
            </a:r>
            <a:endParaRPr lang="en-US" sz="8800" dirty="0" smtClean="0"/>
          </a:p>
          <a:p>
            <a:pPr lvl="1" algn="just"/>
            <a:r>
              <a:rPr lang="en-US" sz="1600" dirty="0" smtClean="0"/>
              <a:t>Rules associated with the maintenance of discipline in the industry among the employees.</a:t>
            </a:r>
            <a:endParaRPr lang="en-US" sz="8800" dirty="0" smtClean="0"/>
          </a:p>
          <a:p>
            <a:pPr lvl="1" algn="just"/>
            <a:r>
              <a:rPr lang="en-US" sz="1600" dirty="0" smtClean="0"/>
              <a:t>Any other matter which may be considered to be heard and discussed necessarily.</a:t>
            </a:r>
            <a:endParaRPr lang="en-US" sz="8800" dirty="0" smtClean="0"/>
          </a:p>
          <a:p>
            <a:pPr lvl="0" algn="just"/>
            <a:r>
              <a:rPr lang="en-US" sz="1600" b="1" dirty="0" smtClean="0">
                <a:solidFill>
                  <a:srgbClr val="FF0000"/>
                </a:solidFill>
              </a:rPr>
              <a:t>National tribunal- </a:t>
            </a:r>
            <a:r>
              <a:rPr lang="en-US" sz="1600" dirty="0" smtClean="0"/>
              <a:t>A national tribunal is formed by the Central Government by an official gazette for adjudication of the industrial disputes that are considered to be of national importance. Two people according to the choice of the government are appointed to the role of an assessor in the national tribunal. If a dispute between two parties of an industry reaches the national tribunal, then both the </a:t>
            </a:r>
            <a:r>
              <a:rPr lang="en-US" sz="1600" dirty="0" err="1" smtClean="0"/>
              <a:t>labour</a:t>
            </a:r>
            <a:r>
              <a:rPr lang="en-US" sz="1600" dirty="0" smtClean="0"/>
              <a:t> court and the industrial tribunal loses its jurisdiction over the matter.</a:t>
            </a:r>
            <a:endParaRPr lang="en-US" sz="9600" dirty="0" smtClean="0"/>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Discipline</a:t>
            </a:r>
            <a:endParaRPr lang="en-US" b="1" dirty="0"/>
          </a:p>
        </p:txBody>
      </p:sp>
      <p:sp>
        <p:nvSpPr>
          <p:cNvPr id="3" name="Content Placeholder 2"/>
          <p:cNvSpPr>
            <a:spLocks noGrp="1"/>
          </p:cNvSpPr>
          <p:nvPr>
            <p:ph idx="1"/>
          </p:nvPr>
        </p:nvSpPr>
        <p:spPr/>
        <p:txBody>
          <a:bodyPr/>
          <a:lstStyle/>
          <a:p>
            <a:r>
              <a:rPr lang="en-US" dirty="0" smtClean="0"/>
              <a:t>the practice of training people’s mind and body </a:t>
            </a:r>
          </a:p>
          <a:p>
            <a:r>
              <a:rPr lang="en-US" dirty="0" smtClean="0"/>
              <a:t>Change the incorrect </a:t>
            </a:r>
            <a:r>
              <a:rPr lang="en-US" dirty="0" err="1" smtClean="0"/>
              <a:t>behaviour</a:t>
            </a:r>
            <a:endParaRPr lang="en-US" dirty="0" smtClean="0"/>
          </a:p>
          <a:p>
            <a:r>
              <a:rPr lang="en-US" dirty="0" smtClean="0"/>
              <a:t>to obey rules </a:t>
            </a:r>
          </a:p>
          <a:p>
            <a:r>
              <a:rPr lang="en-US" dirty="0" smtClean="0"/>
              <a:t>behave well</a:t>
            </a:r>
          </a:p>
          <a:p>
            <a:r>
              <a:rPr lang="en-US" dirty="0" smtClean="0"/>
              <a:t>control your actions</a:t>
            </a:r>
          </a:p>
          <a:p>
            <a:endParaRPr lang="en-US" dirty="0"/>
          </a:p>
        </p:txBody>
      </p:sp>
      <p:sp>
        <p:nvSpPr>
          <p:cNvPr id="4" name="Slide Number Placeholder 3"/>
          <p:cNvSpPr>
            <a:spLocks noGrp="1"/>
          </p:cNvSpPr>
          <p:nvPr>
            <p:ph type="sldNum" sz="quarter" idx="12"/>
          </p:nvPr>
        </p:nvSpPr>
        <p:spPr/>
        <p:txBody>
          <a:bodyPr/>
          <a:lstStyle/>
          <a:p>
            <a:fld id="{38154E2A-3E8E-40BA-B200-337E22B61818}"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Compiled by Dr.T.Kumuthavalli,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7528040</TotalTime>
  <Words>3021</Words>
  <Application>Microsoft Office PowerPoint</Application>
  <PresentationFormat>On-screen Show (4:3)</PresentationFormat>
  <Paragraphs>336</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UNIT – IV : Discipline and Grievance Handling </vt:lpstr>
      <vt:lpstr>Mechanism for resolution of Industrial  Disputes or settlement mechanisms</vt:lpstr>
      <vt:lpstr>Settlement Mechanisms</vt:lpstr>
      <vt:lpstr>Conciliation</vt:lpstr>
      <vt:lpstr>Voluntary arbitration</vt:lpstr>
      <vt:lpstr>Adjudication</vt:lpstr>
      <vt:lpstr>Adjudication</vt:lpstr>
      <vt:lpstr>Adjudication</vt:lpstr>
      <vt:lpstr>Discipline</vt:lpstr>
      <vt:lpstr>Causes of Indiscipline</vt:lpstr>
      <vt:lpstr>Maintenance of discipline</vt:lpstr>
      <vt:lpstr>Maintenance of discipline</vt:lpstr>
      <vt:lpstr>Maintenance of discipline</vt:lpstr>
      <vt:lpstr>Domestic Enquiry </vt:lpstr>
      <vt:lpstr>concept and practice </vt:lpstr>
      <vt:lpstr>Principles of Natural Justice </vt:lpstr>
      <vt:lpstr>Industrial pronouncements </vt:lpstr>
      <vt:lpstr>major industries were divided into four groups: </vt:lpstr>
      <vt:lpstr>Industrial pronouncements </vt:lpstr>
      <vt:lpstr>classified industries into three groups </vt:lpstr>
      <vt:lpstr>Indian policy statement, 1973 </vt:lpstr>
      <vt:lpstr>major changes occurred </vt:lpstr>
      <vt:lpstr>Indian policy statement, 1977 </vt:lpstr>
      <vt:lpstr>Industrial policy, 1980 </vt:lpstr>
      <vt:lpstr>New industrial policy, 1991 </vt:lpstr>
      <vt:lpstr>The following are the main characteristics of NIP, 1991: </vt:lpstr>
      <vt:lpstr>Principles of Hot stove rule</vt:lpstr>
      <vt:lpstr>Slide 28</vt:lpstr>
      <vt:lpstr>Slide 29</vt:lpstr>
      <vt:lpstr>Grievance handling</vt:lpstr>
      <vt:lpstr>Meaning of Grievance</vt:lpstr>
      <vt:lpstr>Meaning of Grievance</vt:lpstr>
      <vt:lpstr>Constitution of Grievance committee</vt:lpstr>
      <vt:lpstr>Sources of grievance</vt:lpstr>
      <vt:lpstr>Sources of grievance</vt:lpstr>
      <vt:lpstr>Sources of grievance</vt:lpstr>
      <vt:lpstr>Benefits of Grievance Handling Procedure</vt:lpstr>
      <vt:lpstr>Benefits of Grievance Handling Procedure</vt:lpstr>
      <vt:lpstr>redressal machinery</vt:lpstr>
      <vt:lpstr>Industrial Employment (Standing Orders) Act, 1946</vt:lpstr>
      <vt:lpstr>Industrial Employment (Standing Orders) Act, 1946</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IV : Discipline and Grievance Handling</dc:title>
  <dc:creator>selvam</dc:creator>
  <cp:lastModifiedBy>selvam</cp:lastModifiedBy>
  <cp:revision>57</cp:revision>
  <dcterms:created xsi:type="dcterms:W3CDTF">2007-12-31T18:41:56Z</dcterms:created>
  <dcterms:modified xsi:type="dcterms:W3CDTF">2023-07-06T03:56:19Z</dcterms:modified>
</cp:coreProperties>
</file>