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4" r:id="rId6"/>
    <p:sldId id="258" r:id="rId7"/>
    <p:sldId id="259" r:id="rId8"/>
    <p:sldId id="260" r:id="rId9"/>
    <p:sldId id="261" r:id="rId10"/>
    <p:sldId id="262" r:id="rId11"/>
    <p:sldId id="263" r:id="rId12"/>
    <p:sldId id="267" r:id="rId13"/>
    <p:sldId id="271" r:id="rId14"/>
    <p:sldId id="268" r:id="rId15"/>
    <p:sldId id="270" r:id="rId16"/>
    <p:sldId id="269" r:id="rId17"/>
    <p:sldId id="272" r:id="rId18"/>
    <p:sldId id="273" r:id="rId19"/>
    <p:sldId id="274" r:id="rId20"/>
    <p:sldId id="275" r:id="rId21"/>
    <p:sldId id="276" r:id="rId22"/>
    <p:sldId id="277" r:id="rId23"/>
    <p:sldId id="278" r:id="rId24"/>
    <p:sldId id="279" r:id="rId25"/>
    <p:sldId id="280" r:id="rId26"/>
    <p:sldId id="281" r:id="rId27"/>
    <p:sldId id="299" r:id="rId28"/>
    <p:sldId id="282" r:id="rId29"/>
    <p:sldId id="283" r:id="rId30"/>
    <p:sldId id="284" r:id="rId31"/>
    <p:sldId id="286" r:id="rId32"/>
    <p:sldId id="287" r:id="rId33"/>
    <p:sldId id="288" r:id="rId34"/>
    <p:sldId id="289" r:id="rId35"/>
    <p:sldId id="293" r:id="rId36"/>
    <p:sldId id="290" r:id="rId37"/>
    <p:sldId id="303" r:id="rId38"/>
    <p:sldId id="302" r:id="rId39"/>
    <p:sldId id="304" r:id="rId40"/>
    <p:sldId id="291" r:id="rId41"/>
    <p:sldId id="292" r:id="rId42"/>
    <p:sldId id="294" r:id="rId43"/>
    <p:sldId id="295" r:id="rId44"/>
    <p:sldId id="296" r:id="rId45"/>
    <p:sldId id="297" r:id="rId46"/>
    <p:sldId id="298" r:id="rId47"/>
    <p:sldId id="300"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02"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67A6F-D27B-4B23-BF5D-7A8019F7F95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7A6F-D27B-4B23-BF5D-7A8019F7F95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7A6F-D27B-4B23-BF5D-7A8019F7F95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7A6F-D27B-4B23-BF5D-7A8019F7F95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67A6F-D27B-4B23-BF5D-7A8019F7F95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67A6F-D27B-4B23-BF5D-7A8019F7F95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67A6F-D27B-4B23-BF5D-7A8019F7F952}" type="datetimeFigureOut">
              <a:rPr lang="en-US" smtClean="0"/>
              <a:pPr/>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67A6F-D27B-4B23-BF5D-7A8019F7F952}" type="datetimeFigureOut">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7A6F-D27B-4B23-BF5D-7A8019F7F952}"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67A6F-D27B-4B23-BF5D-7A8019F7F95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67A6F-D27B-4B23-BF5D-7A8019F7F95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CBA36-01A3-43FE-8668-05283D42B4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7A6F-D27B-4B23-BF5D-7A8019F7F952}" type="datetimeFigureOut">
              <a:rPr lang="en-US" smtClean="0"/>
              <a:pPr/>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BA36-01A3-43FE-8668-05283D42B4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balancecareers.com/what-are-soft-skills-20608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glassdoor.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small" dirty="0" smtClean="0">
                <a:solidFill>
                  <a:srgbClr val="C00000"/>
                </a:solidFill>
              </a:rPr>
              <a:t>Unit – IV -  </a:t>
            </a:r>
            <a:r>
              <a:rPr lang="en-US" b="1" dirty="0" smtClean="0">
                <a:solidFill>
                  <a:srgbClr val="C00000"/>
                </a:solidFill>
              </a:rPr>
              <a:t>Soft Skills</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7500" lnSpcReduction="20000"/>
          </a:bodyPr>
          <a:lstStyle/>
          <a:p>
            <a:r>
              <a:rPr lang="en-US" cap="small" dirty="0"/>
              <a:t> </a:t>
            </a:r>
            <a:endParaRPr lang="en-US" dirty="0"/>
          </a:p>
          <a:p>
            <a:r>
              <a:rPr lang="en-US" dirty="0">
                <a:solidFill>
                  <a:schemeClr val="tx1"/>
                </a:solidFill>
              </a:rPr>
              <a:t>Soft Skills – Effective Public Speaking Skills – Presentation Skills – CV Preparation – Problems in Facing Interview – Interview Techniques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Public Speaking Skills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Plan appropriately.</a:t>
            </a:r>
          </a:p>
          <a:p>
            <a:r>
              <a:rPr lang="en-US" dirty="0" smtClean="0"/>
              <a:t>Practice.</a:t>
            </a:r>
          </a:p>
          <a:p>
            <a:r>
              <a:rPr lang="en-US" dirty="0" smtClean="0"/>
              <a:t>Engage with your audience.</a:t>
            </a:r>
          </a:p>
          <a:p>
            <a:r>
              <a:rPr lang="en-US" dirty="0" smtClean="0"/>
              <a:t>Pay attention to body language.</a:t>
            </a:r>
          </a:p>
          <a:p>
            <a:r>
              <a:rPr lang="en-US" dirty="0" smtClean="0"/>
              <a:t>Think positively.</a:t>
            </a:r>
          </a:p>
          <a:p>
            <a:r>
              <a:rPr lang="en-US" dirty="0" smtClean="0"/>
              <a:t>Cope with your nerves.</a:t>
            </a:r>
          </a:p>
          <a:p>
            <a:r>
              <a:rPr lang="en-US" dirty="0" smtClean="0"/>
              <a:t>Watch recordings of your </a:t>
            </a:r>
            <a:r>
              <a:rPr lang="en-US" b="1" dirty="0" smtClean="0"/>
              <a:t>speeches</a:t>
            </a:r>
            <a:r>
              <a:rPr lang="en-US"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Public Speaking Skills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Based on a submission on “in”, the seven(7) elements of public speaking are the speaker, the message, the </a:t>
            </a:r>
            <a:r>
              <a:rPr lang="en-US" b="1" dirty="0" smtClean="0"/>
              <a:t>channel</a:t>
            </a:r>
            <a:r>
              <a:rPr lang="en-US" dirty="0" smtClean="0"/>
              <a:t>, the listener, the feedback, the interference, and the </a:t>
            </a:r>
            <a:r>
              <a:rPr lang="en-US" b="1" dirty="0" smtClean="0"/>
              <a:t>situation</a:t>
            </a:r>
            <a:r>
              <a:rPr lang="en-US" dirty="0" smtClean="0"/>
              <a:t>. The speech communication process starts with the speaker – the person who initiated the conversation or talk.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What is Public Speaking?</a:t>
            </a:r>
          </a:p>
          <a:p>
            <a:r>
              <a:rPr lang="en-US" dirty="0" smtClean="0"/>
              <a:t>Public speaking is a </a:t>
            </a:r>
            <a:r>
              <a:rPr lang="en-US" dirty="0" smtClean="0">
                <a:hlinkClick r:id="rId2"/>
              </a:rPr>
              <a:t>soft skill</a:t>
            </a:r>
            <a:r>
              <a:rPr lang="en-US" dirty="0" smtClean="0"/>
              <a:t> that requires excellent communication skills, enthusiasm, and the ability to engage with an audience. Public speakers make presentations to a group.</a:t>
            </a:r>
          </a:p>
          <a:p>
            <a:r>
              <a:rPr lang="en-US" dirty="0" smtClean="0"/>
              <a:t>Presentations range from speaking to a small group of employees to presenting to a large audience at a national conference or event. The same skill set and ability to be comfortable speaking in public are required regardless of the size of the group.</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ffective Public Speaking.. A presentation by Ritesh Soni1 Effective Public  Speaking Ritesh Soni. - ppt download"/>
          <p:cNvPicPr>
            <a:picLocks noChangeAspect="1" noChangeArrowheads="1"/>
          </p:cNvPicPr>
          <p:nvPr/>
        </p:nvPicPr>
        <p:blipFill>
          <a:blip r:embed="rId2"/>
          <a:srcRect/>
          <a:stretch>
            <a:fillRect/>
          </a:stretch>
        </p:blipFill>
        <p:spPr bwMode="auto">
          <a:xfrm>
            <a:off x="357158" y="0"/>
            <a:ext cx="8429684" cy="63222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Public Speaking Skills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Plan appropriately.</a:t>
            </a:r>
          </a:p>
          <a:p>
            <a:r>
              <a:rPr lang="en-US" dirty="0" smtClean="0"/>
              <a:t>Practice.</a:t>
            </a:r>
          </a:p>
          <a:p>
            <a:r>
              <a:rPr lang="en-US" dirty="0" smtClean="0"/>
              <a:t>Engage with your audience.</a:t>
            </a:r>
          </a:p>
          <a:p>
            <a:r>
              <a:rPr lang="en-US" dirty="0" smtClean="0"/>
              <a:t>Pay attention to body language.</a:t>
            </a:r>
          </a:p>
          <a:p>
            <a:r>
              <a:rPr lang="en-US" dirty="0" smtClean="0"/>
              <a:t>Think positively.</a:t>
            </a:r>
          </a:p>
          <a:p>
            <a:r>
              <a:rPr lang="en-US" dirty="0" smtClean="0"/>
              <a:t>Cope with your nerves.</a:t>
            </a:r>
          </a:p>
          <a:p>
            <a:r>
              <a:rPr lang="en-US" dirty="0" smtClean="0"/>
              <a:t>Watch recordings of your </a:t>
            </a:r>
            <a:r>
              <a:rPr lang="en-US" b="1" dirty="0" smtClean="0"/>
              <a:t>speeches</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ow to Build Your Personal Brand with Effective Public Speaking Skills |  Study 365"/>
          <p:cNvPicPr>
            <a:picLocks noChangeAspect="1" noChangeArrowheads="1"/>
          </p:cNvPicPr>
          <p:nvPr/>
        </p:nvPicPr>
        <p:blipFill>
          <a:blip r:embed="rId2"/>
          <a:srcRect/>
          <a:stretch>
            <a:fillRect/>
          </a:stretch>
        </p:blipFill>
        <p:spPr bwMode="auto">
          <a:xfrm>
            <a:off x="500034" y="285728"/>
            <a:ext cx="8465403" cy="56436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Successful Public Speaking Skills"/>
          <p:cNvPicPr>
            <a:picLocks noChangeAspect="1" noChangeArrowheads="1"/>
          </p:cNvPicPr>
          <p:nvPr/>
        </p:nvPicPr>
        <p:blipFill>
          <a:blip r:embed="rId2"/>
          <a:srcRect/>
          <a:stretch>
            <a:fillRect/>
          </a:stretch>
        </p:blipFill>
        <p:spPr bwMode="auto">
          <a:xfrm>
            <a:off x="428595" y="285728"/>
            <a:ext cx="8252183" cy="58579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Presentation Skills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Presentation skills are the skills you need in delivering effective and engaging presentations to a variety of audiences. These skills cover a variety of areas such as the </a:t>
            </a:r>
            <a:r>
              <a:rPr lang="en-US" b="1" dirty="0" smtClean="0"/>
              <a:t>structure</a:t>
            </a:r>
            <a:r>
              <a:rPr lang="en-US" dirty="0" smtClean="0"/>
              <a:t> of your presentation, the design of your slides, the tone of your voice and the </a:t>
            </a:r>
            <a:r>
              <a:rPr lang="en-US" b="1" dirty="0" smtClean="0"/>
              <a:t>body language</a:t>
            </a:r>
            <a:r>
              <a:rPr lang="en-US" dirty="0" smtClean="0"/>
              <a:t> you convey.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 Types of Presentations:</a:t>
            </a:r>
            <a:endParaRPr lang="en-US" dirty="0" smtClean="0"/>
          </a:p>
          <a:p>
            <a:r>
              <a:rPr lang="en-US" dirty="0" smtClean="0"/>
              <a:t>1) Providing Information. ...</a:t>
            </a:r>
          </a:p>
          <a:p>
            <a:r>
              <a:rPr lang="en-US" dirty="0" smtClean="0"/>
              <a:t>2) Teaching a Skill. ...</a:t>
            </a:r>
          </a:p>
          <a:p>
            <a:r>
              <a:rPr lang="en-US" dirty="0" smtClean="0"/>
              <a:t>3) Reporting Progress. ...</a:t>
            </a:r>
          </a:p>
          <a:p>
            <a:r>
              <a:rPr lang="en-US" b="1" dirty="0" smtClean="0"/>
              <a:t>4</a:t>
            </a:r>
            <a:r>
              <a:rPr lang="en-US" dirty="0" smtClean="0"/>
              <a:t>) Selling a Product or Service. ...</a:t>
            </a:r>
          </a:p>
          <a:p>
            <a:r>
              <a:rPr lang="en-US" dirty="0" smtClean="0"/>
              <a:t>5) Making a Decision. ...</a:t>
            </a:r>
          </a:p>
          <a:p>
            <a:r>
              <a:rPr lang="en-US" dirty="0" smtClean="0"/>
              <a:t>6) Solving a Problem.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Presentation Skills training | ServiceWinners International Designing &amp;  delivering training in Malaysia and beyond"/>
          <p:cNvPicPr>
            <a:picLocks noChangeAspect="1" noChangeArrowheads="1"/>
          </p:cNvPicPr>
          <p:nvPr/>
        </p:nvPicPr>
        <p:blipFill>
          <a:blip r:embed="rId2"/>
          <a:srcRect/>
          <a:stretch>
            <a:fillRect/>
          </a:stretch>
        </p:blipFill>
        <p:spPr bwMode="auto">
          <a:xfrm>
            <a:off x="500034" y="285727"/>
            <a:ext cx="8358246" cy="59701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Soft Skills</a:t>
            </a:r>
            <a:endParaRPr lang="en-US" sz="5400" b="1" dirty="0">
              <a:solidFill>
                <a:srgbClr val="C00000"/>
              </a:solidFill>
            </a:endParaRPr>
          </a:p>
        </p:txBody>
      </p:sp>
      <p:sp>
        <p:nvSpPr>
          <p:cNvPr id="3" name="Content Placeholder 2"/>
          <p:cNvSpPr>
            <a:spLocks noGrp="1"/>
          </p:cNvSpPr>
          <p:nvPr>
            <p:ph idx="1"/>
          </p:nvPr>
        </p:nvSpPr>
        <p:spPr>
          <a:xfrm>
            <a:off x="457200" y="1600200"/>
            <a:ext cx="8229600" cy="4757758"/>
          </a:xfrm>
        </p:spPr>
        <p:txBody>
          <a:bodyPr>
            <a:normAutofit/>
          </a:bodyPr>
          <a:lstStyle/>
          <a:p>
            <a:pPr algn="just"/>
            <a:r>
              <a:rPr lang="en-US" sz="3600" b="1" dirty="0" smtClean="0"/>
              <a:t>Soft skills</a:t>
            </a:r>
            <a:r>
              <a:rPr lang="en-US" sz="3600" dirty="0" smtClean="0"/>
              <a:t> are character traits and interpersonal </a:t>
            </a:r>
            <a:r>
              <a:rPr lang="en-US" sz="3600" b="1" dirty="0" smtClean="0"/>
              <a:t>skills</a:t>
            </a:r>
            <a:r>
              <a:rPr lang="en-US" sz="3600" dirty="0" smtClean="0"/>
              <a:t> that characterize a person's relationships with other people. In the workplace, </a:t>
            </a:r>
            <a:r>
              <a:rPr lang="en-US" sz="3600" b="1" dirty="0" smtClean="0"/>
              <a:t>soft skills</a:t>
            </a:r>
            <a:r>
              <a:rPr lang="en-US" sz="3600" dirty="0" smtClean="0"/>
              <a:t> are considered to be a complement to hard </a:t>
            </a:r>
            <a:r>
              <a:rPr lang="en-US" sz="3600" b="1" dirty="0" smtClean="0"/>
              <a:t>skills</a:t>
            </a:r>
            <a:r>
              <a:rPr lang="en-US" sz="3600" dirty="0" smtClean="0"/>
              <a:t>, which refer to a person's knowledge and occupational </a:t>
            </a:r>
            <a:r>
              <a:rPr lang="en-US" sz="3600" b="1" dirty="0" smtClean="0"/>
              <a:t>skills</a:t>
            </a:r>
            <a:r>
              <a:rPr lang="en-US" sz="3600" dirty="0" smtClean="0"/>
              <a:t>.</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Presentation Skills. - ppt downloa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CV Preparation</a:t>
            </a:r>
            <a:endParaRPr lang="en-US" dirty="0"/>
          </a:p>
        </p:txBody>
      </p:sp>
      <p:sp>
        <p:nvSpPr>
          <p:cNvPr id="3" name="Content Placeholder 2"/>
          <p:cNvSpPr>
            <a:spLocks noGrp="1"/>
          </p:cNvSpPr>
          <p:nvPr>
            <p:ph idx="1"/>
          </p:nvPr>
        </p:nvSpPr>
        <p:spPr>
          <a:xfrm>
            <a:off x="457200" y="1357298"/>
            <a:ext cx="8229600" cy="4929222"/>
          </a:xfrm>
        </p:spPr>
        <p:txBody>
          <a:bodyPr>
            <a:normAutofit/>
          </a:bodyPr>
          <a:lstStyle/>
          <a:p>
            <a:r>
              <a:rPr lang="en-US" dirty="0" smtClean="0"/>
              <a:t>Make sure you know when to use a </a:t>
            </a:r>
            <a:r>
              <a:rPr lang="en-US" b="1" dirty="0" smtClean="0"/>
              <a:t>CV</a:t>
            </a:r>
            <a:r>
              <a:rPr lang="en-US" dirty="0" smtClean="0"/>
              <a:t>.</a:t>
            </a:r>
          </a:p>
          <a:p>
            <a:r>
              <a:rPr lang="en-US" dirty="0" smtClean="0"/>
              <a:t>Pick the best </a:t>
            </a:r>
            <a:r>
              <a:rPr lang="en-US" b="1" dirty="0" smtClean="0"/>
              <a:t>CV</a:t>
            </a:r>
            <a:r>
              <a:rPr lang="en-US" dirty="0" smtClean="0"/>
              <a:t> format.</a:t>
            </a:r>
          </a:p>
          <a:p>
            <a:r>
              <a:rPr lang="en-US" dirty="0" smtClean="0"/>
              <a:t>Add your contact information the right way.</a:t>
            </a:r>
          </a:p>
          <a:p>
            <a:r>
              <a:rPr lang="en-US" dirty="0" smtClean="0"/>
              <a:t>Start with a </a:t>
            </a:r>
            <a:r>
              <a:rPr lang="en-US" b="1" dirty="0" smtClean="0"/>
              <a:t>CV</a:t>
            </a:r>
            <a:r>
              <a:rPr lang="en-US" dirty="0" smtClean="0"/>
              <a:t> personal profile (</a:t>
            </a:r>
            <a:r>
              <a:rPr lang="en-US" b="1" dirty="0" smtClean="0"/>
              <a:t>CV</a:t>
            </a:r>
            <a:r>
              <a:rPr lang="en-US" dirty="0" smtClean="0"/>
              <a:t> summary or </a:t>
            </a:r>
            <a:r>
              <a:rPr lang="en-US" b="1" dirty="0" smtClean="0"/>
              <a:t>CV</a:t>
            </a:r>
            <a:r>
              <a:rPr lang="en-US" dirty="0" smtClean="0"/>
              <a:t> objective)</a:t>
            </a:r>
          </a:p>
          <a:p>
            <a:r>
              <a:rPr lang="en-US" dirty="0" smtClean="0"/>
              <a:t>List your relevant work experience &amp; key achievements.</a:t>
            </a:r>
          </a:p>
          <a:p>
            <a:r>
              <a:rPr lang="en-US" dirty="0" smtClean="0"/>
              <a:t>Build your </a:t>
            </a:r>
            <a:r>
              <a:rPr lang="en-US" b="1" dirty="0" smtClean="0"/>
              <a:t>CV</a:t>
            </a:r>
            <a:r>
              <a:rPr lang="en-US" dirty="0" smtClean="0"/>
              <a:t> education section correctly.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Important Sections  of CV</a:t>
            </a:r>
            <a:endParaRPr lang="en-US" dirty="0"/>
          </a:p>
        </p:txBody>
      </p:sp>
      <p:sp>
        <p:nvSpPr>
          <p:cNvPr id="3" name="Content Placeholder 2"/>
          <p:cNvSpPr>
            <a:spLocks noGrp="1"/>
          </p:cNvSpPr>
          <p:nvPr>
            <p:ph idx="1"/>
          </p:nvPr>
        </p:nvSpPr>
        <p:spPr>
          <a:xfrm>
            <a:off x="457200" y="1600200"/>
            <a:ext cx="8229600" cy="4900634"/>
          </a:xfrm>
        </p:spPr>
        <p:txBody>
          <a:bodyPr>
            <a:normAutofit fontScale="92500" lnSpcReduction="10000"/>
          </a:bodyPr>
          <a:lstStyle/>
          <a:p>
            <a:r>
              <a:rPr lang="en-US" dirty="0" smtClean="0"/>
              <a:t>Professional Summary</a:t>
            </a:r>
          </a:p>
          <a:p>
            <a:r>
              <a:rPr lang="en-US" dirty="0" smtClean="0"/>
              <a:t>Areas of Expertise</a:t>
            </a:r>
          </a:p>
          <a:p>
            <a:r>
              <a:rPr lang="en-US" dirty="0" smtClean="0"/>
              <a:t>Work Experience (in reverse chronological order)</a:t>
            </a:r>
          </a:p>
          <a:p>
            <a:r>
              <a:rPr lang="en-US" dirty="0" smtClean="0"/>
              <a:t>Education and Training</a:t>
            </a:r>
          </a:p>
          <a:p>
            <a:r>
              <a:rPr lang="en-US" dirty="0" smtClean="0"/>
              <a:t>Personal Skills/Languages (and proficiency level)</a:t>
            </a:r>
          </a:p>
          <a:p>
            <a:r>
              <a:rPr lang="en-US" dirty="0" smtClean="0"/>
              <a:t>Digital Competence</a:t>
            </a:r>
          </a:p>
          <a:p>
            <a:r>
              <a:rPr lang="en-US" dirty="0" smtClean="0"/>
              <a:t>Additional Information (including publications, presentations, projects, conferences, seminars, honors and awards, memberships, references, citations)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Dos and Don'ts for Writing a CV:</a:t>
            </a:r>
            <a:br>
              <a:rPr lang="en-US" b="1" dirty="0" smtClean="0"/>
            </a:br>
            <a:endParaRPr lang="en-US" dirty="0"/>
          </a:p>
        </p:txBody>
      </p:sp>
      <p:sp>
        <p:nvSpPr>
          <p:cNvPr id="3" name="Content Placeholder 2"/>
          <p:cNvSpPr>
            <a:spLocks noGrp="1"/>
          </p:cNvSpPr>
          <p:nvPr>
            <p:ph idx="1"/>
          </p:nvPr>
        </p:nvSpPr>
        <p:spPr>
          <a:xfrm>
            <a:off x="457200" y="1285860"/>
            <a:ext cx="8229600" cy="5572140"/>
          </a:xfrm>
        </p:spPr>
        <p:txBody>
          <a:bodyPr>
            <a:normAutofit fontScale="70000" lnSpcReduction="20000"/>
          </a:bodyPr>
          <a:lstStyle/>
          <a:p>
            <a:r>
              <a:rPr lang="en-US" dirty="0" smtClean="0"/>
              <a:t>DO NOT include anything that can be viewed as political, religious, or controversial.</a:t>
            </a:r>
          </a:p>
          <a:p>
            <a:r>
              <a:rPr lang="en-US" dirty="0" smtClean="0"/>
              <a:t>DO double check your contact information and make sure your email address sound professional.</a:t>
            </a:r>
          </a:p>
          <a:p>
            <a:r>
              <a:rPr lang="en-US" dirty="0" smtClean="0"/>
              <a:t>DO NOT include an explanation of why you left a prior position.</a:t>
            </a:r>
          </a:p>
          <a:p>
            <a:r>
              <a:rPr lang="en-US" dirty="0" smtClean="0"/>
              <a:t>DO proofread your CV several times and ask a friend to do the same.</a:t>
            </a:r>
          </a:p>
          <a:p>
            <a:r>
              <a:rPr lang="en-US" dirty="0" smtClean="0"/>
              <a:t>DO NOT rely on </a:t>
            </a:r>
            <a:r>
              <a:rPr lang="en-US" dirty="0" err="1" smtClean="0"/>
              <a:t>spellcheck</a:t>
            </a:r>
            <a:r>
              <a:rPr lang="en-US" dirty="0" smtClean="0"/>
              <a:t>. Double and triple check to make sure grammar and spelling are correct. </a:t>
            </a:r>
            <a:r>
              <a:rPr lang="en-US" dirty="0" err="1" smtClean="0"/>
              <a:t>Spellcheck</a:t>
            </a:r>
            <a:r>
              <a:rPr lang="en-US" dirty="0" smtClean="0"/>
              <a:t> will not correct homonyms.</a:t>
            </a:r>
          </a:p>
          <a:p>
            <a:r>
              <a:rPr lang="en-US" dirty="0" smtClean="0"/>
              <a:t>DO take the time to download your document as a PDF and read it for widows and orphans; a widow is when the last line of a paragraph appears at the top of the next page, whereas an orphan is when the first line of a paragraph appears at the bottom of the first page. This also gives you the opportunity to adjust formatting issues prior to submitting your CV to a potential employer.</a:t>
            </a:r>
          </a:p>
          <a:p>
            <a:r>
              <a:rPr lang="en-US" dirty="0" smtClean="0"/>
              <a:t>DO NOT use third-person writing on the CV (for example, “lead high-performing teams” vs. “leads high-performing teams.”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cv tecnico de laboratorio quimico"/>
          <p:cNvPicPr>
            <a:picLocks noChangeAspect="1" noChangeArrowheads="1"/>
          </p:cNvPicPr>
          <p:nvPr/>
        </p:nvPicPr>
        <p:blipFill>
          <a:blip r:embed="rId2"/>
          <a:srcRect/>
          <a:stretch>
            <a:fillRect/>
          </a:stretch>
        </p:blipFill>
        <p:spPr bwMode="auto">
          <a:xfrm>
            <a:off x="428596" y="285728"/>
            <a:ext cx="8429684" cy="628944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ow to Write a CV (Curriculum Vitae) (with Pictures) - wikiHow"/>
          <p:cNvPicPr>
            <a:picLocks noChangeAspect="1" noChangeArrowheads="1"/>
          </p:cNvPicPr>
          <p:nvPr/>
        </p:nvPicPr>
        <p:blipFill>
          <a:blip r:embed="rId2"/>
          <a:srcRect/>
          <a:stretch>
            <a:fillRect/>
          </a:stretch>
        </p:blipFill>
        <p:spPr bwMode="auto">
          <a:xfrm>
            <a:off x="500033" y="0"/>
            <a:ext cx="8286773" cy="62150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b="1" dirty="0">
              <a:solidFill>
                <a:srgbClr val="C00000"/>
              </a:solidFill>
            </a:endParaRPr>
          </a:p>
        </p:txBody>
      </p:sp>
      <p:sp>
        <p:nvSpPr>
          <p:cNvPr id="3" name="Content Placeholder 2"/>
          <p:cNvSpPr>
            <a:spLocks noGrp="1"/>
          </p:cNvSpPr>
          <p:nvPr>
            <p:ph idx="1"/>
          </p:nvPr>
        </p:nvSpPr>
        <p:spPr>
          <a:xfrm>
            <a:off x="457200" y="1600200"/>
            <a:ext cx="8229600" cy="4972072"/>
          </a:xfrm>
        </p:spPr>
        <p:txBody>
          <a:bodyPr>
            <a:normAutofit fontScale="47500" lnSpcReduction="20000"/>
          </a:bodyPr>
          <a:lstStyle/>
          <a:p>
            <a:pPr algn="just"/>
            <a:r>
              <a:rPr lang="en-US" sz="3700" b="1" dirty="0" smtClean="0"/>
              <a:t>1. Some things should not be measured in an interview. </a:t>
            </a:r>
            <a:r>
              <a:rPr lang="en-US" sz="3700" dirty="0" smtClean="0"/>
              <a:t>Few start an interview with a list of the things they want to assess. Many things just can’t be measured accurately during an interview including: many technical skills, team skills, intelligence, attitude and physical skills. Giving them a work sample or test is often superior.</a:t>
            </a:r>
          </a:p>
          <a:p>
            <a:pPr algn="just"/>
            <a:r>
              <a:rPr lang="en-US" sz="3700" b="1" dirty="0" smtClean="0"/>
              <a:t>2. Using historical information to predict the future. </a:t>
            </a:r>
            <a:r>
              <a:rPr lang="en-US" sz="3700" dirty="0" smtClean="0"/>
              <a:t>Interviews cover what happened in the past. Unfortunately, in a fast-changing world “the way you did something yesterday” simply wouldn’t work in today’s “new normal.”</a:t>
            </a:r>
          </a:p>
          <a:p>
            <a:pPr algn="just"/>
            <a:r>
              <a:rPr lang="en-US" sz="3700" b="1" dirty="0" smtClean="0"/>
              <a:t>3. Interview questions are not directly related to the needed skills. </a:t>
            </a:r>
            <a:r>
              <a:rPr lang="en-US" sz="3700" dirty="0" smtClean="0"/>
              <a:t>Most questions and “solve this problem” scenarios are developed independently and are not tied to a specific “required” skill or knowledge. There is no script or plan to ensure the right things are covered so that interviewers don’t just make up whimsical questions.</a:t>
            </a:r>
          </a:p>
          <a:p>
            <a:pPr algn="just"/>
            <a:r>
              <a:rPr lang="en-US" sz="3700" b="1" dirty="0" smtClean="0"/>
              <a:t>4. Inconsistent questions. </a:t>
            </a:r>
            <a:r>
              <a:rPr lang="en-US" sz="3700" dirty="0" smtClean="0"/>
              <a:t>There is no interview question “script” prepared for most interviews, so that the same questions are not asked of each candidate, which causes serious comparison and reliability issues.</a:t>
            </a:r>
          </a:p>
          <a:p>
            <a:pPr algn="just"/>
            <a:r>
              <a:rPr lang="en-US" sz="3700" b="1" dirty="0" smtClean="0"/>
              <a:t>5. No weights. </a:t>
            </a:r>
            <a:r>
              <a:rPr lang="en-US" sz="3700" dirty="0" smtClean="0"/>
              <a:t>Interview questions are frequently not “weighted” or prioritized, so minor questions receive the same weight in the final rating as the most important ones.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dirty="0"/>
          </a:p>
        </p:txBody>
      </p:sp>
      <p:sp>
        <p:nvSpPr>
          <p:cNvPr id="3" name="Content Placeholder 2"/>
          <p:cNvSpPr>
            <a:spLocks noGrp="1"/>
          </p:cNvSpPr>
          <p:nvPr>
            <p:ph idx="1"/>
          </p:nvPr>
        </p:nvSpPr>
        <p:spPr/>
        <p:txBody>
          <a:bodyPr>
            <a:normAutofit fontScale="47500" lnSpcReduction="20000"/>
          </a:bodyPr>
          <a:lstStyle/>
          <a:p>
            <a:pPr algn="just"/>
            <a:r>
              <a:rPr lang="en-US" b="1" dirty="0" smtClean="0"/>
              <a:t>6. No scoring sheet. </a:t>
            </a:r>
            <a:r>
              <a:rPr lang="en-US" dirty="0" smtClean="0"/>
              <a:t>There is no “scoring sheet” to ensure that interviewees are rated consistently on the same factors. Many final decisions are made based solely on memory. Scoring sheets forces the interviewers to make their decision based solely on the factors on the scoring sheet.</a:t>
            </a:r>
          </a:p>
          <a:p>
            <a:pPr algn="just"/>
            <a:r>
              <a:rPr lang="en-US" b="1" dirty="0" smtClean="0"/>
              <a:t>7. No agreement on good answers. </a:t>
            </a:r>
            <a:r>
              <a:rPr lang="en-US" dirty="0" smtClean="0"/>
              <a:t>Almost universally, interviewers asked questions without first determining what is a weak, good and a great answer. As a result, the exact same answer will get different “scores” from different interviewers.</a:t>
            </a:r>
          </a:p>
          <a:p>
            <a:pPr algn="just"/>
            <a:r>
              <a:rPr lang="en-US" b="1" dirty="0" smtClean="0"/>
              <a:t>8. Interviews are inherently misleading. </a:t>
            </a:r>
            <a:r>
              <a:rPr lang="en-US" dirty="0" smtClean="0"/>
              <a:t>The basic foundation of the interview is based on the premise that during the interview, candidates are acting “normally” and are telling the truth. This is unlikely because most candidates are scared to death before, during and after interviews. The interview situation is by definition “unreal” and “words” often should not be taken as proof. It is not “the job” and therefore what happens during the interview might not be representative of what one would actually do on the job. The goals of many interviews are unfortunately focused on finding “faults” in the candidates, as opposed to finding their positive aspects.</a:t>
            </a:r>
          </a:p>
          <a:p>
            <a:pPr algn="just"/>
            <a:r>
              <a:rPr lang="en-US" b="1" dirty="0" smtClean="0"/>
              <a:t>9. Saying what they want to hear. </a:t>
            </a:r>
            <a:r>
              <a:rPr lang="en-US" dirty="0" smtClean="0"/>
              <a:t>Interviewees frequently provide the “answers” that they believe that the interviewer wants to hear, rather than the most accurate answer. Interviewees frequently lie or omit key facts, unfortunately, interviewers do the same.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Problems in Facing Interview</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10. Non- job related factors influence decisions. </a:t>
            </a:r>
            <a:r>
              <a:rPr lang="en-US" dirty="0" smtClean="0"/>
              <a:t>Numerous subjective factors like body language, accent, height, handshake, dress, coming late may distract from a focus on the answers provided. Because of stereotypes, it is also true that demographic factors (race, sex, age, national origin) may also impact the results.</a:t>
            </a:r>
          </a:p>
          <a:p>
            <a:pPr algn="just"/>
            <a:r>
              <a:rPr lang="en-US" b="1" dirty="0" smtClean="0"/>
              <a:t>11. Practice makes perfect. </a:t>
            </a:r>
            <a:r>
              <a:rPr lang="en-US" dirty="0" smtClean="0"/>
              <a:t>Preparation changes interview results. So if you think you are getting spontaneous answers, be aware of the thousands of Internet articles, sample questions and videos that can super prepare candidates for anything. Individuals that that have not been in a job search for a long time might be “rusty” in their interview skills. While unemployed candidates that have recently gone through numerous interviews could benefit from their “extensive practice” and do better.</a:t>
            </a:r>
          </a:p>
          <a:p>
            <a:pPr algn="just"/>
            <a:r>
              <a:rPr lang="en-US" b="1" dirty="0" smtClean="0"/>
              <a:t>12. Your specific interview questions may be known in advance. </a:t>
            </a:r>
            <a:r>
              <a:rPr lang="en-US" dirty="0" smtClean="0"/>
              <a:t>In addition to generic questions, with the use of </a:t>
            </a:r>
            <a:r>
              <a:rPr lang="en-US" u="sng" dirty="0" smtClean="0">
                <a:hlinkClick r:id="rId2"/>
              </a:rPr>
              <a:t>glassdoor.com</a:t>
            </a:r>
            <a:r>
              <a:rPr lang="en-US" dirty="0" smtClean="0"/>
              <a:t>, be aware that whatever specific questions your firm has asked in the past (and their answers) are likely to be posted.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dirty="0"/>
          </a:p>
        </p:txBody>
      </p:sp>
      <p:sp>
        <p:nvSpPr>
          <p:cNvPr id="3" name="Content Placeholder 2"/>
          <p:cNvSpPr>
            <a:spLocks noGrp="1"/>
          </p:cNvSpPr>
          <p:nvPr>
            <p:ph idx="1"/>
          </p:nvPr>
        </p:nvSpPr>
        <p:spPr>
          <a:xfrm>
            <a:off x="457200" y="1142984"/>
            <a:ext cx="8229600" cy="5429288"/>
          </a:xfrm>
        </p:spPr>
        <p:txBody>
          <a:bodyPr>
            <a:normAutofit fontScale="47500" lnSpcReduction="20000"/>
          </a:bodyPr>
          <a:lstStyle/>
          <a:p>
            <a:pPr algn="just"/>
            <a:r>
              <a:rPr lang="en-US" b="1" dirty="0" smtClean="0"/>
              <a:t>13. Behavioral interviews have inherent weaknesses. </a:t>
            </a:r>
            <a:r>
              <a:rPr lang="en-US" dirty="0" smtClean="0"/>
              <a:t>Behavior interviews rely 100 percent on candidate provided (and possibly exaggerated) descriptions of how they handled a problem in the past. Also be aware that they may have acted that way because of cultural rules and constraints that would be completely different today, at your firm.</a:t>
            </a:r>
          </a:p>
          <a:p>
            <a:pPr algn="just"/>
            <a:r>
              <a:rPr lang="en-US" dirty="0" smtClean="0"/>
              <a:t>Extrapolating forward on how they would act six months from now, even though they have long since changed, and in your unique culture/environment can be misleading. Asking candidates to describe how they “handled” a certain situation has some serious inherent problems.</a:t>
            </a:r>
          </a:p>
          <a:p>
            <a:pPr algn="just"/>
            <a:r>
              <a:rPr lang="en-US" dirty="0" smtClean="0"/>
              <a:t>First: what the candidate is describing to you may have happened, but you can’t actually know the extent of their contribution to the described action. Second: if their verbal descriptions or their delivery happens to be “clumsy,” their accomplishments will likely be underrated (even though they actually did what they described). And third, in our current fast-changing world, you might not even want them to act the same way.</a:t>
            </a:r>
          </a:p>
          <a:p>
            <a:pPr algn="just"/>
            <a:r>
              <a:rPr lang="en-US" sz="4200" b="1" dirty="0" smtClean="0"/>
              <a:t>14. Lack of future view. </a:t>
            </a:r>
            <a:r>
              <a:rPr lang="en-US" sz="4200" dirty="0" smtClean="0"/>
              <a:t>Most interviews and all behavioral interviews focus on the past but whoever is hired will be working in the present/future. Most interviewers fail to ask candidates to forecast the future and to provide an outline of the plans that they will use to identify and solve upcoming problems.</a:t>
            </a:r>
          </a:p>
          <a:p>
            <a:pPr algn="just"/>
            <a:r>
              <a:rPr lang="en-US" sz="4200" b="1" dirty="0" smtClean="0"/>
              <a:t>15. Not hiring for “this” and “the next job.”</a:t>
            </a:r>
            <a:r>
              <a:rPr lang="en-US" sz="4200" dirty="0" smtClean="0"/>
              <a:t> Hiring managers can be shortsighted. They frequently interview and hire based 100 percent on their own short-term needs. Companies should hire individuals for both “this” and a future job but most interview questions are not designed to assess “future” competencies that will be needed in their “next job” in the company.</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descr="Llb i ecls_u-1_introduction and basics of soft skills"/>
          <p:cNvPicPr>
            <a:picLocks noChangeAspect="1" noChangeArrowheads="1"/>
          </p:cNvPicPr>
          <p:nvPr/>
        </p:nvPicPr>
        <p:blipFill>
          <a:blip r:embed="rId2"/>
          <a:srcRect/>
          <a:stretch>
            <a:fillRect/>
          </a:stretch>
        </p:blipFill>
        <p:spPr bwMode="auto">
          <a:xfrm>
            <a:off x="428596" y="214289"/>
            <a:ext cx="8429684" cy="632887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Problems with the interviewer</a:t>
            </a:r>
            <a:br>
              <a:rPr lang="en-US" b="1" dirty="0" smtClean="0"/>
            </a:b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smtClean="0"/>
              <a:t>16. The interviewer</a:t>
            </a:r>
            <a:r>
              <a:rPr lang="en-US" dirty="0" smtClean="0"/>
              <a:t>. The sex, age and experience of the interviewer dramatically impacts their assessment of any candidate. If the person they are interviewing is “different” than them, the result will also be different. All-too-often, interviewers act like they are junior psychologists and may make snap but inaccurate judgments about candidates.</a:t>
            </a:r>
          </a:p>
          <a:p>
            <a:pPr algn="just"/>
            <a:r>
              <a:rPr lang="en-US" b="1" dirty="0" smtClean="0"/>
              <a:t>17. Bias and prejudice. </a:t>
            </a:r>
            <a:r>
              <a:rPr lang="en-US" dirty="0" smtClean="0"/>
              <a:t>Some interviewers have biases or make stereotypes that eliminate individuals for </a:t>
            </a:r>
            <a:r>
              <a:rPr lang="en-US" dirty="0" err="1" smtClean="0"/>
              <a:t>nonbusiness</a:t>
            </a:r>
            <a:r>
              <a:rPr lang="en-US" dirty="0" smtClean="0"/>
              <a:t> reasons.</a:t>
            </a:r>
          </a:p>
          <a:p>
            <a:pPr algn="just"/>
            <a:r>
              <a:rPr lang="en-US" b="1" dirty="0" smtClean="0"/>
              <a:t>18. Interviewers are not trained. </a:t>
            </a:r>
            <a:r>
              <a:rPr lang="en-US" dirty="0" smtClean="0"/>
              <a:t>Almost everyone assumes that interviews are easy and don’t require training. Managers only receive cursory training and therefore they don’t know the pitfalls that can lead to bad interviewing and hiring results. Because “mystery shoppers” are not used, HR has no direct way of knowing what might be happening during an individual manager’s interviews.</a:t>
            </a:r>
          </a:p>
          <a:p>
            <a:pPr algn="just"/>
            <a:r>
              <a:rPr lang="en-US" b="1" dirty="0" smtClean="0"/>
              <a:t>19. The interviewer has arbitrary knockout factors. </a:t>
            </a:r>
            <a:r>
              <a:rPr lang="en-US" dirty="0" smtClean="0"/>
              <a:t>Many interviewers seem to arbitrarily make up subjective “knockout factors”, which prematurely and often unfairly screen out qualified candidates. Many of these knockout factors are based on personal prejudices.</a:t>
            </a:r>
          </a:p>
          <a:p>
            <a:pPr algn="just"/>
            <a:r>
              <a:rPr lang="en-US" b="1" dirty="0" smtClean="0"/>
              <a:t>20. Interviewer fatigue. </a:t>
            </a:r>
            <a:r>
              <a:rPr lang="en-US" dirty="0" smtClean="0"/>
              <a:t>After many interviews in a row, the interviewer is tired and their judgment weakens.</a:t>
            </a:r>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 Common interview process errors</a:t>
            </a:r>
            <a:br>
              <a:rPr lang="en-US" b="1" dirty="0" smtClean="0"/>
            </a:br>
            <a:endParaRPr lang="en-US" dirty="0"/>
          </a:p>
        </p:txBody>
      </p:sp>
      <p:sp>
        <p:nvSpPr>
          <p:cNvPr id="3" name="Content Placeholder 2"/>
          <p:cNvSpPr>
            <a:spLocks noGrp="1"/>
          </p:cNvSpPr>
          <p:nvPr>
            <p:ph idx="1"/>
          </p:nvPr>
        </p:nvSpPr>
        <p:spPr>
          <a:xfrm>
            <a:off x="457200" y="1000108"/>
            <a:ext cx="8229600" cy="5500726"/>
          </a:xfrm>
        </p:spPr>
        <p:txBody>
          <a:bodyPr>
            <a:normAutofit fontScale="47500" lnSpcReduction="20000"/>
          </a:bodyPr>
          <a:lstStyle/>
          <a:p>
            <a:pPr algn="just"/>
            <a:r>
              <a:rPr lang="en-US" dirty="0" smtClean="0"/>
              <a:t>The actual design of the interview process can cause many problems.</a:t>
            </a:r>
          </a:p>
          <a:p>
            <a:pPr algn="just"/>
            <a:r>
              <a:rPr lang="en-US" b="1" dirty="0" smtClean="0"/>
              <a:t>21. No structure. </a:t>
            </a:r>
            <a:r>
              <a:rPr lang="en-US" dirty="0" smtClean="0"/>
              <a:t>The less structure, the less reliable are the results. Using the same structure around the globe may be a problem because local cultures and laws vary.</a:t>
            </a:r>
          </a:p>
          <a:p>
            <a:pPr algn="just"/>
            <a:r>
              <a:rPr lang="en-US" b="1" dirty="0" smtClean="0"/>
              <a:t>22. The timing</a:t>
            </a:r>
            <a:r>
              <a:rPr lang="en-US" dirty="0" smtClean="0"/>
              <a:t>. The time of day that the interview was held has an impact upon its results because the energy level of interviewers and interviewees changes. Someone that has gone through five back-to-back interviews will perform differently than someone who had a break. And because multiple candidates are involved at different times of the day or on different days, it makes accurately comparing interview results that occurred at different times or days “difficult”.</a:t>
            </a:r>
          </a:p>
          <a:p>
            <a:pPr algn="just"/>
            <a:r>
              <a:rPr lang="en-US" b="1" dirty="0" smtClean="0"/>
              <a:t>23. The length of interviews varies</a:t>
            </a:r>
            <a:r>
              <a:rPr lang="en-US" dirty="0" smtClean="0"/>
              <a:t> – interviews are often very short, making realistic assessment difficult. And due to time and business pressures, managers often eagerly make snap, “first impression” decisions, which can be inaccurate. Comparing candidates that had interviews of significantly different lengths is also difficult.</a:t>
            </a:r>
          </a:p>
          <a:p>
            <a:pPr algn="just"/>
            <a:r>
              <a:rPr lang="en-US" b="1" dirty="0" smtClean="0"/>
              <a:t>24. The order of the interview. </a:t>
            </a:r>
            <a:r>
              <a:rPr lang="en-US" dirty="0" smtClean="0"/>
              <a:t>If you are the first among all candidates in the interview process, you’re less likely to be hired then if you are the last candidate. Unfortunately, where you appear in the order of interviews impacts your odds of success.</a:t>
            </a:r>
          </a:p>
          <a:p>
            <a:pPr algn="just"/>
            <a:r>
              <a:rPr lang="en-US" b="1" dirty="0" smtClean="0"/>
              <a:t>25. Consistent location. </a:t>
            </a:r>
            <a:r>
              <a:rPr lang="en-US" dirty="0" smtClean="0"/>
              <a:t>Even the place where the interview is held (if it is not consistent for all candidates) can influence the candidate’s assessment (i.e. lunch interviews produce different results than conference room interviews).</a:t>
            </a:r>
          </a:p>
          <a:p>
            <a:pPr algn="just"/>
            <a:r>
              <a:rPr lang="en-US" sz="3800" b="1" dirty="0" smtClean="0"/>
              <a:t>26. Interviews are held in person. </a:t>
            </a:r>
            <a:r>
              <a:rPr lang="en-US" sz="3800" dirty="0" smtClean="0"/>
              <a:t>This makes them expensive, because of the use of an interviewer’s time. Also requiring an “in person” interview means that many working people simply won’t show up. Advances in technology now make it possible to hold inexpensive live video interviews over the Internet. Live video interviews and telephone preliminary interviews can save both travel costs and candidate time without impacting quality.</a:t>
            </a:r>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dirty="0"/>
          </a:p>
        </p:txBody>
      </p:sp>
      <p:sp>
        <p:nvSpPr>
          <p:cNvPr id="3" name="Content Placeholder 2"/>
          <p:cNvSpPr>
            <a:spLocks noGrp="1"/>
          </p:cNvSpPr>
          <p:nvPr>
            <p:ph idx="1"/>
          </p:nvPr>
        </p:nvSpPr>
        <p:spPr>
          <a:xfrm>
            <a:off x="457200" y="1285860"/>
            <a:ext cx="8229600" cy="5286412"/>
          </a:xfrm>
        </p:spPr>
        <p:txBody>
          <a:bodyPr>
            <a:noAutofit/>
          </a:bodyPr>
          <a:lstStyle/>
          <a:p>
            <a:pPr algn="just"/>
            <a:r>
              <a:rPr lang="en-US" sz="1600" b="1" dirty="0" smtClean="0"/>
              <a:t>27. Travel fatigue. </a:t>
            </a:r>
            <a:r>
              <a:rPr lang="en-US" sz="1600" dirty="0" smtClean="0"/>
              <a:t>Often interviewees are flown in for the interview the night before and jet lag makes them underperform. Interviewers can suffer the same issues.</a:t>
            </a:r>
          </a:p>
          <a:p>
            <a:pPr algn="just"/>
            <a:r>
              <a:rPr lang="en-US" sz="1600" b="1" dirty="0" smtClean="0"/>
              <a:t>28. Selling is limited. </a:t>
            </a:r>
            <a:r>
              <a:rPr lang="en-US" sz="1600" dirty="0" smtClean="0"/>
              <a:t>Not enough time is spent during the interview selling the candidate, so those with multiple choices might not accept.</a:t>
            </a:r>
          </a:p>
          <a:p>
            <a:pPr algn="just"/>
            <a:r>
              <a:rPr lang="en-US" sz="1600" b="1" dirty="0" smtClean="0"/>
              <a:t>29. Skills demonstrated in the interview are not required for “this job.”</a:t>
            </a:r>
            <a:r>
              <a:rPr lang="en-US" sz="1600" dirty="0" smtClean="0"/>
              <a:t> Interview scores tend to vary based on the candidates interpersonal and communication skills but this particular job might not require even average interpersonal skills. Thus some jobs (i.e. receptionist, salesperson and recruiter) lend themselves to being assessed through interviews, while for some other jobs (like programmers, artists and meter readers), interviews may be horrible predictors of the candidates on the job success because they work alone.</a:t>
            </a:r>
          </a:p>
          <a:p>
            <a:pPr algn="just"/>
            <a:r>
              <a:rPr lang="en-US" sz="1600" b="1" dirty="0" smtClean="0"/>
              <a:t>30. Panel interviews. </a:t>
            </a:r>
            <a:r>
              <a:rPr lang="en-US" sz="1600" dirty="0" smtClean="0"/>
              <a:t>Panel or group interviews are often intimidating, because of the number of people in the room hurling question after question at the single interviewee. Often an assumption is made that panel interviews reduce the chance of bias or prejudice, but that is not automatically true if the team leader is powerful and successfully encourages others to share their bias. Candidates can also become frustrated when “the wrong person” asks a question (for example, when an HR person asks a technical question and a technical manager asked a question that should have been asked by HR).</a:t>
            </a:r>
          </a:p>
          <a:p>
            <a:pPr algn="just"/>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dirty="0"/>
          </a:p>
        </p:txBody>
      </p:sp>
      <p:sp>
        <p:nvSpPr>
          <p:cNvPr id="3" name="Content Placeholder 2"/>
          <p:cNvSpPr>
            <a:spLocks noGrp="1"/>
          </p:cNvSpPr>
          <p:nvPr>
            <p:ph idx="1"/>
          </p:nvPr>
        </p:nvSpPr>
        <p:spPr/>
        <p:txBody>
          <a:bodyPr>
            <a:normAutofit fontScale="25000" lnSpcReduction="20000"/>
          </a:bodyPr>
          <a:lstStyle/>
          <a:p>
            <a:pPr algn="just"/>
            <a:r>
              <a:rPr lang="en-US" sz="5600" b="1" dirty="0" smtClean="0"/>
              <a:t>1.Facing an interview panel instead of a single interviewer</a:t>
            </a:r>
          </a:p>
          <a:p>
            <a:pPr algn="just"/>
            <a:r>
              <a:rPr lang="en-US" sz="5600" dirty="0" smtClean="0"/>
              <a:t>Many job applicants attend an interview with the expectation or impression that they’ll be face to face with a single interviewer.  So, they’re quite intimidated when they find themselves facing an interview panel. Even the most strong-willed of interviewees can become puzzled if they have a face a barrage of questions in quick succession without getting sufficient time and scope to reflect on them.</a:t>
            </a:r>
            <a:br>
              <a:rPr lang="en-US" sz="5600" dirty="0" smtClean="0"/>
            </a:br>
            <a:r>
              <a:rPr lang="en-US" sz="5600" dirty="0" smtClean="0"/>
              <a:t/>
            </a:r>
            <a:br>
              <a:rPr lang="en-US" sz="5600" dirty="0" smtClean="0"/>
            </a:br>
            <a:r>
              <a:rPr lang="en-US" sz="5600" b="1" dirty="0" smtClean="0"/>
              <a:t>2.Inconvenient Location</a:t>
            </a:r>
          </a:p>
          <a:p>
            <a:pPr algn="just"/>
            <a:r>
              <a:rPr lang="en-US" sz="5600" dirty="0" smtClean="0"/>
              <a:t>These days there is an increasing tendency on the part of the employers or interviewers to schedule interview sessions out of the office premises. Interviewers strongly feel that they’ll be able to assess a job applicant in a better manner if they make observations (about the candidate) in an informal setting. However, holding interviews in a restaurant (in contrast to conference interviews) can sometimes affect an interviewee’s performance and may not be the right way to evaluate him.</a:t>
            </a:r>
            <a:br>
              <a:rPr lang="en-US" sz="5600" dirty="0" smtClean="0"/>
            </a:br>
            <a:r>
              <a:rPr lang="en-US" sz="5600" dirty="0" smtClean="0"/>
              <a:t/>
            </a:r>
            <a:br>
              <a:rPr lang="en-US" sz="5600" dirty="0" smtClean="0"/>
            </a:br>
            <a:r>
              <a:rPr lang="en-US" sz="5600" b="1" dirty="0" smtClean="0"/>
              <a:t>3.Making an assessment of what might be asked</a:t>
            </a:r>
          </a:p>
          <a:p>
            <a:pPr algn="just"/>
            <a:r>
              <a:rPr lang="en-US" sz="5600" dirty="0" smtClean="0"/>
              <a:t>Many candidates make the mistake of making a pre-assessment of what might be asked during the interview based on their past experience. So, they’re in a spot when they find themselves fielding questions for which they were not prepared. The best </a:t>
            </a:r>
            <a:r>
              <a:rPr lang="en-US" sz="5600" dirty="0" err="1" smtClean="0"/>
              <a:t>defence</a:t>
            </a:r>
            <a:r>
              <a:rPr lang="en-US" sz="5600" dirty="0" smtClean="0"/>
              <a:t> for this problem is to keep a flexible approach.</a:t>
            </a:r>
            <a:br>
              <a:rPr lang="en-US" sz="5600" dirty="0" smtClean="0"/>
            </a:br>
            <a:r>
              <a:rPr lang="en-US" sz="5600" dirty="0" smtClean="0"/>
              <a:t/>
            </a:r>
            <a:br>
              <a:rPr lang="en-US" sz="5600" dirty="0" smtClean="0"/>
            </a:br>
            <a:r>
              <a:rPr lang="en-US" sz="5600" b="1" dirty="0" smtClean="0"/>
              <a:t>4.Questions might completely vary from candidate to candidate</a:t>
            </a:r>
          </a:p>
          <a:p>
            <a:pPr algn="just"/>
            <a:r>
              <a:rPr lang="en-US" sz="5600" dirty="0" smtClean="0"/>
              <a:t>Many job applicants wait for their turn with the expectation that there is a questionnaire script prepared in advance. They feel relieved when they come to know the questions from candidates emerging out of the conference room. So, they’re in a fix when they see themselves facing unfamiliar questions.</a:t>
            </a:r>
            <a:br>
              <a:rPr lang="en-US" sz="5600" dirty="0" smtClean="0"/>
            </a:br>
            <a:r>
              <a:rPr lang="en-US" sz="5600" dirty="0" smtClean="0"/>
              <a:t/>
            </a:r>
            <a:br>
              <a:rPr lang="en-US" sz="5600" dirty="0" smtClean="0"/>
            </a:br>
            <a:r>
              <a:rPr lang="en-US" sz="5600" b="1" dirty="0" smtClean="0"/>
              <a:t>5.Questions may not be consistent with the required skills</a:t>
            </a:r>
          </a:p>
          <a:p>
            <a:pPr algn="just"/>
            <a:r>
              <a:rPr lang="en-US" sz="5600" dirty="0" smtClean="0"/>
              <a:t>More often than not, some questions asked by the interviewer may not be in consonance with the skills required for the job position. Interviewers do not prepare a script in advance containing relevant questions.</a:t>
            </a:r>
            <a:r>
              <a:rPr lang="en-US" dirty="0" smtClean="0"/>
              <a:t/>
            </a:r>
            <a:br>
              <a:rPr lang="en-US" dirty="0" smtClean="0"/>
            </a:br>
            <a:r>
              <a:rPr lang="en-US" dirty="0" smtClean="0"/>
              <a:t/>
            </a:r>
            <a:br>
              <a:rPr lang="en-US" dirty="0" smtClean="0"/>
            </a:br>
            <a:endParaRPr lang="en-US" b="1"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Problems in Facing Interview</a:t>
            </a:r>
            <a:endParaRPr lang="en-US" dirty="0"/>
          </a:p>
        </p:txBody>
      </p:sp>
      <p:sp>
        <p:nvSpPr>
          <p:cNvPr id="3" name="Content Placeholder 2"/>
          <p:cNvSpPr>
            <a:spLocks noGrp="1"/>
          </p:cNvSpPr>
          <p:nvPr>
            <p:ph idx="1"/>
          </p:nvPr>
        </p:nvSpPr>
        <p:spPr>
          <a:xfrm>
            <a:off x="457200" y="1600200"/>
            <a:ext cx="8229600" cy="4900634"/>
          </a:xfrm>
        </p:spPr>
        <p:txBody>
          <a:bodyPr>
            <a:normAutofit fontScale="47500" lnSpcReduction="20000"/>
          </a:bodyPr>
          <a:lstStyle/>
          <a:p>
            <a:pPr algn="just"/>
            <a:r>
              <a:rPr lang="en-US" b="1" dirty="0" smtClean="0"/>
              <a:t>6.Not prepared to face situational questions </a:t>
            </a:r>
          </a:p>
          <a:p>
            <a:pPr algn="just"/>
            <a:r>
              <a:rPr lang="en-US" dirty="0" smtClean="0"/>
              <a:t>Nowadays, situational or </a:t>
            </a:r>
            <a:r>
              <a:rPr lang="en-US" dirty="0" err="1" smtClean="0"/>
              <a:t>behavioural</a:t>
            </a:r>
            <a:r>
              <a:rPr lang="en-US" dirty="0" smtClean="0"/>
              <a:t> questions are a standard feature of an interview process for which a majority of the job applicants are not prepared. Long gone are the days when one had to answer simple and candid questions like ‘Tell me something about yourself’ and ‘what are your strengths and weaknesses?’</a:t>
            </a:r>
            <a:br>
              <a:rPr lang="en-US" dirty="0" smtClean="0"/>
            </a:br>
            <a:r>
              <a:rPr lang="en-US" dirty="0" smtClean="0"/>
              <a:t/>
            </a:r>
            <a:br>
              <a:rPr lang="en-US" dirty="0" smtClean="0"/>
            </a:br>
            <a:r>
              <a:rPr lang="en-US" b="1" dirty="0" smtClean="0"/>
              <a:t>7.Answering questions to satisfy the interviewer</a:t>
            </a:r>
          </a:p>
          <a:p>
            <a:pPr algn="just"/>
            <a:r>
              <a:rPr lang="en-US" dirty="0" smtClean="0"/>
              <a:t>Many job seekers answer questions with the intention of satisfying the interviewer. This results in their giving false facts or fibbing to frame sugar-coated replies.</a:t>
            </a:r>
            <a:br>
              <a:rPr lang="en-US" dirty="0" smtClean="0"/>
            </a:br>
            <a:r>
              <a:rPr lang="en-US" dirty="0" smtClean="0"/>
              <a:t/>
            </a:r>
            <a:br>
              <a:rPr lang="en-US" dirty="0" smtClean="0"/>
            </a:br>
            <a:r>
              <a:rPr lang="en-US" b="1" dirty="0" smtClean="0"/>
              <a:t>8.Subjective factors matters a lot</a:t>
            </a:r>
          </a:p>
          <a:p>
            <a:pPr algn="just"/>
            <a:r>
              <a:rPr lang="en-US" dirty="0" smtClean="0"/>
              <a:t>Factors such as dress, body language, tonal accent, and how one greets an interviewer are also taken into account when evaluating an applicant. So, if a candidate is not appropriately dressed or turns up late for the interview can create problems and jeopardize his chances of landing the job.</a:t>
            </a:r>
            <a:br>
              <a:rPr lang="en-US" dirty="0" smtClean="0"/>
            </a:br>
            <a:r>
              <a:rPr lang="en-US" dirty="0" smtClean="0"/>
              <a:t/>
            </a:r>
            <a:br>
              <a:rPr lang="en-US" dirty="0" smtClean="0"/>
            </a:br>
            <a:r>
              <a:rPr lang="en-US" b="1" dirty="0" smtClean="0"/>
              <a:t>9.The duration of the interview</a:t>
            </a:r>
          </a:p>
          <a:p>
            <a:pPr algn="just"/>
            <a:r>
              <a:rPr lang="en-US" dirty="0" smtClean="0"/>
              <a:t>An interview that lasts for a very short time may be insufficient to make a thorough assessment of a candidate. On the other hand an interview that drags on for an extended period can tire out both the interviewer and interviewee making realistic appraisal difficult.</a:t>
            </a:r>
            <a:br>
              <a:rPr lang="en-US" dirty="0" smtClean="0"/>
            </a:br>
            <a:r>
              <a:rPr lang="en-US" dirty="0" smtClean="0"/>
              <a:t/>
            </a:r>
            <a:br>
              <a:rPr lang="en-US" dirty="0" smtClean="0"/>
            </a:br>
            <a:r>
              <a:rPr lang="en-US" b="1" dirty="0" smtClean="0"/>
              <a:t>10.Interview order</a:t>
            </a:r>
          </a:p>
          <a:p>
            <a:pPr algn="just"/>
            <a:r>
              <a:rPr lang="en-US" dirty="0" smtClean="0"/>
              <a:t>This is a problem which is beyond the control of the candidate. Surveys about interviews have clearly brought to light one interesting trend and that is the candidate being interviewed first often does not end up getting the job.</a:t>
            </a:r>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descr="interview skills ppt"/>
          <p:cNvPicPr>
            <a:picLocks noChangeAspect="1" noChangeArrowheads="1"/>
          </p:cNvPicPr>
          <p:nvPr/>
        </p:nvPicPr>
        <p:blipFill>
          <a:blip r:embed="rId2"/>
          <a:srcRect/>
          <a:stretch>
            <a:fillRect/>
          </a:stretch>
        </p:blipFill>
        <p:spPr bwMode="auto">
          <a:xfrm>
            <a:off x="214282" y="-1"/>
            <a:ext cx="8715436" cy="654340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Interview Techniques</a:t>
            </a:r>
            <a:endParaRPr lang="en-US" b="1"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40962" name="Picture 2" descr="LESSONS 11 &amp; 12 INTERVIEW TECHNIQUES. - ppt download"/>
          <p:cNvPicPr>
            <a:picLocks noChangeAspect="1" noChangeArrowheads="1"/>
          </p:cNvPicPr>
          <p:nvPr/>
        </p:nvPicPr>
        <p:blipFill>
          <a:blip r:embed="rId2"/>
          <a:srcRect/>
          <a:stretch>
            <a:fillRect/>
          </a:stretch>
        </p:blipFill>
        <p:spPr bwMode="auto">
          <a:xfrm>
            <a:off x="214282" y="1232281"/>
            <a:ext cx="8643998" cy="546500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0418" name="AutoShape 2" descr="Image shows an interviewer and an interviewee at a table, with speech blurbs above them. Text reads: Top Interview Skills: Prepare, be punctual, think before speaking, speak clearly, cohesively, and calmly, be confident not arrogant, listen well, express gratitu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0" name="Picture 4" descr="Job Interview Skills to Help You Get Hired"/>
          <p:cNvPicPr>
            <a:picLocks noChangeAspect="1" noChangeArrowheads="1"/>
          </p:cNvPicPr>
          <p:nvPr/>
        </p:nvPicPr>
        <p:blipFill>
          <a:blip r:embed="rId2"/>
          <a:srcRect/>
          <a:stretch>
            <a:fillRect/>
          </a:stretch>
        </p:blipFill>
        <p:spPr bwMode="auto">
          <a:xfrm>
            <a:off x="357159" y="357166"/>
            <a:ext cx="8525950" cy="621510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Effective interviewing techniques"/>
          <p:cNvPicPr>
            <a:picLocks noChangeAspect="1" noChangeArrowheads="1"/>
          </p:cNvPicPr>
          <p:nvPr/>
        </p:nvPicPr>
        <p:blipFill>
          <a:blip r:embed="rId2"/>
          <a:srcRect/>
          <a:stretch>
            <a:fillRect/>
          </a:stretch>
        </p:blipFill>
        <p:spPr bwMode="auto">
          <a:xfrm>
            <a:off x="428596" y="214289"/>
            <a:ext cx="8429684" cy="632887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Interview skills Presentation"/>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Training...why Soft Skills are Important"/>
          <p:cNvPicPr>
            <a:picLocks noChangeAspect="1" noChangeArrowheads="1"/>
          </p:cNvPicPr>
          <p:nvPr/>
        </p:nvPicPr>
        <p:blipFill>
          <a:blip r:embed="rId2"/>
          <a:srcRect/>
          <a:stretch>
            <a:fillRect/>
          </a:stretch>
        </p:blipFill>
        <p:spPr bwMode="auto">
          <a:xfrm>
            <a:off x="428596" y="214290"/>
            <a:ext cx="8286808" cy="622160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Use The STAR Technique to Ace Your Behavioral Interview"/>
          <p:cNvPicPr>
            <a:picLocks noChangeAspect="1" noChangeArrowheads="1"/>
          </p:cNvPicPr>
          <p:nvPr/>
        </p:nvPicPr>
        <p:blipFill>
          <a:blip r:embed="rId2"/>
          <a:srcRect/>
          <a:stretch>
            <a:fillRect/>
          </a:stretch>
        </p:blipFill>
        <p:spPr bwMode="auto">
          <a:xfrm>
            <a:off x="428596" y="1571612"/>
            <a:ext cx="8358246" cy="503230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Interview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Do your research. ...</a:t>
            </a:r>
          </a:p>
          <a:p>
            <a:r>
              <a:rPr lang="en-US" dirty="0" smtClean="0"/>
              <a:t>Look sharp. ...</a:t>
            </a:r>
          </a:p>
          <a:p>
            <a:r>
              <a:rPr lang="en-US" dirty="0" smtClean="0"/>
              <a:t>Don't show up empty handed. ...</a:t>
            </a:r>
          </a:p>
          <a:p>
            <a:r>
              <a:rPr lang="en-US" dirty="0" smtClean="0"/>
              <a:t>Arrive early. ...</a:t>
            </a:r>
          </a:p>
          <a:p>
            <a:r>
              <a:rPr lang="en-US" dirty="0" smtClean="0"/>
              <a:t>Project enthusiasm. ...</a:t>
            </a:r>
          </a:p>
          <a:p>
            <a:r>
              <a:rPr lang="en-US" dirty="0" smtClean="0"/>
              <a:t>Listen carefully. ...</a:t>
            </a:r>
          </a:p>
          <a:p>
            <a:r>
              <a:rPr lang="en-US" dirty="0" smtClean="0"/>
              <a:t>Give specific examples. ...</a:t>
            </a:r>
          </a:p>
          <a:p>
            <a:r>
              <a:rPr lang="en-US" dirty="0" smtClean="0"/>
              <a:t>Ask questions.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Interview skills Presentation"/>
          <p:cNvPicPr>
            <a:picLocks noChangeAspect="1" noChangeArrowheads="1"/>
          </p:cNvPicPr>
          <p:nvPr/>
        </p:nvPicPr>
        <p:blipFill>
          <a:blip r:embed="rId2"/>
          <a:srcRect/>
          <a:stretch>
            <a:fillRect/>
          </a:stretch>
        </p:blipFill>
        <p:spPr bwMode="auto">
          <a:xfrm>
            <a:off x="428596" y="0"/>
            <a:ext cx="8286808" cy="621510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STEPS TO A SUCCESSFUL INTERVIEW BEFORE AN INTERVIEW </a:t>
            </a:r>
            <a:endParaRPr lang="en-US" b="1" dirty="0">
              <a:solidFill>
                <a:srgbClr val="C00000"/>
              </a:solidFill>
            </a:endParaRPr>
          </a:p>
        </p:txBody>
      </p:sp>
      <p:sp>
        <p:nvSpPr>
          <p:cNvPr id="3" name="Content Placeholder 2"/>
          <p:cNvSpPr>
            <a:spLocks noGrp="1"/>
          </p:cNvSpPr>
          <p:nvPr>
            <p:ph idx="1"/>
          </p:nvPr>
        </p:nvSpPr>
        <p:spPr>
          <a:xfrm>
            <a:off x="285720" y="1428736"/>
            <a:ext cx="8572560" cy="5043510"/>
          </a:xfrm>
        </p:spPr>
        <p:txBody>
          <a:bodyPr>
            <a:noAutofit/>
          </a:bodyPr>
          <a:lstStyle/>
          <a:p>
            <a:pPr algn="just"/>
            <a:r>
              <a:rPr lang="en-US" sz="2200" dirty="0" smtClean="0"/>
              <a:t>Research: Learn as much as you can about the position and the company beforehand - know the company’s products and services. Sources for this research are your Career Services Center, the Library and the Internet. </a:t>
            </a:r>
          </a:p>
          <a:p>
            <a:pPr algn="just"/>
            <a:r>
              <a:rPr lang="en-US" sz="2200" dirty="0" smtClean="0"/>
              <a:t>Practice: Practice interviews with a career counselor, friend, family member or by yourself in front of a mirror. Be prompt and </a:t>
            </a:r>
          </a:p>
          <a:p>
            <a:pPr algn="just"/>
            <a:r>
              <a:rPr lang="en-US" sz="2200" dirty="0" smtClean="0"/>
              <a:t>prepared: Arrive 10 to 15 minutes early bring extra copies of your resume, your list of references, a pen and paper, and the list of questions you have for the interviewer. </a:t>
            </a:r>
          </a:p>
          <a:p>
            <a:pPr algn="just"/>
            <a:r>
              <a:rPr lang="en-US" sz="2200" dirty="0" smtClean="0"/>
              <a:t>Be prepared to discuss both your strengths and your weaknesses: Make a list of your skills and key assets. Then reflect on past jobs/experiences and pick out one or two instances when you used those skills successfully. When exploring your weaknesses, be able to discuss the ways in which you addressed these weaknesses to make them a strength.</a:t>
            </a:r>
            <a:endParaRPr lang="en-US"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DURING AN INTERVIEW </a:t>
            </a:r>
            <a:endParaRPr lang="en-US" b="1" dirty="0">
              <a:solidFill>
                <a:srgbClr val="C00000"/>
              </a:solidFill>
            </a:endParaRPr>
          </a:p>
        </p:txBody>
      </p:sp>
      <p:sp>
        <p:nvSpPr>
          <p:cNvPr id="3" name="Content Placeholder 2"/>
          <p:cNvSpPr>
            <a:spLocks noGrp="1"/>
          </p:cNvSpPr>
          <p:nvPr>
            <p:ph idx="1"/>
          </p:nvPr>
        </p:nvSpPr>
        <p:spPr>
          <a:xfrm>
            <a:off x="571472" y="1285860"/>
            <a:ext cx="8229600" cy="5357850"/>
          </a:xfrm>
        </p:spPr>
        <p:txBody>
          <a:bodyPr>
            <a:normAutofit fontScale="77500" lnSpcReduction="20000"/>
          </a:bodyPr>
          <a:lstStyle/>
          <a:p>
            <a:pPr algn="just"/>
            <a:r>
              <a:rPr lang="en-US" dirty="0" smtClean="0"/>
              <a:t>Introduce yourself in a courteous manner</a:t>
            </a:r>
          </a:p>
          <a:p>
            <a:pPr algn="just"/>
            <a:r>
              <a:rPr lang="en-US" dirty="0" smtClean="0"/>
              <a:t> Have a firm handshake</a:t>
            </a:r>
          </a:p>
          <a:p>
            <a:pPr algn="just"/>
            <a:r>
              <a:rPr lang="en-US" dirty="0" smtClean="0"/>
              <a:t> Act professionally: </a:t>
            </a:r>
          </a:p>
          <a:p>
            <a:pPr algn="just"/>
            <a:r>
              <a:rPr lang="en-US" dirty="0" smtClean="0"/>
              <a:t>Dress appropriately! </a:t>
            </a:r>
          </a:p>
          <a:p>
            <a:pPr algn="just"/>
            <a:r>
              <a:rPr lang="en-US" dirty="0" smtClean="0"/>
              <a:t>First impressions count! </a:t>
            </a:r>
          </a:p>
          <a:p>
            <a:pPr algn="just"/>
            <a:r>
              <a:rPr lang="en-US" dirty="0" smtClean="0"/>
              <a:t>Keep your answers brief and concise</a:t>
            </a:r>
          </a:p>
          <a:p>
            <a:pPr algn="just"/>
            <a:r>
              <a:rPr lang="en-US" dirty="0" smtClean="0"/>
              <a:t>Ask questions </a:t>
            </a:r>
          </a:p>
          <a:p>
            <a:pPr algn="just"/>
            <a:r>
              <a:rPr lang="en-US" dirty="0" smtClean="0"/>
              <a:t>Maintain a conversational flow</a:t>
            </a:r>
          </a:p>
          <a:p>
            <a:pPr algn="just"/>
            <a:r>
              <a:rPr lang="en-US" dirty="0" smtClean="0"/>
              <a:t>Smile, nod, give nonverbal feedback to the interviewer </a:t>
            </a:r>
          </a:p>
          <a:p>
            <a:pPr algn="just"/>
            <a:r>
              <a:rPr lang="en-US" dirty="0" smtClean="0"/>
              <a:t>Be enthusiastic: </a:t>
            </a:r>
          </a:p>
          <a:p>
            <a:pPr algn="just"/>
            <a:r>
              <a:rPr lang="en-US" dirty="0" smtClean="0"/>
              <a:t>have a positive attitude </a:t>
            </a:r>
          </a:p>
          <a:p>
            <a:pPr algn="just"/>
            <a:r>
              <a:rPr lang="en-US" dirty="0" smtClean="0"/>
              <a:t>Ask about the next step in the process </a:t>
            </a:r>
          </a:p>
          <a:p>
            <a:pPr algn="just"/>
            <a:r>
              <a:rPr lang="en-US" dirty="0" smtClean="0"/>
              <a:t>Thank the interviewer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AFTER AN INTERVIEW </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Ask the interview for a business card and promptly send a thank you note.</a:t>
            </a:r>
          </a:p>
          <a:p>
            <a:r>
              <a:rPr lang="en-US" dirty="0" smtClean="0"/>
              <a:t>Keep the thank you note brief, but reiterate your interest in the position </a:t>
            </a:r>
          </a:p>
          <a:p>
            <a:r>
              <a:rPr lang="en-US" dirty="0" smtClean="0"/>
              <a:t>Review the interview process and your performance </a:t>
            </a:r>
          </a:p>
          <a:p>
            <a:r>
              <a:rPr lang="en-US" dirty="0" smtClean="0"/>
              <a:t>Evaluate your interview</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HOW TO DRESS FOR INTERVIEW SUCCESS </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Men and Women</a:t>
            </a:r>
          </a:p>
          <a:p>
            <a:r>
              <a:rPr lang="en-US" dirty="0" smtClean="0"/>
              <a:t>Conservative two-piece business suit/Conservative long-sleeved shirt/blouse </a:t>
            </a:r>
          </a:p>
          <a:p>
            <a:r>
              <a:rPr lang="en-US" dirty="0" smtClean="0"/>
              <a:t>Make sure your shoes are clean and polished </a:t>
            </a:r>
          </a:p>
          <a:p>
            <a:r>
              <a:rPr lang="en-US" dirty="0" smtClean="0"/>
              <a:t>Comb your hair: conservative style and out of your face </a:t>
            </a:r>
          </a:p>
          <a:p>
            <a:r>
              <a:rPr lang="en-US" dirty="0" smtClean="0"/>
              <a:t>Trim your fingernails and make certain that they are clean </a:t>
            </a:r>
          </a:p>
          <a:p>
            <a:r>
              <a:rPr lang="en-US" dirty="0" smtClean="0"/>
              <a:t>Use minimal cologne or perfume </a:t>
            </a:r>
          </a:p>
          <a:p>
            <a:r>
              <a:rPr lang="en-US" dirty="0" smtClean="0"/>
              <a:t>Carry a notepad or portfolio case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HOW TO DRESS FOR INTERVIEW SUCCESS </a:t>
            </a:r>
            <a:endParaRPr lang="en-US" dirty="0"/>
          </a:p>
        </p:txBody>
      </p:sp>
      <p:sp>
        <p:nvSpPr>
          <p:cNvPr id="3" name="Content Placeholder 2"/>
          <p:cNvSpPr>
            <a:spLocks noGrp="1"/>
          </p:cNvSpPr>
          <p:nvPr>
            <p:ph idx="1"/>
          </p:nvPr>
        </p:nvSpPr>
        <p:spPr/>
        <p:txBody>
          <a:bodyPr>
            <a:normAutofit/>
          </a:bodyPr>
          <a:lstStyle/>
          <a:p>
            <a:r>
              <a:rPr lang="en-US" dirty="0" smtClean="0"/>
              <a:t>Men </a:t>
            </a:r>
          </a:p>
          <a:p>
            <a:r>
              <a:rPr lang="en-US" dirty="0" smtClean="0"/>
              <a:t>Wear a silk tie, in an understated pattern: the colors should complement the suit </a:t>
            </a:r>
          </a:p>
          <a:p>
            <a:r>
              <a:rPr lang="en-US" dirty="0" smtClean="0"/>
              <a:t>Dark shoes </a:t>
            </a:r>
          </a:p>
          <a:p>
            <a:r>
              <a:rPr lang="en-US" dirty="0" smtClean="0"/>
              <a:t>Facial hair should be well groomed </a:t>
            </a:r>
          </a:p>
          <a:p>
            <a:r>
              <a:rPr lang="en-US" dirty="0" smtClean="0"/>
              <a:t>Do not wear jewelry other then a wedding ring or college ring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HOW TO DRESS FOR INTERVIEW SUCCESS </a:t>
            </a:r>
            <a:endParaRPr lang="en-US" dirty="0"/>
          </a:p>
        </p:txBody>
      </p:sp>
      <p:sp>
        <p:nvSpPr>
          <p:cNvPr id="3" name="Content Placeholder 2"/>
          <p:cNvSpPr>
            <a:spLocks noGrp="1"/>
          </p:cNvSpPr>
          <p:nvPr>
            <p:ph idx="1"/>
          </p:nvPr>
        </p:nvSpPr>
        <p:spPr/>
        <p:txBody>
          <a:bodyPr/>
          <a:lstStyle/>
          <a:p>
            <a:r>
              <a:rPr lang="en-US" dirty="0" smtClean="0"/>
              <a:t>Women </a:t>
            </a:r>
          </a:p>
          <a:p>
            <a:r>
              <a:rPr lang="en-US" dirty="0" smtClean="0"/>
              <a:t>Always wear a suit with a jacket </a:t>
            </a:r>
          </a:p>
          <a:p>
            <a:r>
              <a:rPr lang="en-US" dirty="0" smtClean="0"/>
              <a:t>Wear low heels/pumps </a:t>
            </a:r>
          </a:p>
          <a:p>
            <a:r>
              <a:rPr lang="en-US" dirty="0" smtClean="0"/>
              <a:t>Conservative hosiery at or near skin color Don’t carry a purse into the interview</a:t>
            </a:r>
          </a:p>
          <a:p>
            <a:r>
              <a:rPr lang="en-US" dirty="0" smtClean="0"/>
              <a:t> If you wear nail polish, choose a clear or conservative color </a:t>
            </a:r>
          </a:p>
          <a:p>
            <a:r>
              <a:rPr lang="en-US" dirty="0" smtClean="0"/>
              <a:t>Wear minimal makeup</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Soft Skills: What Are They?"/>
          <p:cNvPicPr>
            <a:picLocks noChangeAspect="1" noChangeArrowheads="1"/>
          </p:cNvPicPr>
          <p:nvPr/>
        </p:nvPicPr>
        <p:blipFill>
          <a:blip r:embed="rId2" cstate="print"/>
          <a:srcRect/>
          <a:stretch>
            <a:fillRect/>
          </a:stretch>
        </p:blipFill>
        <p:spPr bwMode="auto">
          <a:xfrm>
            <a:off x="428596" y="214290"/>
            <a:ext cx="8286808" cy="59464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ard Skills vs. Soft Skills: What's the Difference?"/>
          <p:cNvPicPr>
            <a:picLocks noChangeAspect="1" noChangeArrowheads="1"/>
          </p:cNvPicPr>
          <p:nvPr/>
        </p:nvPicPr>
        <p:blipFill>
          <a:blip r:embed="rId2"/>
          <a:srcRect/>
          <a:stretch>
            <a:fillRect/>
          </a:stretch>
        </p:blipFill>
        <p:spPr bwMode="auto">
          <a:xfrm>
            <a:off x="428596" y="214290"/>
            <a:ext cx="8286808" cy="60022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op 10 Soft Skills for Customer Service Jobs"/>
          <p:cNvPicPr>
            <a:picLocks noChangeAspect="1" noChangeArrowheads="1"/>
          </p:cNvPicPr>
          <p:nvPr/>
        </p:nvPicPr>
        <p:blipFill>
          <a:blip r:embed="rId2"/>
          <a:srcRect/>
          <a:stretch>
            <a:fillRect/>
          </a:stretch>
        </p:blipFill>
        <p:spPr bwMode="auto">
          <a:xfrm>
            <a:off x="285720" y="285728"/>
            <a:ext cx="8656629" cy="60722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he Most In-Demand Hard and Soft Skills of 2020 | LinkedIn Talent Blog"/>
          <p:cNvPicPr>
            <a:picLocks noChangeAspect="1" noChangeArrowheads="1"/>
          </p:cNvPicPr>
          <p:nvPr/>
        </p:nvPicPr>
        <p:blipFill>
          <a:blip r:embed="rId2"/>
          <a:srcRect/>
          <a:stretch>
            <a:fillRect/>
          </a:stretch>
        </p:blipFill>
        <p:spPr bwMode="auto">
          <a:xfrm>
            <a:off x="357158" y="285728"/>
            <a:ext cx="8429684" cy="62150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Soft Skills</a:t>
            </a:r>
            <a:endParaRPr lang="en-US" b="1" dirty="0">
              <a:solidFill>
                <a:srgbClr val="C00000"/>
              </a:solidFill>
            </a:endParaRPr>
          </a:p>
        </p:txBody>
      </p:sp>
      <p:sp>
        <p:nvSpPr>
          <p:cNvPr id="3" name="Content Placeholder 2"/>
          <p:cNvSpPr>
            <a:spLocks noGrp="1"/>
          </p:cNvSpPr>
          <p:nvPr>
            <p:ph idx="1"/>
          </p:nvPr>
        </p:nvSpPr>
        <p:spPr/>
        <p:txBody>
          <a:bodyPr numCol="2">
            <a:normAutofit lnSpcReduction="10000"/>
          </a:bodyPr>
          <a:lstStyle/>
          <a:p>
            <a:r>
              <a:rPr lang="en-US" dirty="0" smtClean="0"/>
              <a:t>Communication</a:t>
            </a:r>
          </a:p>
          <a:p>
            <a:r>
              <a:rPr lang="en-US" dirty="0" smtClean="0"/>
              <a:t>Teamwork</a:t>
            </a:r>
          </a:p>
          <a:p>
            <a:r>
              <a:rPr lang="en-US" dirty="0" smtClean="0"/>
              <a:t>Problem-solving</a:t>
            </a:r>
          </a:p>
          <a:p>
            <a:r>
              <a:rPr lang="en-US" dirty="0" smtClean="0"/>
              <a:t>Time management</a:t>
            </a:r>
          </a:p>
          <a:p>
            <a:r>
              <a:rPr lang="en-US" dirty="0" smtClean="0"/>
              <a:t>Critical thinking</a:t>
            </a:r>
          </a:p>
          <a:p>
            <a:r>
              <a:rPr lang="en-US" dirty="0" smtClean="0"/>
              <a:t>Decision-making</a:t>
            </a:r>
          </a:p>
          <a:p>
            <a:r>
              <a:rPr lang="en-US" dirty="0" smtClean="0"/>
              <a:t>Organizational</a:t>
            </a:r>
          </a:p>
          <a:p>
            <a:r>
              <a:rPr lang="en-US" dirty="0" smtClean="0"/>
              <a:t>Stress management</a:t>
            </a:r>
          </a:p>
          <a:p>
            <a:r>
              <a:rPr lang="en-US" dirty="0" smtClean="0"/>
              <a:t>Adaptability</a:t>
            </a:r>
          </a:p>
          <a:p>
            <a:r>
              <a:rPr lang="en-US" dirty="0" smtClean="0"/>
              <a:t>Conflict management </a:t>
            </a:r>
          </a:p>
          <a:p>
            <a:r>
              <a:rPr lang="en-US" dirty="0" smtClean="0"/>
              <a:t>Leadership</a:t>
            </a:r>
          </a:p>
          <a:p>
            <a:r>
              <a:rPr lang="en-US" dirty="0" smtClean="0"/>
              <a:t>Creativity</a:t>
            </a:r>
          </a:p>
          <a:p>
            <a:r>
              <a:rPr lang="en-US" dirty="0" smtClean="0"/>
              <a:t>Resourcefulness</a:t>
            </a:r>
          </a:p>
          <a:p>
            <a:r>
              <a:rPr lang="en-US" dirty="0" smtClean="0"/>
              <a:t>Persuasion</a:t>
            </a:r>
          </a:p>
          <a:p>
            <a:r>
              <a:rPr lang="en-US" dirty="0" smtClean="0"/>
              <a:t>Openness to criticism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1138</Words>
  <Application>Microsoft Office PowerPoint</Application>
  <PresentationFormat>On-screen Show (4:3)</PresentationFormat>
  <Paragraphs>183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Unit – IV -  Soft Skills </vt:lpstr>
      <vt:lpstr>Soft Skills</vt:lpstr>
      <vt:lpstr>Slide 3</vt:lpstr>
      <vt:lpstr>Slide 4</vt:lpstr>
      <vt:lpstr>Slide 5</vt:lpstr>
      <vt:lpstr>Slide 6</vt:lpstr>
      <vt:lpstr>Slide 7</vt:lpstr>
      <vt:lpstr>Slide 8</vt:lpstr>
      <vt:lpstr>Soft Skills</vt:lpstr>
      <vt:lpstr>Public Speaking Skills</vt:lpstr>
      <vt:lpstr>Public Speaking Skills</vt:lpstr>
      <vt:lpstr>Slide 12</vt:lpstr>
      <vt:lpstr>Slide 13</vt:lpstr>
      <vt:lpstr>Public Speaking Skills</vt:lpstr>
      <vt:lpstr>Slide 15</vt:lpstr>
      <vt:lpstr>Slide 16</vt:lpstr>
      <vt:lpstr>Presentation Skills</vt:lpstr>
      <vt:lpstr>Slide 18</vt:lpstr>
      <vt:lpstr>Slide 19</vt:lpstr>
      <vt:lpstr>Slide 20</vt:lpstr>
      <vt:lpstr>CV Preparation</vt:lpstr>
      <vt:lpstr>Important Sections  of CV</vt:lpstr>
      <vt:lpstr>General Dos and Don'ts for Writing a CV: </vt:lpstr>
      <vt:lpstr>Slide 24</vt:lpstr>
      <vt:lpstr>Slide 25</vt:lpstr>
      <vt:lpstr>Problems in Facing Interview</vt:lpstr>
      <vt:lpstr>Problems in Facing Interview</vt:lpstr>
      <vt:lpstr>Problems in Facing Interview </vt:lpstr>
      <vt:lpstr>Problems in Facing Interview</vt:lpstr>
      <vt:lpstr>Problems with the interviewer </vt:lpstr>
      <vt:lpstr>C) Common interview process errors </vt:lpstr>
      <vt:lpstr>Problems in Facing Interview</vt:lpstr>
      <vt:lpstr>Problems in Facing Interview</vt:lpstr>
      <vt:lpstr>Problems in Facing Interview</vt:lpstr>
      <vt:lpstr>Slide 35</vt:lpstr>
      <vt:lpstr>Interview Techniques</vt:lpstr>
      <vt:lpstr>Slide 37</vt:lpstr>
      <vt:lpstr>Slide 38</vt:lpstr>
      <vt:lpstr>Slide 39</vt:lpstr>
      <vt:lpstr>Slide 40</vt:lpstr>
      <vt:lpstr>Interview Techniques</vt:lpstr>
      <vt:lpstr>Slide 42</vt:lpstr>
      <vt:lpstr>STEPS TO A SUCCESSFUL INTERVIEW BEFORE AN INTERVIEW </vt:lpstr>
      <vt:lpstr>DURING AN INTERVIEW </vt:lpstr>
      <vt:lpstr>AFTER AN INTERVIEW </vt:lpstr>
      <vt:lpstr>HOW TO DRESS FOR INTERVIEW SUCCESS </vt:lpstr>
      <vt:lpstr>HOW TO DRESS FOR INTERVIEW SUCCESS </vt:lpstr>
      <vt:lpstr>HOW TO DRESS FOR INTERVIEW SUCCESS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IV -  Soft Skills</dc:title>
  <dc:creator>USER</dc:creator>
  <cp:lastModifiedBy>DELL</cp:lastModifiedBy>
  <cp:revision>60</cp:revision>
  <dcterms:created xsi:type="dcterms:W3CDTF">2021-03-17T11:18:49Z</dcterms:created>
  <dcterms:modified xsi:type="dcterms:W3CDTF">2021-03-25T09:02:43Z</dcterms:modified>
</cp:coreProperties>
</file>