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1" r:id="rId4"/>
    <p:sldId id="258" r:id="rId5"/>
    <p:sldId id="262" r:id="rId6"/>
    <p:sldId id="259"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52FCD7-9577-42BA-AB77-F1E0C835FACF}" type="datetimeFigureOut">
              <a:rPr lang="en-IN" smtClean="0"/>
              <a:t>06-07-2023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675541-43CE-485E-8D9B-2C079B4BBC8E}" type="slidenum">
              <a:rPr lang="en-IN" smtClean="0"/>
              <a:t>‹#›</a:t>
            </a:fld>
            <a:endParaRPr lang="en-IN"/>
          </a:p>
        </p:txBody>
      </p:sp>
    </p:spTree>
    <p:extLst>
      <p:ext uri="{BB962C8B-B14F-4D97-AF65-F5344CB8AC3E}">
        <p14:creationId xmlns:p14="http://schemas.microsoft.com/office/powerpoint/2010/main" val="4031653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DBE0B9-7BF4-4523-B488-CB78448C7631}"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1243228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7CC29-6C98-4B81-931D-C7A38EE27347}"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2630021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7E03C9-A670-4BA9-BA57-68DF5329611E}"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1152708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7F1B9-1256-4516-BB81-DBCDACC01CFD}"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1715348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A57EEC-9F17-4634-953C-D597811463AF}" type="datetime1">
              <a:rPr lang="en-US" smtClean="0"/>
              <a:t>7/6/2023</a:t>
            </a:fld>
            <a:endParaRPr lang="en-US"/>
          </a:p>
        </p:txBody>
      </p:sp>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3261422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282F98-67F9-41C5-BAC6-CD1EF4BD61AB}"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1585920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575A44-01EE-47B6-85FC-5A0E4ADFB148}" type="datetime1">
              <a:rPr lang="en-US" smtClean="0"/>
              <a:t>7/6/2023</a:t>
            </a:fld>
            <a:endParaRPr lang="en-US"/>
          </a:p>
        </p:txBody>
      </p:sp>
      <p:sp>
        <p:nvSpPr>
          <p:cNvPr id="8" name="Footer Placeholder 7"/>
          <p:cNvSpPr>
            <a:spLocks noGrp="1"/>
          </p:cNvSpPr>
          <p:nvPr>
            <p:ph type="ftr" sz="quarter" idx="11"/>
          </p:nvPr>
        </p:nvSpPr>
        <p:spPr/>
        <p:txBody>
          <a:bodyPr/>
          <a:lstStyle/>
          <a:p>
            <a:r>
              <a:rPr lang="en-US" smtClean="0"/>
              <a:t>Compiled by Dr.T.Kumuthavalli,DLL,BDU</a:t>
            </a:r>
            <a:endParaRPr lang="en-US"/>
          </a:p>
        </p:txBody>
      </p:sp>
      <p:sp>
        <p:nvSpPr>
          <p:cNvPr id="9" name="Slide Number Placeholder 8"/>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98487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2C59E7-237C-498A-81C2-267F7EBCC2AD}" type="datetime1">
              <a:rPr lang="en-US" smtClean="0"/>
              <a:t>7/6/2023</a:t>
            </a:fld>
            <a:endParaRPr lang="en-US"/>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3488510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5CBC16-462C-4864-A33A-0A1D25C525DF}" type="datetime1">
              <a:rPr lang="en-US" smtClean="0"/>
              <a:t>7/6/2023</a:t>
            </a:fld>
            <a:endParaRPr lang="en-US"/>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2345140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663B74-7054-4F1B-AE17-F8776B78221C}"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2527252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DBF9FC-CD53-44AC-912C-A024983DFE5A}" type="datetime1">
              <a:rPr lang="en-US" smtClean="0"/>
              <a:t>7/6/2023</a:t>
            </a:fld>
            <a:endParaRPr lang="en-US"/>
          </a:p>
        </p:txBody>
      </p:sp>
      <p:sp>
        <p:nvSpPr>
          <p:cNvPr id="6" name="Footer Placeholder 5"/>
          <p:cNvSpPr>
            <a:spLocks noGrp="1"/>
          </p:cNvSpPr>
          <p:nvPr>
            <p:ph type="ftr" sz="quarter" idx="11"/>
          </p:nvPr>
        </p:nvSpPr>
        <p:spPr/>
        <p:txBody>
          <a:bodyPr/>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p>
            <a:fld id="{CC9A8A3E-46E6-41A2-8664-8021AF648B88}" type="slidenum">
              <a:rPr lang="en-US" smtClean="0"/>
              <a:pPr/>
              <a:t>‹#›</a:t>
            </a:fld>
            <a:endParaRPr lang="en-US"/>
          </a:p>
        </p:txBody>
      </p:sp>
    </p:spTree>
    <p:extLst>
      <p:ext uri="{BB962C8B-B14F-4D97-AF65-F5344CB8AC3E}">
        <p14:creationId xmlns:p14="http://schemas.microsoft.com/office/powerpoint/2010/main" val="1401316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682DF-17A5-4C80-9FE3-37553932E4CB}" type="datetime1">
              <a:rPr lang="en-US" smtClean="0"/>
              <a:t>7/6/2023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Compiled by Dr.T.Kumuthavalli,DLL,BDU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A8A3E-46E6-41A2-8664-8021AF648B88}" type="slidenum">
              <a:rPr lang="en-US" smtClean="0"/>
              <a:pPr/>
              <a:t>‹#›</a:t>
            </a:fld>
            <a:endParaRPr lang="en-US"/>
          </a:p>
        </p:txBody>
      </p:sp>
    </p:spTree>
    <p:extLst>
      <p:ext uri="{BB962C8B-B14F-4D97-AF65-F5344CB8AC3E}">
        <p14:creationId xmlns:p14="http://schemas.microsoft.com/office/powerpoint/2010/main" val="446252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Types of wages</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1</a:t>
            </a:fld>
            <a:endParaRPr lang="en-US"/>
          </a:p>
        </p:txBody>
      </p:sp>
    </p:spTree>
    <p:extLst>
      <p:ext uri="{BB962C8B-B14F-4D97-AF65-F5344CB8AC3E}">
        <p14:creationId xmlns:p14="http://schemas.microsoft.com/office/powerpoint/2010/main" val="969219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olidFill>
                  <a:srgbClr val="000000"/>
                </a:solidFill>
                <a:latin typeface="Arial"/>
                <a:ea typeface="Times New Roman"/>
                <a:cs typeface="Times New Roman"/>
              </a:rPr>
              <a:t>Minimum Wage</a:t>
            </a:r>
            <a:endParaRPr lang="en-US" dirty="0"/>
          </a:p>
        </p:txBody>
      </p:sp>
      <p:sp>
        <p:nvSpPr>
          <p:cNvPr id="3" name="Content Placeholder 2"/>
          <p:cNvSpPr>
            <a:spLocks noGrp="1"/>
          </p:cNvSpPr>
          <p:nvPr>
            <p:ph idx="1"/>
          </p:nvPr>
        </p:nvSpPr>
        <p:spPr>
          <a:xfrm>
            <a:off x="457200" y="1066800"/>
            <a:ext cx="8229600" cy="5059363"/>
          </a:xfrm>
        </p:spPr>
        <p:txBody>
          <a:bodyPr>
            <a:normAutofit fontScale="62500" lnSpcReduction="20000"/>
          </a:bodyPr>
          <a:lstStyle/>
          <a:p>
            <a:pPr marL="0" marR="0" indent="0">
              <a:lnSpc>
                <a:spcPct val="115000"/>
              </a:lnSpc>
              <a:spcBef>
                <a:spcPts val="0"/>
              </a:spcBef>
              <a:spcAft>
                <a:spcPts val="0"/>
              </a:spcAft>
              <a:buNone/>
            </a:pPr>
            <a:r>
              <a:rPr lang="en-US" dirty="0" smtClean="0">
                <a:solidFill>
                  <a:srgbClr val="000000"/>
                </a:solidFill>
                <a:effectLst/>
                <a:latin typeface="Arial"/>
                <a:ea typeface="Times New Roman"/>
                <a:cs typeface="Times New Roman"/>
              </a:rPr>
              <a:t>Justice </a:t>
            </a:r>
            <a:r>
              <a:rPr lang="en-US" dirty="0" err="1" smtClean="0">
                <a:solidFill>
                  <a:srgbClr val="000000"/>
                </a:solidFill>
                <a:effectLst/>
                <a:latin typeface="Arial"/>
                <a:ea typeface="Times New Roman"/>
                <a:cs typeface="Times New Roman"/>
              </a:rPr>
              <a:t>Higgin</a:t>
            </a:r>
            <a:r>
              <a:rPr lang="en-US" dirty="0" smtClean="0">
                <a:solidFill>
                  <a:srgbClr val="000000"/>
                </a:solidFill>
                <a:effectLst/>
                <a:latin typeface="Arial"/>
                <a:ea typeface="Times New Roman"/>
                <a:cs typeface="Times New Roman"/>
              </a:rPr>
              <a:t> propounded the concept of minimum wage as the irreducible level of wage paid to an unskilled worker, considering him a human being living in a </a:t>
            </a:r>
            <a:r>
              <a:rPr lang="en-US" dirty="0" err="1" smtClean="0">
                <a:solidFill>
                  <a:srgbClr val="000000"/>
                </a:solidFill>
                <a:effectLst/>
                <a:latin typeface="Arial"/>
                <a:ea typeface="Times New Roman"/>
                <a:cs typeface="Times New Roman"/>
              </a:rPr>
              <a:t>civilised</a:t>
            </a:r>
            <a:r>
              <a:rPr lang="en-US" dirty="0" smtClean="0">
                <a:solidFill>
                  <a:srgbClr val="000000"/>
                </a:solidFill>
                <a:effectLst/>
                <a:latin typeface="Arial"/>
                <a:ea typeface="Times New Roman"/>
                <a:cs typeface="Times New Roman"/>
              </a:rPr>
              <a:t> society. </a:t>
            </a:r>
          </a:p>
          <a:p>
            <a:pPr marL="0" marR="0" indent="0">
              <a:lnSpc>
                <a:spcPct val="115000"/>
              </a:lnSpc>
              <a:spcBef>
                <a:spcPts val="0"/>
              </a:spcBef>
              <a:spcAft>
                <a:spcPts val="0"/>
              </a:spcAft>
              <a:buNone/>
            </a:pPr>
            <a:endParaRPr lang="en-US" sz="2800" dirty="0">
              <a:ea typeface="Calibri"/>
              <a:cs typeface="Times New Roman"/>
            </a:endParaRPr>
          </a:p>
          <a:p>
            <a:pPr marL="0" marR="0" indent="0">
              <a:lnSpc>
                <a:spcPct val="115000"/>
              </a:lnSpc>
              <a:spcBef>
                <a:spcPts val="0"/>
              </a:spcBef>
              <a:spcAft>
                <a:spcPts val="0"/>
              </a:spcAft>
              <a:buNone/>
            </a:pPr>
            <a:r>
              <a:rPr lang="en-US" dirty="0" smtClean="0">
                <a:solidFill>
                  <a:srgbClr val="000000"/>
                </a:solidFill>
                <a:effectLst/>
                <a:latin typeface="Arial"/>
                <a:ea typeface="Times New Roman"/>
                <a:cs typeface="Times New Roman"/>
              </a:rPr>
              <a:t>Three important considerations, namely, (</a:t>
            </a:r>
            <a:r>
              <a:rPr lang="en-US" dirty="0" err="1" smtClean="0">
                <a:solidFill>
                  <a:srgbClr val="000000"/>
                </a:solidFill>
                <a:effectLst/>
                <a:latin typeface="Arial"/>
                <a:ea typeface="Times New Roman"/>
                <a:cs typeface="Times New Roman"/>
              </a:rPr>
              <a:t>i</a:t>
            </a:r>
            <a:r>
              <a:rPr lang="en-US" dirty="0" smtClean="0">
                <a:solidFill>
                  <a:srgbClr val="000000"/>
                </a:solidFill>
                <a:effectLst/>
                <a:latin typeface="Arial"/>
                <a:ea typeface="Times New Roman"/>
                <a:cs typeface="Times New Roman"/>
              </a:rPr>
              <a:t>) that minimum wage is an irreducible level which cannot be further reduced; </a:t>
            </a:r>
          </a:p>
          <a:p>
            <a:pPr marL="0" marR="0" indent="0">
              <a:lnSpc>
                <a:spcPct val="115000"/>
              </a:lnSpc>
              <a:spcBef>
                <a:spcPts val="0"/>
              </a:spcBef>
              <a:spcAft>
                <a:spcPts val="0"/>
              </a:spcAft>
              <a:buNone/>
            </a:pPr>
            <a:endParaRPr lang="en-US" sz="2800" dirty="0">
              <a:ea typeface="Calibri"/>
              <a:cs typeface="Times New Roman"/>
            </a:endParaRPr>
          </a:p>
          <a:p>
            <a:pPr marL="0" marR="0" indent="0">
              <a:lnSpc>
                <a:spcPct val="115000"/>
              </a:lnSpc>
              <a:spcBef>
                <a:spcPts val="0"/>
              </a:spcBef>
              <a:spcAft>
                <a:spcPts val="0"/>
              </a:spcAft>
              <a:buNone/>
            </a:pPr>
            <a:r>
              <a:rPr lang="en-US" dirty="0" smtClean="0">
                <a:solidFill>
                  <a:srgbClr val="000000"/>
                </a:solidFill>
                <a:effectLst/>
                <a:latin typeface="Arial"/>
                <a:ea typeface="Times New Roman"/>
                <a:cs typeface="Times New Roman"/>
              </a:rPr>
              <a:t>(2) secondly, it is paid to an unskilled worker who has not undergone any expensive training to acquire skill,</a:t>
            </a:r>
          </a:p>
          <a:p>
            <a:pPr marL="0" marR="0" indent="0">
              <a:lnSpc>
                <a:spcPct val="115000"/>
              </a:lnSpc>
              <a:spcBef>
                <a:spcPts val="0"/>
              </a:spcBef>
              <a:spcAft>
                <a:spcPts val="0"/>
              </a:spcAft>
              <a:buNone/>
            </a:pPr>
            <a:endParaRPr lang="en-US" sz="2800" dirty="0">
              <a:ea typeface="Calibri"/>
              <a:cs typeface="Times New Roman"/>
            </a:endParaRPr>
          </a:p>
          <a:p>
            <a:pPr marL="0" marR="0" indent="0">
              <a:lnSpc>
                <a:spcPct val="115000"/>
              </a:lnSpc>
              <a:spcBef>
                <a:spcPts val="0"/>
              </a:spcBef>
              <a:spcAft>
                <a:spcPts val="0"/>
              </a:spcAft>
              <a:buNone/>
            </a:pPr>
            <a:r>
              <a:rPr lang="en-US" dirty="0" smtClean="0">
                <a:solidFill>
                  <a:srgbClr val="000000"/>
                </a:solidFill>
                <a:effectLst/>
                <a:latin typeface="Arial"/>
                <a:ea typeface="Times New Roman"/>
                <a:cs typeface="Times New Roman"/>
              </a:rPr>
              <a:t> (3) thirdly, the worker is to be considered a “human being living in a </a:t>
            </a:r>
            <a:r>
              <a:rPr lang="en-US" dirty="0" err="1" smtClean="0">
                <a:solidFill>
                  <a:srgbClr val="000000"/>
                </a:solidFill>
                <a:effectLst/>
                <a:latin typeface="Arial"/>
                <a:ea typeface="Times New Roman"/>
                <a:cs typeface="Times New Roman"/>
              </a:rPr>
              <a:t>civilised</a:t>
            </a:r>
            <a:r>
              <a:rPr lang="en-US" dirty="0" smtClean="0">
                <a:solidFill>
                  <a:srgbClr val="000000"/>
                </a:solidFill>
                <a:effectLst/>
                <a:latin typeface="Arial"/>
                <a:ea typeface="Times New Roman"/>
                <a:cs typeface="Times New Roman"/>
              </a:rPr>
              <a:t> society and therefore he is entitled to same basic needs of food, clothing and shelter which any other human being requires. </a:t>
            </a:r>
          </a:p>
          <a:p>
            <a:pPr marL="0" marR="0" indent="0">
              <a:lnSpc>
                <a:spcPct val="115000"/>
              </a:lnSpc>
              <a:spcBef>
                <a:spcPts val="0"/>
              </a:spcBef>
              <a:spcAft>
                <a:spcPts val="0"/>
              </a:spcAft>
              <a:buNone/>
            </a:pPr>
            <a:endParaRPr lang="en-US" sz="2800" dirty="0">
              <a:ea typeface="Calibri"/>
              <a:cs typeface="Times New Roman"/>
            </a:endParaRPr>
          </a:p>
          <a:p>
            <a:pPr marL="0" marR="0" indent="0">
              <a:lnSpc>
                <a:spcPct val="115000"/>
              </a:lnSpc>
              <a:spcBef>
                <a:spcPts val="0"/>
              </a:spcBef>
              <a:spcAft>
                <a:spcPts val="0"/>
              </a:spcAft>
              <a:buNone/>
            </a:pPr>
            <a:r>
              <a:rPr lang="en-US" dirty="0" smtClean="0">
                <a:solidFill>
                  <a:srgbClr val="000000"/>
                </a:solidFill>
                <a:effectLst/>
                <a:latin typeface="Arial"/>
                <a:ea typeface="Times New Roman"/>
                <a:cs typeface="Times New Roman"/>
              </a:rPr>
              <a:t>Thus according to Justice Higgins a minimum wage is that irreducible wage (complicated), which should enable the worker to get three basic necessities of life, namely, food, clothing an shelter.</a:t>
            </a:r>
            <a:endParaRPr lang="en-US" sz="2800" dirty="0">
              <a:ea typeface="Calibri"/>
              <a:cs typeface="Times New Roman"/>
            </a:endParaRP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2</a:t>
            </a:fld>
            <a:endParaRPr lang="en-US"/>
          </a:p>
        </p:txBody>
      </p:sp>
    </p:spTree>
    <p:extLst>
      <p:ext uri="{BB962C8B-B14F-4D97-AF65-F5344CB8AC3E}">
        <p14:creationId xmlns:p14="http://schemas.microsoft.com/office/powerpoint/2010/main" val="382089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IN" dirty="0" smtClean="0"/>
              <a:t>It has been defined by the Committee as “the wage, which</a:t>
            </a:r>
          </a:p>
          <a:p>
            <a:r>
              <a:rPr lang="en-IN" dirty="0" smtClean="0"/>
              <a:t>must provide not only for the bare sustenance of life, but for</a:t>
            </a:r>
          </a:p>
          <a:p>
            <a:r>
              <a:rPr lang="en-IN" dirty="0" smtClean="0"/>
              <a:t>the preservation of the efficiency of the worker. For this</a:t>
            </a:r>
          </a:p>
          <a:p>
            <a:r>
              <a:rPr lang="en-IN" dirty="0" smtClean="0"/>
              <a:t>purpose, the minimum wage must provide for some measure</a:t>
            </a:r>
          </a:p>
          <a:p>
            <a:r>
              <a:rPr lang="en-IN" dirty="0" smtClean="0"/>
              <a:t>of education, medical requirements and amenities.</a:t>
            </a:r>
            <a:endParaRPr lang="en-IN"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0000"/>
                </a:solidFill>
                <a:latin typeface="Arial"/>
                <a:ea typeface="Times New Roman"/>
                <a:cs typeface="Times New Roman"/>
              </a:rPr>
              <a:t>Fair Wage:</a:t>
            </a:r>
            <a:endParaRPr lang="en-US" dirty="0"/>
          </a:p>
        </p:txBody>
      </p:sp>
      <p:sp>
        <p:nvSpPr>
          <p:cNvPr id="3" name="Content Placeholder 2"/>
          <p:cNvSpPr>
            <a:spLocks noGrp="1"/>
          </p:cNvSpPr>
          <p:nvPr>
            <p:ph idx="1"/>
          </p:nvPr>
        </p:nvSpPr>
        <p:spPr/>
        <p:txBody>
          <a:bodyPr/>
          <a:lstStyle/>
          <a:p>
            <a:pPr marL="0" marR="0">
              <a:lnSpc>
                <a:spcPct val="115000"/>
              </a:lnSpc>
              <a:spcBef>
                <a:spcPts val="0"/>
              </a:spcBef>
              <a:spcAft>
                <a:spcPts val="0"/>
              </a:spcAft>
            </a:pPr>
            <a:r>
              <a:rPr lang="en-US" dirty="0" smtClean="0">
                <a:solidFill>
                  <a:srgbClr val="000000"/>
                </a:solidFill>
                <a:effectLst/>
                <a:latin typeface="Arial"/>
                <a:ea typeface="Times New Roman"/>
                <a:cs typeface="Times New Roman"/>
              </a:rPr>
              <a:t>Fair wages is an adjustable step that moves up according to the capacity of the industry to pay, and the prevailing rates of wages in the area of industry.</a:t>
            </a:r>
            <a:endParaRPr lang="en-US" sz="2800" dirty="0">
              <a:ea typeface="Calibri"/>
              <a:cs typeface="Times New Roman"/>
            </a:endParaRPr>
          </a:p>
          <a:p>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4</a:t>
            </a:fld>
            <a:endParaRPr lang="en-US"/>
          </a:p>
        </p:txBody>
      </p:sp>
    </p:spTree>
    <p:extLst>
      <p:ext uri="{BB962C8B-B14F-4D97-AF65-F5344CB8AC3E}">
        <p14:creationId xmlns:p14="http://schemas.microsoft.com/office/powerpoint/2010/main" val="1439656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t>According to the Committee on Fair Wages, “it is the wage which is above the minimum wage but below the living wage.” The lower limit of the fair wage is obviously the minimum wage; the upper limit is set by the “capacity of the industry to pay.”</a:t>
            </a:r>
            <a:endParaRPr lang="en-IN"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solidFill>
                  <a:srgbClr val="000000"/>
                </a:solidFill>
                <a:latin typeface="Arial"/>
                <a:ea typeface="Times New Roman"/>
                <a:cs typeface="+mn-cs"/>
              </a:rPr>
              <a:t>Living Wage</a:t>
            </a:r>
            <a:endParaRPr lang="en-US" dirty="0"/>
          </a:p>
        </p:txBody>
      </p:sp>
      <p:sp>
        <p:nvSpPr>
          <p:cNvPr id="3" name="Content Placeholder 2"/>
          <p:cNvSpPr>
            <a:spLocks noGrp="1"/>
          </p:cNvSpPr>
          <p:nvPr>
            <p:ph idx="1"/>
          </p:nvPr>
        </p:nvSpPr>
        <p:spPr/>
        <p:txBody>
          <a:bodyPr>
            <a:normAutofit fontScale="62500" lnSpcReduction="20000"/>
          </a:bodyPr>
          <a:lstStyle/>
          <a:p>
            <a:pPr marL="0" indent="0" algn="just">
              <a:buNone/>
            </a:pPr>
            <a:r>
              <a:rPr lang="en-US" sz="4400" dirty="0" smtClean="0">
                <a:solidFill>
                  <a:srgbClr val="000000"/>
                </a:solidFill>
                <a:effectLst/>
                <a:latin typeface="Arial"/>
                <a:ea typeface="Times New Roman"/>
              </a:rPr>
              <a:t>Having described the minimum wage to provide for food, clothing and shelter as a basic and irreducible level of wage, Justice Higgins developed his concept of living wage as one which should not only provide for food, clothing and shelter but for some frugal comfort of life, good education to children, some amusement and provision for sickness and old-age including some measure of social security. Again die frugal comfort should be such as measured at the changing values at a given time.</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6</a:t>
            </a:fld>
            <a:endParaRPr lang="en-US"/>
          </a:p>
        </p:txBody>
      </p:sp>
    </p:spTree>
    <p:extLst>
      <p:ext uri="{BB962C8B-B14F-4D97-AF65-F5344CB8AC3E}">
        <p14:creationId xmlns:p14="http://schemas.microsoft.com/office/powerpoint/2010/main" val="623046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IN" dirty="0" smtClean="0"/>
              <a:t>This wage was recommended by the Committee as a fair wage</a:t>
            </a:r>
          </a:p>
          <a:p>
            <a:r>
              <a:rPr lang="en-IN" dirty="0" smtClean="0"/>
              <a:t>and as ultimate goal in a wage policy. It defined a Living Wage as</a:t>
            </a:r>
          </a:p>
          <a:p>
            <a:r>
              <a:rPr lang="en-IN" dirty="0" smtClean="0"/>
              <a:t>“one which should enable the earner to provide for himself and</a:t>
            </a:r>
          </a:p>
          <a:p>
            <a:r>
              <a:rPr lang="en-IN" dirty="0" smtClean="0"/>
              <a:t>his family not only the bare essentials of food, clothing and</a:t>
            </a:r>
          </a:p>
          <a:p>
            <a:r>
              <a:rPr lang="en-IN" dirty="0" smtClean="0"/>
              <a:t>shelter but a measure of frugal comfort, including education for</a:t>
            </a:r>
          </a:p>
          <a:p>
            <a:r>
              <a:rPr lang="en-IN" dirty="0" smtClean="0"/>
              <a:t>his children, protection against ill-health, requirements of</a:t>
            </a:r>
          </a:p>
          <a:p>
            <a:r>
              <a:rPr lang="en-IN" dirty="0" smtClean="0"/>
              <a:t>essential social needs and a measure of insurance against the</a:t>
            </a:r>
          </a:p>
          <a:p>
            <a:r>
              <a:rPr lang="en-IN" dirty="0" smtClean="0"/>
              <a:t>more important misfortunes, including old age.”</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CC9A8A3E-46E6-41A2-8664-8021AF648B88}" type="slidenum">
              <a:rPr lang="en-US" smtClean="0"/>
              <a:pPr/>
              <a:t>7</a:t>
            </a:fld>
            <a:endParaRPr lang="en-US"/>
          </a:p>
        </p:txBody>
      </p:sp>
    </p:spTree>
    <p:extLst>
      <p:ext uri="{BB962C8B-B14F-4D97-AF65-F5344CB8AC3E}">
        <p14:creationId xmlns:p14="http://schemas.microsoft.com/office/powerpoint/2010/main" val="2484162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509</Words>
  <Application>Microsoft Office PowerPoint</Application>
  <PresentationFormat>On-screen Show (4:3)</PresentationFormat>
  <Paragraphs>43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Types of wages</vt:lpstr>
      <vt:lpstr>Minimum Wage</vt:lpstr>
      <vt:lpstr>PowerPoint Presentation</vt:lpstr>
      <vt:lpstr>Fair Wage:</vt:lpstr>
      <vt:lpstr>PowerPoint Presentation</vt:lpstr>
      <vt:lpstr>Living Wage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wages</dc:title>
  <dc:creator>Dr. S. Anbazhagan</dc:creator>
  <cp:lastModifiedBy>ADMIN</cp:lastModifiedBy>
  <cp:revision>3</cp:revision>
  <dcterms:created xsi:type="dcterms:W3CDTF">2020-02-06T04:46:47Z</dcterms:created>
  <dcterms:modified xsi:type="dcterms:W3CDTF">2023-07-06T07:53:38Z</dcterms:modified>
</cp:coreProperties>
</file>