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1" r:id="rId6"/>
    <p:sldId id="262" r:id="rId7"/>
    <p:sldId id="260" r:id="rId8"/>
    <p:sldId id="263" r:id="rId9"/>
    <p:sldId id="264" r:id="rId10"/>
    <p:sldId id="268"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5230A0-8709-4C58-A13A-42A081B28AF2}" type="datetimeFigureOut">
              <a:rPr lang="en-US" smtClean="0"/>
              <a:pPr/>
              <a:t>7/6/2023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C70045-472E-4C8E-A3F6-C9A64E458ACB}" type="slidenum">
              <a:rPr lang="en-US" smtClean="0"/>
              <a:pPr/>
              <a:t>‹#›</a:t>
            </a:fld>
            <a:endParaRPr lang="en-US"/>
          </a:p>
        </p:txBody>
      </p:sp>
    </p:spTree>
    <p:extLst>
      <p:ext uri="{BB962C8B-B14F-4D97-AF65-F5344CB8AC3E}">
        <p14:creationId xmlns:p14="http://schemas.microsoft.com/office/powerpoint/2010/main" val="3479738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C70045-472E-4C8E-A3F6-C9A64E458ACB}"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B9C07DB8-985C-4763-BC42-68C65E0F1889}"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5E2FA3-2180-492C-8821-6813DE2FCAB1}"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4A25E58-BB59-450C-83D5-79D1F0EDB1DE}" type="datetime1">
              <a:rPr lang="en-US" smtClean="0"/>
              <a:t>7/6/2023</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4F281CC-4A0C-44F6-9C35-85145FF75EAB}"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5838D24-A239-489E-B081-645547E1136C}"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71BDDF3-97CE-4521-8337-439730E69551}"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EEC0DB2-E48A-40FE-AC89-F5AF54032DD0}" type="datetime1">
              <a:rPr lang="en-US" smtClean="0"/>
              <a:t>7/6/2023</a:t>
            </a:fld>
            <a:endParaRPr lang="en-US"/>
          </a:p>
        </p:txBody>
      </p:sp>
      <p:sp>
        <p:nvSpPr>
          <p:cNvPr id="8" name="Footer Placeholder 7"/>
          <p:cNvSpPr>
            <a:spLocks noGrp="1"/>
          </p:cNvSpPr>
          <p:nvPr>
            <p:ph type="ftr" sz="quarter" idx="11"/>
          </p:nvPr>
        </p:nvSpPr>
        <p:spPr/>
        <p:txBody>
          <a:bodyPr/>
          <a:lstStyle/>
          <a:p>
            <a:r>
              <a:rPr lang="en-US" smtClean="0"/>
              <a:t>Compiled by Dr.T.Kumuthavalli,DLL,BDU</a:t>
            </a:r>
            <a:endParaRPr lang="en-US"/>
          </a:p>
        </p:txBody>
      </p:sp>
      <p:sp>
        <p:nvSpPr>
          <p:cNvPr id="9" name="Slide Number Placeholder 8"/>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08B46A6-CC36-4B6A-836B-072E62075D9A}" type="datetime1">
              <a:rPr lang="en-US" smtClean="0"/>
              <a:t>7/6/2023</a:t>
            </a:fld>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3CF61A-4E37-4A7A-B122-84C81306C335}" type="datetime1">
              <a:rPr lang="en-US" smtClean="0"/>
              <a:t>7/6/2023</a:t>
            </a:fld>
            <a:endParaRPr lang="en-US"/>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CDCB8D36-1BD7-4558-B7F7-8E0A553D63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CA37855-B19E-4225-A6A3-4B1A9229D7D4}"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CDCB8D36-1BD7-4558-B7F7-8E0A553D635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2C886C89-E05E-4182-BE41-0B0348DA1EE0}" type="datetime1">
              <a:rPr lang="en-US" smtClean="0"/>
              <a:t>7/6/2023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t>Compiled by Dr.T.Kumuthavalli,DLL,BDU</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CDCB8D36-1BD7-4558-B7F7-8E0A553D635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5849AC8-8092-436B-88E4-4A1C694F7EBF}" type="datetime1">
              <a:rPr lang="en-US" smtClean="0"/>
              <a:t>7/6/2023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smtClean="0"/>
              <a:t>Compiled by Dr.T.Kumuthavalli,DLL,BDU</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CDCB8D36-1BD7-4558-B7F7-8E0A553D63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8077200" cy="1219200"/>
          </a:xfrm>
        </p:spPr>
        <p:txBody>
          <a:bodyPr/>
          <a:lstStyle/>
          <a:p>
            <a:pPr algn="ctr"/>
            <a:r>
              <a:rPr lang="en-US" dirty="0"/>
              <a:t>THEORIES OF WAGE</a:t>
            </a:r>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DCB8D36-1BD7-4558-B7F7-8E0A553D635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6. The Bargaining Theory of Wages</a:t>
            </a:r>
            <a:br>
              <a:rPr lang="en-US" dirty="0"/>
            </a:br>
            <a:endParaRPr lang="en-US" dirty="0"/>
          </a:p>
        </p:txBody>
      </p:sp>
      <p:sp>
        <p:nvSpPr>
          <p:cNvPr id="3" name="Content Placeholder 2"/>
          <p:cNvSpPr>
            <a:spLocks noGrp="1"/>
          </p:cNvSpPr>
          <p:nvPr>
            <p:ph idx="1"/>
          </p:nvPr>
        </p:nvSpPr>
        <p:spPr/>
        <p:txBody>
          <a:bodyPr>
            <a:normAutofit/>
          </a:bodyPr>
          <a:lstStyle/>
          <a:p>
            <a:r>
              <a:rPr lang="en-US" dirty="0"/>
              <a:t>John Davidson propounded this theory. Under this theory, wages are determined by the relative bargaining power of workers or trade unions and of employers. When a trade union is involved, basic wages, fringe benefits, job differentials and individual differences tend to be determined by the relative strength of the organization and the trade union.</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a:t>
            </a:r>
            <a:r>
              <a:rPr lang="en-US" dirty="0" err="1"/>
              <a:t>Behavioural</a:t>
            </a:r>
            <a:r>
              <a:rPr lang="en-US" dirty="0"/>
              <a:t> Theories</a:t>
            </a:r>
          </a:p>
        </p:txBody>
      </p:sp>
      <p:sp>
        <p:nvSpPr>
          <p:cNvPr id="3" name="Content Placeholder 2"/>
          <p:cNvSpPr>
            <a:spLocks noGrp="1"/>
          </p:cNvSpPr>
          <p:nvPr>
            <p:ph idx="1"/>
          </p:nvPr>
        </p:nvSpPr>
        <p:spPr/>
        <p:txBody>
          <a:bodyPr>
            <a:normAutofit/>
          </a:bodyPr>
          <a:lstStyle/>
          <a:p>
            <a:r>
              <a:rPr lang="en-US" dirty="0"/>
              <a:t>This type of thinking takes into consideration the factors, which may induce an employee to stay on with a company. The size and prestige of the company, the power of the union, the wages and benefits that the employee receives in proportion to the contribution made by him - all have their impact.</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Various Theories on wage</a:t>
            </a:r>
          </a:p>
        </p:txBody>
      </p:sp>
      <p:sp>
        <p:nvSpPr>
          <p:cNvPr id="3" name="Content Placeholder 2"/>
          <p:cNvSpPr>
            <a:spLocks noGrp="1"/>
          </p:cNvSpPr>
          <p:nvPr>
            <p:ph idx="1"/>
          </p:nvPr>
        </p:nvSpPr>
        <p:spPr/>
        <p:txBody>
          <a:bodyPr/>
          <a:lstStyle/>
          <a:p>
            <a:r>
              <a:rPr lang="en-US" dirty="0"/>
              <a:t>1. Subsistence theory</a:t>
            </a:r>
          </a:p>
          <a:p>
            <a:r>
              <a:rPr lang="en-US" dirty="0"/>
              <a:t>2. Wages fund theory</a:t>
            </a:r>
          </a:p>
          <a:p>
            <a:r>
              <a:rPr lang="en-US" dirty="0"/>
              <a:t>3. The surplus value theory of wages</a:t>
            </a:r>
          </a:p>
          <a:p>
            <a:r>
              <a:rPr lang="en-US" dirty="0"/>
              <a:t>4. Residual claimant theory</a:t>
            </a:r>
          </a:p>
          <a:p>
            <a:r>
              <a:rPr lang="en-US" dirty="0"/>
              <a:t>5. Marginal productivity theory</a:t>
            </a:r>
          </a:p>
          <a:p>
            <a:r>
              <a:rPr lang="en-US" dirty="0"/>
              <a:t>6. The bargaining theory of wages</a:t>
            </a:r>
          </a:p>
          <a:p>
            <a:r>
              <a:rPr lang="en-US" dirty="0"/>
              <a:t>7. </a:t>
            </a:r>
            <a:r>
              <a:rPr lang="en-US" dirty="0" err="1"/>
              <a:t>Behavioural</a:t>
            </a:r>
            <a:r>
              <a:rPr lang="en-US" dirty="0"/>
              <a:t> theories</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Subsistence Theory</a:t>
            </a:r>
            <a:br>
              <a:rPr lang="en-US" b="1" dirty="0"/>
            </a:br>
            <a:endParaRPr lang="en-US" dirty="0"/>
          </a:p>
        </p:txBody>
      </p:sp>
      <p:sp>
        <p:nvSpPr>
          <p:cNvPr id="3" name="Content Placeholder 2"/>
          <p:cNvSpPr>
            <a:spLocks noGrp="1"/>
          </p:cNvSpPr>
          <p:nvPr>
            <p:ph idx="1"/>
          </p:nvPr>
        </p:nvSpPr>
        <p:spPr/>
        <p:txBody>
          <a:bodyPr>
            <a:normAutofit/>
          </a:bodyPr>
          <a:lstStyle/>
          <a:p>
            <a:r>
              <a:rPr lang="en-US" dirty="0"/>
              <a:t>	This theory, also known as ‘Iron Law of Wages,” was propounded by David Ricardo (1772-1823). This theory (1817) states that: “The laborers are paid to enable them to subsist (survival) and perpetuate (effect) the race without increase or diminution (decrease).” </a:t>
            </a:r>
          </a:p>
          <a:p>
            <a:r>
              <a:rPr lang="en-US" dirty="0"/>
              <a:t>If the wages fall below the subsistence level, the number of workers would decrease -</a:t>
            </a:r>
          </a:p>
          <a:p>
            <a:pPr>
              <a:buNone/>
            </a:pP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1"/>
            <a:ext cx="8686800" cy="4953000"/>
          </a:xfrm>
        </p:spPr>
        <p:txBody>
          <a:bodyPr>
            <a:normAutofit/>
          </a:bodyPr>
          <a:lstStyle/>
          <a:p>
            <a:r>
              <a:rPr lang="en-US" dirty="0"/>
              <a:t>In economics, the </a:t>
            </a:r>
            <a:r>
              <a:rPr lang="en-US" b="1" dirty="0"/>
              <a:t>subsistence theory of wages states that </a:t>
            </a:r>
            <a:r>
              <a:rPr lang="en-US" dirty="0"/>
              <a:t>wages in the long run will tend to the minimum value needed to keep workers alive.</a:t>
            </a:r>
          </a:p>
          <a:p>
            <a:r>
              <a:rPr lang="en-US" dirty="0"/>
              <a:t>justification for the theory is that when wages are higher, more workers will be produced, and when wages are lower, some workers will die, in each case bringing supply back to a subsistence level </a:t>
            </a:r>
            <a:r>
              <a:rPr lang="en-US" sz="3600" dirty="0"/>
              <a:t>equilibrium (stability)</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CDCB8D36-1BD7-4558-B7F7-8E0A553D6350}"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Wage Fund Theory</a:t>
            </a:r>
            <a:br>
              <a:rPr lang="en-US" b="1" dirty="0"/>
            </a:br>
            <a:endParaRPr lang="en-US" dirty="0"/>
          </a:p>
        </p:txBody>
      </p:sp>
      <p:sp>
        <p:nvSpPr>
          <p:cNvPr id="3" name="Content Placeholder 2"/>
          <p:cNvSpPr>
            <a:spLocks noGrp="1"/>
          </p:cNvSpPr>
          <p:nvPr>
            <p:ph idx="1"/>
          </p:nvPr>
        </p:nvSpPr>
        <p:spPr>
          <a:xfrm>
            <a:off x="228600" y="1371601"/>
            <a:ext cx="8686800" cy="5257800"/>
          </a:xfrm>
        </p:spPr>
        <p:txBody>
          <a:bodyPr>
            <a:normAutofit lnSpcReduction="10000"/>
          </a:bodyPr>
          <a:lstStyle/>
          <a:p>
            <a:r>
              <a:rPr lang="en-US" dirty="0"/>
              <a:t>This theory was developed by Adam Smith (1723-1790). His basic assumption was that wages are paid out of a predetermined fund of wealth which lay surplus with wealthy persons - as a result of savings.</a:t>
            </a:r>
          </a:p>
          <a:p>
            <a:r>
              <a:rPr lang="en-US" dirty="0"/>
              <a:t>This fund could be utilized for employing laborers for work. If the fund was large, wages would be high; if it was small, wages would be reduced to the subsistence level. The demand for </a:t>
            </a:r>
            <a:r>
              <a:rPr lang="en-US" dirty="0" err="1"/>
              <a:t>labour</a:t>
            </a:r>
            <a:r>
              <a:rPr lang="en-US" dirty="0"/>
              <a:t> and the wages that could be paid them were determined by the size of the fund.</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 The Surplus Value Theory of Wages </a:t>
            </a:r>
            <a:r>
              <a:rPr lang="en-US" dirty="0"/>
              <a:t>Karl Marx (</a:t>
            </a:r>
            <a:r>
              <a:rPr lang="en-US" sz="4400" dirty="0">
                <a:latin typeface="Arial" pitchFamily="34" charset="0"/>
                <a:cs typeface="Arial" pitchFamily="34" charset="0"/>
              </a:rPr>
              <a:t>1818-1883</a:t>
            </a:r>
            <a:r>
              <a:rPr lang="en-US" dirty="0"/>
              <a:t>).</a:t>
            </a:r>
          </a:p>
        </p:txBody>
      </p:sp>
      <p:sp>
        <p:nvSpPr>
          <p:cNvPr id="3" name="Content Placeholder 2"/>
          <p:cNvSpPr>
            <a:spLocks noGrp="1"/>
          </p:cNvSpPr>
          <p:nvPr>
            <p:ph idx="1"/>
          </p:nvPr>
        </p:nvSpPr>
        <p:spPr>
          <a:xfrm>
            <a:off x="152400" y="1775191"/>
            <a:ext cx="8534400" cy="4625609"/>
          </a:xfrm>
        </p:spPr>
        <p:txBody>
          <a:bodyPr>
            <a:normAutofit/>
          </a:bodyPr>
          <a:lstStyle/>
          <a:p>
            <a:r>
              <a:rPr lang="en-US" dirty="0"/>
              <a:t>The </a:t>
            </a:r>
            <a:r>
              <a:rPr lang="en-US" dirty="0" err="1"/>
              <a:t>labour</a:t>
            </a:r>
            <a:r>
              <a:rPr lang="en-US" dirty="0"/>
              <a:t> was an article of commerce, which could be purchased on payment of subsistence. price.’ </a:t>
            </a:r>
          </a:p>
          <a:p>
            <a:r>
              <a:rPr lang="en-US" dirty="0"/>
              <a:t>The price of any product was determined by the </a:t>
            </a:r>
            <a:r>
              <a:rPr lang="en-US" dirty="0" err="1"/>
              <a:t>labour</a:t>
            </a:r>
            <a:r>
              <a:rPr lang="en-US" dirty="0"/>
              <a:t> time needed for producing it. The </a:t>
            </a:r>
            <a:r>
              <a:rPr lang="en-US" dirty="0" err="1"/>
              <a:t>labourer</a:t>
            </a:r>
            <a:r>
              <a:rPr lang="en-US" dirty="0"/>
              <a:t> was not paid in proportion to the time spent on work, but much less, and the surplus went over, to be utilized for paying other expenses.</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08176"/>
          </a:xfrm>
        </p:spPr>
        <p:txBody>
          <a:bodyPr>
            <a:normAutofit fontScale="90000"/>
          </a:bodyPr>
          <a:lstStyle/>
          <a:p>
            <a:r>
              <a:rPr lang="en-US" dirty="0"/>
              <a:t/>
            </a:r>
            <a:br>
              <a:rPr lang="en-US" dirty="0"/>
            </a:br>
            <a:r>
              <a:rPr lang="en-US" dirty="0"/>
              <a:t>4. Residual (remaining)Claimant Theory</a:t>
            </a:r>
            <a:br>
              <a:rPr lang="en-US" dirty="0"/>
            </a:br>
            <a:endParaRPr lang="en-US" dirty="0"/>
          </a:p>
        </p:txBody>
      </p:sp>
      <p:sp>
        <p:nvSpPr>
          <p:cNvPr id="3" name="Content Placeholder 2"/>
          <p:cNvSpPr>
            <a:spLocks noGrp="1"/>
          </p:cNvSpPr>
          <p:nvPr>
            <p:ph idx="1"/>
          </p:nvPr>
        </p:nvSpPr>
        <p:spPr>
          <a:xfrm>
            <a:off x="0" y="1447800"/>
            <a:ext cx="8915400" cy="5257799"/>
          </a:xfrm>
        </p:spPr>
        <p:txBody>
          <a:bodyPr>
            <a:normAutofit/>
          </a:bodyPr>
          <a:lstStyle/>
          <a:p>
            <a:pPr algn="just"/>
            <a:r>
              <a:rPr lang="en-US" dirty="0"/>
              <a:t>Francis A. Walker (1840-1897) propounded this theory.  According to him, there were four factors of production/ business activity, viz., land, </a:t>
            </a:r>
            <a:r>
              <a:rPr lang="en-US" dirty="0" err="1"/>
              <a:t>labour</a:t>
            </a:r>
            <a:r>
              <a:rPr lang="en-US" dirty="0"/>
              <a:t>, capital and entrepreneurship.</a:t>
            </a:r>
          </a:p>
          <a:p>
            <a:pPr algn="just">
              <a:buNone/>
            </a:pPr>
            <a:endParaRPr lang="en-US" dirty="0"/>
          </a:p>
          <a:p>
            <a:pPr algn="just"/>
            <a:r>
              <a:rPr lang="en-US" dirty="0"/>
              <a:t>Wages represent the amount of value created in the production, which remains after payment has been made for all these factors of production. In other words, </a:t>
            </a:r>
            <a:r>
              <a:rPr lang="en-US" dirty="0" err="1"/>
              <a:t>labour</a:t>
            </a:r>
            <a:r>
              <a:rPr lang="en-US" dirty="0"/>
              <a:t> is the residual claimant.</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Marginal Productivity Theory</a:t>
            </a:r>
          </a:p>
        </p:txBody>
      </p:sp>
      <p:sp>
        <p:nvSpPr>
          <p:cNvPr id="3" name="Content Placeholder 2"/>
          <p:cNvSpPr>
            <a:spLocks noGrp="1"/>
          </p:cNvSpPr>
          <p:nvPr>
            <p:ph idx="1"/>
          </p:nvPr>
        </p:nvSpPr>
        <p:spPr>
          <a:xfrm>
            <a:off x="457200" y="1524001"/>
            <a:ext cx="8229600" cy="4876800"/>
          </a:xfrm>
        </p:spPr>
        <p:txBody>
          <a:bodyPr>
            <a:normAutofit/>
          </a:bodyPr>
          <a:lstStyle/>
          <a:p>
            <a:r>
              <a:rPr lang="en-US" dirty="0"/>
              <a:t>This theory was developed by Phillips Henry </a:t>
            </a:r>
            <a:r>
              <a:rPr lang="en-US" dirty="0" err="1"/>
              <a:t>Wicksteed</a:t>
            </a:r>
            <a:r>
              <a:rPr lang="en-US" dirty="0"/>
              <a:t> (England) and John Bates Clark (USA). According to this theory, wages are based upon an entrepreneur’s estimate of the</a:t>
            </a:r>
          </a:p>
          <a:p>
            <a:pPr>
              <a:buNone/>
            </a:pPr>
            <a:r>
              <a:rPr lang="en-US" dirty="0"/>
              <a:t>    value that will probably be produced by the last or marginal worker. In other words, it assumes that wages depend upon the demand for, and supply of, </a:t>
            </a:r>
            <a:r>
              <a:rPr lang="en-US" dirty="0" err="1"/>
              <a:t>labour</a:t>
            </a:r>
            <a:r>
              <a:rPr lang="en-US" dirty="0"/>
              <a:t>.</a:t>
            </a:r>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DCB8D36-1BD7-4558-B7F7-8E0A553D6350}"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1"/>
            <a:ext cx="8229600" cy="5029200"/>
          </a:xfrm>
        </p:spPr>
        <p:txBody>
          <a:bodyPr>
            <a:normAutofit/>
          </a:bodyPr>
          <a:lstStyle/>
          <a:p>
            <a:r>
              <a:rPr lang="en-US" dirty="0"/>
              <a:t>Consequently, workers are paid what they are economically worth. The result is that the employer has a larger share in profit as has not to pay to the non-marginal workers. As long as each additional worker contributes more to the total value than the cost in wages, it pays the employer to continue hiring; where this becomes uneconomic, the employer may resort to superior technology.</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CDCB8D36-1BD7-4558-B7F7-8E0A553D6350}"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149</TotalTime>
  <Words>686</Words>
  <Application>Microsoft Office PowerPoint</Application>
  <PresentationFormat>On-screen Show (4:3)</PresentationFormat>
  <Paragraphs>55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Module</vt:lpstr>
      <vt:lpstr>THEORIES OF WAGE</vt:lpstr>
      <vt:lpstr>Various Theories on wage</vt:lpstr>
      <vt:lpstr>1. Subsistence Theory </vt:lpstr>
      <vt:lpstr>PowerPoint Presentation</vt:lpstr>
      <vt:lpstr>2. Wage Fund Theory </vt:lpstr>
      <vt:lpstr>3. The Surplus Value Theory of Wages Karl Marx (1818-1883).</vt:lpstr>
      <vt:lpstr> 4. Residual (remaining)Claimant Theory </vt:lpstr>
      <vt:lpstr>5. Marginal Productivity Theory</vt:lpstr>
      <vt:lpstr>PowerPoint Presentation</vt:lpstr>
      <vt:lpstr>6. The Bargaining Theory of Wages </vt:lpstr>
      <vt:lpstr>7. Behavioural Theories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ADMIN</cp:lastModifiedBy>
  <cp:revision>22</cp:revision>
  <dcterms:created xsi:type="dcterms:W3CDTF">2015-08-05T07:57:25Z</dcterms:created>
  <dcterms:modified xsi:type="dcterms:W3CDTF">2023-07-06T07:52:30Z</dcterms:modified>
</cp:coreProperties>
</file>