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4" r:id="rId2"/>
    <p:sldMasterId id="2147483720" r:id="rId3"/>
    <p:sldMasterId id="2147483873" r:id="rId4"/>
  </p:sldMasterIdLst>
  <p:notesMasterIdLst>
    <p:notesMasterId r:id="rId47"/>
  </p:notesMasterIdLst>
  <p:sldIdLst>
    <p:sldId id="256" r:id="rId5"/>
    <p:sldId id="290" r:id="rId6"/>
    <p:sldId id="292" r:id="rId7"/>
    <p:sldId id="294" r:id="rId8"/>
    <p:sldId id="295" r:id="rId9"/>
    <p:sldId id="296" r:id="rId10"/>
    <p:sldId id="297" r:id="rId11"/>
    <p:sldId id="298" r:id="rId12"/>
    <p:sldId id="299" r:id="rId13"/>
    <p:sldId id="257" r:id="rId14"/>
    <p:sldId id="258" r:id="rId15"/>
    <p:sldId id="259" r:id="rId16"/>
    <p:sldId id="264" r:id="rId17"/>
    <p:sldId id="285" r:id="rId18"/>
    <p:sldId id="286" r:id="rId19"/>
    <p:sldId id="287" r:id="rId20"/>
    <p:sldId id="260" r:id="rId21"/>
    <p:sldId id="263" r:id="rId22"/>
    <p:sldId id="261" r:id="rId23"/>
    <p:sldId id="288" r:id="rId24"/>
    <p:sldId id="262" r:id="rId25"/>
    <p:sldId id="265" r:id="rId26"/>
    <p:sldId id="284"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300" r:id="rId41"/>
    <p:sldId id="279" r:id="rId42"/>
    <p:sldId id="280" r:id="rId43"/>
    <p:sldId id="281" r:id="rId44"/>
    <p:sldId id="282" r:id="rId45"/>
    <p:sldId id="28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8E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87D87-8895-4E98-B090-3A65DB71E7AB}" type="datetimeFigureOut">
              <a:rPr lang="en-US" smtClean="0"/>
              <a:pPr/>
              <a:t>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99D89D-547A-47ED-98CC-1A5D2AE476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isabilityaffairs.gov.in/upload/uploadfiles/files/PWD_Ac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rsindia.org/uploads/media/Disability/Comparis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rsindia.org/uploads/media/Mental/Health"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isabilityaffairs.gov.in/uploaad/uploadfiles/files/RPWD/ACT/2016.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D2ECBD-403F-4B4E-9B2F-2EE9B13BA42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D2ECBD-403F-4B4E-9B2F-2EE9B13BA42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Persons with Disabilities (Equal Opportunities, Protection of Rights and Full Participation) Act.1995. [Last accessed on 2017 Jan 27]. Available </a:t>
            </a:r>
            <a:r>
              <a:rPr lang="en-US" sz="1200" b="0" i="0" kern="1200" dirty="0" err="1" smtClean="0">
                <a:solidFill>
                  <a:schemeClr val="tx1"/>
                </a:solidFill>
                <a:latin typeface="+mn-lt"/>
                <a:ea typeface="+mn-ea"/>
                <a:cs typeface="+mn-cs"/>
              </a:rPr>
              <a:t>from:</a:t>
            </a:r>
            <a:r>
              <a:rPr lang="en-US" sz="1200" b="0" i="0" kern="1200" dirty="0" err="1" smtClean="0">
                <a:solidFill>
                  <a:schemeClr val="tx1"/>
                </a:solidFill>
                <a:latin typeface="+mn-lt"/>
                <a:ea typeface="+mn-ea"/>
                <a:cs typeface="+mn-cs"/>
                <a:hlinkClick r:id="rId3"/>
              </a:rPr>
              <a:t>http</a:t>
            </a:r>
            <a:r>
              <a:rPr lang="en-US" sz="1200" b="0" i="0" kern="1200" dirty="0" smtClean="0">
                <a:solidFill>
                  <a:schemeClr val="tx1"/>
                </a:solidFill>
                <a:latin typeface="+mn-lt"/>
                <a:ea typeface="+mn-ea"/>
                <a:cs typeface="+mn-cs"/>
                <a:hlinkClick r:id="rId3"/>
              </a:rPr>
              <a:t>://</a:t>
            </a:r>
            <a:r>
              <a:rPr lang="en-US" sz="1200" b="0" i="0" kern="1200" dirty="0" err="1" smtClean="0">
                <a:solidFill>
                  <a:schemeClr val="tx1"/>
                </a:solidFill>
                <a:latin typeface="+mn-lt"/>
                <a:ea typeface="+mn-ea"/>
                <a:cs typeface="+mn-cs"/>
                <a:hlinkClick r:id="rId3"/>
              </a:rPr>
              <a:t>www.disabilityaffairs.gov.in</a:t>
            </a:r>
            <a:r>
              <a:rPr lang="en-US" sz="1200" b="0" i="0" kern="1200" dirty="0" smtClean="0">
                <a:solidFill>
                  <a:schemeClr val="tx1"/>
                </a:solidFill>
                <a:latin typeface="+mn-lt"/>
                <a:ea typeface="+mn-ea"/>
                <a:cs typeface="+mn-cs"/>
                <a:hlinkClick r:id="rId3"/>
              </a:rPr>
              <a:t>/upload/</a:t>
            </a:r>
            <a:r>
              <a:rPr lang="en-US" sz="1200" b="0" i="0" kern="1200" dirty="0" err="1" smtClean="0">
                <a:solidFill>
                  <a:schemeClr val="tx1"/>
                </a:solidFill>
                <a:latin typeface="+mn-lt"/>
                <a:ea typeface="+mn-ea"/>
                <a:cs typeface="+mn-cs"/>
                <a:hlinkClick r:id="rId3"/>
              </a:rPr>
              <a:t>uploadfiles</a:t>
            </a:r>
            <a:r>
              <a:rPr lang="en-US" sz="1200" b="0" i="0" kern="1200" dirty="0" smtClean="0">
                <a:solidFill>
                  <a:schemeClr val="tx1"/>
                </a:solidFill>
                <a:latin typeface="+mn-lt"/>
                <a:ea typeface="+mn-ea"/>
                <a:cs typeface="+mn-cs"/>
                <a:hlinkClick r:id="rId3"/>
              </a:rPr>
              <a:t>/files/</a:t>
            </a:r>
            <a:r>
              <a:rPr lang="en-US" sz="1200" b="0" i="0" kern="1200" dirty="0" err="1" smtClean="0">
                <a:solidFill>
                  <a:schemeClr val="tx1"/>
                </a:solidFill>
                <a:latin typeface="+mn-lt"/>
                <a:ea typeface="+mn-ea"/>
                <a:cs typeface="+mn-cs"/>
                <a:hlinkClick r:id="rId3"/>
              </a:rPr>
              <a:t>PWD_Act.pdf</a:t>
            </a:r>
            <a:r>
              <a:rPr lang="en-US" sz="12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099D89D-547A-47ED-98CC-1A5D2AE476B6}"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Comparison of the Rights of Persons with Disabilities Bill, 2014, the Official Amendments and the Recommendations of the Standing Committee PRS Legislative Research. [Last accessed on 2017 Jan 27]. Available from: </a:t>
            </a:r>
            <a:r>
              <a:rPr lang="en-US" sz="1200" b="0" i="0" kern="1200" dirty="0" smtClean="0">
                <a:solidFill>
                  <a:schemeClr val="tx1"/>
                </a:solidFill>
                <a:latin typeface="+mn-lt"/>
                <a:ea typeface="+mn-ea"/>
                <a:cs typeface="+mn-cs"/>
                <a:hlinkClick r:id="rId3"/>
              </a:rPr>
              <a:t>http://www.prsindia.org/uploads/media/Disability/Comparison</a:t>
            </a:r>
            <a:r>
              <a:rPr lang="en-US" sz="12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099D89D-547A-47ED-98CC-1A5D2AE476B6}"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Mental Healthcare Bill, 2016, as passed by the </a:t>
            </a:r>
            <a:r>
              <a:rPr lang="en-US" sz="1200" b="0" i="0" kern="1200" dirty="0" err="1" smtClean="0">
                <a:solidFill>
                  <a:schemeClr val="tx1"/>
                </a:solidFill>
                <a:latin typeface="+mn-lt"/>
                <a:ea typeface="+mn-ea"/>
                <a:cs typeface="+mn-cs"/>
              </a:rPr>
              <a:t>Rajya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Sabha</a:t>
            </a:r>
            <a:r>
              <a:rPr lang="en-US" sz="1200" b="0" i="0" kern="1200" dirty="0" smtClean="0">
                <a:solidFill>
                  <a:schemeClr val="tx1"/>
                </a:solidFill>
                <a:latin typeface="+mn-lt"/>
                <a:ea typeface="+mn-ea"/>
                <a:cs typeface="+mn-cs"/>
              </a:rPr>
              <a:t>. [Last accessed on 2017 Jan 27]. Available from: </a:t>
            </a:r>
            <a:r>
              <a:rPr lang="en-US" sz="1200" b="0" i="0" kern="1200" dirty="0" smtClean="0">
                <a:solidFill>
                  <a:schemeClr val="tx1"/>
                </a:solidFill>
                <a:latin typeface="+mn-lt"/>
                <a:ea typeface="+mn-ea"/>
                <a:cs typeface="+mn-cs"/>
                <a:hlinkClick r:id="rId3"/>
              </a:rPr>
              <a:t>http://www.prsindia.org/uploads/media/Mental/Health</a:t>
            </a:r>
            <a:r>
              <a:rPr lang="en-US" sz="12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099D89D-547A-47ED-98CC-1A5D2AE476B6}"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99D89D-547A-47ED-98CC-1A5D2AE476B6}" type="slidenum">
              <a:rPr lang="en-US" smtClean="0"/>
              <a:pPr/>
              <a:t>39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Rights of Persons with Disabilities Act, 2016, Gazette of India (Extra-Ordinary); 28 December.2016. [Last accessed on 2017 Jan 27]. Available </a:t>
            </a:r>
            <a:r>
              <a:rPr lang="en-US" sz="1200" b="0" i="0" kern="1200" dirty="0" err="1" smtClean="0">
                <a:solidFill>
                  <a:schemeClr val="tx1"/>
                </a:solidFill>
                <a:latin typeface="+mn-lt"/>
                <a:ea typeface="+mn-ea"/>
                <a:cs typeface="+mn-cs"/>
              </a:rPr>
              <a:t>from:</a:t>
            </a:r>
            <a:r>
              <a:rPr lang="en-US" sz="1200" b="0" i="0" kern="1200" dirty="0" err="1" smtClean="0">
                <a:solidFill>
                  <a:schemeClr val="tx1"/>
                </a:solidFill>
                <a:latin typeface="+mn-lt"/>
                <a:ea typeface="+mn-ea"/>
                <a:cs typeface="+mn-cs"/>
                <a:hlinkClick r:id="rId3"/>
              </a:rPr>
              <a:t>http</a:t>
            </a:r>
            <a:r>
              <a:rPr lang="en-US" sz="1200" b="0" i="0" kern="1200" dirty="0" smtClean="0">
                <a:solidFill>
                  <a:schemeClr val="tx1"/>
                </a:solidFill>
                <a:latin typeface="+mn-lt"/>
                <a:ea typeface="+mn-ea"/>
                <a:cs typeface="+mn-cs"/>
                <a:hlinkClick r:id="rId3"/>
              </a:rPr>
              <a:t>://</a:t>
            </a:r>
            <a:r>
              <a:rPr lang="en-US" sz="1200" b="0" i="0" kern="1200" dirty="0" err="1" smtClean="0">
                <a:solidFill>
                  <a:schemeClr val="tx1"/>
                </a:solidFill>
                <a:latin typeface="+mn-lt"/>
                <a:ea typeface="+mn-ea"/>
                <a:cs typeface="+mn-cs"/>
                <a:hlinkClick r:id="rId3"/>
              </a:rPr>
              <a:t>www.disabilityaffairs.gov.in</a:t>
            </a:r>
            <a:r>
              <a:rPr lang="en-US" sz="1200" b="0" i="0" kern="1200" dirty="0" smtClean="0">
                <a:solidFill>
                  <a:schemeClr val="tx1"/>
                </a:solidFill>
                <a:latin typeface="+mn-lt"/>
                <a:ea typeface="+mn-ea"/>
                <a:cs typeface="+mn-cs"/>
                <a:hlinkClick r:id="rId3"/>
              </a:rPr>
              <a:t>/</a:t>
            </a:r>
            <a:r>
              <a:rPr lang="en-US" sz="1200" b="0" i="0" kern="1200" dirty="0" err="1" smtClean="0">
                <a:solidFill>
                  <a:schemeClr val="tx1"/>
                </a:solidFill>
                <a:latin typeface="+mn-lt"/>
                <a:ea typeface="+mn-ea"/>
                <a:cs typeface="+mn-cs"/>
                <a:hlinkClick r:id="rId3"/>
              </a:rPr>
              <a:t>uploaad</a:t>
            </a:r>
            <a:r>
              <a:rPr lang="en-US" sz="1200" b="0" i="0" kern="1200" dirty="0" smtClean="0">
                <a:solidFill>
                  <a:schemeClr val="tx1"/>
                </a:solidFill>
                <a:latin typeface="+mn-lt"/>
                <a:ea typeface="+mn-ea"/>
                <a:cs typeface="+mn-cs"/>
                <a:hlinkClick r:id="rId3"/>
              </a:rPr>
              <a:t>/</a:t>
            </a:r>
            <a:r>
              <a:rPr lang="en-US" sz="1200" b="0" i="0" kern="1200" dirty="0" err="1" smtClean="0">
                <a:solidFill>
                  <a:schemeClr val="tx1"/>
                </a:solidFill>
                <a:latin typeface="+mn-lt"/>
                <a:ea typeface="+mn-ea"/>
                <a:cs typeface="+mn-cs"/>
                <a:hlinkClick r:id="rId3"/>
              </a:rPr>
              <a:t>uploadfiles</a:t>
            </a:r>
            <a:r>
              <a:rPr lang="en-US" sz="1200" b="0" i="0" kern="1200" dirty="0" smtClean="0">
                <a:solidFill>
                  <a:schemeClr val="tx1"/>
                </a:solidFill>
                <a:latin typeface="+mn-lt"/>
                <a:ea typeface="+mn-ea"/>
                <a:cs typeface="+mn-cs"/>
                <a:hlinkClick r:id="rId3"/>
              </a:rPr>
              <a:t>/files/RPWD/ACT/2016.pdf</a:t>
            </a:r>
            <a:r>
              <a:rPr lang="en-US" sz="12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099D89D-547A-47ED-98CC-1A5D2AE476B6}" type="slidenum">
              <a:rPr lang="en-US" smtClean="0"/>
              <a:pPr/>
              <a:t>40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http://www.ccdisabilities.nic.in/content/en/docs/RPwDRule2017.pdf</a:t>
            </a:r>
            <a:endParaRPr lang="en-US" dirty="0"/>
          </a:p>
        </p:txBody>
      </p:sp>
      <p:sp>
        <p:nvSpPr>
          <p:cNvPr id="4" name="Slide Number Placeholder 3"/>
          <p:cNvSpPr>
            <a:spLocks noGrp="1"/>
          </p:cNvSpPr>
          <p:nvPr>
            <p:ph type="sldNum" sz="quarter" idx="10"/>
          </p:nvPr>
        </p:nvSpPr>
        <p:spPr/>
        <p:txBody>
          <a:bodyPr/>
          <a:lstStyle/>
          <a:p>
            <a:fld id="{A099D89D-547A-47ED-98CC-1A5D2AE476B6}"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95700"/>
            <a:ext cx="251520" cy="2400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395684" y="409284"/>
            <a:ext cx="3600400" cy="1536171"/>
          </a:xfrm>
          <a:prstGeom prst="rect">
            <a:avLst/>
          </a:prstGeom>
        </p:spPr>
        <p:txBody>
          <a:bodyPr anchor="ctr"/>
          <a:lstStyle>
            <a:lvl1pPr marL="0" indent="0" algn="l">
              <a:lnSpc>
                <a:spcPct val="100000"/>
              </a:lnSpc>
              <a:buNone/>
              <a:defRPr sz="3600" b="0" baseline="0">
                <a:solidFill>
                  <a:schemeClr val="tx1">
                    <a:lumMod val="75000"/>
                    <a:lumOff val="25000"/>
                  </a:schemeClr>
                </a:solidFill>
                <a:latin typeface="+mj-lt"/>
                <a:cs typeface="Arial" pitchFamily="34" charset="0"/>
              </a:defRPr>
            </a:lvl1pPr>
          </a:lstStyle>
          <a:p>
            <a:r>
              <a:rPr lang="en-US" altLang="ko-KR" dirty="0">
                <a:ea typeface="+mn-ea"/>
              </a:rPr>
              <a:t>FREE PPT TEMPLATES</a:t>
            </a:r>
            <a:endParaRPr lang="en-US" altLang="ko-KR" b="1" dirty="0"/>
          </a:p>
        </p:txBody>
      </p:sp>
      <p:sp>
        <p:nvSpPr>
          <p:cNvPr id="11" name="Text Placeholder 9"/>
          <p:cNvSpPr>
            <a:spLocks noGrp="1"/>
          </p:cNvSpPr>
          <p:nvPr>
            <p:ph type="body" sz="quarter" idx="11" hasCustomPrompt="1"/>
          </p:nvPr>
        </p:nvSpPr>
        <p:spPr>
          <a:xfrm>
            <a:off x="395536" y="1900244"/>
            <a:ext cx="3600400" cy="672075"/>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a:spcBef>
                <a:spcPts val="0"/>
              </a:spcBef>
              <a:defRPr/>
            </a:pPr>
            <a:r>
              <a:rPr lang="en-US" altLang="ko-KR" sz="1400" b="1" dirty="0"/>
              <a:t>INSERT THE TITLE </a:t>
            </a:r>
          </a:p>
          <a:p>
            <a:pPr>
              <a:spcBef>
                <a:spcPts val="0"/>
              </a:spcBef>
              <a:defRPr/>
            </a:pPr>
            <a:r>
              <a:rPr lang="en-US" altLang="ko-KR" sz="1400" b="1" dirty="0"/>
              <a:t>OF YOUR PRESENTATION HERE</a:t>
            </a:r>
            <a:endParaRPr lang="en-US" altLang="ko-KR" sz="1400" dirty="0"/>
          </a:p>
        </p:txBody>
      </p:sp>
    </p:spTree>
    <p:extLst>
      <p:ext uri="{BB962C8B-B14F-4D97-AF65-F5344CB8AC3E}">
        <p14:creationId xmlns:p14="http://schemas.microsoft.com/office/powerpoint/2010/main" xmlns=""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6501341"/>
            <a:ext cx="9144000" cy="356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9" hasCustomPrompt="1"/>
          </p:nvPr>
        </p:nvSpPr>
        <p:spPr>
          <a:xfrm>
            <a:off x="702197" y="2200710"/>
            <a:ext cx="1694284" cy="2476433"/>
          </a:xfrm>
          <a:prstGeom prst="rect">
            <a:avLst/>
          </a:prstGeom>
          <a:solidFill>
            <a:schemeClr val="bg1">
              <a:lumMod val="95000"/>
            </a:schemeClr>
          </a:solidFill>
          <a:ln w="25400">
            <a:solidFill>
              <a:schemeClr val="accent1"/>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TextBox 12"/>
          <p:cNvSpPr txBox="1"/>
          <p:nvPr userDrawn="1"/>
        </p:nvSpPr>
        <p:spPr>
          <a:xfrm>
            <a:off x="558609" y="1459666"/>
            <a:ext cx="569387" cy="1015663"/>
          </a:xfrm>
          <a:prstGeom prst="rect">
            <a:avLst/>
          </a:prstGeom>
          <a:noFill/>
        </p:spPr>
        <p:txBody>
          <a:bodyPr wrap="none" rtlCol="0">
            <a:spAutoFit/>
          </a:bodyPr>
          <a:lstStyle/>
          <a:p>
            <a:r>
              <a:rPr lang="en-US" altLang="ko-KR" sz="6000" b="1" dirty="0">
                <a:solidFill>
                  <a:schemeClr val="accent1"/>
                </a:solidFill>
                <a:latin typeface="+mn-lt"/>
                <a:cs typeface="Arial" pitchFamily="34" charset="0"/>
              </a:rPr>
              <a:t>“</a:t>
            </a:r>
            <a:endParaRPr lang="ko-KR" altLang="en-US" sz="6000" b="1" dirty="0">
              <a:solidFill>
                <a:schemeClr val="accent1"/>
              </a:solidFill>
              <a:latin typeface="+mn-lt"/>
              <a:cs typeface="Arial" pitchFamily="34" charset="0"/>
            </a:endParaRPr>
          </a:p>
        </p:txBody>
      </p:sp>
      <p:sp>
        <p:nvSpPr>
          <p:cNvPr id="14" name="TextBox 13"/>
          <p:cNvSpPr txBox="1"/>
          <p:nvPr userDrawn="1"/>
        </p:nvSpPr>
        <p:spPr>
          <a:xfrm rot="10800000">
            <a:off x="1971116" y="4846422"/>
            <a:ext cx="569387" cy="1015663"/>
          </a:xfrm>
          <a:prstGeom prst="rect">
            <a:avLst/>
          </a:prstGeom>
          <a:noFill/>
        </p:spPr>
        <p:txBody>
          <a:bodyPr wrap="none" rtlCol="0">
            <a:spAutoFit/>
          </a:bodyPr>
          <a:lstStyle/>
          <a:p>
            <a:r>
              <a:rPr lang="en-US" altLang="ko-KR" sz="6000" b="1" dirty="0">
                <a:solidFill>
                  <a:schemeClr val="accent1"/>
                </a:solidFill>
                <a:latin typeface="+mn-lt"/>
                <a:cs typeface="Arial" pitchFamily="34" charset="0"/>
              </a:rPr>
              <a:t>“</a:t>
            </a:r>
            <a:endParaRPr lang="ko-KR" altLang="en-US" sz="6000" b="1" dirty="0">
              <a:solidFill>
                <a:schemeClr val="accent1"/>
              </a:solidFill>
              <a:latin typeface="+mn-lt"/>
              <a:cs typeface="Arial" pitchFamily="34" charset="0"/>
            </a:endParaRPr>
          </a:p>
        </p:txBody>
      </p:sp>
      <p:sp>
        <p:nvSpPr>
          <p:cNvPr id="15" name="Picture Placeholder 2"/>
          <p:cNvSpPr>
            <a:spLocks noGrp="1"/>
          </p:cNvSpPr>
          <p:nvPr>
            <p:ph type="pic" idx="20" hasCustomPrompt="1"/>
          </p:nvPr>
        </p:nvSpPr>
        <p:spPr>
          <a:xfrm>
            <a:off x="2705142" y="2200710"/>
            <a:ext cx="1694284" cy="2476433"/>
          </a:xfrm>
          <a:prstGeom prst="rect">
            <a:avLst/>
          </a:prstGeom>
          <a:solidFill>
            <a:schemeClr val="bg1">
              <a:lumMod val="95000"/>
            </a:schemeClr>
          </a:solidFill>
          <a:ln w="25400">
            <a:solidFill>
              <a:schemeClr val="accent2"/>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TextBox 15"/>
          <p:cNvSpPr txBox="1"/>
          <p:nvPr userDrawn="1"/>
        </p:nvSpPr>
        <p:spPr>
          <a:xfrm>
            <a:off x="2561554" y="1459666"/>
            <a:ext cx="569387" cy="1015663"/>
          </a:xfrm>
          <a:prstGeom prst="rect">
            <a:avLst/>
          </a:prstGeom>
          <a:noFill/>
        </p:spPr>
        <p:txBody>
          <a:bodyPr wrap="none" rtlCol="0">
            <a:spAutoFit/>
          </a:bodyPr>
          <a:lstStyle/>
          <a:p>
            <a:r>
              <a:rPr lang="en-US" altLang="ko-KR" sz="6000" b="1" dirty="0">
                <a:solidFill>
                  <a:schemeClr val="accent2"/>
                </a:solidFill>
                <a:latin typeface="+mn-lt"/>
                <a:cs typeface="Arial" pitchFamily="34" charset="0"/>
              </a:rPr>
              <a:t>“</a:t>
            </a:r>
            <a:endParaRPr lang="ko-KR" altLang="en-US" sz="6000" b="1" dirty="0">
              <a:solidFill>
                <a:schemeClr val="accent2"/>
              </a:solidFill>
              <a:latin typeface="+mn-lt"/>
              <a:cs typeface="Arial" pitchFamily="34" charset="0"/>
            </a:endParaRPr>
          </a:p>
        </p:txBody>
      </p:sp>
      <p:sp>
        <p:nvSpPr>
          <p:cNvPr id="17" name="TextBox 16"/>
          <p:cNvSpPr txBox="1"/>
          <p:nvPr userDrawn="1"/>
        </p:nvSpPr>
        <p:spPr>
          <a:xfrm rot="10800000">
            <a:off x="3974061" y="4846421"/>
            <a:ext cx="569387" cy="1015663"/>
          </a:xfrm>
          <a:prstGeom prst="rect">
            <a:avLst/>
          </a:prstGeom>
          <a:noFill/>
        </p:spPr>
        <p:txBody>
          <a:bodyPr wrap="none" rtlCol="0">
            <a:spAutoFit/>
          </a:bodyPr>
          <a:lstStyle/>
          <a:p>
            <a:r>
              <a:rPr lang="en-US" altLang="ko-KR" sz="6000" b="1" dirty="0">
                <a:solidFill>
                  <a:schemeClr val="accent2"/>
                </a:solidFill>
                <a:latin typeface="+mn-lt"/>
                <a:cs typeface="Arial" pitchFamily="34" charset="0"/>
              </a:rPr>
              <a:t>“</a:t>
            </a:r>
            <a:endParaRPr lang="ko-KR" altLang="en-US" sz="6000" b="1" dirty="0">
              <a:solidFill>
                <a:schemeClr val="accent2"/>
              </a:solidFill>
              <a:latin typeface="+mn-lt"/>
              <a:cs typeface="Arial" pitchFamily="34" charset="0"/>
            </a:endParaRPr>
          </a:p>
        </p:txBody>
      </p:sp>
      <p:sp>
        <p:nvSpPr>
          <p:cNvPr id="18" name="Picture Placeholder 2"/>
          <p:cNvSpPr>
            <a:spLocks noGrp="1"/>
          </p:cNvSpPr>
          <p:nvPr>
            <p:ph type="pic" idx="21" hasCustomPrompt="1"/>
          </p:nvPr>
        </p:nvSpPr>
        <p:spPr>
          <a:xfrm>
            <a:off x="4708087" y="2200710"/>
            <a:ext cx="1694284" cy="2476433"/>
          </a:xfrm>
          <a:prstGeom prst="rect">
            <a:avLst/>
          </a:prstGeom>
          <a:solidFill>
            <a:schemeClr val="bg1">
              <a:lumMod val="95000"/>
            </a:schemeClr>
          </a:solidFill>
          <a:ln w="25400">
            <a:solidFill>
              <a:schemeClr val="accent3"/>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TextBox 18"/>
          <p:cNvSpPr txBox="1"/>
          <p:nvPr userDrawn="1"/>
        </p:nvSpPr>
        <p:spPr>
          <a:xfrm>
            <a:off x="4564499" y="1459666"/>
            <a:ext cx="569387" cy="1015663"/>
          </a:xfrm>
          <a:prstGeom prst="rect">
            <a:avLst/>
          </a:prstGeom>
          <a:noFill/>
        </p:spPr>
        <p:txBody>
          <a:bodyPr wrap="none" rtlCol="0">
            <a:spAutoFit/>
          </a:bodyPr>
          <a:lstStyle/>
          <a:p>
            <a:r>
              <a:rPr lang="en-US" altLang="ko-KR" sz="6000" b="1" dirty="0">
                <a:solidFill>
                  <a:schemeClr val="accent3"/>
                </a:solidFill>
                <a:latin typeface="+mn-lt"/>
                <a:cs typeface="Arial" pitchFamily="34" charset="0"/>
              </a:rPr>
              <a:t>“</a:t>
            </a:r>
            <a:endParaRPr lang="ko-KR" altLang="en-US" sz="6000" b="1" dirty="0">
              <a:solidFill>
                <a:schemeClr val="accent3"/>
              </a:solidFill>
              <a:latin typeface="+mn-lt"/>
              <a:cs typeface="Arial" pitchFamily="34" charset="0"/>
            </a:endParaRPr>
          </a:p>
        </p:txBody>
      </p:sp>
      <p:sp>
        <p:nvSpPr>
          <p:cNvPr id="20" name="TextBox 19"/>
          <p:cNvSpPr txBox="1"/>
          <p:nvPr userDrawn="1"/>
        </p:nvSpPr>
        <p:spPr>
          <a:xfrm rot="10800000">
            <a:off x="5977004" y="4846421"/>
            <a:ext cx="569387" cy="1015663"/>
          </a:xfrm>
          <a:prstGeom prst="rect">
            <a:avLst/>
          </a:prstGeom>
          <a:noFill/>
        </p:spPr>
        <p:txBody>
          <a:bodyPr wrap="none" rtlCol="0">
            <a:spAutoFit/>
          </a:bodyPr>
          <a:lstStyle/>
          <a:p>
            <a:r>
              <a:rPr lang="en-US" altLang="ko-KR" sz="6000" b="1" dirty="0">
                <a:solidFill>
                  <a:schemeClr val="accent3"/>
                </a:solidFill>
                <a:latin typeface="+mn-lt"/>
                <a:cs typeface="Arial" pitchFamily="34" charset="0"/>
              </a:rPr>
              <a:t>“</a:t>
            </a:r>
            <a:endParaRPr lang="ko-KR" altLang="en-US" sz="6000" b="1" dirty="0">
              <a:solidFill>
                <a:schemeClr val="accent3"/>
              </a:solidFill>
              <a:latin typeface="+mn-lt"/>
              <a:cs typeface="Arial" pitchFamily="34" charset="0"/>
            </a:endParaRPr>
          </a:p>
        </p:txBody>
      </p:sp>
      <p:sp>
        <p:nvSpPr>
          <p:cNvPr id="24" name="Picture Placeholder 2"/>
          <p:cNvSpPr>
            <a:spLocks noGrp="1"/>
          </p:cNvSpPr>
          <p:nvPr>
            <p:ph type="pic" idx="22" hasCustomPrompt="1"/>
          </p:nvPr>
        </p:nvSpPr>
        <p:spPr>
          <a:xfrm>
            <a:off x="6711032" y="2200710"/>
            <a:ext cx="1694284" cy="2476433"/>
          </a:xfrm>
          <a:prstGeom prst="rect">
            <a:avLst/>
          </a:prstGeom>
          <a:solidFill>
            <a:schemeClr val="bg1">
              <a:lumMod val="95000"/>
            </a:schemeClr>
          </a:solidFill>
          <a:ln w="25400">
            <a:solidFill>
              <a:schemeClr val="accent4"/>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TextBox 24"/>
          <p:cNvSpPr txBox="1"/>
          <p:nvPr userDrawn="1"/>
        </p:nvSpPr>
        <p:spPr>
          <a:xfrm>
            <a:off x="6567444" y="1459666"/>
            <a:ext cx="569387" cy="1015663"/>
          </a:xfrm>
          <a:prstGeom prst="rect">
            <a:avLst/>
          </a:prstGeom>
          <a:noFill/>
        </p:spPr>
        <p:txBody>
          <a:bodyPr wrap="none" rtlCol="0">
            <a:spAutoFit/>
          </a:bodyPr>
          <a:lstStyle/>
          <a:p>
            <a:r>
              <a:rPr lang="en-US" altLang="ko-KR" sz="6000" b="1" dirty="0">
                <a:solidFill>
                  <a:schemeClr val="accent4"/>
                </a:solidFill>
                <a:latin typeface="+mn-lt"/>
                <a:cs typeface="Arial" pitchFamily="34" charset="0"/>
              </a:rPr>
              <a:t>“</a:t>
            </a:r>
            <a:endParaRPr lang="ko-KR" altLang="en-US" sz="6000" b="1" dirty="0">
              <a:solidFill>
                <a:schemeClr val="accent4"/>
              </a:solidFill>
              <a:latin typeface="+mn-lt"/>
              <a:cs typeface="Arial" pitchFamily="34" charset="0"/>
            </a:endParaRPr>
          </a:p>
        </p:txBody>
      </p:sp>
      <p:sp>
        <p:nvSpPr>
          <p:cNvPr id="26" name="TextBox 25"/>
          <p:cNvSpPr txBox="1"/>
          <p:nvPr userDrawn="1"/>
        </p:nvSpPr>
        <p:spPr>
          <a:xfrm rot="10800000">
            <a:off x="7979951" y="4846421"/>
            <a:ext cx="569387" cy="1015663"/>
          </a:xfrm>
          <a:prstGeom prst="rect">
            <a:avLst/>
          </a:prstGeom>
          <a:noFill/>
        </p:spPr>
        <p:txBody>
          <a:bodyPr wrap="none" rtlCol="0">
            <a:spAutoFit/>
          </a:bodyPr>
          <a:lstStyle/>
          <a:p>
            <a:r>
              <a:rPr lang="en-US" altLang="ko-KR" sz="6000" b="1" dirty="0">
                <a:solidFill>
                  <a:schemeClr val="accent4"/>
                </a:solidFill>
                <a:latin typeface="+mn-lt"/>
                <a:cs typeface="Arial" pitchFamily="34" charset="0"/>
              </a:rPr>
              <a:t>“</a:t>
            </a:r>
            <a:endParaRPr lang="ko-KR" altLang="en-US" sz="6000" b="1" dirty="0">
              <a:solidFill>
                <a:schemeClr val="accent4"/>
              </a:solidFill>
              <a:latin typeface="+mn-lt"/>
              <a:cs typeface="Arial" pitchFamily="34" charset="0"/>
            </a:endParaRPr>
          </a:p>
        </p:txBody>
      </p:sp>
      <p:sp>
        <p:nvSpPr>
          <p:cNvPr id="21" name="Text Placeholder 9">
            <a:extLst>
              <a:ext uri="{FF2B5EF4-FFF2-40B4-BE49-F238E27FC236}">
                <a16:creationId xmlns="" xmlns:a16="http://schemas.microsoft.com/office/drawing/2014/main" id="{D51F5F4D-AF26-4E42-A648-9F169B4F9C50}"/>
              </a:ext>
            </a:extLst>
          </p:cNvPr>
          <p:cNvSpPr>
            <a:spLocks noGrp="1"/>
          </p:cNvSpPr>
          <p:nvPr>
            <p:ph type="body" sz="quarter" idx="10" hasCustomPrompt="1"/>
          </p:nvPr>
        </p:nvSpPr>
        <p:spPr>
          <a:xfrm>
            <a:off x="0" y="164640"/>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22" name="Text Placeholder 9">
            <a:extLst>
              <a:ext uri="{FF2B5EF4-FFF2-40B4-BE49-F238E27FC236}">
                <a16:creationId xmlns="" xmlns:a16="http://schemas.microsoft.com/office/drawing/2014/main" id="{45905915-7BC8-4C72-B443-E5B791BC98DE}"/>
              </a:ext>
            </a:extLst>
          </p:cNvPr>
          <p:cNvSpPr>
            <a:spLocks noGrp="1"/>
          </p:cNvSpPr>
          <p:nvPr>
            <p:ph type="body" sz="quarter" idx="11" hasCustomPrompt="1"/>
          </p:nvPr>
        </p:nvSpPr>
        <p:spPr>
          <a:xfrm>
            <a:off x="0" y="932725"/>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8100399" y="5527950"/>
            <a:ext cx="848311" cy="1178705"/>
          </a:xfrm>
          <a:prstGeom prst="rect">
            <a:avLst/>
          </a:prstGeom>
        </p:spPr>
      </p:pic>
    </p:spTree>
    <p:extLst>
      <p:ext uri="{BB962C8B-B14F-4D97-AF65-F5344CB8AC3E}">
        <p14:creationId xmlns:p14="http://schemas.microsoft.com/office/powerpoint/2010/main" xmlns="" val="167268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508" y="1847104"/>
            <a:ext cx="3060911" cy="494226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icture Placeholder 2"/>
          <p:cNvSpPr>
            <a:spLocks noGrp="1"/>
          </p:cNvSpPr>
          <p:nvPr>
            <p:ph type="pic" idx="1" hasCustomPrompt="1"/>
          </p:nvPr>
        </p:nvSpPr>
        <p:spPr>
          <a:xfrm>
            <a:off x="849302" y="2031305"/>
            <a:ext cx="1765288" cy="363576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Text Placeholder 9">
            <a:extLst>
              <a:ext uri="{FF2B5EF4-FFF2-40B4-BE49-F238E27FC236}">
                <a16:creationId xmlns="" xmlns:a16="http://schemas.microsoft.com/office/drawing/2014/main" id="{EDC0AA38-FF1B-46A5-B781-E94C0DAF549D}"/>
              </a:ext>
            </a:extLst>
          </p:cNvPr>
          <p:cNvSpPr>
            <a:spLocks noGrp="1"/>
          </p:cNvSpPr>
          <p:nvPr>
            <p:ph type="body" sz="quarter" idx="10" hasCustomPrompt="1"/>
          </p:nvPr>
        </p:nvSpPr>
        <p:spPr>
          <a:xfrm>
            <a:off x="0" y="164640"/>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 xmlns:a16="http://schemas.microsoft.com/office/drawing/2014/main" id="{6C57DDDA-918B-4F4E-B705-53DBB230A5C5}"/>
              </a:ext>
            </a:extLst>
          </p:cNvPr>
          <p:cNvSpPr>
            <a:spLocks noGrp="1"/>
          </p:cNvSpPr>
          <p:nvPr>
            <p:ph type="body" sz="quarter" idx="11" hasCustomPrompt="1"/>
          </p:nvPr>
        </p:nvSpPr>
        <p:spPr>
          <a:xfrm>
            <a:off x="0" y="932725"/>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xmlns="" val="3925506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459"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648247" y="1700813"/>
            <a:ext cx="2526010" cy="335815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888607" y="1700813"/>
            <a:ext cx="2526010" cy="335815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Picture Placeholder 2"/>
          <p:cNvSpPr>
            <a:spLocks noGrp="1"/>
          </p:cNvSpPr>
          <p:nvPr>
            <p:ph type="pic" idx="1" hasCustomPrompt="1"/>
          </p:nvPr>
        </p:nvSpPr>
        <p:spPr>
          <a:xfrm>
            <a:off x="1748616" y="1832546"/>
            <a:ext cx="2319328" cy="21131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2" hasCustomPrompt="1"/>
          </p:nvPr>
        </p:nvSpPr>
        <p:spPr>
          <a:xfrm>
            <a:off x="4986924" y="1832546"/>
            <a:ext cx="2319328" cy="21131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 xmlns:a16="http://schemas.microsoft.com/office/drawing/2014/main" id="{586A1ABE-161D-4DB1-B774-1153E4471A63}"/>
              </a:ext>
            </a:extLst>
          </p:cNvPr>
          <p:cNvSpPr>
            <a:spLocks noGrp="1"/>
          </p:cNvSpPr>
          <p:nvPr>
            <p:ph type="body" sz="quarter" idx="10" hasCustomPrompt="1"/>
          </p:nvPr>
        </p:nvSpPr>
        <p:spPr>
          <a:xfrm>
            <a:off x="0" y="164640"/>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 xmlns:a16="http://schemas.microsoft.com/office/drawing/2014/main" id="{67369799-0345-405E-A17B-2F89B880EF71}"/>
              </a:ext>
            </a:extLst>
          </p:cNvPr>
          <p:cNvSpPr>
            <a:spLocks noGrp="1"/>
          </p:cNvSpPr>
          <p:nvPr>
            <p:ph type="body" sz="quarter" idx="11" hasCustomPrompt="1"/>
          </p:nvPr>
        </p:nvSpPr>
        <p:spPr>
          <a:xfrm>
            <a:off x="0" y="932725"/>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xmlns="" val="351501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305644" y="0"/>
            <a:ext cx="2532712" cy="220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3305644" y="2325000"/>
            <a:ext cx="2532712" cy="220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3305644" y="4650000"/>
            <a:ext cx="2532712" cy="220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1976481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9144000" cy="333298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963785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5838356" y="0"/>
            <a:ext cx="33056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Picture Placeholder 2"/>
          <p:cNvSpPr>
            <a:spLocks noGrp="1"/>
          </p:cNvSpPr>
          <p:nvPr>
            <p:ph type="pic" idx="1" hasCustomPrompt="1"/>
          </p:nvPr>
        </p:nvSpPr>
        <p:spPr>
          <a:xfrm>
            <a:off x="3305644" y="0"/>
            <a:ext cx="2532712"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34844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ame 5"/>
          <p:cNvSpPr/>
          <p:nvPr userDrawn="1"/>
        </p:nvSpPr>
        <p:spPr>
          <a:xfrm>
            <a:off x="1225325" y="1701484"/>
            <a:ext cx="3816000" cy="4416000"/>
          </a:xfrm>
          <a:prstGeom prst="frame">
            <a:avLst>
              <a:gd name="adj1" fmla="val 191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Picture Placeholder 2"/>
          <p:cNvSpPr>
            <a:spLocks noGrp="1"/>
          </p:cNvSpPr>
          <p:nvPr>
            <p:ph type="pic" idx="1" hasCustomPrompt="1"/>
          </p:nvPr>
        </p:nvSpPr>
        <p:spPr>
          <a:xfrm>
            <a:off x="727001" y="740701"/>
            <a:ext cx="3816424" cy="4416000"/>
          </a:xfrm>
          <a:prstGeom prst="rect">
            <a:avLst/>
          </a:prstGeom>
          <a:solidFill>
            <a:schemeClr val="bg1">
              <a:lumMod val="95000"/>
            </a:schemeClr>
          </a:solidFill>
          <a:effectLst>
            <a:outerShdw blurRad="50800" dist="38100" dir="2700000" algn="tl" rotWithShape="0">
              <a:prstClr val="black">
                <a:alpha val="40000"/>
              </a:prstClr>
            </a:outerShdw>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853902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그림 개체 틀 5">
            <a:extLst>
              <a:ext uri="{FF2B5EF4-FFF2-40B4-BE49-F238E27FC236}">
                <a16:creationId xmlns="" xmlns:a16="http://schemas.microsoft.com/office/drawing/2014/main" id="{A4689631-BD19-446A-8744-6C48B21546F9}"/>
              </a:ext>
            </a:extLst>
          </p:cNvPr>
          <p:cNvSpPr>
            <a:spLocks noGrp="1"/>
          </p:cNvSpPr>
          <p:nvPr>
            <p:ph type="pic" idx="11" hasCustomPrompt="1"/>
          </p:nvPr>
        </p:nvSpPr>
        <p:spPr>
          <a:xfrm>
            <a:off x="707428" y="557723"/>
            <a:ext cx="7969461" cy="5550983"/>
          </a:xfrm>
          <a:custGeom>
            <a:avLst/>
            <a:gdLst>
              <a:gd name="connsiteX0" fmla="*/ 0 w 7969461"/>
              <a:gd name="connsiteY0" fmla="*/ 0 h 4163237"/>
              <a:gd name="connsiteX1" fmla="*/ 7969461 w 7969461"/>
              <a:gd name="connsiteY1" fmla="*/ 0 h 4163237"/>
              <a:gd name="connsiteX2" fmla="*/ 7969461 w 7969461"/>
              <a:gd name="connsiteY2" fmla="*/ 4163237 h 4163237"/>
            </a:gdLst>
            <a:ahLst/>
            <a:cxnLst>
              <a:cxn ang="0">
                <a:pos x="connsiteX0" y="connsiteY0"/>
              </a:cxn>
              <a:cxn ang="0">
                <a:pos x="connsiteX1" y="connsiteY1"/>
              </a:cxn>
              <a:cxn ang="0">
                <a:pos x="connsiteX2" y="connsiteY2"/>
              </a:cxn>
            </a:cxnLst>
            <a:rect l="l" t="t" r="r" b="b"/>
            <a:pathLst>
              <a:path w="7969461" h="4163237">
                <a:moveTo>
                  <a:pt x="0" y="0"/>
                </a:moveTo>
                <a:lnTo>
                  <a:pt x="7969461" y="0"/>
                </a:lnTo>
                <a:lnTo>
                  <a:pt x="7969461" y="4163237"/>
                </a:lnTo>
                <a:close/>
              </a:path>
            </a:pathLst>
          </a:custGeom>
          <a:solidFill>
            <a:schemeClr val="bg1">
              <a:lumMod val="95000"/>
            </a:schemeClr>
          </a:solidFill>
        </p:spPr>
        <p:txBody>
          <a:bodyPr wrap="square" tIns="360000" anchor="t">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그림 개체 틀 6">
            <a:extLst>
              <a:ext uri="{FF2B5EF4-FFF2-40B4-BE49-F238E27FC236}">
                <a16:creationId xmlns="" xmlns:a16="http://schemas.microsoft.com/office/drawing/2014/main" id="{E3AF9713-9B3A-4DAB-9E7B-6351A9AA7B18}"/>
              </a:ext>
            </a:extLst>
          </p:cNvPr>
          <p:cNvSpPr>
            <a:spLocks noGrp="1"/>
          </p:cNvSpPr>
          <p:nvPr>
            <p:ph type="pic" idx="12" hasCustomPrompt="1"/>
          </p:nvPr>
        </p:nvSpPr>
        <p:spPr>
          <a:xfrm>
            <a:off x="443152" y="740324"/>
            <a:ext cx="8002200" cy="5578309"/>
          </a:xfrm>
          <a:custGeom>
            <a:avLst/>
            <a:gdLst>
              <a:gd name="connsiteX0" fmla="*/ 19050 w 8002200"/>
              <a:gd name="connsiteY0" fmla="*/ 0 h 4183732"/>
              <a:gd name="connsiteX1" fmla="*/ 8002200 w 8002200"/>
              <a:gd name="connsiteY1" fmla="*/ 4174207 h 4183732"/>
              <a:gd name="connsiteX2" fmla="*/ 0 w 8002200"/>
              <a:gd name="connsiteY2" fmla="*/ 4183732 h 4183732"/>
            </a:gdLst>
            <a:ahLst/>
            <a:cxnLst>
              <a:cxn ang="0">
                <a:pos x="connsiteX0" y="connsiteY0"/>
              </a:cxn>
              <a:cxn ang="0">
                <a:pos x="connsiteX1" y="connsiteY1"/>
              </a:cxn>
              <a:cxn ang="0">
                <a:pos x="connsiteX2" y="connsiteY2"/>
              </a:cxn>
            </a:cxnLst>
            <a:rect l="l" t="t" r="r" b="b"/>
            <a:pathLst>
              <a:path w="8002200" h="4183732">
                <a:moveTo>
                  <a:pt x="19050" y="0"/>
                </a:moveTo>
                <a:lnTo>
                  <a:pt x="8002200" y="4174207"/>
                </a:lnTo>
                <a:lnTo>
                  <a:pt x="0" y="4183732"/>
                </a:lnTo>
                <a:close/>
              </a:path>
            </a:pathLst>
          </a:custGeom>
          <a:solidFill>
            <a:schemeClr val="bg1">
              <a:lumMod val="95000"/>
            </a:schemeClr>
          </a:solidFill>
        </p:spPr>
        <p:txBody>
          <a:bodyPr wrap="square" bIns="360000" anchor="b">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4152353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2468896"/>
            <a:ext cx="2232000" cy="38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4608000" y="2468896"/>
            <a:ext cx="2232000" cy="38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6912000" y="2468896"/>
            <a:ext cx="2232000" cy="38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304000" y="2468896"/>
            <a:ext cx="2232000" cy="384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Text Placeholder 9">
            <a:extLst>
              <a:ext uri="{FF2B5EF4-FFF2-40B4-BE49-F238E27FC236}">
                <a16:creationId xmlns="" xmlns:a16="http://schemas.microsoft.com/office/drawing/2014/main" id="{4BF4C512-4DAE-4643-9257-7408E3DC3D67}"/>
              </a:ext>
            </a:extLst>
          </p:cNvPr>
          <p:cNvSpPr>
            <a:spLocks noGrp="1"/>
          </p:cNvSpPr>
          <p:nvPr>
            <p:ph type="body" sz="quarter" idx="10" hasCustomPrompt="1"/>
          </p:nvPr>
        </p:nvSpPr>
        <p:spPr>
          <a:xfrm>
            <a:off x="0" y="164640"/>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3" name="Text Placeholder 9">
            <a:extLst>
              <a:ext uri="{FF2B5EF4-FFF2-40B4-BE49-F238E27FC236}">
                <a16:creationId xmlns="" xmlns:a16="http://schemas.microsoft.com/office/drawing/2014/main" id="{98EDD950-F5C9-45A4-8368-CFD06C272958}"/>
              </a:ext>
            </a:extLst>
          </p:cNvPr>
          <p:cNvSpPr>
            <a:spLocks noGrp="1"/>
          </p:cNvSpPr>
          <p:nvPr>
            <p:ph type="body" sz="quarter" idx="11" hasCustomPrompt="1"/>
          </p:nvPr>
        </p:nvSpPr>
        <p:spPr>
          <a:xfrm>
            <a:off x="0" y="932725"/>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xmlns="" val="25430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12348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xmlns="" val="283872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727939"/>
            <a:ext cx="9144000" cy="76808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5546825"/>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Oval 1"/>
          <p:cNvSpPr/>
          <p:nvPr/>
        </p:nvSpPr>
        <p:spPr>
          <a:xfrm>
            <a:off x="3203848" y="644692"/>
            <a:ext cx="2736304" cy="3648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95936" y="1412776"/>
            <a:ext cx="1434734" cy="1993525"/>
          </a:xfrm>
          <a:prstGeom prst="rect">
            <a:avLst/>
          </a:prstGeom>
        </p:spPr>
      </p:pic>
    </p:spTree>
    <p:extLst>
      <p:ext uri="{BB962C8B-B14F-4D97-AF65-F5344CB8AC3E}">
        <p14:creationId xmlns:p14="http://schemas.microsoft.com/office/powerpoint/2010/main" xmlns=""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40"/>
            <a:ext cx="9144000" cy="768085"/>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508790"/>
            <a:ext cx="2849840"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796671"/>
            <a:ext cx="108520"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08927" y="1734661"/>
            <a:ext cx="669775"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xmlns="" val="73818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4860032" y="1220757"/>
            <a:ext cx="3312368" cy="4416491"/>
            <a:chOff x="5112060" y="1203598"/>
            <a:chExt cx="3312368" cy="3312368"/>
          </a:xfrm>
        </p:grpSpPr>
        <p:sp>
          <p:nvSpPr>
            <p:cNvPr id="3" name="Oval 2"/>
            <p:cNvSpPr/>
            <p:nvPr userDrawn="1"/>
          </p:nvSpPr>
          <p:spPr>
            <a:xfrm>
              <a:off x="5184068" y="1275606"/>
              <a:ext cx="3168352" cy="31683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6"/>
            <p:cNvSpPr/>
            <p:nvPr userDrawn="1"/>
          </p:nvSpPr>
          <p:spPr>
            <a:xfrm>
              <a:off x="5112060" y="1203598"/>
              <a:ext cx="3312368" cy="3312368"/>
            </a:xfrm>
            <a:prstGeom prst="ellipse">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Parallelogram 1"/>
          <p:cNvSpPr/>
          <p:nvPr userDrawn="1"/>
        </p:nvSpPr>
        <p:spPr>
          <a:xfrm>
            <a:off x="0" y="0"/>
            <a:ext cx="4968552" cy="6858000"/>
          </a:xfrm>
          <a:prstGeom prst="parallelogram">
            <a:avLst>
              <a:gd name="adj" fmla="val 550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4932040" y="2564905"/>
            <a:ext cx="3168352" cy="1319259"/>
          </a:xfrm>
          <a:prstGeom prst="rect">
            <a:avLst/>
          </a:prstGeom>
        </p:spPr>
        <p:txBody>
          <a:bodyPr anchor="ctr"/>
          <a:lstStyle>
            <a:lvl1pPr marL="0" indent="0" algn="ctr">
              <a:lnSpc>
                <a:spcPct val="80000"/>
              </a:lnSpc>
              <a:buNone/>
              <a:defRPr sz="3600" b="0" baseline="0">
                <a:solidFill>
                  <a:schemeClr val="accent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932040" y="3853685"/>
            <a:ext cx="3168352" cy="631435"/>
          </a:xfrm>
          <a:prstGeom prst="rect">
            <a:avLst/>
          </a:prstGeom>
        </p:spPr>
        <p:txBody>
          <a:bodyPr anchor="ctr"/>
          <a:lstStyle>
            <a:lvl1pPr marL="0" indent="0" algn="ctr">
              <a:lnSpc>
                <a:spcPct val="90000"/>
              </a:lnSpc>
              <a:buNone/>
              <a:defRPr sz="1200" b="0" baseline="0">
                <a:solidFill>
                  <a:schemeClr val="accent1"/>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5" name="Picture 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447450" y="1819522"/>
            <a:ext cx="2316681" cy="3218967"/>
          </a:xfrm>
          <a:prstGeom prst="rect">
            <a:avLst/>
          </a:prstGeom>
        </p:spPr>
      </p:pic>
    </p:spTree>
    <p:extLst>
      <p:ext uri="{BB962C8B-B14F-4D97-AF65-F5344CB8AC3E}">
        <p14:creationId xmlns:p14="http://schemas.microsoft.com/office/powerpoint/2010/main" xmlns="" val="1738235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3885" y="4650640"/>
            <a:ext cx="4428445" cy="1527050"/>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141530" y="3581705"/>
            <a:ext cx="6400800" cy="1068935"/>
          </a:xfrm>
        </p:spPr>
        <p:txBody>
          <a:bodyPr>
            <a:normAutofit/>
          </a:bodyPr>
          <a:lstStyle>
            <a:lvl1pPr marL="0" indent="0" algn="r">
              <a:buNone/>
              <a:defRPr sz="2600">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3AFA4D-7D83-4281-8B83-89E893BC8682}" type="datetimeFigureOut">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41A0-79DD-4DC2-8828-C83852C8A7AD}"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6566315" cy="610820"/>
          </a:xfrm>
        </p:spPr>
        <p:txBody>
          <a:bodyPr>
            <a:normAutofit/>
          </a:bodyPr>
          <a:lstStyle>
            <a:lvl1pPr algn="l">
              <a:defRPr sz="3600">
                <a:solidFill>
                  <a:schemeClr val="accent6">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1901949"/>
            <a:ext cx="6413610" cy="412303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3AFA4D-7D83-4281-8B83-89E893BC8682}" type="datetimeFigureOut">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41A0-79DD-4DC2-8828-C83852C8A7AD}"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accent6">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0CD552-C10E-614A-B810-77E320220E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8EADF-C030-F84C-ADA0-FD2E39B5A33F}" type="slidenum">
              <a:rPr lang="en-US" smtClean="0"/>
              <a:pPr/>
              <a:t>‹#›</a:t>
            </a:fld>
            <a:endParaRPr lang="en-US" dirty="0"/>
          </a:p>
        </p:txBody>
      </p:sp>
    </p:spTree>
    <p:extLst>
      <p:ext uri="{BB962C8B-B14F-4D97-AF65-F5344CB8AC3E}">
        <p14:creationId xmlns="" xmlns:p14="http://schemas.microsoft.com/office/powerpoint/2010/main" val="1629391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0CD552-C10E-614A-B810-77E320220E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8EADF-C030-F84C-ADA0-FD2E39B5A33F}" type="slidenum">
              <a:rPr lang="en-US" smtClean="0"/>
              <a:pPr/>
              <a:t>‹#›</a:t>
            </a:fld>
            <a:endParaRPr lang="en-US" dirty="0"/>
          </a:p>
        </p:txBody>
      </p:sp>
    </p:spTree>
    <p:extLst>
      <p:ext uri="{BB962C8B-B14F-4D97-AF65-F5344CB8AC3E}">
        <p14:creationId xmlns="" xmlns:p14="http://schemas.microsoft.com/office/powerpoint/2010/main" val="3863441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0CD552-C10E-614A-B810-77E320220E26}"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98EADF-C030-F84C-ADA0-FD2E39B5A33F}" type="slidenum">
              <a:rPr lang="en-US" smtClean="0"/>
              <a:pPr/>
              <a:t>‹#›</a:t>
            </a:fld>
            <a:endParaRPr lang="en-US" dirty="0"/>
          </a:p>
        </p:txBody>
      </p:sp>
    </p:spTree>
    <p:extLst>
      <p:ext uri="{BB962C8B-B14F-4D97-AF65-F5344CB8AC3E}">
        <p14:creationId xmlns="" xmlns:p14="http://schemas.microsoft.com/office/powerpoint/2010/main" val="3556791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291130"/>
            <a:ext cx="6244435" cy="532180"/>
          </a:xfrm>
        </p:spPr>
        <p:txBody>
          <a:bodyPr>
            <a:normAutofit/>
          </a:bodyPr>
          <a:lstStyle>
            <a:lvl1pPr algn="l">
              <a:defRPr sz="3600">
                <a:solidFill>
                  <a:schemeClr val="accent6">
                    <a:lumMod val="60000"/>
                    <a:lumOff val="4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1670" y="1901950"/>
            <a:ext cx="3817625" cy="773424"/>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1670" y="2665475"/>
            <a:ext cx="381762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7410" y="1901950"/>
            <a:ext cx="3817625" cy="773424"/>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7410" y="2665475"/>
            <a:ext cx="381762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0CD552-C10E-614A-B810-77E320220E26}" type="datetimeFigureOut">
              <a:rPr lang="en-US" smtClean="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98EADF-C030-F84C-ADA0-FD2E39B5A33F}" type="slidenum">
              <a:rPr lang="en-US" smtClean="0"/>
              <a:pPr/>
              <a:t>‹#›</a:t>
            </a:fld>
            <a:endParaRPr lang="en-US" dirty="0"/>
          </a:p>
        </p:txBody>
      </p:sp>
    </p:spTree>
    <p:extLst>
      <p:ext uri="{BB962C8B-B14F-4D97-AF65-F5344CB8AC3E}">
        <p14:creationId xmlns="" xmlns:p14="http://schemas.microsoft.com/office/powerpoint/2010/main" val="4122911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0CD552-C10E-614A-B810-77E320220E26}" type="datetimeFigureOut">
              <a:rPr lang="en-US" smtClean="0"/>
              <a:pPr/>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98EADF-C030-F84C-ADA0-FD2E39B5A33F}" type="slidenum">
              <a:rPr lang="en-US" smtClean="0"/>
              <a:pPr/>
              <a:t>‹#›</a:t>
            </a:fld>
            <a:endParaRPr lang="en-US" dirty="0"/>
          </a:p>
        </p:txBody>
      </p:sp>
    </p:spTree>
    <p:extLst>
      <p:ext uri="{BB962C8B-B14F-4D97-AF65-F5344CB8AC3E}">
        <p14:creationId xmlns="" xmlns:p14="http://schemas.microsoft.com/office/powerpoint/2010/main" val="3029773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3887" y="4650640"/>
            <a:ext cx="4428445" cy="1527051"/>
          </a:xfrm>
          <a:prstGeom prst="rect">
            <a:avLst/>
          </a:prstGeo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141530" y="3581706"/>
            <a:ext cx="6400800" cy="1068935"/>
          </a:xfrm>
          <a:prstGeom prst="rect">
            <a:avLst/>
          </a:prstGeom>
        </p:spPr>
        <p:txBody>
          <a:bodyPr>
            <a:normAutofit/>
          </a:bodyPr>
          <a:lstStyle>
            <a:lvl1pPr marL="0" indent="0" algn="r">
              <a:buNone/>
              <a:defRPr sz="2600">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F63AFA4D-7D83-4281-8B83-89E893BC8682}" type="datetimeFigureOut">
              <a:rPr lang="en-US" smtClean="0"/>
              <a:pPr/>
              <a:t>2/8/2021</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A79941A0-79DD-4DC2-8828-C83852C8A7AD}"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CD552-C10E-614A-B810-77E320220E26}"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98EADF-C030-F84C-ADA0-FD2E39B5A33F}" type="slidenum">
              <a:rPr lang="en-US" smtClean="0"/>
              <a:pPr/>
              <a:t>‹#›</a:t>
            </a:fld>
            <a:endParaRPr lang="en-US" dirty="0"/>
          </a:p>
        </p:txBody>
      </p:sp>
    </p:spTree>
    <p:extLst>
      <p:ext uri="{BB962C8B-B14F-4D97-AF65-F5344CB8AC3E}">
        <p14:creationId xmlns="" xmlns:p14="http://schemas.microsoft.com/office/powerpoint/2010/main" val="3174452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CD552-C10E-614A-B810-77E320220E26}"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98EADF-C030-F84C-ADA0-FD2E39B5A33F}" type="slidenum">
              <a:rPr lang="en-US" smtClean="0"/>
              <a:pPr/>
              <a:t>‹#›</a:t>
            </a:fld>
            <a:endParaRPr lang="en-US" dirty="0"/>
          </a:p>
        </p:txBody>
      </p:sp>
    </p:spTree>
    <p:extLst>
      <p:ext uri="{BB962C8B-B14F-4D97-AF65-F5344CB8AC3E}">
        <p14:creationId xmlns="" xmlns:p14="http://schemas.microsoft.com/office/powerpoint/2010/main" val="477607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0CD552-C10E-614A-B810-77E320220E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8EADF-C030-F84C-ADA0-FD2E39B5A33F}" type="slidenum">
              <a:rPr lang="en-US" smtClean="0"/>
              <a:pPr/>
              <a:t>‹#›</a:t>
            </a:fld>
            <a:endParaRPr lang="en-US" dirty="0"/>
          </a:p>
        </p:txBody>
      </p:sp>
    </p:spTree>
    <p:extLst>
      <p:ext uri="{BB962C8B-B14F-4D97-AF65-F5344CB8AC3E}">
        <p14:creationId xmlns="" xmlns:p14="http://schemas.microsoft.com/office/powerpoint/2010/main" val="3428665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0CD552-C10E-614A-B810-77E320220E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8EADF-C030-F84C-ADA0-FD2E39B5A33F}" type="slidenum">
              <a:rPr lang="en-US" smtClean="0"/>
              <a:pPr/>
              <a:t>‹#›</a:t>
            </a:fld>
            <a:endParaRPr lang="en-US" dirty="0"/>
          </a:p>
        </p:txBody>
      </p:sp>
    </p:spTree>
    <p:extLst>
      <p:ext uri="{BB962C8B-B14F-4D97-AF65-F5344CB8AC3E}">
        <p14:creationId xmlns="" xmlns:p14="http://schemas.microsoft.com/office/powerpoint/2010/main" val="89360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6"/>
            <a:ext cx="6566315" cy="610820"/>
          </a:xfrm>
          <a:prstGeom prst="rect">
            <a:avLst/>
          </a:prstGeom>
        </p:spPr>
        <p:txBody>
          <a:bodyPr>
            <a:normAutofit/>
          </a:bodyPr>
          <a:lstStyle>
            <a:lvl1pPr algn="l">
              <a:defRPr sz="3600">
                <a:solidFill>
                  <a:schemeClr val="accent6">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1901949"/>
            <a:ext cx="6413610" cy="4123035"/>
          </a:xfrm>
          <a:prstGeom prst="rect">
            <a:avLst/>
          </a:prstGeo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F63AFA4D-7D83-4281-8B83-89E893BC8682}" type="datetimeFigureOut">
              <a:rPr lang="en-US" smtClean="0"/>
              <a:pPr/>
              <a:t>2/8/2021</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A79941A0-79DD-4DC2-8828-C83852C8A7AD}"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F63AFA4D-7D83-4281-8B83-89E893BC8682}" type="datetimeFigureOut">
              <a:rPr lang="en-US" smtClean="0"/>
              <a:pPr/>
              <a:t>2/8/2021</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A79941A0-79DD-4DC2-8828-C83852C8A7AD}"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40"/>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0" y="932725"/>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xmlns="" val="87571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6501341"/>
            <a:ext cx="9144000" cy="356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 Placeholder 9">
            <a:extLst>
              <a:ext uri="{FF2B5EF4-FFF2-40B4-BE49-F238E27FC236}">
                <a16:creationId xmlns="" xmlns:a16="http://schemas.microsoft.com/office/drawing/2014/main" id="{BB950223-00FB-4696-91A1-2942A42439C6}"/>
              </a:ext>
            </a:extLst>
          </p:cNvPr>
          <p:cNvSpPr>
            <a:spLocks noGrp="1"/>
          </p:cNvSpPr>
          <p:nvPr>
            <p:ph type="body" sz="quarter" idx="10" hasCustomPrompt="1"/>
          </p:nvPr>
        </p:nvSpPr>
        <p:spPr>
          <a:xfrm>
            <a:off x="0" y="164640"/>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7" name="Text Placeholder 9">
            <a:extLst>
              <a:ext uri="{FF2B5EF4-FFF2-40B4-BE49-F238E27FC236}">
                <a16:creationId xmlns="" xmlns:a16="http://schemas.microsoft.com/office/drawing/2014/main" id="{53766E37-EEB2-4FF0-8A85-A793B8C2412E}"/>
              </a:ext>
            </a:extLst>
          </p:cNvPr>
          <p:cNvSpPr>
            <a:spLocks noGrp="1"/>
          </p:cNvSpPr>
          <p:nvPr>
            <p:ph type="body" sz="quarter" idx="11" hasCustomPrompt="1"/>
          </p:nvPr>
        </p:nvSpPr>
        <p:spPr>
          <a:xfrm>
            <a:off x="0" y="932725"/>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8100399" y="5527950"/>
            <a:ext cx="848311" cy="1178705"/>
          </a:xfrm>
          <a:prstGeom prst="rect">
            <a:avLst/>
          </a:prstGeom>
        </p:spPr>
      </p:pic>
    </p:spTree>
    <p:extLst>
      <p:ext uri="{BB962C8B-B14F-4D97-AF65-F5344CB8AC3E}">
        <p14:creationId xmlns:p14="http://schemas.microsoft.com/office/powerpoint/2010/main" xmlns="" val="31290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2699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D15A12"/>
              </a:solidFill>
            </a:endParaRPr>
          </a:p>
        </p:txBody>
      </p:sp>
      <p:sp>
        <p:nvSpPr>
          <p:cNvPr id="6" name="Text Placeholder 9"/>
          <p:cNvSpPr>
            <a:spLocks noGrp="1"/>
          </p:cNvSpPr>
          <p:nvPr>
            <p:ph type="body" sz="quarter" idx="10" hasCustomPrompt="1"/>
          </p:nvPr>
        </p:nvSpPr>
        <p:spPr>
          <a:xfrm>
            <a:off x="233772" y="3621024"/>
            <a:ext cx="2232248" cy="1920213"/>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Columns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690600" y="4869163"/>
            <a:ext cx="892306" cy="1239836"/>
          </a:xfrm>
          <a:prstGeom prst="rect">
            <a:avLst/>
          </a:prstGeom>
        </p:spPr>
      </p:pic>
    </p:spTree>
    <p:extLst>
      <p:ext uri="{BB962C8B-B14F-4D97-AF65-F5344CB8AC3E}">
        <p14:creationId xmlns:p14="http://schemas.microsoft.com/office/powerpoint/2010/main" xmlns="" val="54370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971600" y="2372884"/>
            <a:ext cx="7272808" cy="3072341"/>
          </a:xfrm>
          <a:prstGeom prst="rect">
            <a:avLst/>
          </a:prstGeom>
          <a:no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3065165" y="844915"/>
            <a:ext cx="3456384" cy="768084"/>
          </a:xfrm>
          <a:prstGeom prst="rect">
            <a:avLst/>
          </a:prstGeom>
        </p:spPr>
        <p:txBody>
          <a:bodyPr anchor="ctr"/>
          <a:lstStyle>
            <a:lvl1pPr marL="0" indent="0" algn="ctr">
              <a:buNone/>
              <a:defRPr sz="3600" b="1" baseline="0">
                <a:solidFill>
                  <a:schemeClr val="accent1"/>
                </a:solidFill>
                <a:latin typeface="+mj-lt"/>
                <a:cs typeface="Arial" pitchFamily="34" charset="0"/>
              </a:defRPr>
            </a:lvl1pPr>
          </a:lstStyle>
          <a:p>
            <a:pPr lvl="0"/>
            <a:r>
              <a:rPr lang="en-US" altLang="ko-KR" dirty="0"/>
              <a:t>Welcome!!</a:t>
            </a:r>
          </a:p>
        </p:txBody>
      </p:sp>
      <p:sp>
        <p:nvSpPr>
          <p:cNvPr id="11" name="Text Placeholder 9"/>
          <p:cNvSpPr>
            <a:spLocks noGrp="1"/>
          </p:cNvSpPr>
          <p:nvPr>
            <p:ph type="body" sz="quarter" idx="11" hasCustomPrompt="1"/>
          </p:nvPr>
        </p:nvSpPr>
        <p:spPr>
          <a:xfrm>
            <a:off x="3065017" y="1663797"/>
            <a:ext cx="3456384"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Oval 1"/>
          <p:cNvSpPr/>
          <p:nvPr userDrawn="1"/>
        </p:nvSpPr>
        <p:spPr>
          <a:xfrm>
            <a:off x="1403648" y="1329465"/>
            <a:ext cx="1584176" cy="2112235"/>
          </a:xfrm>
          <a:prstGeom prst="ellipse">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63695" y="1663799"/>
            <a:ext cx="951045" cy="1321452"/>
          </a:xfrm>
          <a:prstGeom prst="rect">
            <a:avLst/>
          </a:prstGeom>
        </p:spPr>
      </p:pic>
    </p:spTree>
    <p:extLst>
      <p:ext uri="{BB962C8B-B14F-4D97-AF65-F5344CB8AC3E}">
        <p14:creationId xmlns:p14="http://schemas.microsoft.com/office/powerpoint/2010/main" xmlns="" val="5080109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366830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375555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54710703"/>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1"/>
            <a:ext cx="7772400" cy="1470025"/>
          </a:xfrm>
        </p:spPr>
        <p:txBody>
          <a:bodyPr>
            <a:noAutofit/>
          </a:bodyPr>
          <a:lstStyle/>
          <a:p>
            <a:r>
              <a:rPr lang="en-US" sz="6000" dirty="0" smtClean="0"/>
              <a:t>Inclusion of </a:t>
            </a:r>
            <a:br>
              <a:rPr lang="en-US" sz="6000" dirty="0" smtClean="0"/>
            </a:br>
            <a:r>
              <a:rPr lang="en-US" sz="6000" dirty="0" smtClean="0"/>
              <a:t>Persons with Disabilities</a:t>
            </a:r>
            <a:endParaRPr lang="en-US" sz="6000" dirty="0"/>
          </a:p>
        </p:txBody>
      </p:sp>
      <p:sp>
        <p:nvSpPr>
          <p:cNvPr id="3" name="Subtitle 2"/>
          <p:cNvSpPr>
            <a:spLocks noGrp="1"/>
          </p:cNvSpPr>
          <p:nvPr>
            <p:ph type="subTitle" idx="1"/>
          </p:nvPr>
        </p:nvSpPr>
        <p:spPr>
          <a:xfrm>
            <a:off x="2743200" y="4495800"/>
            <a:ext cx="6400800" cy="1752600"/>
          </a:xfrm>
        </p:spPr>
        <p:txBody>
          <a:bodyPr>
            <a:noAutofit/>
          </a:bodyPr>
          <a:lstStyle/>
          <a:p>
            <a:pPr>
              <a:defRPr/>
            </a:pPr>
            <a:r>
              <a:rPr lang="en-US" sz="2400" b="1" dirty="0" err="1" smtClean="0">
                <a:solidFill>
                  <a:schemeClr val="bg1">
                    <a:lumMod val="95000"/>
                  </a:schemeClr>
                </a:solidFill>
              </a:rPr>
              <a:t>Dr.M.Prabavathy</a:t>
            </a:r>
            <a:endParaRPr lang="en-US" sz="2400" b="1" dirty="0">
              <a:solidFill>
                <a:schemeClr val="bg1">
                  <a:lumMod val="95000"/>
                </a:schemeClr>
              </a:solidFill>
            </a:endParaRPr>
          </a:p>
          <a:p>
            <a:pPr>
              <a:defRPr/>
            </a:pPr>
            <a:r>
              <a:rPr lang="en-US" sz="2400" b="1" dirty="0" smtClean="0">
                <a:solidFill>
                  <a:schemeClr val="bg1">
                    <a:lumMod val="95000"/>
                  </a:schemeClr>
                </a:solidFill>
              </a:rPr>
              <a:t>Centre </a:t>
            </a:r>
            <a:r>
              <a:rPr lang="en-US" sz="2400" b="1" dirty="0">
                <a:solidFill>
                  <a:schemeClr val="bg1">
                    <a:lumMod val="95000"/>
                  </a:schemeClr>
                </a:solidFill>
              </a:rPr>
              <a:t>for Differently Abled Persons</a:t>
            </a:r>
          </a:p>
          <a:p>
            <a:pPr>
              <a:defRPr/>
            </a:pPr>
            <a:r>
              <a:rPr lang="en-US" sz="2400" b="1" dirty="0">
                <a:solidFill>
                  <a:schemeClr val="bg1">
                    <a:lumMod val="95000"/>
                  </a:schemeClr>
                </a:solidFill>
              </a:rPr>
              <a:t>Bharathidasan University</a:t>
            </a:r>
          </a:p>
          <a:p>
            <a:pPr>
              <a:defRPr/>
            </a:pPr>
            <a:r>
              <a:rPr lang="en-US" sz="2400" b="1" dirty="0" smtClean="0">
                <a:solidFill>
                  <a:schemeClr val="bg1">
                    <a:lumMod val="95000"/>
                  </a:schemeClr>
                </a:solidFill>
              </a:rPr>
              <a:t>Tiruchirappalli- cdap@bdu.ac.in, 7200004044</a:t>
            </a:r>
            <a:endParaRPr lang="en-IN" sz="2400" dirty="0">
              <a:solidFill>
                <a:schemeClr val="bg1">
                  <a:lumMod val="95000"/>
                </a:schemeClr>
              </a:solidFill>
            </a:endParaRPr>
          </a:p>
          <a:p>
            <a:endParaRPr lang="en-US" sz="2400" dirty="0"/>
          </a:p>
        </p:txBody>
      </p:sp>
      <p:pic>
        <p:nvPicPr>
          <p:cNvPr id="4" name="Content Placeholder 3" descr="dec 3.jpg"/>
          <p:cNvPicPr>
            <a:picLocks noChangeAspect="1"/>
          </p:cNvPicPr>
          <p:nvPr/>
        </p:nvPicPr>
        <p:blipFill>
          <a:blip r:embed="rId2"/>
          <a:srcRect l="6601" r="7510" b="31685"/>
          <a:stretch>
            <a:fillRect/>
          </a:stretch>
        </p:blipFill>
        <p:spPr bwMode="auto">
          <a:xfrm>
            <a:off x="0" y="2590802"/>
            <a:ext cx="4038600" cy="190499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solidFill>
                  <a:schemeClr val="bg1"/>
                </a:solidFill>
              </a:rPr>
              <a:t>Prelude</a:t>
            </a:r>
            <a:endParaRPr lang="en-US" sz="6000"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sz="4000" dirty="0">
                <a:solidFill>
                  <a:srgbClr val="FFFF00"/>
                </a:solidFill>
              </a:rPr>
              <a:t>India signed and ratified the UNCRPD in 2007, the process of enacting a new legislation in place of the Persons with Disabilities Act, 1995 (PWD Act, 1995) began in 2010 to make it compliant with the UNCRPD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PWD ACT</a:t>
            </a:r>
            <a:endParaRPr lang="en-US" dirty="0"/>
          </a:p>
        </p:txBody>
      </p:sp>
      <p:sp>
        <p:nvSpPr>
          <p:cNvPr id="3" name="Content Placeholder 2"/>
          <p:cNvSpPr>
            <a:spLocks noGrp="1"/>
          </p:cNvSpPr>
          <p:nvPr>
            <p:ph idx="1"/>
          </p:nvPr>
        </p:nvSpPr>
        <p:spPr>
          <a:xfrm>
            <a:off x="457200" y="1447800"/>
            <a:ext cx="8229600" cy="4678363"/>
          </a:xfrm>
        </p:spPr>
        <p:txBody>
          <a:bodyPr/>
          <a:lstStyle/>
          <a:p>
            <a:r>
              <a:rPr lang="en-US" dirty="0">
                <a:solidFill>
                  <a:srgbClr val="FFFF00"/>
                </a:solidFill>
              </a:rPr>
              <a:t>The PWD (Equal Opportunities, Protection of Rights, and Full Participations) Act, 1995 was enacted to give an effect to the “Proclamation on </a:t>
            </a:r>
            <a:r>
              <a:rPr lang="en-US" dirty="0" smtClean="0">
                <a:solidFill>
                  <a:srgbClr val="FFFF00"/>
                </a:solidFill>
              </a:rPr>
              <a:t>the</a:t>
            </a:r>
          </a:p>
          <a:p>
            <a:pPr algn="ctr">
              <a:buNone/>
            </a:pPr>
            <a:r>
              <a:rPr lang="en-US" sz="4000" b="1" dirty="0" smtClean="0">
                <a:solidFill>
                  <a:schemeClr val="accent3"/>
                </a:solidFill>
              </a:rPr>
              <a:t>“</a:t>
            </a:r>
            <a:r>
              <a:rPr lang="en-US" sz="4000" dirty="0" smtClean="0"/>
              <a:t>Full </a:t>
            </a:r>
            <a:r>
              <a:rPr lang="en-US" sz="4000" dirty="0"/>
              <a:t>Participation and Equality of the </a:t>
            </a:r>
            <a:r>
              <a:rPr lang="en-US" sz="4000" dirty="0" smtClean="0"/>
              <a:t>People”</a:t>
            </a:r>
          </a:p>
          <a:p>
            <a:pPr>
              <a:buNone/>
            </a:pPr>
            <a:r>
              <a:rPr lang="en-US" sz="4000" dirty="0" smtClean="0"/>
              <a:t> </a:t>
            </a:r>
            <a:r>
              <a:rPr lang="en-US" dirty="0"/>
              <a:t>with Disabilities in the Asian and </a:t>
            </a:r>
            <a:r>
              <a:rPr lang="en-US" dirty="0">
                <a:solidFill>
                  <a:srgbClr val="FFFF00"/>
                </a:solidFill>
              </a:rPr>
              <a:t>Pacific Region.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09600"/>
            <a:ext cx="8458200" cy="5078313"/>
          </a:xfrm>
          <a:prstGeom prst="rect">
            <a:avLst/>
          </a:prstGeom>
        </p:spPr>
        <p:txBody>
          <a:bodyPr wrap="square">
            <a:spAutoFit/>
          </a:bodyPr>
          <a:lstStyle/>
          <a:p>
            <a:r>
              <a:rPr lang="en-US" sz="3600" b="1" dirty="0" smtClean="0">
                <a:solidFill>
                  <a:schemeClr val="accent3"/>
                </a:solidFill>
              </a:rPr>
              <a:t>The PWD </a:t>
            </a:r>
            <a:r>
              <a:rPr lang="en-US" sz="3600" b="1" dirty="0">
                <a:solidFill>
                  <a:schemeClr val="accent3"/>
                </a:solidFill>
              </a:rPr>
              <a:t>Act listed seven conditions of disabilities, which were </a:t>
            </a:r>
            <a:endParaRPr lang="en-US" sz="3600" b="1" dirty="0" smtClean="0">
              <a:solidFill>
                <a:schemeClr val="accent3"/>
              </a:solidFill>
            </a:endParaRPr>
          </a:p>
          <a:p>
            <a:r>
              <a:rPr lang="en-US" sz="3600" b="1" dirty="0" smtClean="0">
                <a:solidFill>
                  <a:schemeClr val="accent3"/>
                </a:solidFill>
              </a:rPr>
              <a:t>blindness</a:t>
            </a:r>
            <a:r>
              <a:rPr lang="en-US" sz="3600" b="1" dirty="0">
                <a:solidFill>
                  <a:schemeClr val="accent3"/>
                </a:solidFill>
              </a:rPr>
              <a:t>, </a:t>
            </a:r>
            <a:endParaRPr lang="en-US" sz="3600" b="1" dirty="0" smtClean="0">
              <a:solidFill>
                <a:schemeClr val="accent3"/>
              </a:solidFill>
            </a:endParaRPr>
          </a:p>
          <a:p>
            <a:r>
              <a:rPr lang="en-US" sz="3600" b="1" dirty="0" smtClean="0">
                <a:solidFill>
                  <a:schemeClr val="accent3"/>
                </a:solidFill>
              </a:rPr>
              <a:t>low </a:t>
            </a:r>
            <a:r>
              <a:rPr lang="en-US" sz="3600" b="1" dirty="0">
                <a:solidFill>
                  <a:schemeClr val="accent3"/>
                </a:solidFill>
              </a:rPr>
              <a:t>vision, </a:t>
            </a:r>
            <a:endParaRPr lang="en-US" sz="3600" b="1" dirty="0" smtClean="0">
              <a:solidFill>
                <a:schemeClr val="accent3"/>
              </a:solidFill>
            </a:endParaRPr>
          </a:p>
          <a:p>
            <a:r>
              <a:rPr lang="en-US" sz="3600" b="1" dirty="0" smtClean="0">
                <a:solidFill>
                  <a:schemeClr val="accent3"/>
                </a:solidFill>
              </a:rPr>
              <a:t>leprosy </a:t>
            </a:r>
            <a:r>
              <a:rPr lang="en-US" sz="3600" b="1" dirty="0">
                <a:solidFill>
                  <a:schemeClr val="accent3"/>
                </a:solidFill>
              </a:rPr>
              <a:t>cured, </a:t>
            </a:r>
            <a:endParaRPr lang="en-US" sz="3600" b="1" dirty="0" smtClean="0">
              <a:solidFill>
                <a:schemeClr val="accent3"/>
              </a:solidFill>
            </a:endParaRPr>
          </a:p>
          <a:p>
            <a:r>
              <a:rPr lang="en-US" sz="3600" b="1" dirty="0" smtClean="0">
                <a:solidFill>
                  <a:schemeClr val="accent3"/>
                </a:solidFill>
              </a:rPr>
              <a:t>hearing </a:t>
            </a:r>
            <a:r>
              <a:rPr lang="en-US" sz="3600" b="1" dirty="0">
                <a:solidFill>
                  <a:schemeClr val="accent3"/>
                </a:solidFill>
              </a:rPr>
              <a:t>impairment, </a:t>
            </a:r>
            <a:endParaRPr lang="en-US" sz="3600" b="1" dirty="0" smtClean="0">
              <a:solidFill>
                <a:schemeClr val="accent3"/>
              </a:solidFill>
            </a:endParaRPr>
          </a:p>
          <a:p>
            <a:r>
              <a:rPr lang="en-US" sz="3600" b="1" dirty="0" err="1" smtClean="0">
                <a:solidFill>
                  <a:schemeClr val="accent3"/>
                </a:solidFill>
              </a:rPr>
              <a:t>locomotor</a:t>
            </a:r>
            <a:r>
              <a:rPr lang="en-US" sz="3600" b="1" dirty="0" smtClean="0">
                <a:solidFill>
                  <a:schemeClr val="accent3"/>
                </a:solidFill>
              </a:rPr>
              <a:t> </a:t>
            </a:r>
            <a:r>
              <a:rPr lang="en-US" sz="3600" b="1" dirty="0">
                <a:solidFill>
                  <a:schemeClr val="accent3"/>
                </a:solidFill>
              </a:rPr>
              <a:t>disability</a:t>
            </a:r>
            <a:r>
              <a:rPr lang="en-US" sz="3600" b="1" dirty="0" smtClean="0">
                <a:solidFill>
                  <a:schemeClr val="accent3"/>
                </a:solidFill>
              </a:rPr>
              <a:t>,</a:t>
            </a:r>
          </a:p>
          <a:p>
            <a:r>
              <a:rPr lang="en-US" sz="3600" b="1" dirty="0" smtClean="0">
                <a:solidFill>
                  <a:schemeClr val="accent3"/>
                </a:solidFill>
              </a:rPr>
              <a:t> </a:t>
            </a:r>
            <a:r>
              <a:rPr lang="en-US" sz="3600" b="1" dirty="0">
                <a:solidFill>
                  <a:schemeClr val="accent3"/>
                </a:solidFill>
              </a:rPr>
              <a:t>mental retardation, </a:t>
            </a:r>
            <a:r>
              <a:rPr lang="en-US" sz="3600" b="1" dirty="0" smtClean="0">
                <a:solidFill>
                  <a:schemeClr val="accent3"/>
                </a:solidFill>
              </a:rPr>
              <a:t>and</a:t>
            </a:r>
          </a:p>
          <a:p>
            <a:r>
              <a:rPr lang="en-US" sz="3600" b="1" dirty="0" smtClean="0">
                <a:solidFill>
                  <a:schemeClr val="accent3"/>
                </a:solidFill>
              </a:rPr>
              <a:t> </a:t>
            </a:r>
            <a:r>
              <a:rPr lang="en-US" sz="3600" b="1" dirty="0">
                <a:solidFill>
                  <a:schemeClr val="accent3"/>
                </a:solidFill>
              </a:rPr>
              <a:t>mental illness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609600"/>
            <a:ext cx="8763000" cy="4525963"/>
          </a:xfrm>
          <a:prstGeom prst="rect">
            <a:avLst/>
          </a:prstGeom>
        </p:spPr>
        <p:txBody>
          <a:bodyPr>
            <a:normAutofit/>
          </a:bodyPr>
          <a:lstStyle/>
          <a:p>
            <a:r>
              <a:rPr lang="en-US" sz="4400" dirty="0" smtClean="0">
                <a:solidFill>
                  <a:schemeClr val="bg1"/>
                </a:solidFill>
              </a:rPr>
              <a:t>Mental retardation was defined as “a condition of arrested </a:t>
            </a:r>
            <a:r>
              <a:rPr lang="en-US" sz="4400" dirty="0">
                <a:solidFill>
                  <a:schemeClr val="bg1"/>
                </a:solidFill>
              </a:rPr>
              <a:t>or incomplete development of mind of a person which is specially characterized by </a:t>
            </a:r>
            <a:endParaRPr lang="en-US" sz="4400" dirty="0" smtClean="0">
              <a:solidFill>
                <a:schemeClr val="bg1"/>
              </a:solidFill>
            </a:endParaRPr>
          </a:p>
          <a:p>
            <a:r>
              <a:rPr lang="en-US" sz="5400" dirty="0" err="1" smtClean="0">
                <a:solidFill>
                  <a:schemeClr val="bg1"/>
                </a:solidFill>
              </a:rPr>
              <a:t>subnormality</a:t>
            </a:r>
            <a:r>
              <a:rPr lang="en-US" sz="5400" dirty="0" smtClean="0">
                <a:solidFill>
                  <a:schemeClr val="bg1"/>
                </a:solidFill>
              </a:rPr>
              <a:t> </a:t>
            </a:r>
            <a:r>
              <a:rPr lang="en-US" sz="5400" dirty="0">
                <a:solidFill>
                  <a:schemeClr val="bg1"/>
                </a:solidFill>
              </a:rPr>
              <a:t>of intelligence</a:t>
            </a:r>
            <a:r>
              <a:rPr lang="en-US" sz="4400" dirty="0" smtClean="0"/>
              <a:t>.”</a:t>
            </a:r>
            <a:endParaRPr lang="en-US"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a:prstGeom prst="rect">
            <a:avLst/>
          </a:prstGeom>
        </p:spPr>
        <p:txBody>
          <a:bodyPr/>
          <a:lstStyle/>
          <a:p>
            <a:r>
              <a:rPr lang="en-US" sz="5400" dirty="0" smtClean="0">
                <a:solidFill>
                  <a:schemeClr val="bg1"/>
                </a:solidFill>
              </a:rPr>
              <a:t>Mental illness was defined simply as “any mental disorder other than mental retardation.”</a:t>
            </a:r>
            <a:endParaRPr lang="en-US" sz="5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6" y="1901949"/>
            <a:ext cx="8542635" cy="4123035"/>
          </a:xfrm>
        </p:spPr>
        <p:txBody>
          <a:bodyPr>
            <a:normAutofit/>
          </a:bodyPr>
          <a:lstStyle/>
          <a:p>
            <a:r>
              <a:rPr lang="en-US" sz="3600" dirty="0" smtClean="0"/>
              <a:t>The Act adopted an approach of social welfare in respect of PWD and the main focus was on prevention and early detection of disabilities, education and employment of the PWD. </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533400"/>
            <a:ext cx="8229600" cy="4525963"/>
          </a:xfrm>
          <a:prstGeom prst="rect">
            <a:avLst/>
          </a:prstGeom>
        </p:spPr>
        <p:txBody>
          <a:bodyPr/>
          <a:lstStyle/>
          <a:p>
            <a:r>
              <a:rPr lang="en-US" dirty="0" smtClean="0"/>
              <a:t>The Act also provided </a:t>
            </a:r>
            <a:r>
              <a:rPr lang="en-US" sz="4000" dirty="0" smtClean="0">
                <a:solidFill>
                  <a:srgbClr val="FFFF00"/>
                </a:solidFill>
              </a:rPr>
              <a:t>3% reservation in Government jobs and educational institutions. </a:t>
            </a:r>
            <a:endParaRPr lang="en-US" dirty="0" smtClean="0">
              <a:solidFill>
                <a:srgbClr val="FFFF00"/>
              </a:solidFill>
            </a:endParaRPr>
          </a:p>
          <a:p>
            <a:r>
              <a:rPr lang="en-US" dirty="0" smtClean="0">
                <a:solidFill>
                  <a:schemeClr val="bg1"/>
                </a:solidFill>
              </a:rPr>
              <a:t>It stressed on making the </a:t>
            </a:r>
            <a:r>
              <a:rPr lang="en-US" sz="4000" dirty="0" smtClean="0">
                <a:solidFill>
                  <a:schemeClr val="bg1"/>
                </a:solidFill>
              </a:rPr>
              <a:t>barrier-free</a:t>
            </a:r>
            <a:r>
              <a:rPr lang="en-US" dirty="0" smtClean="0">
                <a:solidFill>
                  <a:schemeClr val="bg1"/>
                </a:solidFill>
              </a:rPr>
              <a:t> situations as a measure of nondiscrimination</a:t>
            </a:r>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1295400"/>
            <a:ext cx="8229600" cy="4525963"/>
          </a:xfrm>
          <a:prstGeom prst="rect">
            <a:avLst/>
          </a:prstGeom>
        </p:spPr>
        <p:txBody>
          <a:bodyPr/>
          <a:lstStyle/>
          <a:p>
            <a:pPr>
              <a:buNone/>
            </a:pPr>
            <a:r>
              <a:rPr lang="en-US" dirty="0">
                <a:solidFill>
                  <a:schemeClr val="bg1"/>
                </a:solidFill>
              </a:rPr>
              <a:t>After series of consultation meetings and drafting process, the </a:t>
            </a:r>
            <a:endParaRPr lang="en-US" dirty="0" smtClean="0">
              <a:solidFill>
                <a:schemeClr val="bg1"/>
              </a:solidFill>
            </a:endParaRPr>
          </a:p>
          <a:p>
            <a:pPr>
              <a:buNone/>
            </a:pPr>
            <a:r>
              <a:rPr lang="en-US" sz="4400" dirty="0" smtClean="0">
                <a:solidFill>
                  <a:schemeClr val="bg1"/>
                </a:solidFill>
              </a:rPr>
              <a:t>       Rights </a:t>
            </a:r>
            <a:r>
              <a:rPr lang="en-US" sz="4400" dirty="0">
                <a:solidFill>
                  <a:schemeClr val="bg1"/>
                </a:solidFill>
              </a:rPr>
              <a:t>of PWD Act, 2016 </a:t>
            </a:r>
            <a:endParaRPr lang="en-US" sz="4400" dirty="0" smtClean="0">
              <a:solidFill>
                <a:schemeClr val="bg1"/>
              </a:solidFill>
            </a:endParaRPr>
          </a:p>
          <a:p>
            <a:pPr>
              <a:buNone/>
            </a:pPr>
            <a:r>
              <a:rPr lang="en-US" sz="4400" dirty="0" smtClean="0">
                <a:solidFill>
                  <a:schemeClr val="bg1"/>
                </a:solidFill>
              </a:rPr>
              <a:t>(</a:t>
            </a:r>
            <a:r>
              <a:rPr lang="en-US" sz="4400" dirty="0">
                <a:solidFill>
                  <a:schemeClr val="bg1"/>
                </a:solidFill>
              </a:rPr>
              <a:t>RPWD Act, 2016</a:t>
            </a:r>
            <a:r>
              <a:rPr lang="en-US" sz="4400" dirty="0" smtClean="0">
                <a:solidFill>
                  <a:schemeClr val="bg1"/>
                </a:solidFill>
              </a:rPr>
              <a:t>)</a:t>
            </a:r>
          </a:p>
          <a:p>
            <a:pPr>
              <a:buNone/>
            </a:pPr>
            <a:r>
              <a:rPr lang="en-US" dirty="0" smtClean="0">
                <a:solidFill>
                  <a:schemeClr val="bg1"/>
                </a:solidFill>
              </a:rPr>
              <a:t> </a:t>
            </a:r>
            <a:r>
              <a:rPr lang="en-US" dirty="0">
                <a:solidFill>
                  <a:schemeClr val="bg1"/>
                </a:solidFill>
              </a:rPr>
              <a:t>was passed by both the houses of the Parliament. It was notified on December 28, 2016 after receiving the presidential assent.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solidFill>
                  <a:srgbClr val="FFFF00"/>
                </a:solidFill>
              </a:rPr>
              <a:t>PARADIGM SHIFT</a:t>
            </a:r>
            <a:endParaRPr lang="en-US" dirty="0">
              <a:solidFill>
                <a:srgbClr val="FFFF00"/>
              </a:solidFill>
            </a:endParaRPr>
          </a:p>
        </p:txBody>
      </p:sp>
      <p:sp>
        <p:nvSpPr>
          <p:cNvPr id="3" name="Content Placeholder 2"/>
          <p:cNvSpPr>
            <a:spLocks noGrp="1"/>
          </p:cNvSpPr>
          <p:nvPr>
            <p:ph idx="1"/>
          </p:nvPr>
        </p:nvSpPr>
        <p:spPr/>
        <p:txBody>
          <a:bodyPr/>
          <a:lstStyle/>
          <a:p>
            <a:r>
              <a:rPr lang="en-US" dirty="0"/>
              <a:t>The principle reflects a paradigm shift in thinking about disability from a </a:t>
            </a:r>
            <a:endParaRPr lang="en-US" dirty="0" smtClean="0"/>
          </a:p>
          <a:p>
            <a:pPr>
              <a:buNone/>
            </a:pPr>
            <a:r>
              <a:rPr lang="en-US" sz="4000" b="1" dirty="0" smtClean="0">
                <a:solidFill>
                  <a:schemeClr val="bg1"/>
                </a:solidFill>
              </a:rPr>
              <a:t>social </a:t>
            </a:r>
            <a:r>
              <a:rPr lang="en-US" sz="4000" b="1" dirty="0">
                <a:solidFill>
                  <a:schemeClr val="bg1"/>
                </a:solidFill>
              </a:rPr>
              <a:t>welfare concern to a human rights issue</a:t>
            </a:r>
            <a:r>
              <a:rPr lang="en-US"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1752600"/>
            <a:ext cx="8229600" cy="4525963"/>
          </a:xfrm>
          <a:prstGeom prst="rect">
            <a:avLst/>
          </a:prstGeom>
        </p:spPr>
        <p:txBody>
          <a:bodyPr>
            <a:normAutofit lnSpcReduction="10000"/>
          </a:bodyPr>
          <a:lstStyle/>
          <a:p>
            <a:r>
              <a:rPr lang="en-US" dirty="0">
                <a:solidFill>
                  <a:schemeClr val="bg1"/>
                </a:solidFill>
              </a:rPr>
              <a:t>Principles stated to be implemented for </a:t>
            </a:r>
            <a:r>
              <a:rPr lang="en-US" sz="3600" dirty="0" smtClean="0">
                <a:solidFill>
                  <a:schemeClr val="bg1"/>
                </a:solidFill>
              </a:rPr>
              <a:t>Empowerment Of Persons With Disabilities </a:t>
            </a:r>
            <a:r>
              <a:rPr lang="en-US" dirty="0" smtClean="0">
                <a:solidFill>
                  <a:schemeClr val="bg1"/>
                </a:solidFill>
              </a:rPr>
              <a:t>(</a:t>
            </a:r>
            <a:r>
              <a:rPr lang="en-US" dirty="0">
                <a:solidFill>
                  <a:schemeClr val="bg1"/>
                </a:solidFill>
              </a:rPr>
              <a:t>PWD</a:t>
            </a:r>
            <a:r>
              <a:rPr lang="en-US" dirty="0" smtClean="0">
                <a:solidFill>
                  <a:schemeClr val="bg1"/>
                </a:solidFill>
              </a:rPr>
              <a:t>)</a:t>
            </a:r>
          </a:p>
          <a:p>
            <a:pPr>
              <a:buNone/>
            </a:pPr>
            <a:r>
              <a:rPr lang="en-US" dirty="0" smtClean="0">
                <a:solidFill>
                  <a:schemeClr val="bg1"/>
                </a:solidFill>
              </a:rPr>
              <a:t> </a:t>
            </a:r>
            <a:r>
              <a:rPr lang="en-US" dirty="0">
                <a:solidFill>
                  <a:schemeClr val="bg1"/>
                </a:solidFill>
              </a:rPr>
              <a:t>are respect for </a:t>
            </a:r>
            <a:r>
              <a:rPr lang="en-US" sz="4000" b="1" dirty="0">
                <a:solidFill>
                  <a:schemeClr val="bg1"/>
                </a:solidFill>
              </a:rPr>
              <a:t>inherent dignity, individual autonomy including the freedom to make one's own choices, and independence of persons. </a:t>
            </a:r>
            <a:endParaRPr lang="en-US"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
            <a:ext cx="9144000" cy="2062103"/>
          </a:xfrm>
          <a:prstGeom prst="rect">
            <a:avLst/>
          </a:prstGeom>
        </p:spPr>
        <p:txBody>
          <a:bodyPr wrap="square">
            <a:spAutoFit/>
          </a:bodyPr>
          <a:lstStyle/>
          <a:p>
            <a:pPr algn="ctr">
              <a:buNone/>
            </a:pPr>
            <a:r>
              <a:rPr lang="en-US" sz="4000" b="1" dirty="0" smtClean="0">
                <a:solidFill>
                  <a:srgbClr val="C00000"/>
                </a:solidFill>
                <a:latin typeface="Nyala" pitchFamily="2" charset="0"/>
              </a:rPr>
              <a:t>No society can surely be flourishing and happy, </a:t>
            </a:r>
            <a:endParaRPr lang="en-US" sz="4000" dirty="0" smtClean="0"/>
          </a:p>
          <a:p>
            <a:pPr algn="ctr">
              <a:buNone/>
            </a:pPr>
            <a:r>
              <a:rPr lang="en-US" sz="4000" b="1" dirty="0" smtClean="0">
                <a:solidFill>
                  <a:srgbClr val="C00000"/>
                </a:solidFill>
                <a:latin typeface="Nyala" pitchFamily="2" charset="0"/>
              </a:rPr>
              <a:t>of which the far greater part of the members are poor and miserable.” (Adam Smith)</a:t>
            </a:r>
            <a:r>
              <a:rPr lang="en-US" sz="2400" b="1" dirty="0" smtClean="0">
                <a:solidFill>
                  <a:srgbClr val="C00000"/>
                </a:solidFill>
                <a:latin typeface="Nyala" pitchFamily="2" charset="0"/>
              </a:rPr>
              <a:t>“</a:t>
            </a:r>
            <a:endParaRPr lang="en-US" sz="3200" b="1" dirty="0">
              <a:solidFill>
                <a:srgbClr val="C00000"/>
              </a:solidFill>
              <a:latin typeface="Nyala" pitchFamily="2" charset="0"/>
            </a:endParaRPr>
          </a:p>
        </p:txBody>
      </p:sp>
      <p:pic>
        <p:nvPicPr>
          <p:cNvPr id="6" name="Picture 5" descr="download.jpg"/>
          <p:cNvPicPr>
            <a:picLocks noChangeAspect="1"/>
          </p:cNvPicPr>
          <p:nvPr/>
        </p:nvPicPr>
        <p:blipFill>
          <a:blip r:embed="rId3"/>
          <a:srcRect r="2233"/>
          <a:stretch>
            <a:fillRect/>
          </a:stretch>
        </p:blipFill>
        <p:spPr>
          <a:xfrm>
            <a:off x="228600" y="2667000"/>
            <a:ext cx="3962400" cy="3035755"/>
          </a:xfrm>
          <a:prstGeom prst="rect">
            <a:avLst/>
          </a:prstGeom>
        </p:spPr>
      </p:pic>
      <p:pic>
        <p:nvPicPr>
          <p:cNvPr id="7" name="Picture 6" descr="download.jpg"/>
          <p:cNvPicPr>
            <a:picLocks noChangeAspect="1"/>
          </p:cNvPicPr>
          <p:nvPr/>
        </p:nvPicPr>
        <p:blipFill>
          <a:blip r:embed="rId3"/>
          <a:srcRect l="73325" r="2233" b="54818"/>
          <a:stretch>
            <a:fillRect/>
          </a:stretch>
        </p:blipFill>
        <p:spPr>
          <a:xfrm>
            <a:off x="5943600" y="2590800"/>
            <a:ext cx="990600" cy="1371600"/>
          </a:xfrm>
          <a:prstGeom prst="rect">
            <a:avLst/>
          </a:prstGeom>
        </p:spPr>
      </p:pic>
      <p:pic>
        <p:nvPicPr>
          <p:cNvPr id="8" name="Picture 7" descr="download.jpg"/>
          <p:cNvPicPr>
            <a:picLocks noChangeAspect="1"/>
          </p:cNvPicPr>
          <p:nvPr/>
        </p:nvPicPr>
        <p:blipFill>
          <a:blip r:embed="rId3"/>
          <a:srcRect l="73325" r="2233" b="54818"/>
          <a:stretch>
            <a:fillRect/>
          </a:stretch>
        </p:blipFill>
        <p:spPr>
          <a:xfrm>
            <a:off x="4419600" y="2590800"/>
            <a:ext cx="990600" cy="1371600"/>
          </a:xfrm>
          <a:prstGeom prst="rect">
            <a:avLst/>
          </a:prstGeom>
        </p:spPr>
      </p:pic>
      <p:pic>
        <p:nvPicPr>
          <p:cNvPr id="9" name="Picture 8" descr="download.jpg"/>
          <p:cNvPicPr>
            <a:picLocks noChangeAspect="1"/>
          </p:cNvPicPr>
          <p:nvPr/>
        </p:nvPicPr>
        <p:blipFill>
          <a:blip r:embed="rId3"/>
          <a:srcRect l="73325" r="2233" b="54818"/>
          <a:stretch>
            <a:fillRect/>
          </a:stretch>
        </p:blipFill>
        <p:spPr>
          <a:xfrm>
            <a:off x="7391400" y="2514600"/>
            <a:ext cx="990600" cy="1371600"/>
          </a:xfrm>
          <a:prstGeom prst="rect">
            <a:avLst/>
          </a:prstGeom>
        </p:spPr>
      </p:pic>
      <p:pic>
        <p:nvPicPr>
          <p:cNvPr id="10" name="Picture 9" descr="download.jpg"/>
          <p:cNvPicPr>
            <a:picLocks noChangeAspect="1"/>
          </p:cNvPicPr>
          <p:nvPr/>
        </p:nvPicPr>
        <p:blipFill>
          <a:blip r:embed="rId3"/>
          <a:srcRect l="73325" r="2233" b="54818"/>
          <a:stretch>
            <a:fillRect/>
          </a:stretch>
        </p:blipFill>
        <p:spPr>
          <a:xfrm>
            <a:off x="4419600" y="5181600"/>
            <a:ext cx="990600" cy="1371600"/>
          </a:xfrm>
          <a:prstGeom prst="rect">
            <a:avLst/>
          </a:prstGeom>
        </p:spPr>
      </p:pic>
      <p:pic>
        <p:nvPicPr>
          <p:cNvPr id="11" name="Picture 10" descr="download.jpg"/>
          <p:cNvPicPr>
            <a:picLocks noChangeAspect="1"/>
          </p:cNvPicPr>
          <p:nvPr/>
        </p:nvPicPr>
        <p:blipFill>
          <a:blip r:embed="rId3"/>
          <a:srcRect l="73325" r="2233" b="54818"/>
          <a:stretch>
            <a:fillRect/>
          </a:stretch>
        </p:blipFill>
        <p:spPr>
          <a:xfrm>
            <a:off x="6019800" y="5105400"/>
            <a:ext cx="990600" cy="1371600"/>
          </a:xfrm>
          <a:prstGeom prst="rect">
            <a:avLst/>
          </a:prstGeom>
        </p:spPr>
      </p:pic>
      <p:pic>
        <p:nvPicPr>
          <p:cNvPr id="12" name="Picture 11" descr="download.jpg"/>
          <p:cNvPicPr>
            <a:picLocks noChangeAspect="1"/>
          </p:cNvPicPr>
          <p:nvPr/>
        </p:nvPicPr>
        <p:blipFill>
          <a:blip r:embed="rId3"/>
          <a:srcRect l="73325" r="2233" b="54818"/>
          <a:stretch>
            <a:fillRect/>
          </a:stretch>
        </p:blipFill>
        <p:spPr>
          <a:xfrm>
            <a:off x="7239000" y="5257800"/>
            <a:ext cx="990600" cy="1371600"/>
          </a:xfrm>
          <a:prstGeom prst="rect">
            <a:avLst/>
          </a:prstGeom>
        </p:spPr>
      </p:pic>
      <p:pic>
        <p:nvPicPr>
          <p:cNvPr id="13" name="Picture 12" descr="download.jpg"/>
          <p:cNvPicPr>
            <a:picLocks noChangeAspect="1"/>
          </p:cNvPicPr>
          <p:nvPr/>
        </p:nvPicPr>
        <p:blipFill>
          <a:blip r:embed="rId3"/>
          <a:srcRect l="73325" r="2233" b="54818"/>
          <a:stretch>
            <a:fillRect/>
          </a:stretch>
        </p:blipFill>
        <p:spPr>
          <a:xfrm>
            <a:off x="7924800" y="3962400"/>
            <a:ext cx="990600" cy="1371600"/>
          </a:xfrm>
          <a:prstGeom prst="rect">
            <a:avLst/>
          </a:prstGeom>
        </p:spPr>
      </p:pic>
      <p:pic>
        <p:nvPicPr>
          <p:cNvPr id="14" name="Picture 13" descr="download.jpg"/>
          <p:cNvPicPr>
            <a:picLocks noChangeAspect="1"/>
          </p:cNvPicPr>
          <p:nvPr/>
        </p:nvPicPr>
        <p:blipFill>
          <a:blip r:embed="rId3"/>
          <a:srcRect l="73325" r="2233" b="54818"/>
          <a:stretch>
            <a:fillRect/>
          </a:stretch>
        </p:blipFill>
        <p:spPr>
          <a:xfrm>
            <a:off x="3048000" y="5105400"/>
            <a:ext cx="990600" cy="1371600"/>
          </a:xfrm>
          <a:prstGeom prst="rect">
            <a:avLst/>
          </a:prstGeom>
        </p:spPr>
      </p:pic>
      <p:pic>
        <p:nvPicPr>
          <p:cNvPr id="15" name="Picture 14" descr="download.jpg"/>
          <p:cNvPicPr>
            <a:picLocks noChangeAspect="1"/>
          </p:cNvPicPr>
          <p:nvPr/>
        </p:nvPicPr>
        <p:blipFill>
          <a:blip r:embed="rId3"/>
          <a:srcRect l="73325" r="2233" b="54818"/>
          <a:stretch>
            <a:fillRect/>
          </a:stretch>
        </p:blipFill>
        <p:spPr>
          <a:xfrm>
            <a:off x="1676400" y="5486400"/>
            <a:ext cx="990600"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324600"/>
          </a:xfrm>
          <a:prstGeom prst="rect">
            <a:avLst/>
          </a:prstGeom>
          <a:blipFill>
            <a:blip r:embed="rId2"/>
            <a:tile tx="0" ty="0" sx="100000" sy="100000" flip="none" algn="tl"/>
          </a:blipFill>
        </p:spPr>
        <p:txBody>
          <a:bodyPr/>
          <a:lstStyle/>
          <a:p>
            <a:r>
              <a:rPr lang="en-US" dirty="0" smtClean="0"/>
              <a:t>The Act lays stress on</a:t>
            </a:r>
            <a:r>
              <a:rPr lang="en-US" dirty="0" smtClean="0">
                <a:solidFill>
                  <a:srgbClr val="FFFF00"/>
                </a:solidFill>
              </a:rPr>
              <a:t> </a:t>
            </a:r>
            <a:r>
              <a:rPr lang="en-US" dirty="0" smtClean="0">
                <a:solidFill>
                  <a:srgbClr val="002060"/>
                </a:solidFill>
              </a:rPr>
              <a:t>nondiscrimination, full and effective participation and inclusion in society, </a:t>
            </a:r>
          </a:p>
          <a:p>
            <a:r>
              <a:rPr lang="en-US" dirty="0" smtClean="0">
                <a:solidFill>
                  <a:srgbClr val="002060"/>
                </a:solidFill>
              </a:rPr>
              <a:t>respect for difference and acceptance of disabilities as part of human diversity and humanity, equality of opportunity,</a:t>
            </a:r>
          </a:p>
          <a:p>
            <a:r>
              <a:rPr lang="en-US" dirty="0" smtClean="0">
                <a:solidFill>
                  <a:srgbClr val="002060"/>
                </a:solidFill>
              </a:rPr>
              <a:t> accessibility, equality between men and women, </a:t>
            </a:r>
          </a:p>
          <a:p>
            <a:r>
              <a:rPr lang="en-US" dirty="0" smtClean="0">
                <a:solidFill>
                  <a:srgbClr val="002060"/>
                </a:solidFill>
              </a:rPr>
              <a:t>respect for the evolving capacities of children with disabilities, and respect for the right of children with disabilities to preserve their identities.</a:t>
            </a:r>
            <a:endParaRPr lang="en-US"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9144000" cy="4525963"/>
          </a:xfrm>
          <a:prstGeom prst="rect">
            <a:avLst/>
          </a:prstGeom>
        </p:spPr>
        <p:txBody>
          <a:bodyPr/>
          <a:lstStyle/>
          <a:p>
            <a:pPr>
              <a:buNone/>
            </a:pPr>
            <a:r>
              <a:rPr lang="en-US" sz="4800" b="1" dirty="0">
                <a:solidFill>
                  <a:schemeClr val="bg1"/>
                </a:solidFill>
              </a:rPr>
              <a:t>SALIENT FEATURES OF THE RIGHTS OF PERSONS WITH DISABILITIES ACT, 2016</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67000"/>
            <a:ext cx="8229600" cy="1143000"/>
          </a:xfrm>
        </p:spPr>
        <p:txBody>
          <a:bodyPr>
            <a:noAutofit/>
          </a:bodyPr>
          <a:lstStyle/>
          <a:p>
            <a:pPr algn="ctr"/>
            <a:r>
              <a:rPr lang="en-US" sz="5400" dirty="0" smtClean="0"/>
              <a:t>In the RPWD Act, 2016, the list has been expanded from </a:t>
            </a:r>
            <a:br>
              <a:rPr lang="en-US" sz="5400" dirty="0" smtClean="0"/>
            </a:br>
            <a:r>
              <a:rPr lang="en-US" sz="5400" dirty="0" smtClean="0"/>
              <a:t>7 to 21 conditions </a:t>
            </a:r>
            <a:endParaRPr lang="en-US" sz="5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4495800" cy="6858000"/>
          </a:xfrm>
          <a:prstGeom prst="rect">
            <a:avLst/>
          </a:prstGeom>
        </p:spPr>
        <p:style>
          <a:lnRef idx="1">
            <a:schemeClr val="accent2"/>
          </a:lnRef>
          <a:fillRef idx="3">
            <a:schemeClr val="accent2"/>
          </a:fillRef>
          <a:effectRef idx="2">
            <a:schemeClr val="accent2"/>
          </a:effectRef>
          <a:fontRef idx="minor">
            <a:schemeClr val="lt1"/>
          </a:fontRef>
        </p:style>
        <p:txBody>
          <a:bodyPr>
            <a:noAutofit/>
          </a:bodyPr>
          <a:lstStyle/>
          <a:p>
            <a:pPr>
              <a:buNone/>
            </a:pPr>
            <a:r>
              <a:rPr lang="en-US" dirty="0" smtClean="0"/>
              <a:t>1. </a:t>
            </a:r>
            <a:r>
              <a:rPr lang="en-US" dirty="0" err="1" smtClean="0">
                <a:latin typeface="Nyala" pitchFamily="2" charset="0"/>
              </a:rPr>
              <a:t>Locomotor</a:t>
            </a:r>
            <a:r>
              <a:rPr lang="en-US" dirty="0" smtClean="0">
                <a:latin typeface="Nyala" pitchFamily="2" charset="0"/>
              </a:rPr>
              <a:t> disability </a:t>
            </a:r>
          </a:p>
          <a:p>
            <a:pPr>
              <a:buNone/>
            </a:pPr>
            <a:r>
              <a:rPr lang="en-US" dirty="0" smtClean="0">
                <a:latin typeface="Nyala" pitchFamily="2" charset="0"/>
              </a:rPr>
              <a:t> 2. Muscular Dystrophy </a:t>
            </a:r>
          </a:p>
          <a:p>
            <a:pPr>
              <a:buNone/>
            </a:pPr>
            <a:r>
              <a:rPr lang="en-US" dirty="0" smtClean="0">
                <a:latin typeface="Nyala" pitchFamily="2" charset="0"/>
              </a:rPr>
              <a:t>3. Leprosy cured </a:t>
            </a:r>
          </a:p>
          <a:p>
            <a:pPr>
              <a:buNone/>
            </a:pPr>
            <a:r>
              <a:rPr lang="en-US" dirty="0" smtClean="0">
                <a:latin typeface="Nyala" pitchFamily="2" charset="0"/>
              </a:rPr>
              <a:t>4. Dwarfism</a:t>
            </a:r>
          </a:p>
          <a:p>
            <a:pPr>
              <a:buNone/>
            </a:pPr>
            <a:r>
              <a:rPr lang="en-US" dirty="0" smtClean="0">
                <a:latin typeface="Nyala" pitchFamily="2" charset="0"/>
              </a:rPr>
              <a:t> 5. Cerebral Palsy </a:t>
            </a:r>
          </a:p>
          <a:p>
            <a:pPr>
              <a:buNone/>
            </a:pPr>
            <a:r>
              <a:rPr lang="en-US" dirty="0" smtClean="0">
                <a:latin typeface="Nyala" pitchFamily="2" charset="0"/>
              </a:rPr>
              <a:t>6. Acid attack Victim </a:t>
            </a:r>
          </a:p>
          <a:p>
            <a:pPr>
              <a:buNone/>
            </a:pPr>
            <a:r>
              <a:rPr lang="en-US" dirty="0" smtClean="0">
                <a:latin typeface="Nyala" pitchFamily="2" charset="0"/>
              </a:rPr>
              <a:t>7. Low vision</a:t>
            </a:r>
          </a:p>
          <a:p>
            <a:pPr>
              <a:buNone/>
            </a:pPr>
            <a:r>
              <a:rPr lang="en-US" dirty="0" smtClean="0">
                <a:latin typeface="Nyala" pitchFamily="2" charset="0"/>
              </a:rPr>
              <a:t> 8. Blindness </a:t>
            </a:r>
          </a:p>
          <a:p>
            <a:pPr>
              <a:buNone/>
            </a:pPr>
            <a:r>
              <a:rPr lang="en-US" dirty="0" smtClean="0">
                <a:latin typeface="Nyala" pitchFamily="2" charset="0"/>
              </a:rPr>
              <a:t> 9. Deaf </a:t>
            </a:r>
          </a:p>
          <a:p>
            <a:pPr>
              <a:buNone/>
            </a:pPr>
            <a:r>
              <a:rPr lang="en-US" dirty="0" smtClean="0">
                <a:latin typeface="Nyala" pitchFamily="2" charset="0"/>
              </a:rPr>
              <a:t>10. Hard of Hearing </a:t>
            </a:r>
          </a:p>
          <a:p>
            <a:pPr>
              <a:buNone/>
            </a:pPr>
            <a:r>
              <a:rPr lang="en-US" dirty="0" smtClean="0">
                <a:latin typeface="Nyala" pitchFamily="2" charset="0"/>
              </a:rPr>
              <a:t> 11. Speech and Language disability </a:t>
            </a:r>
          </a:p>
        </p:txBody>
      </p:sp>
      <p:sp>
        <p:nvSpPr>
          <p:cNvPr id="5" name="Content Placeholder 2"/>
          <p:cNvSpPr txBox="1">
            <a:spLocks/>
          </p:cNvSpPr>
          <p:nvPr/>
        </p:nvSpPr>
        <p:spPr>
          <a:xfrm>
            <a:off x="4648200" y="0"/>
            <a:ext cx="4495800" cy="6858000"/>
          </a:xfrm>
          <a:prstGeom prst="rect">
            <a:avLst/>
          </a:prstGeom>
          <a:solidFill>
            <a:srgbClr val="00B050"/>
          </a:solidFill>
        </p:spPr>
        <p:style>
          <a:lnRef idx="3">
            <a:schemeClr val="lt1"/>
          </a:lnRef>
          <a:fillRef idx="1">
            <a:schemeClr val="accent5"/>
          </a:fillRef>
          <a:effectRef idx="1">
            <a:schemeClr val="accent5"/>
          </a:effectRef>
          <a:fontRef idx="minor">
            <a:schemeClr val="lt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Nyala" pitchFamily="2" charset="0"/>
              </a:rPr>
              <a:t>12. Intellectual Disability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Nyala" pitchFamily="2" charset="0"/>
              </a:rPr>
              <a:t>13. Specific Learning Disability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Nyala" pitchFamily="2" charset="0"/>
              </a:rPr>
              <a:t>14. Autism Spectrum Disorder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Nyala" pitchFamily="2" charset="0"/>
              </a:rPr>
              <a:t>15. Mental illness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Nyala" pitchFamily="2" charset="0"/>
              </a:rPr>
              <a:t>16. Chronic Neurological Conditions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Nyala" pitchFamily="2" charset="0"/>
              </a:rPr>
              <a:t>17. Multiple sclerosis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Nyala" pitchFamily="2" charset="0"/>
              </a:rPr>
              <a:t>18. Parkinson’s disease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Nyala" pitchFamily="2" charset="0"/>
              </a:rPr>
              <a:t>19. </a:t>
            </a:r>
            <a:r>
              <a:rPr kumimoji="0" lang="en-US" sz="3000" b="0" i="0" u="none" strike="noStrike" kern="1200" cap="none" spc="0" normalizeH="0" baseline="0" noProof="0" dirty="0" err="1" smtClean="0">
                <a:ln>
                  <a:noFill/>
                </a:ln>
                <a:solidFill>
                  <a:schemeClr val="bg1"/>
                </a:solidFill>
                <a:effectLst/>
                <a:uLnTx/>
                <a:uFillTx/>
                <a:latin typeface="Nyala" pitchFamily="2" charset="0"/>
              </a:rPr>
              <a:t>Haemophilia</a:t>
            </a:r>
            <a:r>
              <a:rPr kumimoji="0" lang="en-US" sz="3000" b="0" i="0" u="none" strike="noStrike" kern="1200" cap="none" spc="0" normalizeH="0" baseline="0" noProof="0" dirty="0" smtClean="0">
                <a:ln>
                  <a:noFill/>
                </a:ln>
                <a:solidFill>
                  <a:schemeClr val="bg1"/>
                </a:solidFill>
                <a:effectLst/>
                <a:uLnTx/>
                <a:uFillTx/>
                <a:latin typeface="Nyala" pitchFamily="2"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Nyala" pitchFamily="2" charset="0"/>
              </a:rPr>
              <a:t>20. </a:t>
            </a:r>
            <a:r>
              <a:rPr kumimoji="0" lang="en-US" sz="3000" b="0" i="0" u="none" strike="noStrike" kern="1200" cap="none" spc="0" normalizeH="0" baseline="0" noProof="0" dirty="0" err="1" smtClean="0">
                <a:ln>
                  <a:noFill/>
                </a:ln>
                <a:solidFill>
                  <a:schemeClr val="bg1"/>
                </a:solidFill>
                <a:effectLst/>
                <a:uLnTx/>
                <a:uFillTx/>
                <a:latin typeface="Nyala" pitchFamily="2" charset="0"/>
              </a:rPr>
              <a:t>Thalassemia</a:t>
            </a:r>
            <a:r>
              <a:rPr kumimoji="0" lang="en-US" sz="3000" b="0" i="0" u="none" strike="noStrike" kern="1200" cap="none" spc="0" normalizeH="0" baseline="0" noProof="0" dirty="0" smtClean="0">
                <a:ln>
                  <a:noFill/>
                </a:ln>
                <a:solidFill>
                  <a:schemeClr val="bg1"/>
                </a:solidFill>
                <a:effectLst/>
                <a:uLnTx/>
                <a:uFillTx/>
                <a:latin typeface="Nyala" pitchFamily="2"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Nyala" pitchFamily="2" charset="0"/>
              </a:rPr>
              <a:t>21. Sickle Cell disease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447800"/>
            <a:ext cx="8229600" cy="4525963"/>
          </a:xfrm>
          <a:prstGeom prst="rect">
            <a:avLst/>
          </a:prstGeom>
        </p:spPr>
        <p:txBody>
          <a:bodyPr/>
          <a:lstStyle/>
          <a:p>
            <a:pPr lvl="1"/>
            <a:r>
              <a:rPr lang="en-US" dirty="0"/>
              <a:t>The nomenclature </a:t>
            </a:r>
            <a:r>
              <a:rPr lang="en-US" sz="4000" dirty="0">
                <a:solidFill>
                  <a:srgbClr val="FFFF00"/>
                </a:solidFill>
              </a:rPr>
              <a:t>mental retardation is replaced by intellectual disability </a:t>
            </a:r>
            <a:r>
              <a:rPr lang="en-US" dirty="0"/>
              <a:t>which is defined as </a:t>
            </a:r>
            <a:r>
              <a:rPr lang="en-US" b="1" dirty="0">
                <a:solidFill>
                  <a:schemeClr val="bg1"/>
                </a:solidFill>
              </a:rPr>
              <a:t>“a condition characterized by significant limitation both in intellectual functioning (reasoning, learning, problem-solving) and in adaptive behavior which covers a range of every day social and practical skills including specific learning disabilities and autism spectrum disorders.”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a:noFill/>
        </p:spPr>
        <p:txBody>
          <a:bodyPr>
            <a:noAutofit/>
          </a:bodyPr>
          <a:lstStyle/>
          <a:p>
            <a:endParaRPr lang="en-US" sz="3600" dirty="0" smtClean="0">
              <a:solidFill>
                <a:schemeClr val="bg1"/>
              </a:solidFill>
            </a:endParaRPr>
          </a:p>
          <a:p>
            <a:r>
              <a:rPr lang="en-US" sz="3600" dirty="0" smtClean="0">
                <a:solidFill>
                  <a:schemeClr val="bg1"/>
                </a:solidFill>
              </a:rPr>
              <a:t>The Act provides an elaborate definition of mental illness which is “a substantial disorder of thinking, mood, perception, orientation, or memory that grossly impairs judgment, behavior, and capacity to recognize reality or ability to meet the ordinary demands of life but does not include retardation which is a condition of arrested or incomplete development of mind of a person, especially characterized by </a:t>
            </a:r>
            <a:r>
              <a:rPr lang="en-US" sz="3600" dirty="0" err="1" smtClean="0">
                <a:solidFill>
                  <a:schemeClr val="bg1"/>
                </a:solidFill>
              </a:rPr>
              <a:t>subnormality</a:t>
            </a:r>
            <a:r>
              <a:rPr lang="en-US" sz="3600" dirty="0" smtClean="0">
                <a:solidFill>
                  <a:schemeClr val="bg1"/>
                </a:solidFill>
              </a:rPr>
              <a:t> of intelligence.”</a:t>
            </a:r>
            <a:endParaRPr lang="en-US" sz="3600"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05000"/>
            <a:ext cx="9144000" cy="6126163"/>
          </a:xfrm>
          <a:prstGeom prst="rect">
            <a:avLst/>
          </a:prstGeom>
          <a:noFill/>
        </p:spPr>
        <p:txBody>
          <a:bodyPr/>
          <a:lstStyle/>
          <a:p>
            <a:r>
              <a:rPr lang="en-US" sz="4400" dirty="0" smtClean="0">
                <a:solidFill>
                  <a:srgbClr val="FFFF00"/>
                </a:solidFill>
              </a:rPr>
              <a:t>Persons </a:t>
            </a:r>
            <a:r>
              <a:rPr lang="en-US" sz="4400" dirty="0">
                <a:solidFill>
                  <a:srgbClr val="FFFF00"/>
                </a:solidFill>
              </a:rPr>
              <a:t>with benchmark disabilities are defined as those with at least 40% of any of the above disability. PWD having high support needs are those who are certified as such under section 58(2) of the Act</a:t>
            </a:r>
            <a:r>
              <a:rPr lang="en-US" dirty="0">
                <a:solidFill>
                  <a:srgbClr val="FFFF00"/>
                </a:solidFill>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0"/>
            <a:ext cx="9144000" cy="6126163"/>
          </a:xfrm>
          <a:prstGeom prst="rect">
            <a:avLst/>
          </a:prstGeom>
          <a:solidFill>
            <a:srgbClr val="FFFF00">
              <a:alpha val="25000"/>
            </a:srgbClr>
          </a:solidFill>
        </p:spPr>
        <p:txBody>
          <a:bodyPr/>
          <a:lstStyle/>
          <a:p>
            <a:pPr>
              <a:buNone/>
            </a:pPr>
            <a:r>
              <a:rPr lang="en-US" sz="4000" dirty="0" smtClean="0"/>
              <a:t>The </a:t>
            </a:r>
            <a:r>
              <a:rPr lang="en-US" sz="4000" dirty="0"/>
              <a:t>RPWD Act, 2016 provides that </a:t>
            </a:r>
            <a:endParaRPr lang="en-US" sz="4000" dirty="0" smtClean="0"/>
          </a:p>
          <a:p>
            <a:pPr algn="ctr">
              <a:buNone/>
            </a:pPr>
            <a:r>
              <a:rPr lang="en-US" sz="4400" dirty="0" smtClean="0">
                <a:solidFill>
                  <a:schemeClr val="bg1"/>
                </a:solidFill>
              </a:rPr>
              <a:t>the appropriate Government shall ensure that the PWD enjoy the right to equality, life with dignity, and respect for his or her own integrity equally with others.</a:t>
            </a:r>
            <a:endParaRPr lang="en-US" sz="44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5943600"/>
          </a:xfrm>
          <a:prstGeom prst="rect">
            <a:avLst/>
          </a:prstGeom>
          <a:solidFill>
            <a:schemeClr val="bg1"/>
          </a:solidFill>
        </p:spPr>
        <p:txBody>
          <a:bodyPr>
            <a:normAutofit/>
          </a:bodyPr>
          <a:lstStyle/>
          <a:p>
            <a:r>
              <a:rPr lang="en-US" dirty="0"/>
              <a:t>The Government is to take steps to utilize the capacity of the PWD by providing appropriate environment</a:t>
            </a:r>
            <a:r>
              <a:rPr lang="en-US" dirty="0" smtClean="0"/>
              <a:t>.</a:t>
            </a:r>
          </a:p>
          <a:p>
            <a:r>
              <a:rPr lang="en-US" dirty="0" smtClean="0"/>
              <a:t> </a:t>
            </a:r>
            <a:r>
              <a:rPr lang="en-US" dirty="0"/>
              <a:t>It is also stipulated in the section 3 that no PWD shall be discriminated on the ground of disability, </a:t>
            </a:r>
            <a:endParaRPr lang="en-US" dirty="0" smtClean="0"/>
          </a:p>
          <a:p>
            <a:r>
              <a:rPr lang="en-US" dirty="0" smtClean="0"/>
              <a:t>unless </a:t>
            </a:r>
            <a:r>
              <a:rPr lang="en-US" dirty="0"/>
              <a:t>it is shown that the impugned act or omission is a proportionate means of achieving a legitimate aim and no person shall be deprived of his personal liberty only on the ground of disability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12837"/>
            <a:ext cx="8991600" cy="5745163"/>
          </a:xfrm>
          <a:prstGeom prst="rect">
            <a:avLst/>
          </a:prstGeom>
        </p:spPr>
        <p:txBody>
          <a:bodyPr>
            <a:normAutofit/>
          </a:bodyPr>
          <a:lstStyle/>
          <a:p>
            <a:r>
              <a:rPr lang="en-US" dirty="0">
                <a:solidFill>
                  <a:schemeClr val="bg1">
                    <a:lumMod val="95000"/>
                  </a:schemeClr>
                </a:solidFill>
              </a:rPr>
              <a:t>Living in the community for PWD is to be ensured and steps are to be taken by the Government to ensure reasonable accommodation for them. </a:t>
            </a:r>
            <a:endParaRPr lang="en-US" dirty="0" smtClean="0">
              <a:solidFill>
                <a:schemeClr val="bg1">
                  <a:lumMod val="95000"/>
                </a:schemeClr>
              </a:solidFill>
            </a:endParaRPr>
          </a:p>
          <a:p>
            <a:r>
              <a:rPr lang="en-US" dirty="0" smtClean="0">
                <a:solidFill>
                  <a:schemeClr val="bg1">
                    <a:lumMod val="95000"/>
                  </a:schemeClr>
                </a:solidFill>
              </a:rPr>
              <a:t>Special </a:t>
            </a:r>
            <a:r>
              <a:rPr lang="en-US" dirty="0">
                <a:solidFill>
                  <a:schemeClr val="bg1">
                    <a:lumMod val="95000"/>
                  </a:schemeClr>
                </a:solidFill>
              </a:rPr>
              <a:t>measures are to be taken to ensure women and children with disabilities enjoy rights equally with others</a:t>
            </a:r>
            <a:r>
              <a:rPr lang="en-US" dirty="0" smtClean="0">
                <a:solidFill>
                  <a:schemeClr val="bg1">
                    <a:lumMod val="95000"/>
                  </a:schemeClr>
                </a:solidFill>
              </a:rPr>
              <a:t>.</a:t>
            </a:r>
          </a:p>
          <a:p>
            <a:r>
              <a:rPr lang="en-US" dirty="0" smtClean="0">
                <a:solidFill>
                  <a:schemeClr val="bg1">
                    <a:lumMod val="95000"/>
                  </a:schemeClr>
                </a:solidFill>
              </a:rPr>
              <a:t> </a:t>
            </a:r>
            <a:r>
              <a:rPr lang="en-US" dirty="0">
                <a:solidFill>
                  <a:schemeClr val="bg1">
                    <a:lumMod val="95000"/>
                  </a:schemeClr>
                </a:solidFill>
              </a:rPr>
              <a:t>Measures are to be taken to protect the PWD from being subjected to cruelty, inhuman, and degrading treatments and from all forms of abuse, violence, and exploitation.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533402" y="762001"/>
            <a:ext cx="8208963" cy="3455987"/>
          </a:xfrm>
        </p:spPr>
        <p:txBody>
          <a:bodyPr>
            <a:normAutofit/>
          </a:bodyPr>
          <a:lstStyle/>
          <a:p>
            <a:pPr eaLnBrk="1" hangingPunct="1">
              <a:buFontTx/>
              <a:buNone/>
            </a:pPr>
            <a:r>
              <a:rPr lang="en-US" sz="3200" b="1" dirty="0" smtClean="0">
                <a:solidFill>
                  <a:srgbClr val="002060"/>
                </a:solidFill>
              </a:rPr>
              <a:t>“All human beings are born free and equal in dignity and rights”</a:t>
            </a:r>
          </a:p>
          <a:p>
            <a:pPr eaLnBrk="1" hangingPunct="1">
              <a:buFontTx/>
              <a:buNone/>
            </a:pPr>
            <a:r>
              <a:rPr lang="en-US" sz="3200" b="1" dirty="0" smtClean="0">
                <a:solidFill>
                  <a:srgbClr val="002060"/>
                </a:solidFill>
              </a:rPr>
              <a:t>				</a:t>
            </a:r>
            <a:endParaRPr lang="hr-HR" sz="3200" b="1" dirty="0" smtClean="0">
              <a:solidFill>
                <a:srgbClr val="002060"/>
              </a:solidFill>
            </a:endParaRPr>
          </a:p>
          <a:p>
            <a:pPr eaLnBrk="1" hangingPunct="1">
              <a:buFontTx/>
              <a:buNone/>
            </a:pPr>
            <a:r>
              <a:rPr lang="en-US" sz="3200" b="1" dirty="0" smtClean="0">
                <a:solidFill>
                  <a:srgbClr val="002060"/>
                </a:solidFill>
              </a:rPr>
              <a:t>The Universal Declaration of Human Rights</a:t>
            </a:r>
          </a:p>
        </p:txBody>
      </p:sp>
      <p:sp>
        <p:nvSpPr>
          <p:cNvPr id="3" name="Rectangle 2"/>
          <p:cNvSpPr/>
          <p:nvPr/>
        </p:nvSpPr>
        <p:spPr>
          <a:xfrm>
            <a:off x="457200" y="4038601"/>
            <a:ext cx="8229600" cy="830997"/>
          </a:xfrm>
          <a:prstGeom prst="rect">
            <a:avLst/>
          </a:prstGeom>
        </p:spPr>
        <p:txBody>
          <a:bodyPr wrap="square">
            <a:spAutoFit/>
          </a:bodyPr>
          <a:lstStyle/>
          <a:p>
            <a:r>
              <a:rPr lang="en-US" sz="2400" b="1" dirty="0">
                <a:solidFill>
                  <a:srgbClr val="7030A0"/>
                </a:solidFill>
              </a:rPr>
              <a:t>The aim of human rights instruments is the protection of those vulnerable to violations of their fundamental human rights.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Research </a:t>
            </a:r>
            <a:endParaRPr lang="en-US" sz="4000" b="1" dirty="0"/>
          </a:p>
        </p:txBody>
      </p:sp>
      <p:sp>
        <p:nvSpPr>
          <p:cNvPr id="3" name="Content Placeholder 2"/>
          <p:cNvSpPr>
            <a:spLocks noGrp="1"/>
          </p:cNvSpPr>
          <p:nvPr>
            <p:ph idx="1"/>
          </p:nvPr>
        </p:nvSpPr>
        <p:spPr/>
        <p:txBody>
          <a:bodyPr/>
          <a:lstStyle/>
          <a:p>
            <a:r>
              <a:rPr lang="en-US" dirty="0"/>
              <a:t>For conducting any research, free and informed consent from the PWD as well as a prior permission from a Committee for Research on Disability to be constituted in the prescribed manner.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Accessibilty</a:t>
            </a:r>
            <a:endParaRPr lang="en-US" dirty="0"/>
          </a:p>
        </p:txBody>
      </p:sp>
      <p:sp>
        <p:nvSpPr>
          <p:cNvPr id="3" name="Content Placeholder 2"/>
          <p:cNvSpPr>
            <a:spLocks noGrp="1"/>
          </p:cNvSpPr>
          <p:nvPr>
            <p:ph idx="1"/>
          </p:nvPr>
        </p:nvSpPr>
        <p:spPr/>
        <p:txBody>
          <a:bodyPr/>
          <a:lstStyle/>
          <a:p>
            <a:r>
              <a:rPr lang="en-US" dirty="0"/>
              <a:t>Accessibility in voting and access to justice without discrimination to the PWD are to be ensured. Public documents are to be made available in accessible formats.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5943600"/>
          </a:xfrm>
          <a:prstGeom prst="rect">
            <a:avLst/>
          </a:prstGeom>
          <a:solidFill>
            <a:schemeClr val="bg1"/>
          </a:solidFill>
        </p:spPr>
        <p:txBody>
          <a:bodyPr>
            <a:normAutofit/>
          </a:bodyPr>
          <a:lstStyle/>
          <a:p>
            <a:r>
              <a:rPr lang="en-US" sz="4000" dirty="0"/>
              <a:t>PWD enjoy legal capacity on an equal basis with others in all aspects of life and has the right to equal recognition everywhere as any other person before the law and have the right, equally with others, to own and inherit movable and immovable property as well as control their financial affairs (Sec 13)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a:t> It is also provided that a PWD with benchmark disability who consider himself to be in need of high support, he/she or any other person or organization in his behalf may apply to the authority appointed by the Government for the same and the authority shall take steps to provide support accordingly (Sec 38)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Inclusive education mandatory</a:t>
            </a:r>
            <a:endParaRPr lang="en-US" dirty="0"/>
          </a:p>
        </p:txBody>
      </p:sp>
      <p:sp>
        <p:nvSpPr>
          <p:cNvPr id="3" name="Content Placeholder 2"/>
          <p:cNvSpPr>
            <a:spLocks noGrp="1"/>
          </p:cNvSpPr>
          <p:nvPr>
            <p:ph idx="1"/>
          </p:nvPr>
        </p:nvSpPr>
        <p:spPr>
          <a:xfrm>
            <a:off x="448964" y="1901949"/>
            <a:ext cx="8237835" cy="4956051"/>
          </a:xfrm>
        </p:spPr>
        <p:txBody>
          <a:bodyPr>
            <a:normAutofit/>
          </a:bodyPr>
          <a:lstStyle/>
          <a:p>
            <a:r>
              <a:rPr lang="en-US" sz="3600" dirty="0"/>
              <a:t>The Bill provides for the access to inclusive education, vocational training, and self-employment of disabled persons without discrimination and buildings, campuses, and various facilities are to be made accessible to the PWD and their special needs are to be addressed.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6566315" cy="610820"/>
          </a:xfrm>
        </p:spPr>
        <p:txBody>
          <a:bodyPr>
            <a:normAutofit fontScale="90000"/>
          </a:bodyPr>
          <a:lstStyle/>
          <a:p>
            <a:r>
              <a:rPr lang="en-US" b="1" dirty="0" smtClean="0">
                <a:solidFill>
                  <a:srgbClr val="F298EC"/>
                </a:solidFill>
              </a:rPr>
              <a:t>Equal access to health and social participation</a:t>
            </a:r>
            <a:endParaRPr lang="en-US" b="1" dirty="0">
              <a:solidFill>
                <a:srgbClr val="F298EC"/>
              </a:solidFill>
            </a:endParaRPr>
          </a:p>
        </p:txBody>
      </p:sp>
      <p:sp>
        <p:nvSpPr>
          <p:cNvPr id="3" name="Content Placeholder 2"/>
          <p:cNvSpPr>
            <a:spLocks noGrp="1"/>
          </p:cNvSpPr>
          <p:nvPr>
            <p:ph idx="1"/>
          </p:nvPr>
        </p:nvSpPr>
        <p:spPr/>
        <p:txBody>
          <a:bodyPr/>
          <a:lstStyle/>
          <a:p>
            <a:r>
              <a:rPr lang="en-US" dirty="0"/>
              <a:t>Necessary schemes and programs to safeguard and promote the PWD for living in the community are to be launched by the Government. Appropriate healthcare measures, insurance schemes, and rehabilitation programs for the PWD are also to be undertaken by the Government.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bodyPr>
          <a:lstStyle/>
          <a:p>
            <a:r>
              <a:rPr lang="en-US" dirty="0" smtClean="0">
                <a:solidFill>
                  <a:srgbClr val="FF0000"/>
                </a:solidFill>
              </a:rPr>
              <a:t>Reservation in enrolment</a:t>
            </a:r>
            <a:endParaRPr lang="en-US" dirty="0">
              <a:solidFill>
                <a:srgbClr val="FF0000"/>
              </a:solidFill>
            </a:endParaRPr>
          </a:p>
        </p:txBody>
      </p:sp>
      <p:sp>
        <p:nvSpPr>
          <p:cNvPr id="3" name="Content Placeholder 2"/>
          <p:cNvSpPr>
            <a:spLocks noGrp="1"/>
          </p:cNvSpPr>
          <p:nvPr>
            <p:ph idx="1"/>
          </p:nvPr>
        </p:nvSpPr>
        <p:spPr>
          <a:xfrm>
            <a:off x="448964" y="1901949"/>
            <a:ext cx="8695035" cy="4123035"/>
          </a:xfrm>
        </p:spPr>
        <p:txBody>
          <a:bodyPr>
            <a:normAutofit/>
          </a:bodyPr>
          <a:lstStyle/>
          <a:p>
            <a:r>
              <a:rPr lang="en-US" dirty="0"/>
              <a:t>All Government institutions of higher education and those getting aid from the Government are required to reserve at least 5% of seats for persons with benchmark disabilities. </a:t>
            </a: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Reservation in  Employment</a:t>
            </a:r>
            <a:endParaRPr lang="en-US" dirty="0"/>
          </a:p>
        </p:txBody>
      </p:sp>
      <p:sp>
        <p:nvSpPr>
          <p:cNvPr id="3" name="Content Placeholder 2"/>
          <p:cNvSpPr>
            <a:spLocks noGrp="1"/>
          </p:cNvSpPr>
          <p:nvPr>
            <p:ph idx="1"/>
          </p:nvPr>
        </p:nvSpPr>
        <p:spPr/>
        <p:txBody>
          <a:bodyPr/>
          <a:lstStyle/>
          <a:p>
            <a:r>
              <a:rPr lang="en-US" dirty="0" smtClean="0"/>
              <a:t>Four percent reservation for persons with benchmark disabilities is to be provided in posts of all Government establishments with differential quotas for different forms of disabilities. Incentives to employer in private sector are to be given who provide 5% reservation for persons with benchmark disability</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Employment exchanges</a:t>
            </a:r>
            <a:endParaRPr lang="en-US" dirty="0"/>
          </a:p>
        </p:txBody>
      </p:sp>
      <p:sp>
        <p:nvSpPr>
          <p:cNvPr id="3" name="Content Placeholder 2"/>
          <p:cNvSpPr>
            <a:spLocks noGrp="1"/>
          </p:cNvSpPr>
          <p:nvPr>
            <p:ph idx="1"/>
          </p:nvPr>
        </p:nvSpPr>
        <p:spPr/>
        <p:txBody>
          <a:bodyPr/>
          <a:lstStyle/>
          <a:p>
            <a:r>
              <a:rPr lang="en-US" dirty="0"/>
              <a:t>Special employment exchanges for the PWD are to be set up. Awareness and sensitization programs are to be conducted and promoted regarding the PWD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8991600" cy="6858000"/>
          </a:xfrm>
          <a:prstGeom prst="rect">
            <a:avLst/>
          </a:prstGeom>
        </p:spPr>
        <p:style>
          <a:lnRef idx="1">
            <a:schemeClr val="accent2"/>
          </a:lnRef>
          <a:fillRef idx="3">
            <a:schemeClr val="accent2"/>
          </a:fillRef>
          <a:effectRef idx="2">
            <a:schemeClr val="accent2"/>
          </a:effectRef>
          <a:fontRef idx="minor">
            <a:schemeClr val="lt1"/>
          </a:fontRef>
        </p:style>
        <p:txBody>
          <a:bodyPr>
            <a:normAutofit/>
          </a:bodyPr>
          <a:lstStyle/>
          <a:p>
            <a:r>
              <a:rPr lang="en-US" dirty="0"/>
              <a:t>Awareness and sensitization programs are to be conducted and promoted regarding the PWD. </a:t>
            </a:r>
            <a:endParaRPr lang="en-US" dirty="0" smtClean="0"/>
          </a:p>
          <a:p>
            <a:r>
              <a:rPr lang="en-US" dirty="0" smtClean="0"/>
              <a:t>Standards </a:t>
            </a:r>
            <a:r>
              <a:rPr lang="en-US" dirty="0"/>
              <a:t>of accessibility in physical environment, different modes of transports, public building and areas are to be laid down which are to be observed mandatorily and a </a:t>
            </a:r>
            <a:endParaRPr lang="en-US" dirty="0" smtClean="0"/>
          </a:p>
          <a:p>
            <a:r>
              <a:rPr lang="en-US" dirty="0" smtClean="0"/>
              <a:t>5-year </a:t>
            </a:r>
            <a:r>
              <a:rPr lang="en-US" dirty="0"/>
              <a:t>time limit is provided to make existing public building accessible. </a:t>
            </a:r>
            <a:endParaRPr lang="en-US" dirty="0" smtClean="0"/>
          </a:p>
          <a:p>
            <a:r>
              <a:rPr lang="en-US" dirty="0" smtClean="0"/>
              <a:t>Access </a:t>
            </a:r>
            <a:r>
              <a:rPr lang="en-US" dirty="0"/>
              <a:t>to information and communication technology is to be ensured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ainst-discrimination2.jpg"/>
          <p:cNvPicPr>
            <a:picLocks noChangeAspect="1"/>
          </p:cNvPicPr>
          <p:nvPr/>
        </p:nvPicPr>
        <p:blipFill>
          <a:blip r:embed="rId2"/>
          <a:srcRect t="7333" r="1000" b="11333"/>
          <a:stretch>
            <a:fillRect/>
          </a:stretch>
        </p:blipFill>
        <p:spPr>
          <a:xfrm>
            <a:off x="0" y="1447800"/>
            <a:ext cx="9144000" cy="54102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0" y="1"/>
            <a:ext cx="9144000" cy="6096000"/>
          </a:xfrm>
          <a:solidFill>
            <a:schemeClr val="accent3">
              <a:lumMod val="40000"/>
              <a:lumOff val="60000"/>
            </a:schemeClr>
          </a:solidFill>
        </p:spPr>
        <p:txBody>
          <a:bodyPr/>
          <a:lstStyle/>
          <a:p>
            <a:r>
              <a:rPr lang="en-US" sz="4800" dirty="0">
                <a:solidFill>
                  <a:srgbClr val="FF0000"/>
                </a:solidFill>
              </a:rPr>
              <a:t>Atrocities on PWD have been made punishable with imprisonment of 6 months extendable to 5 years and with fine. </a:t>
            </a:r>
            <a:endParaRPr lang="en-US" sz="4800" dirty="0" smtClean="0">
              <a:solidFill>
                <a:srgbClr val="FF0000"/>
              </a:solidFill>
            </a:endParaRPr>
          </a:p>
          <a:p>
            <a:r>
              <a:rPr lang="en-US" sz="4800" dirty="0" smtClean="0">
                <a:solidFill>
                  <a:srgbClr val="FF0000"/>
                </a:solidFill>
              </a:rPr>
              <a:t>Fraudulently </a:t>
            </a:r>
            <a:r>
              <a:rPr lang="en-US" sz="4800" dirty="0">
                <a:solidFill>
                  <a:srgbClr val="FF0000"/>
                </a:solidFill>
              </a:rPr>
              <a:t>availing of the benefits meant for PWD has also been made punishable</a:t>
            </a:r>
            <a:r>
              <a:rPr lang="en-US" sz="4800"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91000"/>
            <a:ext cx="8229600" cy="1143000"/>
          </a:xfrm>
        </p:spPr>
        <p:txBody>
          <a:bodyPr>
            <a:normAutofit fontScale="90000"/>
          </a:bodyPr>
          <a:lstStyle/>
          <a:p>
            <a:r>
              <a:rPr lang="en-US" dirty="0" smtClean="0"/>
              <a:t>Rights of Persons with Disabilities Rules, 2017 was published as required by sub-sections (1) and (2) of section 100 of the Rights of Persons with Disabilities Act, 2016 (49 of 2016)</a:t>
            </a:r>
            <a:endParaRPr lang="en-US" dirty="0"/>
          </a:p>
        </p:txBody>
      </p:sp>
      <p:sp>
        <p:nvSpPr>
          <p:cNvPr id="3" name="Content Placeholder 2"/>
          <p:cNvSpPr>
            <a:spLocks noGrp="1"/>
          </p:cNvSpPr>
          <p:nvPr>
            <p:ph idx="1"/>
          </p:nvPr>
        </p:nvSpPr>
        <p:spPr>
          <a:xfrm>
            <a:off x="381000" y="1524000"/>
            <a:ext cx="8229600" cy="4525963"/>
          </a:xfrm>
        </p:spPr>
        <p:txBody>
          <a:bodyPr/>
          <a:lstStyle/>
          <a:p>
            <a:r>
              <a:rPr lang="en-US" dirty="0" smtClean="0"/>
              <a:t>MINISTRY OF SOCIAL JUSTICE AND EMPOWERMENT [Department of Empowerment of Persons with Disabilities (</a:t>
            </a:r>
            <a:r>
              <a:rPr lang="en-US" dirty="0" err="1" smtClean="0"/>
              <a:t>Divyangjan</a:t>
            </a:r>
            <a:r>
              <a:rPr lang="en-US" dirty="0" smtClean="0"/>
              <a:t>)]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7" name="Picture 6" descr="Thanks-Butterfly-Glitter.gif"/>
          <p:cNvPicPr>
            <a:picLocks noChangeAspect="1"/>
          </p:cNvPicPr>
          <p:nvPr/>
        </p:nvPicPr>
        <p:blipFill>
          <a:blip r:embed="rId3"/>
          <a:stretch>
            <a:fillRect/>
          </a:stretch>
        </p:blipFill>
        <p:spPr>
          <a:xfrm>
            <a:off x="228600" y="3276601"/>
            <a:ext cx="4267200" cy="22574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519120663_775e4e4963_z.jpg"/>
          <p:cNvPicPr>
            <a:picLocks noChangeAspect="1"/>
          </p:cNvPicPr>
          <p:nvPr/>
        </p:nvPicPr>
        <p:blipFill>
          <a:blip r:embed="rId2"/>
          <a:stretch>
            <a:fillRect/>
          </a:stretch>
        </p:blipFill>
        <p:spPr>
          <a:xfrm>
            <a:off x="104140" y="2322954"/>
            <a:ext cx="9039860" cy="453504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jpg"/>
          <p:cNvPicPr>
            <a:picLocks noChangeAspect="1"/>
          </p:cNvPicPr>
          <p:nvPr/>
        </p:nvPicPr>
        <p:blipFill>
          <a:blip r:embed="rId2"/>
          <a:stretch>
            <a:fillRect/>
          </a:stretch>
        </p:blipFill>
        <p:spPr>
          <a:xfrm>
            <a:off x="2" y="0"/>
            <a:ext cx="9086397" cy="5105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jpg"/>
          <p:cNvPicPr>
            <a:picLocks noChangeAspect="1"/>
          </p:cNvPicPr>
          <p:nvPr/>
        </p:nvPicPr>
        <p:blipFill>
          <a:blip r:embed="rId2"/>
          <a:stretch>
            <a:fillRect/>
          </a:stretch>
        </p:blipFill>
        <p:spPr>
          <a:xfrm>
            <a:off x="2" y="2"/>
            <a:ext cx="9264235" cy="43629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0" y="2"/>
            <a:ext cx="8988136" cy="697902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jpg"/>
          <p:cNvPicPr>
            <a:picLocks noChangeAspect="1"/>
          </p:cNvPicPr>
          <p:nvPr/>
        </p:nvPicPr>
        <p:blipFill>
          <a:blip r:embed="rId2"/>
          <a:stretch>
            <a:fillRect/>
          </a:stretch>
        </p:blipFill>
        <p:spPr>
          <a:xfrm>
            <a:off x="2" y="1"/>
            <a:ext cx="9152844" cy="514273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55">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15A1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Theme55</Template>
  <TotalTime>184</TotalTime>
  <Words>1550</Words>
  <Application>Microsoft Office PowerPoint</Application>
  <PresentationFormat>On-screen Show (4:3)</PresentationFormat>
  <Paragraphs>116</Paragraphs>
  <Slides>42</Slides>
  <Notes>8</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Theme55</vt:lpstr>
      <vt:lpstr>Contents Slide Master</vt:lpstr>
      <vt:lpstr>Section Break Slide Master</vt:lpstr>
      <vt:lpstr>Theme20</vt:lpstr>
      <vt:lpstr>Inclusion of  Persons with Disabilities</vt:lpstr>
      <vt:lpstr>Slide 2</vt:lpstr>
      <vt:lpstr>Slide 3</vt:lpstr>
      <vt:lpstr>Slide 4</vt:lpstr>
      <vt:lpstr>Slide 5</vt:lpstr>
      <vt:lpstr>Slide 6</vt:lpstr>
      <vt:lpstr>Slide 7</vt:lpstr>
      <vt:lpstr>Slide 8</vt:lpstr>
      <vt:lpstr>Slide 9</vt:lpstr>
      <vt:lpstr>Prelude</vt:lpstr>
      <vt:lpstr>PWD ACT</vt:lpstr>
      <vt:lpstr>Slide 12</vt:lpstr>
      <vt:lpstr>Slide 13</vt:lpstr>
      <vt:lpstr>Slide 14</vt:lpstr>
      <vt:lpstr>Slide 15</vt:lpstr>
      <vt:lpstr>Slide 16</vt:lpstr>
      <vt:lpstr>Slide 17</vt:lpstr>
      <vt:lpstr> PARADIGM SHIFT</vt:lpstr>
      <vt:lpstr>Slide 19</vt:lpstr>
      <vt:lpstr>Slide 20</vt:lpstr>
      <vt:lpstr>Slide 21</vt:lpstr>
      <vt:lpstr>In the RPWD Act, 2016, the list has been expanded from  7 to 21 conditions </vt:lpstr>
      <vt:lpstr>Slide 23</vt:lpstr>
      <vt:lpstr>Slide 24</vt:lpstr>
      <vt:lpstr>Slide 25</vt:lpstr>
      <vt:lpstr>Slide 26</vt:lpstr>
      <vt:lpstr>Slide 27</vt:lpstr>
      <vt:lpstr>Slide 28</vt:lpstr>
      <vt:lpstr>Slide 29</vt:lpstr>
      <vt:lpstr>Research </vt:lpstr>
      <vt:lpstr>Accessibilty</vt:lpstr>
      <vt:lpstr>Slide 32</vt:lpstr>
      <vt:lpstr>Slide 33</vt:lpstr>
      <vt:lpstr>Inclusive education mandatory</vt:lpstr>
      <vt:lpstr>Equal access to health and social participation</vt:lpstr>
      <vt:lpstr>Reservation in enrolment</vt:lpstr>
      <vt:lpstr>Reservation in  Employment</vt:lpstr>
      <vt:lpstr>Special Employment exchanges</vt:lpstr>
      <vt:lpstr>Slide 39</vt:lpstr>
      <vt:lpstr>Slide 40</vt:lpstr>
      <vt:lpstr>Rights of Persons with Disabilities Rules, 2017 was published as required by sub-sections (1) and (2) of section 100 of the Rights of Persons with Disabilities Act, 2016 (49 of 2016)</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 of Persons with Disabilities Act</dc:title>
  <dc:creator>nice day</dc:creator>
  <cp:lastModifiedBy>nice day</cp:lastModifiedBy>
  <cp:revision>21</cp:revision>
  <dcterms:created xsi:type="dcterms:W3CDTF">2018-12-19T04:51:39Z</dcterms:created>
  <dcterms:modified xsi:type="dcterms:W3CDTF">2021-02-08T02:19:52Z</dcterms:modified>
</cp:coreProperties>
</file>