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7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EB89A-52FB-4338-8A48-12227015F387}" type="datetimeFigureOut">
              <a:rPr lang="en-US" smtClean="0"/>
              <a:pPr/>
              <a:t>06-Jul-23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AD08-73BD-4372-A55A-D3A78E802D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7298BE-3AE6-4A83-9790-E89145C35B1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B57D82-49B0-4F1B-B8BA-8F00CCE4BB3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990B-581F-4817-9FB5-865730BF1125}" type="datetime1">
              <a:rPr lang="en-US" smtClean="0"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59BE-B7BE-459A-9224-B15CA8DF7F69}" type="datetime1">
              <a:rPr lang="en-US" smtClean="0"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C867-301E-401F-B871-B2871DE42111}" type="datetime1">
              <a:rPr lang="en-US" smtClean="0"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3B9C7-CCB7-406E-89FC-64F388657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3678-F640-4245-852B-44E60202A550}" type="datetime1">
              <a:rPr lang="en-US" smtClean="0"/>
              <a:t>06-Jul-23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DBB34-58B5-4321-840A-60C628B0C8A3}" type="datetime1">
              <a:rPr lang="en-US" smtClean="0"/>
              <a:t>06-Jul-23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9E1F-02F6-41FD-9E6F-A0E3EC606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3D2BE-1795-48EB-A982-6461E1CB95F8}" type="datetime1">
              <a:rPr lang="en-US" smtClean="0"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AC2C-0A56-41D5-9D3A-9321D2B0E339}" type="datetime1">
              <a:rPr lang="en-US" smtClean="0"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286A-FC4B-4522-B105-93DE5FFDF490}" type="datetime1">
              <a:rPr lang="en-US" smtClean="0"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F563-7E60-4D51-9524-7FDD01532E90}" type="datetime1">
              <a:rPr lang="en-US" smtClean="0"/>
              <a:t>06-Jul-23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9E632-B9D0-454F-BB18-8D5F595D37AD}" type="datetime1">
              <a:rPr lang="en-US" smtClean="0"/>
              <a:t>06-Jul-23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415E-EA1D-4D5C-B66D-82CB3D122D29}" type="datetime1">
              <a:rPr lang="en-US" smtClean="0"/>
              <a:t>06-Jul-23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1AD3-E022-431C-B57F-7A670568654A}" type="datetime1">
              <a:rPr lang="en-US" smtClean="0"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DAB0-FEDD-45D8-B893-EE6AFD12DF34}" type="datetime1">
              <a:rPr lang="en-US" smtClean="0"/>
              <a:t>06-Jul-23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1783-7B8A-447F-A1B2-4A3FCE277D85}" type="datetime1">
              <a:rPr lang="en-US" smtClean="0"/>
              <a:t>06-Jul-23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Compiled by Dr.T. Kumuthavalli, Asst. Prof. DLL, BDU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173F7-24D0-4970-BB98-6DF57AD118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00201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Psychology Club &amp; Workshop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8153400" cy="26670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Dr.T.Kumuthavalli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Assistant Professor and Head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Department of Lifelong Learning, </a:t>
            </a:r>
            <a:r>
              <a:rPr lang="en-US" b="1" dirty="0" err="1" smtClean="0">
                <a:solidFill>
                  <a:srgbClr val="C00000"/>
                </a:solidFill>
              </a:rPr>
              <a:t>Bharathidasan</a:t>
            </a:r>
            <a:r>
              <a:rPr lang="en-US" b="1" dirty="0" smtClean="0">
                <a:solidFill>
                  <a:srgbClr val="C00000"/>
                </a:solidFill>
              </a:rPr>
              <a:t> University, </a:t>
            </a:r>
            <a:r>
              <a:rPr lang="en-US" b="1" dirty="0" err="1" smtClean="0">
                <a:solidFill>
                  <a:srgbClr val="C00000"/>
                </a:solidFill>
              </a:rPr>
              <a:t>Khajamalai</a:t>
            </a:r>
            <a:r>
              <a:rPr lang="en-US" b="1" dirty="0" smtClean="0">
                <a:solidFill>
                  <a:srgbClr val="C00000"/>
                </a:solidFill>
              </a:rPr>
              <a:t> Campus, </a:t>
            </a:r>
            <a:r>
              <a:rPr lang="en-US" b="1" dirty="0" err="1" smtClean="0">
                <a:solidFill>
                  <a:srgbClr val="C00000"/>
                </a:solidFill>
              </a:rPr>
              <a:t>Tiruchirappalli</a:t>
            </a:r>
            <a:r>
              <a:rPr lang="en-US" b="1" dirty="0" smtClean="0">
                <a:solidFill>
                  <a:srgbClr val="C00000"/>
                </a:solidFill>
              </a:rPr>
              <a:t> - 23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title"/>
          </p:nvPr>
        </p:nvSpPr>
        <p:spPr>
          <a:xfrm>
            <a:off x="500035" y="333375"/>
            <a:ext cx="7572428" cy="719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THE ICEBERG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03388"/>
            <a:ext cx="7786688" cy="7175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HOW MUCH DO YOU SEE OF AN ICEBERG?</a:t>
            </a:r>
          </a:p>
        </p:txBody>
      </p:sp>
      <p:pic>
        <p:nvPicPr>
          <p:cNvPr id="10244" name="Picture 13" descr="Iceberg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63" y="2297113"/>
            <a:ext cx="6237287" cy="4103687"/>
          </a:xfrm>
          <a:solidFill>
            <a:srgbClr val="92D050"/>
          </a:solidFill>
          <a:ln>
            <a:solidFill>
              <a:schemeClr val="accent1"/>
            </a:solidFill>
          </a:ln>
        </p:spPr>
      </p:pic>
      <p:pic>
        <p:nvPicPr>
          <p:cNvPr id="10245" name="Picture 7" descr="j0282747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972425" y="357188"/>
            <a:ext cx="1171575" cy="117157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89E1F-02F6-41FD-9E6F-A0E3EC60683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8002587" cy="719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ICEBERG</a:t>
            </a:r>
          </a:p>
        </p:txBody>
      </p:sp>
      <p:pic>
        <p:nvPicPr>
          <p:cNvPr id="11267" name="Picture 4" descr="Iceberg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6100" y="1600200"/>
            <a:ext cx="3343275" cy="4525963"/>
          </a:xfrm>
          <a:solidFill>
            <a:srgbClr val="92D050"/>
          </a:solidFill>
          <a:ln w="38100">
            <a:solidFill>
              <a:srgbClr val="000000"/>
            </a:solidFill>
          </a:ln>
        </p:spPr>
      </p:pic>
      <p:pic>
        <p:nvPicPr>
          <p:cNvPr id="11268" name="Picture 7" descr="j00787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500813" y="0"/>
            <a:ext cx="1714500" cy="2528888"/>
          </a:xfrm>
          <a:noFill/>
        </p:spPr>
      </p:pic>
      <p:sp>
        <p:nvSpPr>
          <p:cNvPr id="8197" name="Text Box 11"/>
          <p:cNvSpPr txBox="1">
            <a:spLocks noChangeArrowheads="1"/>
          </p:cNvSpPr>
          <p:nvPr/>
        </p:nvSpPr>
        <p:spPr bwMode="auto">
          <a:xfrm>
            <a:off x="4500563" y="2714625"/>
            <a:ext cx="3571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/>
              <a:t>ONLY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10% </a:t>
            </a:r>
            <a:r>
              <a:rPr lang="en-US" b="1" dirty="0"/>
              <a:t>OF ICEBERG IS VISIBLE.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/>
              <a:t>THE REMAINING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90%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/>
              <a:t>IS BELOW SEA LEVEL.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8" descr="victim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143125"/>
            <a:ext cx="6143625" cy="3749675"/>
          </a:xfrm>
        </p:spPr>
      </p:pic>
      <p:sp>
        <p:nvSpPr>
          <p:cNvPr id="32771" name="AutoShape 2" descr="Burn victim stays positive after coma and over 70 operation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143000" y="500063"/>
            <a:ext cx="62150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/>
              <a:t>Burn victim stays positive after coma and over 70 operations</a:t>
            </a:r>
          </a:p>
        </p:txBody>
      </p:sp>
      <p:sp>
        <p:nvSpPr>
          <p:cNvPr id="32773" name="AutoShape 4" descr="Burn victim stays positive after coma and over 70 operation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2774" name="AutoShape 6" descr="Burn victim stays positive after coma and over 70 operation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2775" name="AutoShape 8" descr="Burn victim stays positive after coma and over 70 operations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78583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b="0" dirty="0" err="1" smtClean="0">
                <a:solidFill>
                  <a:srgbClr val="006600"/>
                </a:solidFill>
              </a:rPr>
              <a:t>JyotiAmge</a:t>
            </a:r>
            <a:r>
              <a:rPr lang="en-IN" b="0" dirty="0" smtClean="0">
                <a:solidFill>
                  <a:srgbClr val="006600"/>
                </a:solidFill>
              </a:rPr>
              <a:t> of Nagpur, India</a:t>
            </a:r>
            <a:r>
              <a:rPr lang="en-IN" b="0" dirty="0" smtClean="0"/>
              <a:t> </a:t>
            </a:r>
            <a:endParaRPr lang="en-IN" dirty="0"/>
          </a:p>
        </p:txBody>
      </p:sp>
      <p:pic>
        <p:nvPicPr>
          <p:cNvPr id="33795" name="Picture 2" descr="https://5feetonagoodday.files.wordpress.com/2011/12/shortjyoti.jpg?w=537&amp;h=3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357313"/>
            <a:ext cx="628650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00125" y="6143625"/>
            <a:ext cx="624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/>
              <a:t>Record breaking height of 24.7 inches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00"/>
                </a:solidFill>
              </a:rPr>
              <a:t>Cut the </a:t>
            </a:r>
            <a:r>
              <a:rPr lang="en-US" dirty="0" err="1" smtClean="0">
                <a:solidFill>
                  <a:srgbClr val="006600"/>
                </a:solidFill>
              </a:rPr>
              <a:t>can’ts</a:t>
            </a:r>
            <a:r>
              <a:rPr lang="en-US" dirty="0" smtClean="0">
                <a:solidFill>
                  <a:srgbClr val="006600"/>
                </a:solidFill>
              </a:rPr>
              <a:t>,  have cans</a:t>
            </a:r>
            <a:endParaRPr lang="en-IN" dirty="0" smtClean="0">
              <a:solidFill>
                <a:srgbClr val="006600"/>
              </a:solidFill>
            </a:endParaRPr>
          </a:p>
        </p:txBody>
      </p:sp>
      <p:pic>
        <p:nvPicPr>
          <p:cNvPr id="34819" name="Picture 2" descr="Image result for real life examples of positive attit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43063"/>
            <a:ext cx="6072188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Tear the </a:t>
            </a:r>
            <a:r>
              <a:rPr lang="en-US" dirty="0" err="1" smtClean="0"/>
              <a:t>impossibles</a:t>
            </a:r>
            <a:endParaRPr lang="en-IN" dirty="0" smtClean="0"/>
          </a:p>
        </p:txBody>
      </p:sp>
      <p:pic>
        <p:nvPicPr>
          <p:cNvPr id="36867" name="Picture 2" descr="Image result for positive attitude during inter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789113"/>
            <a:ext cx="7786688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7030A0"/>
                </a:solidFill>
              </a:rPr>
              <a:t>A class with water</a:t>
            </a:r>
            <a:endParaRPr lang="en-IN" dirty="0" smtClean="0">
              <a:solidFill>
                <a:srgbClr val="7030A0"/>
              </a:solidFill>
            </a:endParaRPr>
          </a:p>
        </p:txBody>
      </p:sp>
      <p:pic>
        <p:nvPicPr>
          <p:cNvPr id="19459" name="Picture 2" descr="Image result for real life examples of positive attitu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1785938"/>
            <a:ext cx="256698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IN"/>
          </a:p>
        </p:txBody>
      </p:sp>
      <p:pic>
        <p:nvPicPr>
          <p:cNvPr id="25603" name="Picture 2" descr="Image result for 9 dots puzzle 4 straight li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90600" y="457200"/>
            <a:ext cx="70866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ut-the-knot.org/9points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8587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Image result for 9 dots puzzle 4 straight lin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928938"/>
            <a:ext cx="38973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3100" dirty="0" smtClean="0">
                <a:solidFill>
                  <a:srgbClr val="006600"/>
                </a:solidFill>
              </a:rPr>
              <a:t>Answer in Either Ways</a:t>
            </a:r>
            <a:r>
              <a:rPr lang="en-IN" dirty="0" smtClean="0">
                <a:solidFill>
                  <a:srgbClr val="006600"/>
                </a:solidFill>
              </a:rPr>
              <a:t/>
            </a:r>
            <a:br>
              <a:rPr lang="en-IN" dirty="0" smtClean="0">
                <a:solidFill>
                  <a:srgbClr val="006600"/>
                </a:solidFill>
              </a:rPr>
            </a:br>
            <a:endParaRPr lang="en-IN" dirty="0" smtClean="0">
              <a:solidFill>
                <a:srgbClr val="00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6600"/>
                </a:solidFill>
              </a:rPr>
              <a:t>Chair Activity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30723" name="Picture 2" descr="Image result for chair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500188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Psychology Club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r>
              <a:rPr lang="en-US" dirty="0"/>
              <a:t>Psychology is </a:t>
            </a:r>
            <a:r>
              <a:rPr lang="en-US" b="1" dirty="0"/>
              <a:t>the scientific study of the mind and behavior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Wilhelm Wundt 1832-1920</a:t>
            </a:r>
          </a:p>
          <a:p>
            <a:r>
              <a:rPr lang="en-US" dirty="0" smtClean="0"/>
              <a:t>Father of Psychology/ First Psychological Laboratory</a:t>
            </a:r>
          </a:p>
          <a:p>
            <a:r>
              <a:rPr lang="en-US" dirty="0" smtClean="0"/>
              <a:t>Sigmund Freud – Psychoanalysis</a:t>
            </a:r>
          </a:p>
          <a:p>
            <a:r>
              <a:rPr lang="en-US" dirty="0" smtClean="0"/>
              <a:t>Jean Piaget – Father of Child Psychology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Field of Psychology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Behavioural </a:t>
            </a:r>
          </a:p>
          <a:p>
            <a:r>
              <a:rPr lang="en-US" dirty="0" smtClean="0"/>
              <a:t>Abnormal</a:t>
            </a:r>
          </a:p>
          <a:p>
            <a:r>
              <a:rPr lang="en-US" dirty="0" smtClean="0"/>
              <a:t>Clinical</a:t>
            </a:r>
          </a:p>
          <a:p>
            <a:r>
              <a:rPr lang="en-US" dirty="0" smtClean="0"/>
              <a:t>Comparative</a:t>
            </a:r>
          </a:p>
          <a:p>
            <a:r>
              <a:rPr lang="en-US" dirty="0" smtClean="0"/>
              <a:t>Counseling</a:t>
            </a:r>
          </a:p>
          <a:p>
            <a:r>
              <a:rPr lang="en-US" dirty="0" smtClean="0"/>
              <a:t>Cross Cultural</a:t>
            </a:r>
          </a:p>
          <a:p>
            <a:r>
              <a:rPr lang="en-US" dirty="0" smtClean="0"/>
              <a:t>Dental</a:t>
            </a:r>
          </a:p>
          <a:p>
            <a:r>
              <a:rPr lang="en-US" dirty="0" smtClean="0"/>
              <a:t>Industrial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</a:t>
            </a:r>
          </a:p>
          <a:p>
            <a:r>
              <a:rPr lang="en-US" dirty="0" smtClean="0"/>
              <a:t>Forensic</a:t>
            </a:r>
          </a:p>
          <a:p>
            <a:r>
              <a:rPr lang="en-US" dirty="0" smtClean="0"/>
              <a:t>Experimental</a:t>
            </a:r>
          </a:p>
          <a:p>
            <a:r>
              <a:rPr lang="en-US" dirty="0" smtClean="0"/>
              <a:t>School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Personality</a:t>
            </a:r>
          </a:p>
          <a:p>
            <a:r>
              <a:rPr lang="en-US" dirty="0" smtClean="0"/>
              <a:t>Sports</a:t>
            </a:r>
          </a:p>
          <a:p>
            <a:r>
              <a:rPr lang="en-US" dirty="0" smtClean="0"/>
              <a:t>HRM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65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0"/>
            <a:ext cx="8382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Lord Thomas Babington Macaulay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800" b="1" dirty="0" smtClean="0">
                <a:solidFill>
                  <a:srgbClr val="C00000"/>
                </a:solidFill>
              </a:rPr>
              <a:t>SWOT Analysis </a:t>
            </a:r>
            <a:r>
              <a:rPr lang="en-US" sz="3800" b="1" dirty="0" smtClean="0">
                <a:solidFill>
                  <a:srgbClr val="FFFF00"/>
                </a:solidFill>
              </a:rPr>
              <a:t/>
            </a:r>
            <a:br>
              <a:rPr lang="en-US" sz="3800" b="1" dirty="0" smtClean="0">
                <a:solidFill>
                  <a:srgbClr val="FFFF00"/>
                </a:solidFill>
              </a:rPr>
            </a:br>
            <a:endParaRPr lang="en-US" sz="38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49181" name="Group 2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6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2265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Strengths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Weaknesses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53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Opportunities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Threats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D3B9C7-CCB7-406E-89FC-64F388657C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Johari</a:t>
            </a:r>
            <a:r>
              <a:rPr lang="en-US" b="1" dirty="0" smtClean="0">
                <a:solidFill>
                  <a:srgbClr val="C00000"/>
                </a:solidFill>
              </a:rPr>
              <a:t> Window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9090" name="AutoShape 2" descr="Johari wind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458200" cy="520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09800" y="5715000"/>
            <a:ext cx="4572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648200" y="5715000"/>
            <a:ext cx="4495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Maslow’s Hierarchy of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0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352800" y="9906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self-actualization include realizing your dreams, being true to yourself, and achieving inner peace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3186" name="AutoShape 2" descr="https://cdn.qualitygurus.com/wp-content/uploads/2022/12/Douglas-McGregors-Theory-X-and-Theory-Y-scaled.jpg?compress=true&amp;quality=80&amp;w=800&amp;dpr=1.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83018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173F7-24D0-4970-BB98-6DF57AD1180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Compiled by Dr.T. Kumuthavalli, Asst. Prof. DLL, 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431</Words>
  <Application>Microsoft Office PowerPoint</Application>
  <PresentationFormat>On-screen Show (4:3)</PresentationFormat>
  <Paragraphs>94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Psychology Club &amp; Workshop</vt:lpstr>
      <vt:lpstr>Psychology Club</vt:lpstr>
      <vt:lpstr>Field of Psychology</vt:lpstr>
      <vt:lpstr>Slide 4</vt:lpstr>
      <vt:lpstr>SWOT Analysis  </vt:lpstr>
      <vt:lpstr>Johari Window</vt:lpstr>
      <vt:lpstr>Slide 7</vt:lpstr>
      <vt:lpstr>Maslow’s Hierarchy of Needs</vt:lpstr>
      <vt:lpstr>Slide 9</vt:lpstr>
      <vt:lpstr>THE ICEBERG</vt:lpstr>
      <vt:lpstr>THE ICEBERG</vt:lpstr>
      <vt:lpstr>Slide 12</vt:lpstr>
      <vt:lpstr>JyotiAmge of Nagpur, India </vt:lpstr>
      <vt:lpstr>Cut the can’ts,  have cans</vt:lpstr>
      <vt:lpstr>Tear the impossibles</vt:lpstr>
      <vt:lpstr>A class with water</vt:lpstr>
      <vt:lpstr>Slide 17</vt:lpstr>
      <vt:lpstr>Answer in Either Ways </vt:lpstr>
      <vt:lpstr>Chair Activity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selvam</dc:creator>
  <cp:lastModifiedBy>selvam</cp:lastModifiedBy>
  <cp:revision>17</cp:revision>
  <dcterms:created xsi:type="dcterms:W3CDTF">2023-03-30T13:56:09Z</dcterms:created>
  <dcterms:modified xsi:type="dcterms:W3CDTF">2023-07-06T04:10:58Z</dcterms:modified>
</cp:coreProperties>
</file>