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59" r:id="rId14"/>
    <p:sldId id="260" r:id="rId15"/>
    <p:sldId id="257" r:id="rId16"/>
    <p:sldId id="264" r:id="rId17"/>
    <p:sldId id="258" r:id="rId18"/>
    <p:sldId id="261" r:id="rId19"/>
    <p:sldId id="262" r:id="rId20"/>
    <p:sldId id="263" r:id="rId21"/>
    <p:sldId id="276" r:id="rId22"/>
    <p:sldId id="282" r:id="rId23"/>
    <p:sldId id="297" r:id="rId24"/>
    <p:sldId id="299" r:id="rId25"/>
    <p:sldId id="300" r:id="rId26"/>
    <p:sldId id="298" r:id="rId27"/>
    <p:sldId id="283" r:id="rId28"/>
    <p:sldId id="284" r:id="rId29"/>
    <p:sldId id="301" r:id="rId30"/>
    <p:sldId id="302" r:id="rId31"/>
    <p:sldId id="303" r:id="rId32"/>
    <p:sldId id="304" r:id="rId33"/>
    <p:sldId id="305" r:id="rId34"/>
    <p:sldId id="306" r:id="rId35"/>
    <p:sldId id="307" r:id="rId36"/>
    <p:sldId id="308" r:id="rId37"/>
    <p:sldId id="309" r:id="rId38"/>
    <p:sldId id="285" r:id="rId39"/>
    <p:sldId id="286" r:id="rId40"/>
    <p:sldId id="287" r:id="rId41"/>
    <p:sldId id="288" r:id="rId42"/>
    <p:sldId id="310" r:id="rId43"/>
    <p:sldId id="311" r:id="rId44"/>
    <p:sldId id="312" r:id="rId45"/>
    <p:sldId id="313" r:id="rId46"/>
    <p:sldId id="314" r:id="rId47"/>
    <p:sldId id="315" r:id="rId48"/>
    <p:sldId id="317" r:id="rId49"/>
    <p:sldId id="318" r:id="rId50"/>
    <p:sldId id="319" r:id="rId51"/>
    <p:sldId id="320" r:id="rId52"/>
    <p:sldId id="321" r:id="rId53"/>
    <p:sldId id="322" r:id="rId54"/>
    <p:sldId id="323" r:id="rId55"/>
    <p:sldId id="292" r:id="rId56"/>
    <p:sldId id="324" r:id="rId57"/>
    <p:sldId id="294" r:id="rId58"/>
    <p:sldId id="295" r:id="rId59"/>
    <p:sldId id="327" r:id="rId60"/>
    <p:sldId id="278" r:id="rId61"/>
    <p:sldId id="325" r:id="rId62"/>
    <p:sldId id="326" r:id="rId63"/>
    <p:sldId id="328" r:id="rId64"/>
    <p:sldId id="279" r:id="rId65"/>
    <p:sldId id="329" r:id="rId66"/>
    <p:sldId id="330" r:id="rId67"/>
    <p:sldId id="331" r:id="rId68"/>
    <p:sldId id="332" r:id="rId69"/>
    <p:sldId id="280" r:id="rId70"/>
    <p:sldId id="337" r:id="rId71"/>
    <p:sldId id="333" r:id="rId72"/>
    <p:sldId id="334" r:id="rId73"/>
    <p:sldId id="335" r:id="rId74"/>
    <p:sldId id="336" r:id="rId75"/>
    <p:sldId id="339" r:id="rId76"/>
    <p:sldId id="281" r:id="rId77"/>
    <p:sldId id="340" r:id="rId78"/>
    <p:sldId id="342" r:id="rId79"/>
    <p:sldId id="341" r:id="rId80"/>
    <p:sldId id="343"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A6716-4065-4D92-9F07-30FCBD619B61}" type="datetimeFigureOut">
              <a:rPr lang="en-US" smtClean="0"/>
              <a:pPr/>
              <a:t>4/1/2021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94FB0-DCE3-47B2-881B-2100235F42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F4A4540-59F9-47FC-A342-B4F45AE64A33}" type="slidenum">
              <a:rPr lang="en-US"/>
              <a:pPr/>
              <a:t>42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DCAF1EC-B435-4D35-8571-A1FF952E0370}" type="slidenum">
              <a:rPr lang="en-US"/>
              <a:pPr/>
              <a:t>51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062A5EB-5A96-4576-89C3-FDD98CB07C0E}" type="slidenum">
              <a:rPr lang="en-US"/>
              <a:pPr/>
              <a:t>52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C590F2E-720C-436A-B7C8-DCED48D5712B}" type="slidenum">
              <a:rPr lang="en-US"/>
              <a:pPr/>
              <a:t>53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5592D4-82D2-4970-8BD1-6FA0B049C3B3}" type="slidenum">
              <a:rPr lang="en-US"/>
              <a:pPr/>
              <a:t>54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F5E9977-1D6C-47B0-A31B-821F27BF7203}" type="slidenum">
              <a:rPr lang="en-US"/>
              <a:pPr/>
              <a:t>56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AD674AC-3D01-46A2-A49F-9A5D6995C29A}" type="slidenum">
              <a:rPr lang="en-US"/>
              <a:pPr/>
              <a:t>43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670CDBA-414F-4CFF-AEE3-02CEB6A29AA4}" type="slidenum">
              <a:rPr lang="en-US"/>
              <a:pPr/>
              <a:t>44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A11DF5C-1D5A-49B3-95B0-4159C9CB9307}" type="slidenum">
              <a:rPr lang="en-US"/>
              <a:pPr/>
              <a:t>45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67798C9-1A98-44C9-96DF-07C55138599F}" type="slidenum">
              <a:rPr lang="en-US"/>
              <a:pPr/>
              <a:t>46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0441537-A0E1-422D-BA48-3C8D03E768E7}" type="slidenum">
              <a:rPr lang="en-US"/>
              <a:pPr/>
              <a:t>47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54B7838-0870-4952-9CE4-63644F056EBA}" type="slidenum">
              <a:rPr lang="en-US"/>
              <a:pPr/>
              <a:t>48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AD16401-059E-48EF-BA6B-DE0BE9076C32}" type="slidenum">
              <a:rPr lang="en-US"/>
              <a:pPr/>
              <a:t>49</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C1B4F5C-0012-440A-886B-C6DE94AE434B}" type="slidenum">
              <a:rPr lang="en-US"/>
              <a:pPr/>
              <a:t>50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AEA012-1704-4364-BD4F-416A02128E05}"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EA012-1704-4364-BD4F-416A02128E05}"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EA012-1704-4364-BD4F-416A02128E05}"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9E73F83-B5D4-4542-A380-787406525AE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DEC8DD-7004-43B7-9677-16E512452C93}"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EA012-1704-4364-BD4F-416A02128E05}"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EA012-1704-4364-BD4F-416A02128E05}"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AEA012-1704-4364-BD4F-416A02128E05}" type="datetimeFigureOut">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AEA012-1704-4364-BD4F-416A02128E05}" type="datetimeFigureOut">
              <a:rPr lang="en-US" smtClean="0"/>
              <a:pPr/>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AEA012-1704-4364-BD4F-416A02128E05}" type="datetimeFigureOut">
              <a:rPr lang="en-US" smtClean="0"/>
              <a:pPr/>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EA012-1704-4364-BD4F-416A02128E05}" type="datetimeFigureOut">
              <a:rPr lang="en-US" smtClean="0"/>
              <a:pPr/>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EA012-1704-4364-BD4F-416A02128E05}" type="datetimeFigureOut">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EA012-1704-4364-BD4F-416A02128E05}" type="datetimeFigureOut">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27D66-C36A-48B6-837B-D8168B9F91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EA012-1704-4364-BD4F-416A02128E05}" type="datetimeFigureOut">
              <a:rPr lang="en-US" smtClean="0"/>
              <a:pPr/>
              <a:t>4/1/2021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27D66-C36A-48B6-837B-D8168B9F91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6.wmf"/></Relationships>
</file>

<file path=ppt/slides/_rels/slide4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9.wmf"/><Relationship Id="rId4" Type="http://schemas.openxmlformats.org/officeDocument/2006/relationships/image" Target="../media/image38.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9.wmf"/><Relationship Id="rId4" Type="http://schemas.openxmlformats.org/officeDocument/2006/relationships/image" Target="../media/image38.wmf"/></Relationships>
</file>

<file path=ppt/slides/_rels/slide4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9.wmf"/><Relationship Id="rId4" Type="http://schemas.openxmlformats.org/officeDocument/2006/relationships/image" Target="../media/image38.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cap="small" dirty="0" smtClean="0"/>
              <a:t>Unit – V: </a:t>
            </a:r>
            <a:r>
              <a:rPr lang="en-US" b="1" dirty="0" smtClean="0"/>
              <a:t>Stress</a:t>
            </a:r>
            <a:r>
              <a:rPr lang="en-US" dirty="0" smtClean="0"/>
              <a:t/>
            </a:r>
            <a:br>
              <a:rPr lang="en-US" dirty="0" smtClean="0"/>
            </a:br>
            <a:endParaRPr lang="en-US" dirty="0"/>
          </a:p>
        </p:txBody>
      </p:sp>
      <p:sp>
        <p:nvSpPr>
          <p:cNvPr id="3" name="Subtitle 2"/>
          <p:cNvSpPr>
            <a:spLocks noGrp="1"/>
          </p:cNvSpPr>
          <p:nvPr>
            <p:ph type="subTitle" idx="1"/>
          </p:nvPr>
        </p:nvSpPr>
        <p:spPr>
          <a:xfrm>
            <a:off x="1371600" y="3214686"/>
            <a:ext cx="6400800" cy="3000396"/>
          </a:xfrm>
        </p:spPr>
        <p:txBody>
          <a:bodyPr>
            <a:normAutofit lnSpcReduction="10000"/>
          </a:bodyPr>
          <a:lstStyle/>
          <a:p>
            <a:r>
              <a:rPr lang="en-US" dirty="0" smtClean="0">
                <a:solidFill>
                  <a:srgbClr val="C00000"/>
                </a:solidFill>
              </a:rPr>
              <a:t>Stress </a:t>
            </a:r>
            <a:r>
              <a:rPr lang="en-US" dirty="0">
                <a:solidFill>
                  <a:srgbClr val="C00000"/>
                </a:solidFill>
              </a:rPr>
              <a:t>and Coping with Stress -Introduction to Perception, Attitude towards Life, Assertiveness,  Achievement Motivation - Techniques for Managing Stress and  Time. </a:t>
            </a:r>
          </a:p>
          <a:p>
            <a:endParaRPr lang="en-US"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To differentiate the cause of stress from the&#10;response to stress, selye (1976) used the&#10;term stressor to denote any factor..."/>
          <p:cNvPicPr>
            <a:picLocks noChangeAspect="1" noChangeArrowheads="1"/>
          </p:cNvPicPr>
          <p:nvPr/>
        </p:nvPicPr>
        <p:blipFill>
          <a:blip r:embed="rId2"/>
          <a:srcRect/>
          <a:stretch>
            <a:fillRect/>
          </a:stretch>
        </p:blipFill>
        <p:spPr bwMode="auto">
          <a:xfrm>
            <a:off x="357158" y="214289"/>
            <a:ext cx="8572560" cy="643613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1746" name="Picture 2" descr="General adaptation syndrome(GAS) and Local&#10;adaptation syndrome (LAS) have three stage .&#10;1. Alarm reaction .&#10;2. Resistance ..."/>
          <p:cNvPicPr>
            <a:picLocks noChangeAspect="1" noChangeArrowheads="1"/>
          </p:cNvPicPr>
          <p:nvPr/>
        </p:nvPicPr>
        <p:blipFill>
          <a:blip r:embed="rId2"/>
          <a:srcRect/>
          <a:stretch>
            <a:fillRect/>
          </a:stretch>
        </p:blipFill>
        <p:spPr bwMode="auto">
          <a:xfrm>
            <a:off x="357158" y="214290"/>
            <a:ext cx="8358246" cy="62752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2770" name="Picture 2" descr="Signs and symptoms&#10;Emotional symptoms :&#10; Feeling of tiredness .&#10; Sadness .&#10; Emptiness or numbness .&#10;Behavioral signs :&#10;..."/>
          <p:cNvPicPr>
            <a:picLocks noChangeAspect="1" noChangeArrowheads="1"/>
          </p:cNvPicPr>
          <p:nvPr/>
        </p:nvPicPr>
        <p:blipFill>
          <a:blip r:embed="rId2"/>
          <a:srcRect/>
          <a:stretch>
            <a:fillRect/>
          </a:stretch>
        </p:blipFill>
        <p:spPr bwMode="auto">
          <a:xfrm>
            <a:off x="285720" y="285728"/>
            <a:ext cx="8501122" cy="63825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Stress Management Training ppt - YouTube"/>
          <p:cNvPicPr>
            <a:picLocks noChangeAspect="1" noChangeArrowheads="1"/>
          </p:cNvPicPr>
          <p:nvPr/>
        </p:nvPicPr>
        <p:blipFill>
          <a:blip r:embed="rId2"/>
          <a:srcRect/>
          <a:stretch>
            <a:fillRect/>
          </a:stretch>
        </p:blipFill>
        <p:spPr bwMode="auto">
          <a:xfrm>
            <a:off x="428596" y="285728"/>
            <a:ext cx="8382058" cy="59293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Stress and coping"/>
          <p:cNvPicPr>
            <a:picLocks noChangeAspect="1" noChangeArrowheads="1"/>
          </p:cNvPicPr>
          <p:nvPr/>
        </p:nvPicPr>
        <p:blipFill>
          <a:blip r:embed="rId2"/>
          <a:srcRect/>
          <a:stretch>
            <a:fillRect/>
          </a:stretch>
        </p:blipFill>
        <p:spPr bwMode="auto">
          <a:xfrm>
            <a:off x="357158" y="142851"/>
            <a:ext cx="8429684" cy="63288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hapter 47 Stress, Anxiety, Coping, and Adaptation. - ppt download"/>
          <p:cNvPicPr>
            <a:picLocks noChangeAspect="1" noChangeArrowheads="1"/>
          </p:cNvPicPr>
          <p:nvPr/>
        </p:nvPicPr>
        <p:blipFill>
          <a:blip r:embed="rId2"/>
          <a:srcRect/>
          <a:stretch>
            <a:fillRect/>
          </a:stretch>
        </p:blipFill>
        <p:spPr bwMode="auto">
          <a:xfrm>
            <a:off x="214282" y="285728"/>
            <a:ext cx="8643998" cy="6483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Stress and Coping Strategies"/>
          <p:cNvPicPr>
            <a:picLocks noChangeAspect="1" noChangeArrowheads="1"/>
          </p:cNvPicPr>
          <p:nvPr/>
        </p:nvPicPr>
        <p:blipFill>
          <a:blip r:embed="rId2"/>
          <a:srcRect/>
          <a:stretch>
            <a:fillRect/>
          </a:stretch>
        </p:blipFill>
        <p:spPr bwMode="auto">
          <a:xfrm>
            <a:off x="357157" y="285728"/>
            <a:ext cx="8633053" cy="61436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Stress Management- PowerPoint Presentation | Stress management, Stress  symptoms, Stress relief"/>
          <p:cNvPicPr>
            <a:picLocks noChangeAspect="1" noChangeArrowheads="1"/>
          </p:cNvPicPr>
          <p:nvPr/>
        </p:nvPicPr>
        <p:blipFill>
          <a:blip r:embed="rId2"/>
          <a:srcRect/>
          <a:stretch>
            <a:fillRect/>
          </a:stretch>
        </p:blipFill>
        <p:spPr bwMode="auto">
          <a:xfrm>
            <a:off x="428595" y="214290"/>
            <a:ext cx="8464149" cy="621510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fontScale="90000"/>
          </a:bodyPr>
          <a:lstStyle/>
          <a:p>
            <a:r>
              <a:rPr lang="en-US" b="1" dirty="0" smtClean="0">
                <a:solidFill>
                  <a:srgbClr val="C00000"/>
                </a:solidFill>
              </a:rPr>
              <a:t>What are some common coping strategies?</a:t>
            </a:r>
            <a:br>
              <a:rPr lang="en-US" b="1"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a:xfrm>
            <a:off x="457200" y="1600200"/>
            <a:ext cx="8229600" cy="5043510"/>
          </a:xfrm>
        </p:spPr>
        <p:txBody>
          <a:bodyPr>
            <a:normAutofit fontScale="77500" lnSpcReduction="20000"/>
          </a:bodyPr>
          <a:lstStyle/>
          <a:p>
            <a:pPr algn="just"/>
            <a:r>
              <a:rPr lang="en-US" dirty="0" smtClean="0"/>
              <a:t>Some </a:t>
            </a:r>
            <a:r>
              <a:rPr lang="en-US" dirty="0"/>
              <a:t>common coping mechanisms may challenge you to:</a:t>
            </a:r>
          </a:p>
          <a:p>
            <a:pPr algn="just"/>
            <a:r>
              <a:rPr lang="en-US" dirty="0"/>
              <a:t>Lower your expectations.</a:t>
            </a:r>
          </a:p>
          <a:p>
            <a:pPr algn="just"/>
            <a:r>
              <a:rPr lang="en-US" dirty="0"/>
              <a:t>Ask others to help or assist you.</a:t>
            </a:r>
          </a:p>
          <a:p>
            <a:pPr algn="just"/>
            <a:r>
              <a:rPr lang="en-US" dirty="0"/>
              <a:t>Take responsibility for the situation.</a:t>
            </a:r>
          </a:p>
          <a:p>
            <a:pPr algn="just"/>
            <a:r>
              <a:rPr lang="en-US" dirty="0"/>
              <a:t>Engage in problem solving.</a:t>
            </a:r>
          </a:p>
          <a:p>
            <a:pPr algn="just"/>
            <a:r>
              <a:rPr lang="en-US" dirty="0"/>
              <a:t>Maintain emotionally supportive relationships.</a:t>
            </a:r>
          </a:p>
          <a:p>
            <a:pPr algn="just"/>
            <a:r>
              <a:rPr lang="en-US" dirty="0"/>
              <a:t>Maintain emotional composure or, alternatively, expressing distressing emotions.</a:t>
            </a:r>
          </a:p>
          <a:p>
            <a:pPr algn="just"/>
            <a:r>
              <a:rPr lang="en-US" dirty="0"/>
              <a:t>Challenge previously held beliefs that are no longer adaptive.</a:t>
            </a:r>
          </a:p>
          <a:p>
            <a:pPr algn="just"/>
            <a:r>
              <a:rPr lang="en-US" dirty="0"/>
              <a:t>Directly attempt to change the source of stress.</a:t>
            </a:r>
          </a:p>
          <a:p>
            <a:pPr algn="just"/>
            <a:r>
              <a:rPr lang="en-US" dirty="0"/>
              <a:t>Distance yourself from the source of stress.</a:t>
            </a:r>
          </a:p>
          <a:p>
            <a:pPr algn="just"/>
            <a:r>
              <a:rPr lang="en-US" dirty="0"/>
              <a:t>View the problem through a religious perspective.</a:t>
            </a:r>
          </a:p>
          <a:p>
            <a:pPr algn="just"/>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Engage in stress-reducing activities</a:t>
            </a:r>
          </a:p>
        </p:txBody>
      </p:sp>
      <p:sp>
        <p:nvSpPr>
          <p:cNvPr id="3" name="Content Placeholder 2"/>
          <p:cNvSpPr>
            <a:spLocks noGrp="1"/>
          </p:cNvSpPr>
          <p:nvPr>
            <p:ph idx="1"/>
          </p:nvPr>
        </p:nvSpPr>
        <p:spPr/>
        <p:txBody>
          <a:bodyPr>
            <a:normAutofit fontScale="92500" lnSpcReduction="10000"/>
          </a:bodyPr>
          <a:lstStyle/>
          <a:p>
            <a:pPr algn="just"/>
            <a:r>
              <a:rPr lang="en-US" dirty="0"/>
              <a:t>Get enough good quality sleep.</a:t>
            </a:r>
          </a:p>
          <a:p>
            <a:pPr algn="just"/>
            <a:r>
              <a:rPr lang="en-US" dirty="0"/>
              <a:t>Eat a well-balanced diet.</a:t>
            </a:r>
          </a:p>
          <a:p>
            <a:pPr algn="just"/>
            <a:r>
              <a:rPr lang="en-US" dirty="0"/>
              <a:t>Exercise on a regular basis.</a:t>
            </a:r>
          </a:p>
          <a:p>
            <a:pPr algn="just"/>
            <a:r>
              <a:rPr lang="en-US" dirty="0"/>
              <a:t>Take brief rest periods during the day to relax.</a:t>
            </a:r>
          </a:p>
          <a:p>
            <a:pPr algn="just"/>
            <a:r>
              <a:rPr lang="en-US" dirty="0"/>
              <a:t>Take vacations away from home and work.</a:t>
            </a:r>
          </a:p>
          <a:p>
            <a:pPr algn="just"/>
            <a:r>
              <a:rPr lang="en-US" dirty="0"/>
              <a:t>Engage in pleasurable or fun activities every day.</a:t>
            </a:r>
          </a:p>
          <a:p>
            <a:pPr algn="just"/>
            <a:r>
              <a:rPr lang="en-US" dirty="0"/>
              <a:t>Practice relaxation exercises such as yoga, prayer, meditation or progressive muscle relaxation.</a:t>
            </a:r>
          </a:p>
          <a:p>
            <a:pPr algn="just"/>
            <a:r>
              <a:rPr lang="en-US" dirty="0"/>
              <a:t>Avoid use of caffeine and alcohol.</a:t>
            </a:r>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rPr>
              <a:t>Stress</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a:t>Stress is a reaction to a situation where a person feels threatened or anxious. </a:t>
            </a:r>
            <a:endParaRPr lang="en-US" dirty="0" smtClean="0"/>
          </a:p>
          <a:p>
            <a:pPr algn="just"/>
            <a:r>
              <a:rPr lang="en-US" b="1" dirty="0">
                <a:solidFill>
                  <a:srgbClr val="C00000"/>
                </a:solidFill>
              </a:rPr>
              <a:t>Common reactions to a stressful event can include:</a:t>
            </a:r>
          </a:p>
          <a:p>
            <a:r>
              <a:rPr lang="en-US" dirty="0"/>
              <a:t>disbelief, shock, and numbness</a:t>
            </a:r>
          </a:p>
          <a:p>
            <a:r>
              <a:rPr lang="en-US" dirty="0"/>
              <a:t>feeling sad, frustrated, and helpless</a:t>
            </a:r>
          </a:p>
          <a:p>
            <a:r>
              <a:rPr lang="en-US" dirty="0"/>
              <a:t>difficulty concentrating and making decisions</a:t>
            </a:r>
          </a:p>
          <a:p>
            <a:r>
              <a:rPr lang="en-US" dirty="0"/>
              <a:t>headaches, back pains, and stomach problems</a:t>
            </a:r>
          </a:p>
          <a:p>
            <a:r>
              <a:rPr lang="en-US" dirty="0"/>
              <a:t>smoking or use of alcohol or drugs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Healthy Ways to Cope with Stress</a:t>
            </a:r>
            <a:br>
              <a:rPr lang="en-US" b="1" dirty="0" smtClean="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457200" y="1142984"/>
            <a:ext cx="8229600" cy="5214974"/>
          </a:xfrm>
        </p:spPr>
        <p:txBody>
          <a:bodyPr>
            <a:normAutofit fontScale="70000" lnSpcReduction="20000"/>
          </a:bodyPr>
          <a:lstStyle/>
          <a:p>
            <a:pPr algn="just"/>
            <a:r>
              <a:rPr lang="en-US" sz="3400" dirty="0" smtClean="0"/>
              <a:t>Feeling </a:t>
            </a:r>
            <a:r>
              <a:rPr lang="en-US" sz="3400" dirty="0"/>
              <a:t>emotional and nervous or having trouble sleeping and eating can all be normal reactions to stress. Here are some healthy ways you can deal with stress:</a:t>
            </a:r>
          </a:p>
          <a:p>
            <a:pPr algn="just"/>
            <a:r>
              <a:rPr lang="en-US" sz="3400" b="1" dirty="0"/>
              <a:t>Take care of yourself. </a:t>
            </a:r>
            <a:r>
              <a:rPr lang="en-US" sz="3400" dirty="0"/>
              <a:t>Eat healthy, exercise, get plenty of sleep, and give yourself a break if you feel stressed out.</a:t>
            </a:r>
          </a:p>
          <a:p>
            <a:pPr algn="just"/>
            <a:r>
              <a:rPr lang="en-US" sz="3400" b="1" dirty="0"/>
              <a:t>Talk to others.</a:t>
            </a:r>
            <a:r>
              <a:rPr lang="en-US" sz="3400" dirty="0"/>
              <a:t> Share your problems and how you are feeling and coping with a parent, friend, counselor, doctor, or pastor.</a:t>
            </a:r>
          </a:p>
          <a:p>
            <a:pPr algn="just"/>
            <a:r>
              <a:rPr lang="en-US" sz="3400" b="1" dirty="0"/>
              <a:t>Avoid drugs and </a:t>
            </a:r>
            <a:r>
              <a:rPr lang="en-US" sz="3400" b="1" dirty="0" err="1" smtClean="0"/>
              <a:t>alcohsol</a:t>
            </a:r>
            <a:r>
              <a:rPr lang="en-US" sz="3400" b="1" dirty="0"/>
              <a:t>.</a:t>
            </a:r>
            <a:r>
              <a:rPr lang="en-US" sz="3400" dirty="0"/>
              <a:t> These may seem to help, but they can create additional problems and increase the stress you are already feeling.</a:t>
            </a:r>
          </a:p>
          <a:p>
            <a:pPr algn="just"/>
            <a:r>
              <a:rPr lang="en-US" sz="3400" b="1" dirty="0"/>
              <a:t>Take a break.</a:t>
            </a:r>
            <a:r>
              <a:rPr lang="en-US" sz="3400" dirty="0"/>
              <a:t> If news events are causing your stress, take a break from listening or watching the news.</a:t>
            </a:r>
          </a:p>
          <a:p>
            <a:pPr algn="just"/>
            <a:r>
              <a:rPr lang="en-US" sz="3400" b="1" dirty="0"/>
              <a:t>Recognize when you need more help.</a:t>
            </a:r>
            <a:r>
              <a:rPr lang="en-US" sz="3400" dirty="0"/>
              <a:t> If problems continue or you are thinking about suicide, talk to a psychologist, social worker, or professional counselor.</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Perception </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pPr algn="just"/>
            <a:r>
              <a:rPr lang="en-US" b="1" dirty="0"/>
              <a:t>Perception</a:t>
            </a:r>
            <a:r>
              <a:rPr lang="en-US" dirty="0"/>
              <a:t> refers to the way sensory information is organized, interpreted, and consciously experienced. Perception involves both bottom-up and top-down processing. </a:t>
            </a:r>
            <a:r>
              <a:rPr lang="en-US" b="1" dirty="0"/>
              <a:t>Bottom-up processing</a:t>
            </a:r>
            <a:r>
              <a:rPr lang="en-US" dirty="0"/>
              <a:t> refers to the fact that perceptions are built from sensory input. On the other hand, how we interpret those sensations is influenced by our available knowledge, our experiences, and our thoughts. This is called </a:t>
            </a:r>
            <a:r>
              <a:rPr lang="en-US" b="1" dirty="0"/>
              <a:t>top-down processing</a:t>
            </a:r>
            <a:r>
              <a:rPr lang="en-US"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Perception</a:t>
            </a:r>
            <a:endParaRPr lang="en-US" dirty="0"/>
          </a:p>
        </p:txBody>
      </p:sp>
      <p:sp>
        <p:nvSpPr>
          <p:cNvPr id="3" name="Content Placeholder 2"/>
          <p:cNvSpPr>
            <a:spLocks noGrp="1"/>
          </p:cNvSpPr>
          <p:nvPr>
            <p:ph idx="1"/>
          </p:nvPr>
        </p:nvSpPr>
        <p:spPr/>
        <p:txBody>
          <a:bodyPr/>
          <a:lstStyle/>
          <a:p>
            <a:pPr algn="just"/>
            <a:r>
              <a:rPr lang="en-US" dirty="0"/>
              <a:t>Perception includes the </a:t>
            </a:r>
            <a:r>
              <a:rPr lang="en-US" u="sng" dirty="0"/>
              <a:t>five senses</a:t>
            </a:r>
            <a:r>
              <a:rPr lang="en-US" dirty="0"/>
              <a:t>; touch, sight, sound, smell, and taste. It also includes what is known as </a:t>
            </a:r>
            <a:r>
              <a:rPr lang="en-US" dirty="0" err="1"/>
              <a:t>proprioception</a:t>
            </a:r>
            <a:r>
              <a:rPr lang="en-US" dirty="0"/>
              <a:t>, a set of senses involving the ability to detect changes in body positions and movements. It also involves the cognitive processes required to process information, such as recognizing the face of a friend or detecting a familiar </a:t>
            </a:r>
            <a:r>
              <a:rPr lang="en-US" dirty="0" smtClean="0"/>
              <a:t>scent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Perception &amp; personality"/>
          <p:cNvPicPr>
            <a:picLocks noChangeAspect="1" noChangeArrowheads="1"/>
          </p:cNvPicPr>
          <p:nvPr/>
        </p:nvPicPr>
        <p:blipFill>
          <a:blip r:embed="rId2"/>
          <a:srcRect/>
          <a:stretch>
            <a:fillRect/>
          </a:stretch>
        </p:blipFill>
        <p:spPr bwMode="auto">
          <a:xfrm>
            <a:off x="285720" y="178459"/>
            <a:ext cx="8643998" cy="648977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descr="DEFINITIONS&#10; STEPHEN ROBBINS&#10;“ Perception is a process by which individual’s organize&#10;and interpret the sensory impressio..."/>
          <p:cNvPicPr>
            <a:picLocks noChangeAspect="1" noChangeArrowheads="1"/>
          </p:cNvPicPr>
          <p:nvPr/>
        </p:nvPicPr>
        <p:blipFill>
          <a:blip r:embed="rId2"/>
          <a:srcRect/>
          <a:stretch>
            <a:fillRect/>
          </a:stretch>
        </p:blipFill>
        <p:spPr bwMode="auto">
          <a:xfrm>
            <a:off x="428596" y="214289"/>
            <a:ext cx="8429684" cy="632887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descr="Cntd…….&#10; In general, it can be defined as “ a process that&#10;involves seeing, receiving, selecting, organizing,&#10;interpretin..."/>
          <p:cNvPicPr>
            <a:picLocks noChangeAspect="1" noChangeArrowheads="1"/>
          </p:cNvPicPr>
          <p:nvPr/>
        </p:nvPicPr>
        <p:blipFill>
          <a:blip r:embed="rId2"/>
          <a:srcRect/>
          <a:stretch>
            <a:fillRect/>
          </a:stretch>
        </p:blipFill>
        <p:spPr bwMode="auto">
          <a:xfrm>
            <a:off x="357158" y="285727"/>
            <a:ext cx="8429684" cy="632887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6322" name="AutoShape 2" descr="im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im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Perce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8" name="AutoShape 8" descr="Perce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0" name="Picture 10" descr="MEANING OF PERCEPTION&#10; The process by which people select, organize,&#10;interpret, retrieve, and respond to information.&#10;&#10; ..."/>
          <p:cNvPicPr>
            <a:picLocks noChangeAspect="1" noChangeArrowheads="1"/>
          </p:cNvPicPr>
          <p:nvPr/>
        </p:nvPicPr>
        <p:blipFill>
          <a:blip r:embed="rId2"/>
          <a:srcRect/>
          <a:stretch>
            <a:fillRect/>
          </a:stretch>
        </p:blipFill>
        <p:spPr bwMode="auto">
          <a:xfrm>
            <a:off x="357158" y="214289"/>
            <a:ext cx="8429684" cy="632887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1143000"/>
          </a:xfrm>
        </p:spPr>
        <p:txBody>
          <a:bodyPr>
            <a:normAutofit fontScale="90000"/>
          </a:bodyPr>
          <a:lstStyle/>
          <a:p>
            <a:r>
              <a:rPr lang="en-US" sz="4900" b="1" dirty="0" smtClean="0">
                <a:solidFill>
                  <a:srgbClr val="C00000"/>
                </a:solidFill>
              </a:rPr>
              <a:t>Types of Perception</a:t>
            </a:r>
            <a:r>
              <a:rPr lang="en-US" b="1" dirty="0" smtClean="0">
                <a:solidFill>
                  <a:srgbClr val="C00000"/>
                </a:solidFill>
              </a:rPr>
              <a:t/>
            </a:r>
            <a:br>
              <a:rPr lang="en-US" b="1" dirty="0" smtClean="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357158" y="1928801"/>
            <a:ext cx="8229600" cy="3929091"/>
          </a:xfrm>
        </p:spPr>
        <p:txBody>
          <a:bodyPr/>
          <a:lstStyle/>
          <a:p>
            <a:pPr fontAlgn="base"/>
            <a:r>
              <a:rPr lang="en-US" dirty="0" smtClean="0"/>
              <a:t>Some </a:t>
            </a:r>
            <a:r>
              <a:rPr lang="en-US" dirty="0"/>
              <a:t>of the main types of perception include:</a:t>
            </a:r>
          </a:p>
          <a:p>
            <a:pPr fontAlgn="base"/>
            <a:r>
              <a:rPr lang="en-US" dirty="0"/>
              <a:t>Vision </a:t>
            </a:r>
          </a:p>
          <a:p>
            <a:pPr fontAlgn="base"/>
            <a:r>
              <a:rPr lang="en-US" dirty="0"/>
              <a:t>Touch</a:t>
            </a:r>
          </a:p>
          <a:p>
            <a:pPr fontAlgn="base"/>
            <a:r>
              <a:rPr lang="en-US" dirty="0"/>
              <a:t>Sound</a:t>
            </a:r>
          </a:p>
          <a:p>
            <a:pPr fontAlgn="base"/>
            <a:r>
              <a:rPr lang="en-US" dirty="0"/>
              <a:t>Taste</a:t>
            </a:r>
          </a:p>
          <a:p>
            <a:pPr fontAlgn="base"/>
            <a:r>
              <a:rPr lang="en-US" dirty="0"/>
              <a:t>Smell</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Steps in the Perceptual Process</a:t>
            </a:r>
            <a:br>
              <a:rPr lang="en-US" b="1" dirty="0" smtClean="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457200" y="1214422"/>
            <a:ext cx="8229600" cy="4911741"/>
          </a:xfrm>
        </p:spPr>
        <p:txBody>
          <a:bodyPr>
            <a:normAutofit/>
          </a:bodyPr>
          <a:lstStyle/>
          <a:p>
            <a:pPr fontAlgn="base"/>
            <a:r>
              <a:rPr lang="en-US" dirty="0" smtClean="0"/>
              <a:t>The </a:t>
            </a:r>
            <a:r>
              <a:rPr lang="en-US" dirty="0"/>
              <a:t>Environmental Stimulus</a:t>
            </a:r>
          </a:p>
          <a:p>
            <a:pPr fontAlgn="base"/>
            <a:r>
              <a:rPr lang="en-US" dirty="0"/>
              <a:t>The Attended Stimulus</a:t>
            </a:r>
          </a:p>
          <a:p>
            <a:pPr fontAlgn="base"/>
            <a:r>
              <a:rPr lang="en-US" dirty="0"/>
              <a:t>The Image on the Retina</a:t>
            </a:r>
          </a:p>
          <a:p>
            <a:pPr fontAlgn="base"/>
            <a:r>
              <a:rPr lang="en-US" dirty="0"/>
              <a:t>Transduction</a:t>
            </a:r>
          </a:p>
          <a:p>
            <a:pPr fontAlgn="base"/>
            <a:r>
              <a:rPr lang="en-US" dirty="0"/>
              <a:t>Neural Processing</a:t>
            </a:r>
          </a:p>
          <a:p>
            <a:pPr fontAlgn="base"/>
            <a:r>
              <a:rPr lang="en-US" dirty="0"/>
              <a:t>Perception</a:t>
            </a:r>
          </a:p>
          <a:p>
            <a:pPr fontAlgn="base"/>
            <a:r>
              <a:rPr lang="en-US" dirty="0"/>
              <a:t>Recognition</a:t>
            </a:r>
          </a:p>
          <a:p>
            <a:pPr fontAlgn="base"/>
            <a:r>
              <a:rPr lang="en-US" dirty="0"/>
              <a:t>Action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9394" name="Picture 2" descr="Characteristics of the perceiver.&#10;&#10;The perceptual process is influenced by the perceiver’s:&#10;•Past experiences.&#10;•Needs or ..."/>
          <p:cNvPicPr>
            <a:picLocks noChangeAspect="1" noChangeArrowheads="1"/>
          </p:cNvPicPr>
          <p:nvPr/>
        </p:nvPicPr>
        <p:blipFill>
          <a:blip r:embed="rId2"/>
          <a:srcRect/>
          <a:stretch>
            <a:fillRect/>
          </a:stretch>
        </p:blipFill>
        <p:spPr bwMode="auto">
          <a:xfrm>
            <a:off x="428596" y="285728"/>
            <a:ext cx="8358246" cy="62752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When a person face stressors , responses are&#10;referred to as coping strategies ,coping&#10;responses , or coping mechanisms .&#10;S..."/>
          <p:cNvPicPr>
            <a:picLocks noChangeAspect="1" noChangeArrowheads="1"/>
          </p:cNvPicPr>
          <p:nvPr/>
        </p:nvPicPr>
        <p:blipFill>
          <a:blip r:embed="rId2"/>
          <a:srcRect/>
          <a:stretch>
            <a:fillRect/>
          </a:stretch>
        </p:blipFill>
        <p:spPr bwMode="auto">
          <a:xfrm>
            <a:off x="357158" y="142851"/>
            <a:ext cx="8429684" cy="632887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0418" name="Picture 2" descr="Characteristics of the perceived.&#10;&#10;The perceptual process is influenced by characteristics of&#10;the perceived person, objec..."/>
          <p:cNvPicPr>
            <a:picLocks noChangeAspect="1" noChangeArrowheads="1"/>
          </p:cNvPicPr>
          <p:nvPr/>
        </p:nvPicPr>
        <p:blipFill>
          <a:blip r:embed="rId2"/>
          <a:srcRect/>
          <a:stretch>
            <a:fillRect/>
          </a:stretch>
        </p:blipFill>
        <p:spPr bwMode="auto">
          <a:xfrm>
            <a:off x="357158" y="214289"/>
            <a:ext cx="8429684" cy="632887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FACTORS INFLUENCING PERCEPTION&#10;Factors in the perceiver&#10; Attitudes&#10; Motives&#10; Interests&#10; Experience&#10; Expectations&#10;Fact..."/>
          <p:cNvPicPr>
            <a:picLocks noChangeAspect="1" noChangeArrowheads="1"/>
          </p:cNvPicPr>
          <p:nvPr/>
        </p:nvPicPr>
        <p:blipFill>
          <a:blip r:embed="rId2"/>
          <a:srcRect/>
          <a:stretch>
            <a:fillRect/>
          </a:stretch>
        </p:blipFill>
        <p:spPr bwMode="auto">
          <a:xfrm>
            <a:off x="285720" y="214289"/>
            <a:ext cx="8501122" cy="638250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PERCEPTUAL PROCESS&#10;&#10;Perceptual&#10;inputs&#10;&#10;Perceptual throughputs&#10;&#10;Perceptual&#10;Outputs&#10;&#10;Stimuli&#10;&#10;Receiving-&gt;Selecting-&gt;Organizi..."/>
          <p:cNvPicPr>
            <a:picLocks noChangeAspect="1" noChangeArrowheads="1"/>
          </p:cNvPicPr>
          <p:nvPr/>
        </p:nvPicPr>
        <p:blipFill>
          <a:blip r:embed="rId2"/>
          <a:srcRect/>
          <a:stretch>
            <a:fillRect/>
          </a:stretch>
        </p:blipFill>
        <p:spPr bwMode="auto">
          <a:xfrm>
            <a:off x="428596" y="214289"/>
            <a:ext cx="8429684" cy="632887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3490" name="Picture 2" descr=" Perceptual inputs – Objects, Events and people.&#10;&#10;All those things in the setting where events occur or&#10;contribute to the..."/>
          <p:cNvPicPr>
            <a:picLocks noChangeAspect="1" noChangeArrowheads="1"/>
          </p:cNvPicPr>
          <p:nvPr/>
        </p:nvPicPr>
        <p:blipFill>
          <a:blip r:embed="rId2"/>
          <a:srcRect/>
          <a:stretch>
            <a:fillRect/>
          </a:stretch>
        </p:blipFill>
        <p:spPr bwMode="auto">
          <a:xfrm>
            <a:off x="357158" y="214289"/>
            <a:ext cx="8429684" cy="632887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descr="Cntd…….&#10; Stereotypes or prototypes.&#10; Combines information based on the category or class to&#10;&#10;which a person, situation, ..."/>
          <p:cNvPicPr>
            <a:picLocks noChangeAspect="1" noChangeArrowheads="1"/>
          </p:cNvPicPr>
          <p:nvPr/>
        </p:nvPicPr>
        <p:blipFill>
          <a:blip r:embed="rId2"/>
          <a:srcRect/>
          <a:stretch>
            <a:fillRect/>
          </a:stretch>
        </p:blipFill>
        <p:spPr bwMode="auto">
          <a:xfrm>
            <a:off x="428596" y="214289"/>
            <a:ext cx="8429684" cy="632887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6562" name="Picture 2" descr="Cntd……..&#10; Selective perception.&#10; The tendency to single out those aspects of a&#10;&#10;situation, person, or object that are co..."/>
          <p:cNvPicPr>
            <a:picLocks noChangeAspect="1" noChangeArrowheads="1"/>
          </p:cNvPicPr>
          <p:nvPr/>
        </p:nvPicPr>
        <p:blipFill>
          <a:blip r:embed="rId2"/>
          <a:srcRect/>
          <a:stretch>
            <a:fillRect/>
          </a:stretch>
        </p:blipFill>
        <p:spPr bwMode="auto">
          <a:xfrm>
            <a:off x="285720" y="214289"/>
            <a:ext cx="8501122" cy="638250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Cntd…….&#10; Contrast effects.&#10; Occur when an individual is compared to other people&#10;&#10;on the same characteristics on which t..."/>
          <p:cNvPicPr>
            <a:picLocks noChangeAspect="1" noChangeArrowheads="1"/>
          </p:cNvPicPr>
          <p:nvPr/>
        </p:nvPicPr>
        <p:blipFill>
          <a:blip r:embed="rId2"/>
          <a:srcRect/>
          <a:stretch>
            <a:fillRect/>
          </a:stretch>
        </p:blipFill>
        <p:spPr bwMode="auto">
          <a:xfrm>
            <a:off x="285719" y="214289"/>
            <a:ext cx="8572561" cy="643614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OW CAN THE PERCEPTUAL&#10;PROCESS BE MANAGED?&#10; Impression management.&#10;A person’s systematic attempt to behave in ways that&#10;..."/>
          <p:cNvPicPr>
            <a:picLocks noChangeAspect="1" noChangeArrowheads="1"/>
          </p:cNvPicPr>
          <p:nvPr/>
        </p:nvPicPr>
        <p:blipFill>
          <a:blip r:embed="rId2"/>
          <a:srcRect/>
          <a:stretch>
            <a:fillRect/>
          </a:stretch>
        </p:blipFill>
        <p:spPr bwMode="auto">
          <a:xfrm>
            <a:off x="285720" y="285728"/>
            <a:ext cx="8572560" cy="643614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PERCEPTION&#10;• Psychologist Jerome Bruner has developed a model of&#10;perception&#10;• Perception is an intellectual process of tr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Perception Error:-&#10;• Primacy/ Recency Effect: The first impression is given the most important which is&#10;known as the prima..."/>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Internal stressors : internal stressors&#10;originate within person , e.g infection or&#10;feelings of depression.&#10;External stress..."/>
          <p:cNvPicPr>
            <a:picLocks noChangeAspect="1" noChangeArrowheads="1"/>
          </p:cNvPicPr>
          <p:nvPr/>
        </p:nvPicPr>
        <p:blipFill>
          <a:blip r:embed="rId2"/>
          <a:srcRect/>
          <a:stretch>
            <a:fillRect/>
          </a:stretch>
        </p:blipFill>
        <p:spPr bwMode="auto">
          <a:xfrm>
            <a:off x="285720" y="214290"/>
            <a:ext cx="8501122" cy="627523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Role of Perception in Individual&#10;Decision Making&#10;• Individuals often use shortcuts in decision making and these shortcuts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1&#10;ATTITUDE TOWARDS LIFE&#10;“Attitude is a little thing that makes&#10;a big difference.”&#10;- Winston Churchill&#10;Copyright 2010-2017 ..."/>
          <p:cNvPicPr>
            <a:picLocks noChangeAspect="1" noChangeArrowheads="1"/>
          </p:cNvPicPr>
          <p:nvPr/>
        </p:nvPicPr>
        <p:blipFill>
          <a:blip r:embed="rId2"/>
          <a:srcRect/>
          <a:stretch>
            <a:fillRect/>
          </a:stretch>
        </p:blipFill>
        <p:spPr bwMode="auto">
          <a:xfrm>
            <a:off x="428596" y="214289"/>
            <a:ext cx="8429684" cy="6328871"/>
          </a:xfrm>
          <a:prstGeom prst="rect">
            <a:avLst/>
          </a:prstGeom>
          <a:noFill/>
        </p:spPr>
      </p:pic>
      <p:sp>
        <p:nvSpPr>
          <p:cNvPr id="5" name="Rounded Rectangle 4"/>
          <p:cNvSpPr/>
          <p:nvPr/>
        </p:nvSpPr>
        <p:spPr>
          <a:xfrm>
            <a:off x="1714480" y="5786454"/>
            <a:ext cx="6357982" cy="64294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2411413" y="1700213"/>
            <a:ext cx="5113337" cy="2449512"/>
          </a:xfrm>
          <a:prstGeom prst="rect">
            <a:avLst/>
          </a:prstGeom>
        </p:spPr>
        <p:txBody>
          <a:bodyPr wrap="none" fromWordArt="1">
            <a:prstTxWarp prst="textPlain">
              <a:avLst>
                <a:gd name="adj" fmla="val 46838"/>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ATTITUDE</a:t>
            </a:r>
          </a:p>
          <a:p>
            <a:pPr algn="ctr"/>
            <a:r>
              <a:rPr lang="en-US"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IS</a:t>
            </a:r>
          </a:p>
          <a:p>
            <a:pPr algn="ctr"/>
            <a:r>
              <a:rPr lang="en-US"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EVERY THING</a:t>
            </a:r>
          </a:p>
        </p:txBody>
      </p:sp>
      <p:sp>
        <p:nvSpPr>
          <p:cNvPr id="3075" name="WordArt 5"/>
          <p:cNvSpPr>
            <a:spLocks noChangeArrowheads="1" noChangeShapeType="1" noTextEdit="1"/>
          </p:cNvSpPr>
          <p:nvPr/>
        </p:nvSpPr>
        <p:spPr bwMode="auto">
          <a:xfrm>
            <a:off x="7245350" y="1052513"/>
            <a:ext cx="1719263" cy="3717925"/>
          </a:xfrm>
          <a:prstGeom prst="rect">
            <a:avLst/>
          </a:prstGeom>
        </p:spPr>
        <p:txBody>
          <a:bodyPr wrap="none" fromWordArt="1">
            <a:prstTxWarp prst="textPlain">
              <a:avLst>
                <a:gd name="adj" fmla="val 30690"/>
              </a:avLst>
            </a:prstTxWarp>
          </a:bodyPr>
          <a:lstStyle/>
          <a:p>
            <a:pPr algn="ctr"/>
            <a:r>
              <a:rPr lang="en-US" sz="3600" kern="10" dirty="0">
                <a:ln w="19050">
                  <a:solidFill>
                    <a:srgbClr val="FF99CC"/>
                  </a:solidFill>
                  <a:round/>
                  <a:headEnd/>
                  <a:tailEnd/>
                </a:ln>
                <a:solidFill>
                  <a:srgbClr val="FF0000"/>
                </a:solidFill>
                <a:effectLst>
                  <a:outerShdw dist="35921" dir="2700000" algn="ctr" rotWithShape="0">
                    <a:srgbClr val="990000"/>
                  </a:outerShdw>
                </a:effectLst>
                <a:latin typeface="Stylus BT"/>
              </a:rPr>
              <a:t>!</a:t>
            </a:r>
          </a:p>
        </p:txBody>
      </p:sp>
    </p:spTree>
  </p:cSld>
  <p:clrMapOvr>
    <a:masterClrMapping/>
  </p:clrMapOvr>
  <p:transition spd="slow">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84213" y="333375"/>
            <a:ext cx="8002587" cy="719138"/>
          </a:xfrm>
          <a:noFill/>
        </p:spPr>
        <p:txBody>
          <a:bodyPr>
            <a:normAutofit fontScale="90000"/>
          </a:bodyPr>
          <a:lstStyle/>
          <a:p>
            <a:pPr eaLnBrk="1" hangingPunct="1"/>
            <a:r>
              <a:rPr lang="en-US" b="1" smtClean="0">
                <a:solidFill>
                  <a:schemeClr val="bg1"/>
                </a:solidFill>
              </a:rPr>
              <a:t>THE ICEBERG</a:t>
            </a:r>
          </a:p>
        </p:txBody>
      </p:sp>
      <p:sp>
        <p:nvSpPr>
          <p:cNvPr id="4099" name="Rectangle 9"/>
          <p:cNvSpPr>
            <a:spLocks noGrp="1" noChangeArrowheads="1"/>
          </p:cNvSpPr>
          <p:nvPr>
            <p:ph type="body" sz="half" idx="1"/>
          </p:nvPr>
        </p:nvSpPr>
        <p:spPr>
          <a:xfrm>
            <a:off x="500034" y="857232"/>
            <a:ext cx="7786688" cy="717550"/>
          </a:xfrm>
        </p:spPr>
        <p:txBody>
          <a:bodyPr/>
          <a:lstStyle/>
          <a:p>
            <a:pPr eaLnBrk="1" hangingPunct="1">
              <a:buFont typeface="Wingdings" pitchFamily="2" charset="2"/>
              <a:buNone/>
            </a:pPr>
            <a:r>
              <a:rPr lang="en-US" sz="2800" b="1" dirty="0" smtClean="0">
                <a:solidFill>
                  <a:srgbClr val="C00000"/>
                </a:solidFill>
              </a:rPr>
              <a:t>HOW MUCH DO YOU SEE OF AN ICEBERG?</a:t>
            </a:r>
          </a:p>
        </p:txBody>
      </p:sp>
      <p:pic>
        <p:nvPicPr>
          <p:cNvPr id="4100" name="Picture 7" descr="j0282747"/>
          <p:cNvPicPr>
            <a:picLocks noGrp="1" noChangeAspect="1" noChangeArrowheads="1" noCrop="1"/>
          </p:cNvPicPr>
          <p:nvPr>
            <p:ph idx="4294967295"/>
          </p:nvPr>
        </p:nvPicPr>
        <p:blipFill>
          <a:blip r:embed="rId3"/>
          <a:srcRect/>
          <a:stretch>
            <a:fillRect/>
          </a:stretch>
        </p:blipFill>
        <p:spPr>
          <a:xfrm>
            <a:off x="7667625" y="2354263"/>
            <a:ext cx="1219200" cy="1219200"/>
          </a:xfrm>
          <a:noFill/>
        </p:spPr>
      </p:pic>
      <p:pic>
        <p:nvPicPr>
          <p:cNvPr id="4101" name="Picture 13" descr="Iceberg2"/>
          <p:cNvPicPr>
            <a:picLocks noGrp="1" noChangeAspect="1" noChangeArrowheads="1"/>
          </p:cNvPicPr>
          <p:nvPr>
            <p:ph sz="half" idx="2"/>
          </p:nvPr>
        </p:nvPicPr>
        <p:blipFill>
          <a:blip r:embed="rId4"/>
          <a:srcRect/>
          <a:stretch>
            <a:fillRect/>
          </a:stretch>
        </p:blipFill>
        <p:spPr>
          <a:xfrm>
            <a:off x="1260475" y="2420938"/>
            <a:ext cx="6048375" cy="3979862"/>
          </a:xfrm>
          <a:noFill/>
        </p:spPr>
      </p:pic>
    </p:spTree>
  </p:cSld>
  <p:clrMapOvr>
    <a:masterClrMapping/>
  </p:clrMapOvr>
  <p:transition spd="slow">
    <p:cover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ceberg3"/>
          <p:cNvPicPr>
            <a:picLocks noGrp="1" noChangeAspect="1" noChangeArrowheads="1"/>
          </p:cNvPicPr>
          <p:nvPr>
            <p:ph sz="half" idx="1"/>
          </p:nvPr>
        </p:nvPicPr>
        <p:blipFill>
          <a:blip r:embed="rId3"/>
          <a:srcRect/>
          <a:stretch>
            <a:fillRect/>
          </a:stretch>
        </p:blipFill>
        <p:spPr>
          <a:xfrm>
            <a:off x="622300" y="1422400"/>
            <a:ext cx="3662363" cy="4959350"/>
          </a:xfrm>
          <a:noFill/>
          <a:ln w="38100">
            <a:solidFill>
              <a:srgbClr val="000000"/>
            </a:solidFill>
          </a:ln>
        </p:spPr>
      </p:pic>
      <p:pic>
        <p:nvPicPr>
          <p:cNvPr id="5123" name="Picture 7" descr="j0078748"/>
          <p:cNvPicPr>
            <a:picLocks noGrp="1" noChangeAspect="1" noChangeArrowheads="1"/>
          </p:cNvPicPr>
          <p:nvPr>
            <p:ph sz="half" idx="2"/>
          </p:nvPr>
        </p:nvPicPr>
        <p:blipFill>
          <a:blip r:embed="rId4"/>
          <a:srcRect/>
          <a:stretch>
            <a:fillRect/>
          </a:stretch>
        </p:blipFill>
        <p:spPr>
          <a:xfrm>
            <a:off x="7440613" y="2133600"/>
            <a:ext cx="1703387" cy="2511425"/>
          </a:xfrm>
          <a:noFill/>
        </p:spPr>
      </p:pic>
      <p:sp>
        <p:nvSpPr>
          <p:cNvPr id="5124" name="Rectangle 10"/>
          <p:cNvSpPr>
            <a:spLocks noGrp="1" noChangeArrowheads="1"/>
          </p:cNvSpPr>
          <p:nvPr>
            <p:ph type="title"/>
          </p:nvPr>
        </p:nvSpPr>
        <p:spPr>
          <a:xfrm>
            <a:off x="684213" y="333375"/>
            <a:ext cx="8002587" cy="719138"/>
          </a:xfrm>
          <a:noFill/>
        </p:spPr>
        <p:txBody>
          <a:bodyPr>
            <a:normAutofit fontScale="90000"/>
          </a:bodyPr>
          <a:lstStyle/>
          <a:p>
            <a:pPr eaLnBrk="1" hangingPunct="1"/>
            <a:r>
              <a:rPr lang="en-US" b="1" smtClean="0">
                <a:solidFill>
                  <a:schemeClr val="bg1"/>
                </a:solidFill>
              </a:rPr>
              <a:t>THE ICEBERG</a:t>
            </a:r>
          </a:p>
        </p:txBody>
      </p:sp>
      <p:sp>
        <p:nvSpPr>
          <p:cNvPr id="5125" name="Text Box 11"/>
          <p:cNvSpPr txBox="1">
            <a:spLocks noChangeArrowheads="1"/>
          </p:cNvSpPr>
          <p:nvPr/>
        </p:nvSpPr>
        <p:spPr bwMode="auto">
          <a:xfrm>
            <a:off x="4500563" y="1989138"/>
            <a:ext cx="2808287" cy="1754326"/>
          </a:xfrm>
          <a:prstGeom prst="rect">
            <a:avLst/>
          </a:prstGeom>
          <a:noFill/>
          <a:ln w="9525">
            <a:noFill/>
            <a:miter lim="800000"/>
            <a:headEnd/>
            <a:tailEnd/>
          </a:ln>
        </p:spPr>
        <p:txBody>
          <a:bodyPr>
            <a:spAutoFit/>
          </a:bodyPr>
          <a:lstStyle/>
          <a:p>
            <a:pPr>
              <a:spcBef>
                <a:spcPct val="50000"/>
              </a:spcBef>
            </a:pPr>
            <a:r>
              <a:rPr lang="en-US" b="1" dirty="0"/>
              <a:t>ONLY 10 OF </a:t>
            </a:r>
            <a:r>
              <a:rPr lang="en-US" b="1" u="sng" dirty="0"/>
              <a:t>ANY</a:t>
            </a:r>
            <a:r>
              <a:rPr lang="en-US" b="1" dirty="0"/>
              <a:t> ICEBERG IS VISIBLE. </a:t>
            </a:r>
            <a:endParaRPr lang="en-US" b="1" dirty="0" smtClean="0"/>
          </a:p>
          <a:p>
            <a:pPr>
              <a:spcBef>
                <a:spcPct val="50000"/>
              </a:spcBef>
            </a:pPr>
            <a:endParaRPr lang="en-US" b="1" dirty="0" smtClean="0"/>
          </a:p>
          <a:p>
            <a:pPr>
              <a:spcBef>
                <a:spcPct val="50000"/>
              </a:spcBef>
            </a:pPr>
            <a:r>
              <a:rPr lang="en-US" b="1" dirty="0" smtClean="0"/>
              <a:t>THE </a:t>
            </a:r>
            <a:r>
              <a:rPr lang="en-US" b="1" dirty="0"/>
              <a:t>REMAINING 90% IS BELOW SEA LEVEL.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1052513"/>
            <a:ext cx="9144000" cy="1944687"/>
          </a:xfrm>
          <a:prstGeom prst="rect">
            <a:avLst/>
          </a:prstGeom>
          <a:solidFill>
            <a:srgbClr val="CCFFFF"/>
          </a:solidFill>
          <a:ln w="9525">
            <a:noFill/>
            <a:miter lim="800000"/>
            <a:headEnd/>
            <a:tailEnd/>
          </a:ln>
        </p:spPr>
        <p:txBody>
          <a:bodyPr wrap="none" anchor="ctr"/>
          <a:lstStyle/>
          <a:p>
            <a:endParaRPr lang="en-US"/>
          </a:p>
        </p:txBody>
      </p:sp>
      <p:sp>
        <p:nvSpPr>
          <p:cNvPr id="6147" name="Rectangle 3"/>
          <p:cNvSpPr>
            <a:spLocks noChangeArrowheads="1"/>
          </p:cNvSpPr>
          <p:nvPr/>
        </p:nvSpPr>
        <p:spPr bwMode="auto">
          <a:xfrm>
            <a:off x="0" y="2997200"/>
            <a:ext cx="9144000" cy="3860800"/>
          </a:xfrm>
          <a:prstGeom prst="rect">
            <a:avLst/>
          </a:prstGeom>
          <a:solidFill>
            <a:schemeClr val="accent2"/>
          </a:solidFill>
          <a:ln w="9525">
            <a:noFill/>
            <a:miter lim="800000"/>
            <a:headEnd/>
            <a:tailEnd/>
          </a:ln>
        </p:spPr>
        <p:txBody>
          <a:bodyPr wrap="none" anchor="ctr"/>
          <a:lstStyle/>
          <a:p>
            <a:endParaRPr lang="en-US"/>
          </a:p>
        </p:txBody>
      </p:sp>
      <p:sp>
        <p:nvSpPr>
          <p:cNvPr id="6148" name="Freeform 4"/>
          <p:cNvSpPr>
            <a:spLocks/>
          </p:cNvSpPr>
          <p:nvPr/>
        </p:nvSpPr>
        <p:spPr bwMode="auto">
          <a:xfrm>
            <a:off x="250825" y="1341438"/>
            <a:ext cx="8555038" cy="5294312"/>
          </a:xfrm>
          <a:custGeom>
            <a:avLst/>
            <a:gdLst>
              <a:gd name="T0" fmla="*/ 2092 w 5026"/>
              <a:gd name="T1" fmla="*/ 83 h 3335"/>
              <a:gd name="T2" fmla="*/ 1928 w 5026"/>
              <a:gd name="T3" fmla="*/ 154 h 3335"/>
              <a:gd name="T4" fmla="*/ 1731 w 5026"/>
              <a:gd name="T5" fmla="*/ 305 h 3335"/>
              <a:gd name="T6" fmla="*/ 1649 w 5026"/>
              <a:gd name="T7" fmla="*/ 420 h 3335"/>
              <a:gd name="T8" fmla="*/ 1592 w 5026"/>
              <a:gd name="T9" fmla="*/ 544 h 3335"/>
              <a:gd name="T10" fmla="*/ 1568 w 5026"/>
              <a:gd name="T11" fmla="*/ 624 h 3335"/>
              <a:gd name="T12" fmla="*/ 1404 w 5026"/>
              <a:gd name="T13" fmla="*/ 1005 h 3335"/>
              <a:gd name="T14" fmla="*/ 1281 w 5026"/>
              <a:gd name="T15" fmla="*/ 1156 h 3335"/>
              <a:gd name="T16" fmla="*/ 1248 w 5026"/>
              <a:gd name="T17" fmla="*/ 1244 h 3335"/>
              <a:gd name="T18" fmla="*/ 1198 w 5026"/>
              <a:gd name="T19" fmla="*/ 1327 h 3335"/>
              <a:gd name="T20" fmla="*/ 1235 w 5026"/>
              <a:gd name="T21" fmla="*/ 1383 h 3335"/>
              <a:gd name="T22" fmla="*/ 1254 w 5026"/>
              <a:gd name="T23" fmla="*/ 1393 h 3335"/>
              <a:gd name="T24" fmla="*/ 1292 w 5026"/>
              <a:gd name="T25" fmla="*/ 1553 h 3335"/>
              <a:gd name="T26" fmla="*/ 1160 w 5026"/>
              <a:gd name="T27" fmla="*/ 1686 h 3335"/>
              <a:gd name="T28" fmla="*/ 723 w 5026"/>
              <a:gd name="T29" fmla="*/ 1803 h 3335"/>
              <a:gd name="T30" fmla="*/ 396 w 5026"/>
              <a:gd name="T31" fmla="*/ 1803 h 3335"/>
              <a:gd name="T32" fmla="*/ 273 w 5026"/>
              <a:gd name="T33" fmla="*/ 1838 h 3335"/>
              <a:gd name="T34" fmla="*/ 10 w 5026"/>
              <a:gd name="T35" fmla="*/ 2148 h 3335"/>
              <a:gd name="T36" fmla="*/ 51 w 5026"/>
              <a:gd name="T37" fmla="*/ 2308 h 3335"/>
              <a:gd name="T38" fmla="*/ 240 w 5026"/>
              <a:gd name="T39" fmla="*/ 2441 h 3335"/>
              <a:gd name="T40" fmla="*/ 191 w 5026"/>
              <a:gd name="T41" fmla="*/ 2582 h 3335"/>
              <a:gd name="T42" fmla="*/ 142 w 5026"/>
              <a:gd name="T43" fmla="*/ 2831 h 3335"/>
              <a:gd name="T44" fmla="*/ 314 w 5026"/>
              <a:gd name="T45" fmla="*/ 3070 h 3335"/>
              <a:gd name="T46" fmla="*/ 674 w 5026"/>
              <a:gd name="T47" fmla="*/ 3088 h 3335"/>
              <a:gd name="T48" fmla="*/ 821 w 5026"/>
              <a:gd name="T49" fmla="*/ 3212 h 3335"/>
              <a:gd name="T50" fmla="*/ 1182 w 5026"/>
              <a:gd name="T51" fmla="*/ 3229 h 3335"/>
              <a:gd name="T52" fmla="*/ 1404 w 5026"/>
              <a:gd name="T53" fmla="*/ 3123 h 3335"/>
              <a:gd name="T54" fmla="*/ 1534 w 5026"/>
              <a:gd name="T55" fmla="*/ 3203 h 3335"/>
              <a:gd name="T56" fmla="*/ 2232 w 5026"/>
              <a:gd name="T57" fmla="*/ 3300 h 3335"/>
              <a:gd name="T58" fmla="*/ 2502 w 5026"/>
              <a:gd name="T59" fmla="*/ 3141 h 3335"/>
              <a:gd name="T60" fmla="*/ 2576 w 5026"/>
              <a:gd name="T61" fmla="*/ 3008 h 3335"/>
              <a:gd name="T62" fmla="*/ 2682 w 5026"/>
              <a:gd name="T63" fmla="*/ 3008 h 3335"/>
              <a:gd name="T64" fmla="*/ 2838 w 5026"/>
              <a:gd name="T65" fmla="*/ 3158 h 3335"/>
              <a:gd name="T66" fmla="*/ 3247 w 5026"/>
              <a:gd name="T67" fmla="*/ 3238 h 3335"/>
              <a:gd name="T68" fmla="*/ 3305 w 5026"/>
              <a:gd name="T69" fmla="*/ 3150 h 3335"/>
              <a:gd name="T70" fmla="*/ 3444 w 5026"/>
              <a:gd name="T71" fmla="*/ 3123 h 3335"/>
              <a:gd name="T72" fmla="*/ 3567 w 5026"/>
              <a:gd name="T73" fmla="*/ 3229 h 3335"/>
              <a:gd name="T74" fmla="*/ 3830 w 5026"/>
              <a:gd name="T75" fmla="*/ 3176 h 3335"/>
              <a:gd name="T76" fmla="*/ 4002 w 5026"/>
              <a:gd name="T77" fmla="*/ 3220 h 3335"/>
              <a:gd name="T78" fmla="*/ 4510 w 5026"/>
              <a:gd name="T79" fmla="*/ 3052 h 3335"/>
              <a:gd name="T80" fmla="*/ 4788 w 5026"/>
              <a:gd name="T81" fmla="*/ 2999 h 3335"/>
              <a:gd name="T82" fmla="*/ 5026 w 5026"/>
              <a:gd name="T83" fmla="*/ 2689 h 3335"/>
              <a:gd name="T84" fmla="*/ 4920 w 5026"/>
              <a:gd name="T85" fmla="*/ 2467 h 3335"/>
              <a:gd name="T86" fmla="*/ 4838 w 5026"/>
              <a:gd name="T87" fmla="*/ 1909 h 3335"/>
              <a:gd name="T88" fmla="*/ 4756 w 5026"/>
              <a:gd name="T89" fmla="*/ 1732 h 3335"/>
              <a:gd name="T90" fmla="*/ 4527 w 5026"/>
              <a:gd name="T91" fmla="*/ 1439 h 3335"/>
              <a:gd name="T92" fmla="*/ 4149 w 5026"/>
              <a:gd name="T93" fmla="*/ 1333 h 3335"/>
              <a:gd name="T94" fmla="*/ 3960 w 5026"/>
              <a:gd name="T95" fmla="*/ 1280 h 3335"/>
              <a:gd name="T96" fmla="*/ 3272 w 5026"/>
              <a:gd name="T97" fmla="*/ 1191 h 3335"/>
              <a:gd name="T98" fmla="*/ 3084 w 5026"/>
              <a:gd name="T99" fmla="*/ 961 h 3335"/>
              <a:gd name="T100" fmla="*/ 2903 w 5026"/>
              <a:gd name="T101" fmla="*/ 739 h 3335"/>
              <a:gd name="T102" fmla="*/ 2829 w 5026"/>
              <a:gd name="T103" fmla="*/ 686 h 3335"/>
              <a:gd name="T104" fmla="*/ 2797 w 5026"/>
              <a:gd name="T105" fmla="*/ 606 h 3335"/>
              <a:gd name="T106" fmla="*/ 2723 w 5026"/>
              <a:gd name="T107" fmla="*/ 208 h 3335"/>
              <a:gd name="T108" fmla="*/ 2625 w 5026"/>
              <a:gd name="T109" fmla="*/ 119 h 3335"/>
              <a:gd name="T110" fmla="*/ 2453 w 5026"/>
              <a:gd name="T111" fmla="*/ 119 h 3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6"/>
              <a:gd name="T169" fmla="*/ 0 h 3335"/>
              <a:gd name="T170" fmla="*/ 5026 w 5026"/>
              <a:gd name="T171" fmla="*/ 3335 h 3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6" h="3335">
                <a:moveTo>
                  <a:pt x="2461" y="48"/>
                </a:moveTo>
                <a:cubicBezTo>
                  <a:pt x="2327" y="0"/>
                  <a:pt x="2215" y="53"/>
                  <a:pt x="2092" y="83"/>
                </a:cubicBezTo>
                <a:cubicBezTo>
                  <a:pt x="2065" y="97"/>
                  <a:pt x="2037" y="115"/>
                  <a:pt x="2010" y="128"/>
                </a:cubicBezTo>
                <a:cubicBezTo>
                  <a:pt x="1985" y="140"/>
                  <a:pt x="1953" y="139"/>
                  <a:pt x="1928" y="154"/>
                </a:cubicBezTo>
                <a:cubicBezTo>
                  <a:pt x="1889" y="178"/>
                  <a:pt x="1843" y="207"/>
                  <a:pt x="1805" y="234"/>
                </a:cubicBezTo>
                <a:cubicBezTo>
                  <a:pt x="1762" y="265"/>
                  <a:pt x="1786" y="246"/>
                  <a:pt x="1731" y="305"/>
                </a:cubicBezTo>
                <a:cubicBezTo>
                  <a:pt x="1723" y="314"/>
                  <a:pt x="1706" y="332"/>
                  <a:pt x="1706" y="332"/>
                </a:cubicBezTo>
                <a:cubicBezTo>
                  <a:pt x="1690" y="370"/>
                  <a:pt x="1673" y="388"/>
                  <a:pt x="1649" y="420"/>
                </a:cubicBezTo>
                <a:cubicBezTo>
                  <a:pt x="1629" y="447"/>
                  <a:pt x="1620" y="480"/>
                  <a:pt x="1600" y="509"/>
                </a:cubicBezTo>
                <a:cubicBezTo>
                  <a:pt x="1597" y="521"/>
                  <a:pt x="1596" y="533"/>
                  <a:pt x="1592" y="544"/>
                </a:cubicBezTo>
                <a:cubicBezTo>
                  <a:pt x="1588" y="554"/>
                  <a:pt x="1579" y="561"/>
                  <a:pt x="1576" y="571"/>
                </a:cubicBezTo>
                <a:cubicBezTo>
                  <a:pt x="1571" y="588"/>
                  <a:pt x="1571" y="607"/>
                  <a:pt x="1568" y="624"/>
                </a:cubicBezTo>
                <a:cubicBezTo>
                  <a:pt x="1558" y="669"/>
                  <a:pt x="1538" y="712"/>
                  <a:pt x="1526" y="757"/>
                </a:cubicBezTo>
                <a:cubicBezTo>
                  <a:pt x="1499" y="855"/>
                  <a:pt x="1471" y="930"/>
                  <a:pt x="1404" y="1005"/>
                </a:cubicBezTo>
                <a:cubicBezTo>
                  <a:pt x="1394" y="1049"/>
                  <a:pt x="1380" y="1060"/>
                  <a:pt x="1346" y="1085"/>
                </a:cubicBezTo>
                <a:cubicBezTo>
                  <a:pt x="1327" y="1115"/>
                  <a:pt x="1309" y="1135"/>
                  <a:pt x="1281" y="1156"/>
                </a:cubicBezTo>
                <a:cubicBezTo>
                  <a:pt x="1275" y="1168"/>
                  <a:pt x="1269" y="1179"/>
                  <a:pt x="1264" y="1191"/>
                </a:cubicBezTo>
                <a:cubicBezTo>
                  <a:pt x="1258" y="1208"/>
                  <a:pt x="1264" y="1238"/>
                  <a:pt x="1248" y="1244"/>
                </a:cubicBezTo>
                <a:cubicBezTo>
                  <a:pt x="1231" y="1250"/>
                  <a:pt x="1199" y="1262"/>
                  <a:pt x="1199" y="1262"/>
                </a:cubicBezTo>
                <a:cubicBezTo>
                  <a:pt x="1196" y="1261"/>
                  <a:pt x="1212" y="1332"/>
                  <a:pt x="1198" y="1327"/>
                </a:cubicBezTo>
                <a:cubicBezTo>
                  <a:pt x="1189" y="1324"/>
                  <a:pt x="1216" y="1355"/>
                  <a:pt x="1216" y="1355"/>
                </a:cubicBezTo>
                <a:cubicBezTo>
                  <a:pt x="1245" y="1412"/>
                  <a:pt x="1249" y="1337"/>
                  <a:pt x="1235" y="1383"/>
                </a:cubicBezTo>
                <a:cubicBezTo>
                  <a:pt x="1233" y="1392"/>
                  <a:pt x="1219" y="1374"/>
                  <a:pt x="1216" y="1383"/>
                </a:cubicBezTo>
                <a:cubicBezTo>
                  <a:pt x="1213" y="1392"/>
                  <a:pt x="1254" y="1393"/>
                  <a:pt x="1254" y="1393"/>
                </a:cubicBezTo>
                <a:cubicBezTo>
                  <a:pt x="1256" y="1401"/>
                  <a:pt x="1258" y="1423"/>
                  <a:pt x="1264" y="1450"/>
                </a:cubicBezTo>
                <a:cubicBezTo>
                  <a:pt x="1270" y="1477"/>
                  <a:pt x="1297" y="1526"/>
                  <a:pt x="1292" y="1553"/>
                </a:cubicBezTo>
                <a:cubicBezTo>
                  <a:pt x="1281" y="1570"/>
                  <a:pt x="1235" y="1610"/>
                  <a:pt x="1235" y="1610"/>
                </a:cubicBezTo>
                <a:cubicBezTo>
                  <a:pt x="1214" y="1644"/>
                  <a:pt x="1190" y="1660"/>
                  <a:pt x="1160" y="1686"/>
                </a:cubicBezTo>
                <a:cubicBezTo>
                  <a:pt x="1149" y="1695"/>
                  <a:pt x="973" y="1705"/>
                  <a:pt x="971" y="1705"/>
                </a:cubicBezTo>
                <a:cubicBezTo>
                  <a:pt x="915" y="1767"/>
                  <a:pt x="793" y="1767"/>
                  <a:pt x="723" y="1803"/>
                </a:cubicBezTo>
                <a:cubicBezTo>
                  <a:pt x="699" y="1816"/>
                  <a:pt x="638" y="1818"/>
                  <a:pt x="625" y="1820"/>
                </a:cubicBezTo>
                <a:cubicBezTo>
                  <a:pt x="552" y="1840"/>
                  <a:pt x="470" y="1815"/>
                  <a:pt x="396" y="1803"/>
                </a:cubicBezTo>
                <a:cubicBezTo>
                  <a:pt x="365" y="1809"/>
                  <a:pt x="351" y="1811"/>
                  <a:pt x="322" y="1820"/>
                </a:cubicBezTo>
                <a:cubicBezTo>
                  <a:pt x="305" y="1825"/>
                  <a:pt x="273" y="1838"/>
                  <a:pt x="273" y="1838"/>
                </a:cubicBezTo>
                <a:cubicBezTo>
                  <a:pt x="203" y="1834"/>
                  <a:pt x="84" y="1801"/>
                  <a:pt x="27" y="1865"/>
                </a:cubicBezTo>
                <a:cubicBezTo>
                  <a:pt x="0" y="1950"/>
                  <a:pt x="43" y="2044"/>
                  <a:pt x="10" y="2148"/>
                </a:cubicBezTo>
                <a:cubicBezTo>
                  <a:pt x="17" y="2210"/>
                  <a:pt x="14" y="2234"/>
                  <a:pt x="43" y="2281"/>
                </a:cubicBezTo>
                <a:cubicBezTo>
                  <a:pt x="46" y="2290"/>
                  <a:pt x="50" y="2299"/>
                  <a:pt x="51" y="2308"/>
                </a:cubicBezTo>
                <a:cubicBezTo>
                  <a:pt x="55" y="2334"/>
                  <a:pt x="53" y="2361"/>
                  <a:pt x="59" y="2387"/>
                </a:cubicBezTo>
                <a:cubicBezTo>
                  <a:pt x="74" y="2450"/>
                  <a:pt x="234" y="2440"/>
                  <a:pt x="240" y="2441"/>
                </a:cubicBezTo>
                <a:cubicBezTo>
                  <a:pt x="237" y="2459"/>
                  <a:pt x="234" y="2507"/>
                  <a:pt x="223" y="2529"/>
                </a:cubicBezTo>
                <a:cubicBezTo>
                  <a:pt x="214" y="2547"/>
                  <a:pt x="191" y="2582"/>
                  <a:pt x="191" y="2582"/>
                </a:cubicBezTo>
                <a:cubicBezTo>
                  <a:pt x="171" y="2646"/>
                  <a:pt x="153" y="2703"/>
                  <a:pt x="108" y="2751"/>
                </a:cubicBezTo>
                <a:cubicBezTo>
                  <a:pt x="124" y="2852"/>
                  <a:pt x="101" y="2766"/>
                  <a:pt x="142" y="2831"/>
                </a:cubicBezTo>
                <a:cubicBezTo>
                  <a:pt x="184" y="2899"/>
                  <a:pt x="143" y="2981"/>
                  <a:pt x="240" y="3017"/>
                </a:cubicBezTo>
                <a:cubicBezTo>
                  <a:pt x="259" y="3032"/>
                  <a:pt x="292" y="3059"/>
                  <a:pt x="314" y="3070"/>
                </a:cubicBezTo>
                <a:cubicBezTo>
                  <a:pt x="367" y="3096"/>
                  <a:pt x="430" y="3103"/>
                  <a:pt x="486" y="3123"/>
                </a:cubicBezTo>
                <a:cubicBezTo>
                  <a:pt x="581" y="3117"/>
                  <a:pt x="610" y="3132"/>
                  <a:pt x="674" y="3088"/>
                </a:cubicBezTo>
                <a:cubicBezTo>
                  <a:pt x="731" y="3107"/>
                  <a:pt x="748" y="3155"/>
                  <a:pt x="789" y="3194"/>
                </a:cubicBezTo>
                <a:cubicBezTo>
                  <a:pt x="798" y="3203"/>
                  <a:pt x="811" y="3204"/>
                  <a:pt x="821" y="3212"/>
                </a:cubicBezTo>
                <a:cubicBezTo>
                  <a:pt x="831" y="3219"/>
                  <a:pt x="838" y="3229"/>
                  <a:pt x="846" y="3238"/>
                </a:cubicBezTo>
                <a:cubicBezTo>
                  <a:pt x="958" y="3235"/>
                  <a:pt x="1070" y="3237"/>
                  <a:pt x="1182" y="3229"/>
                </a:cubicBezTo>
                <a:cubicBezTo>
                  <a:pt x="1201" y="3228"/>
                  <a:pt x="1225" y="3203"/>
                  <a:pt x="1239" y="3194"/>
                </a:cubicBezTo>
                <a:cubicBezTo>
                  <a:pt x="1292" y="3161"/>
                  <a:pt x="1347" y="3144"/>
                  <a:pt x="1404" y="3123"/>
                </a:cubicBezTo>
                <a:cubicBezTo>
                  <a:pt x="1427" y="3149"/>
                  <a:pt x="1455" y="3170"/>
                  <a:pt x="1485" y="3185"/>
                </a:cubicBezTo>
                <a:cubicBezTo>
                  <a:pt x="1501" y="3193"/>
                  <a:pt x="1534" y="3203"/>
                  <a:pt x="1534" y="3203"/>
                </a:cubicBezTo>
                <a:cubicBezTo>
                  <a:pt x="1661" y="3335"/>
                  <a:pt x="2024" y="3272"/>
                  <a:pt x="2100" y="3274"/>
                </a:cubicBezTo>
                <a:cubicBezTo>
                  <a:pt x="2146" y="3289"/>
                  <a:pt x="2184" y="3294"/>
                  <a:pt x="2232" y="3300"/>
                </a:cubicBezTo>
                <a:cubicBezTo>
                  <a:pt x="2279" y="3290"/>
                  <a:pt x="2310" y="3263"/>
                  <a:pt x="2354" y="3247"/>
                </a:cubicBezTo>
                <a:cubicBezTo>
                  <a:pt x="2401" y="3208"/>
                  <a:pt x="2451" y="3174"/>
                  <a:pt x="2502" y="3141"/>
                </a:cubicBezTo>
                <a:cubicBezTo>
                  <a:pt x="2523" y="3107"/>
                  <a:pt x="2527" y="3065"/>
                  <a:pt x="2551" y="3034"/>
                </a:cubicBezTo>
                <a:cubicBezTo>
                  <a:pt x="2558" y="3024"/>
                  <a:pt x="2566" y="3014"/>
                  <a:pt x="2576" y="3008"/>
                </a:cubicBezTo>
                <a:cubicBezTo>
                  <a:pt x="2591" y="2999"/>
                  <a:pt x="2625" y="2990"/>
                  <a:pt x="2625" y="2990"/>
                </a:cubicBezTo>
                <a:cubicBezTo>
                  <a:pt x="2644" y="2996"/>
                  <a:pt x="2666" y="2997"/>
                  <a:pt x="2682" y="3008"/>
                </a:cubicBezTo>
                <a:cubicBezTo>
                  <a:pt x="2694" y="3016"/>
                  <a:pt x="2697" y="3033"/>
                  <a:pt x="2707" y="3043"/>
                </a:cubicBezTo>
                <a:cubicBezTo>
                  <a:pt x="2741" y="3076"/>
                  <a:pt x="2798" y="3130"/>
                  <a:pt x="2838" y="3158"/>
                </a:cubicBezTo>
                <a:cubicBezTo>
                  <a:pt x="2878" y="3217"/>
                  <a:pt x="2929" y="3233"/>
                  <a:pt x="2994" y="3247"/>
                </a:cubicBezTo>
                <a:cubicBezTo>
                  <a:pt x="3078" y="3244"/>
                  <a:pt x="3164" y="3252"/>
                  <a:pt x="3247" y="3238"/>
                </a:cubicBezTo>
                <a:cubicBezTo>
                  <a:pt x="3259" y="3236"/>
                  <a:pt x="3257" y="3214"/>
                  <a:pt x="3264" y="3203"/>
                </a:cubicBezTo>
                <a:cubicBezTo>
                  <a:pt x="3276" y="3184"/>
                  <a:pt x="3290" y="3166"/>
                  <a:pt x="3305" y="3150"/>
                </a:cubicBezTo>
                <a:cubicBezTo>
                  <a:pt x="3328" y="3125"/>
                  <a:pt x="3395" y="3114"/>
                  <a:pt x="3395" y="3114"/>
                </a:cubicBezTo>
                <a:cubicBezTo>
                  <a:pt x="3412" y="3117"/>
                  <a:pt x="3430" y="3115"/>
                  <a:pt x="3444" y="3123"/>
                </a:cubicBezTo>
                <a:cubicBezTo>
                  <a:pt x="3466" y="3134"/>
                  <a:pt x="3468" y="3168"/>
                  <a:pt x="3485" y="3185"/>
                </a:cubicBezTo>
                <a:cubicBezTo>
                  <a:pt x="3523" y="3220"/>
                  <a:pt x="3528" y="3218"/>
                  <a:pt x="3567" y="3229"/>
                </a:cubicBezTo>
                <a:cubicBezTo>
                  <a:pt x="3568" y="3229"/>
                  <a:pt x="3689" y="3215"/>
                  <a:pt x="3699" y="3212"/>
                </a:cubicBezTo>
                <a:cubicBezTo>
                  <a:pt x="3874" y="3165"/>
                  <a:pt x="3686" y="3199"/>
                  <a:pt x="3830" y="3176"/>
                </a:cubicBezTo>
                <a:cubicBezTo>
                  <a:pt x="3875" y="3159"/>
                  <a:pt x="3872" y="3183"/>
                  <a:pt x="3911" y="3203"/>
                </a:cubicBezTo>
                <a:cubicBezTo>
                  <a:pt x="3922" y="3208"/>
                  <a:pt x="3996" y="3219"/>
                  <a:pt x="4002" y="3220"/>
                </a:cubicBezTo>
                <a:cubicBezTo>
                  <a:pt x="4125" y="3212"/>
                  <a:pt x="4240" y="3186"/>
                  <a:pt x="4363" y="3176"/>
                </a:cubicBezTo>
                <a:cubicBezTo>
                  <a:pt x="4401" y="3113"/>
                  <a:pt x="4452" y="3086"/>
                  <a:pt x="4510" y="3052"/>
                </a:cubicBezTo>
                <a:cubicBezTo>
                  <a:pt x="4527" y="3042"/>
                  <a:pt x="4558" y="3010"/>
                  <a:pt x="4584" y="3008"/>
                </a:cubicBezTo>
                <a:cubicBezTo>
                  <a:pt x="4652" y="3003"/>
                  <a:pt x="4720" y="3002"/>
                  <a:pt x="4788" y="2999"/>
                </a:cubicBezTo>
                <a:cubicBezTo>
                  <a:pt x="4835" y="2986"/>
                  <a:pt x="4857" y="2956"/>
                  <a:pt x="4896" y="2928"/>
                </a:cubicBezTo>
                <a:cubicBezTo>
                  <a:pt x="4913" y="2846"/>
                  <a:pt x="4963" y="2740"/>
                  <a:pt x="5026" y="2689"/>
                </a:cubicBezTo>
                <a:cubicBezTo>
                  <a:pt x="5009" y="2651"/>
                  <a:pt x="5001" y="2632"/>
                  <a:pt x="4969" y="2609"/>
                </a:cubicBezTo>
                <a:cubicBezTo>
                  <a:pt x="4944" y="2566"/>
                  <a:pt x="4941" y="2514"/>
                  <a:pt x="4920" y="2467"/>
                </a:cubicBezTo>
                <a:cubicBezTo>
                  <a:pt x="4915" y="2353"/>
                  <a:pt x="4920" y="2261"/>
                  <a:pt x="4887" y="2157"/>
                </a:cubicBezTo>
                <a:cubicBezTo>
                  <a:pt x="4882" y="2025"/>
                  <a:pt x="4907" y="1986"/>
                  <a:pt x="4838" y="1909"/>
                </a:cubicBezTo>
                <a:cubicBezTo>
                  <a:pt x="4825" y="1868"/>
                  <a:pt x="4808" y="1840"/>
                  <a:pt x="4788" y="1803"/>
                </a:cubicBezTo>
                <a:cubicBezTo>
                  <a:pt x="4776" y="1780"/>
                  <a:pt x="4756" y="1732"/>
                  <a:pt x="4756" y="1732"/>
                </a:cubicBezTo>
                <a:cubicBezTo>
                  <a:pt x="4741" y="1667"/>
                  <a:pt x="4695" y="1548"/>
                  <a:pt x="4641" y="1510"/>
                </a:cubicBezTo>
                <a:cubicBezTo>
                  <a:pt x="4604" y="1484"/>
                  <a:pt x="4564" y="1463"/>
                  <a:pt x="4527" y="1439"/>
                </a:cubicBezTo>
                <a:cubicBezTo>
                  <a:pt x="4492" y="1418"/>
                  <a:pt x="4420" y="1370"/>
                  <a:pt x="4379" y="1360"/>
                </a:cubicBezTo>
                <a:cubicBezTo>
                  <a:pt x="4299" y="1289"/>
                  <a:pt x="4250" y="1317"/>
                  <a:pt x="4149" y="1333"/>
                </a:cubicBezTo>
                <a:cubicBezTo>
                  <a:pt x="4131" y="1331"/>
                  <a:pt x="4057" y="1329"/>
                  <a:pt x="4026" y="1315"/>
                </a:cubicBezTo>
                <a:cubicBezTo>
                  <a:pt x="4004" y="1305"/>
                  <a:pt x="3960" y="1280"/>
                  <a:pt x="3960" y="1280"/>
                </a:cubicBezTo>
                <a:cubicBezTo>
                  <a:pt x="3933" y="1233"/>
                  <a:pt x="3906" y="1224"/>
                  <a:pt x="3862" y="1200"/>
                </a:cubicBezTo>
                <a:cubicBezTo>
                  <a:pt x="3736" y="1204"/>
                  <a:pt x="3405" y="1239"/>
                  <a:pt x="3272" y="1191"/>
                </a:cubicBezTo>
                <a:cubicBezTo>
                  <a:pt x="3255" y="1137"/>
                  <a:pt x="3226" y="1077"/>
                  <a:pt x="3174" y="1058"/>
                </a:cubicBezTo>
                <a:cubicBezTo>
                  <a:pt x="3128" y="1019"/>
                  <a:pt x="3103" y="1021"/>
                  <a:pt x="3084" y="961"/>
                </a:cubicBezTo>
                <a:cubicBezTo>
                  <a:pt x="3081" y="935"/>
                  <a:pt x="3080" y="891"/>
                  <a:pt x="3067" y="863"/>
                </a:cubicBezTo>
                <a:cubicBezTo>
                  <a:pt x="3043" y="809"/>
                  <a:pt x="2956" y="753"/>
                  <a:pt x="2903" y="739"/>
                </a:cubicBezTo>
                <a:cubicBezTo>
                  <a:pt x="2887" y="727"/>
                  <a:pt x="2871" y="716"/>
                  <a:pt x="2854" y="704"/>
                </a:cubicBezTo>
                <a:cubicBezTo>
                  <a:pt x="2846" y="698"/>
                  <a:pt x="2829" y="686"/>
                  <a:pt x="2829" y="686"/>
                </a:cubicBezTo>
                <a:cubicBezTo>
                  <a:pt x="2824" y="677"/>
                  <a:pt x="2817" y="669"/>
                  <a:pt x="2814" y="659"/>
                </a:cubicBezTo>
                <a:cubicBezTo>
                  <a:pt x="2807" y="642"/>
                  <a:pt x="2797" y="606"/>
                  <a:pt x="2797" y="606"/>
                </a:cubicBezTo>
                <a:cubicBezTo>
                  <a:pt x="2793" y="536"/>
                  <a:pt x="2790" y="313"/>
                  <a:pt x="2748" y="234"/>
                </a:cubicBezTo>
                <a:cubicBezTo>
                  <a:pt x="2742" y="223"/>
                  <a:pt x="2730" y="218"/>
                  <a:pt x="2723" y="208"/>
                </a:cubicBezTo>
                <a:cubicBezTo>
                  <a:pt x="2701" y="179"/>
                  <a:pt x="2709" y="153"/>
                  <a:pt x="2674" y="137"/>
                </a:cubicBezTo>
                <a:cubicBezTo>
                  <a:pt x="2658" y="130"/>
                  <a:pt x="2642" y="125"/>
                  <a:pt x="2625" y="119"/>
                </a:cubicBezTo>
                <a:cubicBezTo>
                  <a:pt x="2617" y="116"/>
                  <a:pt x="2600" y="110"/>
                  <a:pt x="2600" y="110"/>
                </a:cubicBezTo>
                <a:cubicBezTo>
                  <a:pt x="2569" y="116"/>
                  <a:pt x="2478" y="149"/>
                  <a:pt x="2453" y="119"/>
                </a:cubicBezTo>
                <a:cubicBezTo>
                  <a:pt x="2438" y="101"/>
                  <a:pt x="2458" y="72"/>
                  <a:pt x="2461" y="48"/>
                </a:cubicBezTo>
                <a:close/>
              </a:path>
            </a:pathLst>
          </a:custGeom>
          <a:solidFill>
            <a:srgbClr val="99CCFF"/>
          </a:solidFill>
          <a:ln w="9525">
            <a:solidFill>
              <a:schemeClr val="tx1"/>
            </a:solidFill>
            <a:round/>
            <a:headEnd/>
            <a:tailEnd/>
          </a:ln>
        </p:spPr>
        <p:txBody>
          <a:bodyPr/>
          <a:lstStyle/>
          <a:p>
            <a:endParaRPr lang="en-US"/>
          </a:p>
        </p:txBody>
      </p:sp>
      <p:sp>
        <p:nvSpPr>
          <p:cNvPr id="6149" name="Rectangle 5"/>
          <p:cNvSpPr>
            <a:spLocks noGrp="1" noChangeArrowheads="1"/>
          </p:cNvSpPr>
          <p:nvPr>
            <p:ph type="title" sz="quarter"/>
          </p:nvPr>
        </p:nvSpPr>
        <p:spPr>
          <a:xfrm>
            <a:off x="684213" y="404813"/>
            <a:ext cx="8229600" cy="647700"/>
          </a:xfrm>
          <a:noFill/>
        </p:spPr>
        <p:txBody>
          <a:bodyPr>
            <a:normAutofit fontScale="90000"/>
          </a:bodyPr>
          <a:lstStyle/>
          <a:p>
            <a:pPr eaLnBrk="1" hangingPunct="1"/>
            <a:r>
              <a:rPr lang="en-US" b="1" smtClean="0">
                <a:solidFill>
                  <a:schemeClr val="bg1"/>
                </a:solidFill>
              </a:rPr>
              <a:t>THE ICEBERG</a:t>
            </a:r>
          </a:p>
        </p:txBody>
      </p:sp>
      <p:pic>
        <p:nvPicPr>
          <p:cNvPr id="6150" name="Picture 12" descr="j0233594"/>
          <p:cNvPicPr>
            <a:picLocks noGrp="1" noChangeAspect="1" noChangeArrowheads="1"/>
          </p:cNvPicPr>
          <p:nvPr>
            <p:ph sz="quarter" idx="1"/>
          </p:nvPr>
        </p:nvPicPr>
        <p:blipFill>
          <a:blip r:embed="rId3"/>
          <a:srcRect/>
          <a:stretch>
            <a:fillRect/>
          </a:stretch>
        </p:blipFill>
        <p:spPr>
          <a:xfrm>
            <a:off x="8243888" y="3500438"/>
            <a:ext cx="347662" cy="174625"/>
          </a:xfrm>
          <a:noFill/>
        </p:spPr>
      </p:pic>
      <p:pic>
        <p:nvPicPr>
          <p:cNvPr id="6151" name="Picture 14" descr="j0237926"/>
          <p:cNvPicPr>
            <a:picLocks noGrp="1" noChangeAspect="1" noChangeArrowheads="1"/>
          </p:cNvPicPr>
          <p:nvPr>
            <p:ph sz="quarter" idx="2"/>
          </p:nvPr>
        </p:nvPicPr>
        <p:blipFill>
          <a:blip r:embed="rId4"/>
          <a:srcRect/>
          <a:stretch>
            <a:fillRect/>
          </a:stretch>
        </p:blipFill>
        <p:spPr>
          <a:xfrm>
            <a:off x="179388" y="6308725"/>
            <a:ext cx="647700" cy="365125"/>
          </a:xfrm>
          <a:noFill/>
        </p:spPr>
      </p:pic>
      <p:sp>
        <p:nvSpPr>
          <p:cNvPr id="6152" name="Text Box 7"/>
          <p:cNvSpPr txBox="1">
            <a:spLocks noChangeArrowheads="1"/>
          </p:cNvSpPr>
          <p:nvPr/>
        </p:nvSpPr>
        <p:spPr bwMode="auto">
          <a:xfrm>
            <a:off x="7885113" y="2708275"/>
            <a:ext cx="1223962" cy="304800"/>
          </a:xfrm>
          <a:prstGeom prst="rect">
            <a:avLst/>
          </a:prstGeom>
          <a:noFill/>
          <a:ln w="9525">
            <a:noFill/>
            <a:miter lim="800000"/>
            <a:headEnd/>
            <a:tailEnd/>
          </a:ln>
        </p:spPr>
        <p:txBody>
          <a:bodyPr>
            <a:spAutoFit/>
          </a:bodyPr>
          <a:lstStyle/>
          <a:p>
            <a:pPr>
              <a:spcBef>
                <a:spcPct val="50000"/>
              </a:spcBef>
            </a:pPr>
            <a:r>
              <a:rPr lang="en-US" sz="1400" b="1"/>
              <a:t>SEA LEVEL</a:t>
            </a:r>
          </a:p>
        </p:txBody>
      </p:sp>
      <p:sp>
        <p:nvSpPr>
          <p:cNvPr id="6153" name="Text Box 8"/>
          <p:cNvSpPr txBox="1">
            <a:spLocks noChangeArrowheads="1"/>
          </p:cNvSpPr>
          <p:nvPr/>
        </p:nvSpPr>
        <p:spPr bwMode="auto">
          <a:xfrm>
            <a:off x="2843213" y="1957388"/>
            <a:ext cx="2449512" cy="823912"/>
          </a:xfrm>
          <a:prstGeom prst="rect">
            <a:avLst/>
          </a:prstGeom>
          <a:noFill/>
          <a:ln w="9525">
            <a:noFill/>
            <a:miter lim="800000"/>
            <a:headEnd/>
            <a:tailEnd/>
          </a:ln>
        </p:spPr>
        <p:txBody>
          <a:bodyPr>
            <a:spAutoFit/>
          </a:bodyPr>
          <a:lstStyle/>
          <a:p>
            <a:pPr algn="ctr">
              <a:spcBef>
                <a:spcPct val="50000"/>
              </a:spcBef>
            </a:pPr>
            <a:r>
              <a:rPr lang="en-US" sz="4800" b="1"/>
              <a:t>10 %</a:t>
            </a:r>
          </a:p>
        </p:txBody>
      </p:sp>
      <p:sp>
        <p:nvSpPr>
          <p:cNvPr id="6154" name="Text Box 9"/>
          <p:cNvSpPr txBox="1">
            <a:spLocks noChangeArrowheads="1"/>
          </p:cNvSpPr>
          <p:nvPr/>
        </p:nvSpPr>
        <p:spPr bwMode="auto">
          <a:xfrm>
            <a:off x="3563938" y="4365625"/>
            <a:ext cx="3960812" cy="823913"/>
          </a:xfrm>
          <a:prstGeom prst="rect">
            <a:avLst/>
          </a:prstGeom>
          <a:noFill/>
          <a:ln w="9525">
            <a:noFill/>
            <a:miter lim="800000"/>
            <a:headEnd/>
            <a:tailEnd/>
          </a:ln>
        </p:spPr>
        <p:txBody>
          <a:bodyPr>
            <a:spAutoFit/>
          </a:bodyPr>
          <a:lstStyle/>
          <a:p>
            <a:pPr>
              <a:spcBef>
                <a:spcPct val="50000"/>
              </a:spcBef>
            </a:pPr>
            <a:r>
              <a:rPr lang="en-US" sz="4800" b="1"/>
              <a:t>90 %</a:t>
            </a:r>
          </a:p>
        </p:txBody>
      </p:sp>
      <p:sp>
        <p:nvSpPr>
          <p:cNvPr id="6155" name="Text Box 19"/>
          <p:cNvSpPr txBox="1">
            <a:spLocks noChangeArrowheads="1"/>
          </p:cNvSpPr>
          <p:nvPr/>
        </p:nvSpPr>
        <p:spPr bwMode="auto">
          <a:xfrm>
            <a:off x="-34925" y="2346325"/>
            <a:ext cx="2519363" cy="506413"/>
          </a:xfrm>
          <a:prstGeom prst="rect">
            <a:avLst/>
          </a:prstGeom>
          <a:noFill/>
          <a:ln w="9525">
            <a:noFill/>
            <a:miter lim="800000"/>
            <a:headEnd/>
            <a:tailEnd/>
          </a:ln>
        </p:spPr>
        <p:txBody>
          <a:bodyPr>
            <a:spAutoFit/>
          </a:bodyPr>
          <a:lstStyle/>
          <a:p>
            <a:pPr algn="ctr">
              <a:lnSpc>
                <a:spcPct val="50000"/>
              </a:lnSpc>
              <a:spcBef>
                <a:spcPct val="50000"/>
              </a:spcBef>
            </a:pPr>
            <a:r>
              <a:rPr lang="en-US" sz="1800" b="1">
                <a:solidFill>
                  <a:srgbClr val="FF0000"/>
                </a:solidFill>
              </a:rPr>
              <a:t>VISIBLE</a:t>
            </a:r>
          </a:p>
          <a:p>
            <a:pPr algn="ctr">
              <a:lnSpc>
                <a:spcPct val="50000"/>
              </a:lnSpc>
              <a:spcBef>
                <a:spcPct val="50000"/>
              </a:spcBef>
            </a:pPr>
            <a:r>
              <a:rPr lang="en-US" sz="1800" b="1">
                <a:solidFill>
                  <a:srgbClr val="FF0000"/>
                </a:solidFill>
              </a:rPr>
              <a:t>ABOVE SEA LEVEL</a:t>
            </a:r>
          </a:p>
        </p:txBody>
      </p:sp>
      <p:sp>
        <p:nvSpPr>
          <p:cNvPr id="6156" name="Text Box 20"/>
          <p:cNvSpPr txBox="1">
            <a:spLocks noChangeArrowheads="1"/>
          </p:cNvSpPr>
          <p:nvPr/>
        </p:nvSpPr>
        <p:spPr bwMode="auto">
          <a:xfrm>
            <a:off x="36513" y="3427413"/>
            <a:ext cx="2374900" cy="641350"/>
          </a:xfrm>
          <a:prstGeom prst="rect">
            <a:avLst/>
          </a:prstGeom>
          <a:noFill/>
          <a:ln w="9525">
            <a:noFill/>
            <a:miter lim="800000"/>
            <a:headEnd/>
            <a:tailEnd/>
          </a:ln>
        </p:spPr>
        <p:txBody>
          <a:bodyPr>
            <a:spAutoFit/>
          </a:bodyPr>
          <a:lstStyle/>
          <a:p>
            <a:pPr algn="ctr"/>
            <a:r>
              <a:rPr lang="en-US" sz="1800" b="1">
                <a:solidFill>
                  <a:srgbClr val="FF0000"/>
                </a:solidFill>
              </a:rPr>
              <a:t>INVISIBLE</a:t>
            </a:r>
          </a:p>
          <a:p>
            <a:pPr algn="ctr"/>
            <a:r>
              <a:rPr lang="en-US" sz="1800" b="1">
                <a:solidFill>
                  <a:srgbClr val="FF0000"/>
                </a:solidFill>
              </a:rPr>
              <a:t>BELOW SEA LEVEL</a:t>
            </a:r>
          </a:p>
        </p:txBody>
      </p:sp>
      <p:pic>
        <p:nvPicPr>
          <p:cNvPr id="6157" name="Picture 25" descr="j0233594"/>
          <p:cNvPicPr>
            <a:picLocks noChangeAspect="1" noChangeArrowheads="1"/>
          </p:cNvPicPr>
          <p:nvPr/>
        </p:nvPicPr>
        <p:blipFill>
          <a:blip r:embed="rId3"/>
          <a:srcRect/>
          <a:stretch>
            <a:fillRect/>
          </a:stretch>
        </p:blipFill>
        <p:spPr bwMode="auto">
          <a:xfrm>
            <a:off x="8532813" y="3644900"/>
            <a:ext cx="347662" cy="174625"/>
          </a:xfrm>
          <a:prstGeom prst="rect">
            <a:avLst/>
          </a:prstGeom>
          <a:noFill/>
          <a:ln w="9525">
            <a:noFill/>
            <a:miter lim="800000"/>
            <a:headEnd/>
            <a:tailEnd/>
          </a:ln>
        </p:spPr>
      </p:pic>
      <p:pic>
        <p:nvPicPr>
          <p:cNvPr id="6158" name="Picture 26" descr="j0233594"/>
          <p:cNvPicPr>
            <a:picLocks noChangeAspect="1" noChangeArrowheads="1"/>
          </p:cNvPicPr>
          <p:nvPr/>
        </p:nvPicPr>
        <p:blipFill>
          <a:blip r:embed="rId3"/>
          <a:srcRect/>
          <a:stretch>
            <a:fillRect/>
          </a:stretch>
        </p:blipFill>
        <p:spPr bwMode="auto">
          <a:xfrm>
            <a:off x="8459788" y="3933825"/>
            <a:ext cx="347662" cy="174625"/>
          </a:xfrm>
          <a:prstGeom prst="rect">
            <a:avLst/>
          </a:prstGeom>
          <a:noFill/>
          <a:ln w="9525">
            <a:noFill/>
            <a:miter lim="800000"/>
            <a:headEnd/>
            <a:tailEnd/>
          </a:ln>
        </p:spPr>
      </p:pic>
      <p:pic>
        <p:nvPicPr>
          <p:cNvPr id="6159" name="Picture 54" descr="j0199855"/>
          <p:cNvPicPr>
            <a:picLocks noChangeAspect="1" noChangeArrowheads="1"/>
          </p:cNvPicPr>
          <p:nvPr/>
        </p:nvPicPr>
        <p:blipFill>
          <a:blip r:embed="rId5"/>
          <a:srcRect/>
          <a:stretch>
            <a:fillRect/>
          </a:stretch>
        </p:blipFill>
        <p:spPr bwMode="auto">
          <a:xfrm>
            <a:off x="755650" y="1484313"/>
            <a:ext cx="768350" cy="482600"/>
          </a:xfrm>
          <a:prstGeom prst="rect">
            <a:avLst/>
          </a:prstGeom>
          <a:noFill/>
          <a:ln w="9525">
            <a:noFill/>
            <a:miter lim="800000"/>
            <a:headEnd/>
            <a:tailEnd/>
          </a:ln>
        </p:spPr>
      </p:pic>
      <p:sp>
        <p:nvSpPr>
          <p:cNvPr id="6160" name="Line 55"/>
          <p:cNvSpPr>
            <a:spLocks noChangeShapeType="1"/>
          </p:cNvSpPr>
          <p:nvPr/>
        </p:nvSpPr>
        <p:spPr bwMode="auto">
          <a:xfrm>
            <a:off x="0" y="2997200"/>
            <a:ext cx="9144000" cy="0"/>
          </a:xfrm>
          <a:prstGeom prst="line">
            <a:avLst/>
          </a:prstGeom>
          <a:noFill/>
          <a:ln w="762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p:txBody>
          <a:bodyPr/>
          <a:lstStyle/>
          <a:p>
            <a:pPr eaLnBrk="1" hangingPunct="1"/>
            <a:r>
              <a:rPr lang="en-US" b="1" dirty="0" smtClean="0"/>
              <a:t>The Iceberg phenomena is also applicable on human beings … </a:t>
            </a:r>
          </a:p>
        </p:txBody>
      </p:sp>
      <p:sp>
        <p:nvSpPr>
          <p:cNvPr id="7171" name="Rectangle 4"/>
          <p:cNvSpPr>
            <a:spLocks noGrp="1" noChangeArrowheads="1"/>
          </p:cNvSpPr>
          <p:nvPr>
            <p:ph type="title"/>
          </p:nvPr>
        </p:nvSpPr>
        <p:spPr>
          <a:xfrm>
            <a:off x="684213" y="333375"/>
            <a:ext cx="8002587" cy="719138"/>
          </a:xfrm>
          <a:noFill/>
        </p:spPr>
        <p:txBody>
          <a:bodyPr>
            <a:normAutofit fontScale="90000"/>
          </a:bodyPr>
          <a:lstStyle/>
          <a:p>
            <a:pPr eaLnBrk="1" hangingPunct="1"/>
            <a:r>
              <a:rPr lang="en-US" b="1" smtClean="0">
                <a:solidFill>
                  <a:schemeClr val="bg1"/>
                </a:solidFill>
              </a:rPr>
              <a:t>THE ICEBERG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1052513"/>
            <a:ext cx="9144000" cy="1944687"/>
          </a:xfrm>
          <a:prstGeom prst="rect">
            <a:avLst/>
          </a:prstGeom>
          <a:solidFill>
            <a:srgbClr val="CCFFFF"/>
          </a:solidFill>
          <a:ln w="9525">
            <a:noFill/>
            <a:miter lim="800000"/>
            <a:headEnd/>
            <a:tailEnd/>
          </a:ln>
        </p:spPr>
        <p:txBody>
          <a:bodyPr wrap="none" anchor="ctr"/>
          <a:lstStyle/>
          <a:p>
            <a:endParaRPr lang="en-US"/>
          </a:p>
        </p:txBody>
      </p:sp>
      <p:sp>
        <p:nvSpPr>
          <p:cNvPr id="8195" name="Rectangle 3"/>
          <p:cNvSpPr>
            <a:spLocks noChangeArrowheads="1"/>
          </p:cNvSpPr>
          <p:nvPr/>
        </p:nvSpPr>
        <p:spPr bwMode="auto">
          <a:xfrm>
            <a:off x="0" y="2997200"/>
            <a:ext cx="9144000" cy="3860800"/>
          </a:xfrm>
          <a:prstGeom prst="rect">
            <a:avLst/>
          </a:prstGeom>
          <a:solidFill>
            <a:schemeClr val="accent2"/>
          </a:solidFill>
          <a:ln w="9525">
            <a:noFill/>
            <a:miter lim="800000"/>
            <a:headEnd/>
            <a:tailEnd/>
          </a:ln>
        </p:spPr>
        <p:txBody>
          <a:bodyPr wrap="none" anchor="ctr"/>
          <a:lstStyle/>
          <a:p>
            <a:endParaRPr lang="en-US"/>
          </a:p>
        </p:txBody>
      </p:sp>
      <p:sp>
        <p:nvSpPr>
          <p:cNvPr id="8196" name="Freeform 4"/>
          <p:cNvSpPr>
            <a:spLocks/>
          </p:cNvSpPr>
          <p:nvPr/>
        </p:nvSpPr>
        <p:spPr bwMode="auto">
          <a:xfrm>
            <a:off x="250825" y="1341438"/>
            <a:ext cx="8555038" cy="5294312"/>
          </a:xfrm>
          <a:custGeom>
            <a:avLst/>
            <a:gdLst>
              <a:gd name="T0" fmla="*/ 2092 w 5026"/>
              <a:gd name="T1" fmla="*/ 83 h 3335"/>
              <a:gd name="T2" fmla="*/ 1928 w 5026"/>
              <a:gd name="T3" fmla="*/ 154 h 3335"/>
              <a:gd name="T4" fmla="*/ 1731 w 5026"/>
              <a:gd name="T5" fmla="*/ 305 h 3335"/>
              <a:gd name="T6" fmla="*/ 1649 w 5026"/>
              <a:gd name="T7" fmla="*/ 420 h 3335"/>
              <a:gd name="T8" fmla="*/ 1592 w 5026"/>
              <a:gd name="T9" fmla="*/ 544 h 3335"/>
              <a:gd name="T10" fmla="*/ 1568 w 5026"/>
              <a:gd name="T11" fmla="*/ 624 h 3335"/>
              <a:gd name="T12" fmla="*/ 1404 w 5026"/>
              <a:gd name="T13" fmla="*/ 1005 h 3335"/>
              <a:gd name="T14" fmla="*/ 1281 w 5026"/>
              <a:gd name="T15" fmla="*/ 1156 h 3335"/>
              <a:gd name="T16" fmla="*/ 1248 w 5026"/>
              <a:gd name="T17" fmla="*/ 1244 h 3335"/>
              <a:gd name="T18" fmla="*/ 1198 w 5026"/>
              <a:gd name="T19" fmla="*/ 1327 h 3335"/>
              <a:gd name="T20" fmla="*/ 1235 w 5026"/>
              <a:gd name="T21" fmla="*/ 1383 h 3335"/>
              <a:gd name="T22" fmla="*/ 1254 w 5026"/>
              <a:gd name="T23" fmla="*/ 1393 h 3335"/>
              <a:gd name="T24" fmla="*/ 1292 w 5026"/>
              <a:gd name="T25" fmla="*/ 1553 h 3335"/>
              <a:gd name="T26" fmla="*/ 1160 w 5026"/>
              <a:gd name="T27" fmla="*/ 1686 h 3335"/>
              <a:gd name="T28" fmla="*/ 723 w 5026"/>
              <a:gd name="T29" fmla="*/ 1803 h 3335"/>
              <a:gd name="T30" fmla="*/ 396 w 5026"/>
              <a:gd name="T31" fmla="*/ 1803 h 3335"/>
              <a:gd name="T32" fmla="*/ 273 w 5026"/>
              <a:gd name="T33" fmla="*/ 1838 h 3335"/>
              <a:gd name="T34" fmla="*/ 10 w 5026"/>
              <a:gd name="T35" fmla="*/ 2148 h 3335"/>
              <a:gd name="T36" fmla="*/ 51 w 5026"/>
              <a:gd name="T37" fmla="*/ 2308 h 3335"/>
              <a:gd name="T38" fmla="*/ 240 w 5026"/>
              <a:gd name="T39" fmla="*/ 2441 h 3335"/>
              <a:gd name="T40" fmla="*/ 191 w 5026"/>
              <a:gd name="T41" fmla="*/ 2582 h 3335"/>
              <a:gd name="T42" fmla="*/ 142 w 5026"/>
              <a:gd name="T43" fmla="*/ 2831 h 3335"/>
              <a:gd name="T44" fmla="*/ 314 w 5026"/>
              <a:gd name="T45" fmla="*/ 3070 h 3335"/>
              <a:gd name="T46" fmla="*/ 674 w 5026"/>
              <a:gd name="T47" fmla="*/ 3088 h 3335"/>
              <a:gd name="T48" fmla="*/ 821 w 5026"/>
              <a:gd name="T49" fmla="*/ 3212 h 3335"/>
              <a:gd name="T50" fmla="*/ 1182 w 5026"/>
              <a:gd name="T51" fmla="*/ 3229 h 3335"/>
              <a:gd name="T52" fmla="*/ 1404 w 5026"/>
              <a:gd name="T53" fmla="*/ 3123 h 3335"/>
              <a:gd name="T54" fmla="*/ 1534 w 5026"/>
              <a:gd name="T55" fmla="*/ 3203 h 3335"/>
              <a:gd name="T56" fmla="*/ 2232 w 5026"/>
              <a:gd name="T57" fmla="*/ 3300 h 3335"/>
              <a:gd name="T58" fmla="*/ 2502 w 5026"/>
              <a:gd name="T59" fmla="*/ 3141 h 3335"/>
              <a:gd name="T60" fmla="*/ 2576 w 5026"/>
              <a:gd name="T61" fmla="*/ 3008 h 3335"/>
              <a:gd name="T62" fmla="*/ 2682 w 5026"/>
              <a:gd name="T63" fmla="*/ 3008 h 3335"/>
              <a:gd name="T64" fmla="*/ 2838 w 5026"/>
              <a:gd name="T65" fmla="*/ 3158 h 3335"/>
              <a:gd name="T66" fmla="*/ 3247 w 5026"/>
              <a:gd name="T67" fmla="*/ 3238 h 3335"/>
              <a:gd name="T68" fmla="*/ 3305 w 5026"/>
              <a:gd name="T69" fmla="*/ 3150 h 3335"/>
              <a:gd name="T70" fmla="*/ 3444 w 5026"/>
              <a:gd name="T71" fmla="*/ 3123 h 3335"/>
              <a:gd name="T72" fmla="*/ 3567 w 5026"/>
              <a:gd name="T73" fmla="*/ 3229 h 3335"/>
              <a:gd name="T74" fmla="*/ 3830 w 5026"/>
              <a:gd name="T75" fmla="*/ 3176 h 3335"/>
              <a:gd name="T76" fmla="*/ 4002 w 5026"/>
              <a:gd name="T77" fmla="*/ 3220 h 3335"/>
              <a:gd name="T78" fmla="*/ 4510 w 5026"/>
              <a:gd name="T79" fmla="*/ 3052 h 3335"/>
              <a:gd name="T80" fmla="*/ 4788 w 5026"/>
              <a:gd name="T81" fmla="*/ 2999 h 3335"/>
              <a:gd name="T82" fmla="*/ 5026 w 5026"/>
              <a:gd name="T83" fmla="*/ 2689 h 3335"/>
              <a:gd name="T84" fmla="*/ 4920 w 5026"/>
              <a:gd name="T85" fmla="*/ 2467 h 3335"/>
              <a:gd name="T86" fmla="*/ 4838 w 5026"/>
              <a:gd name="T87" fmla="*/ 1909 h 3335"/>
              <a:gd name="T88" fmla="*/ 4756 w 5026"/>
              <a:gd name="T89" fmla="*/ 1732 h 3335"/>
              <a:gd name="T90" fmla="*/ 4527 w 5026"/>
              <a:gd name="T91" fmla="*/ 1439 h 3335"/>
              <a:gd name="T92" fmla="*/ 4149 w 5026"/>
              <a:gd name="T93" fmla="*/ 1333 h 3335"/>
              <a:gd name="T94" fmla="*/ 3960 w 5026"/>
              <a:gd name="T95" fmla="*/ 1280 h 3335"/>
              <a:gd name="T96" fmla="*/ 3272 w 5026"/>
              <a:gd name="T97" fmla="*/ 1191 h 3335"/>
              <a:gd name="T98" fmla="*/ 3084 w 5026"/>
              <a:gd name="T99" fmla="*/ 961 h 3335"/>
              <a:gd name="T100" fmla="*/ 2903 w 5026"/>
              <a:gd name="T101" fmla="*/ 739 h 3335"/>
              <a:gd name="T102" fmla="*/ 2829 w 5026"/>
              <a:gd name="T103" fmla="*/ 686 h 3335"/>
              <a:gd name="T104" fmla="*/ 2797 w 5026"/>
              <a:gd name="T105" fmla="*/ 606 h 3335"/>
              <a:gd name="T106" fmla="*/ 2723 w 5026"/>
              <a:gd name="T107" fmla="*/ 208 h 3335"/>
              <a:gd name="T108" fmla="*/ 2625 w 5026"/>
              <a:gd name="T109" fmla="*/ 119 h 3335"/>
              <a:gd name="T110" fmla="*/ 2453 w 5026"/>
              <a:gd name="T111" fmla="*/ 119 h 3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6"/>
              <a:gd name="T169" fmla="*/ 0 h 3335"/>
              <a:gd name="T170" fmla="*/ 5026 w 5026"/>
              <a:gd name="T171" fmla="*/ 3335 h 3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6" h="3335">
                <a:moveTo>
                  <a:pt x="2461" y="48"/>
                </a:moveTo>
                <a:cubicBezTo>
                  <a:pt x="2327" y="0"/>
                  <a:pt x="2215" y="53"/>
                  <a:pt x="2092" y="83"/>
                </a:cubicBezTo>
                <a:cubicBezTo>
                  <a:pt x="2065" y="97"/>
                  <a:pt x="2037" y="115"/>
                  <a:pt x="2010" y="128"/>
                </a:cubicBezTo>
                <a:cubicBezTo>
                  <a:pt x="1985" y="140"/>
                  <a:pt x="1953" y="139"/>
                  <a:pt x="1928" y="154"/>
                </a:cubicBezTo>
                <a:cubicBezTo>
                  <a:pt x="1889" y="178"/>
                  <a:pt x="1843" y="207"/>
                  <a:pt x="1805" y="234"/>
                </a:cubicBezTo>
                <a:cubicBezTo>
                  <a:pt x="1762" y="265"/>
                  <a:pt x="1786" y="246"/>
                  <a:pt x="1731" y="305"/>
                </a:cubicBezTo>
                <a:cubicBezTo>
                  <a:pt x="1723" y="314"/>
                  <a:pt x="1706" y="332"/>
                  <a:pt x="1706" y="332"/>
                </a:cubicBezTo>
                <a:cubicBezTo>
                  <a:pt x="1690" y="370"/>
                  <a:pt x="1673" y="388"/>
                  <a:pt x="1649" y="420"/>
                </a:cubicBezTo>
                <a:cubicBezTo>
                  <a:pt x="1629" y="447"/>
                  <a:pt x="1620" y="480"/>
                  <a:pt x="1600" y="509"/>
                </a:cubicBezTo>
                <a:cubicBezTo>
                  <a:pt x="1597" y="521"/>
                  <a:pt x="1596" y="533"/>
                  <a:pt x="1592" y="544"/>
                </a:cubicBezTo>
                <a:cubicBezTo>
                  <a:pt x="1588" y="554"/>
                  <a:pt x="1579" y="561"/>
                  <a:pt x="1576" y="571"/>
                </a:cubicBezTo>
                <a:cubicBezTo>
                  <a:pt x="1571" y="588"/>
                  <a:pt x="1571" y="607"/>
                  <a:pt x="1568" y="624"/>
                </a:cubicBezTo>
                <a:cubicBezTo>
                  <a:pt x="1558" y="669"/>
                  <a:pt x="1538" y="712"/>
                  <a:pt x="1526" y="757"/>
                </a:cubicBezTo>
                <a:cubicBezTo>
                  <a:pt x="1499" y="855"/>
                  <a:pt x="1471" y="930"/>
                  <a:pt x="1404" y="1005"/>
                </a:cubicBezTo>
                <a:cubicBezTo>
                  <a:pt x="1394" y="1049"/>
                  <a:pt x="1380" y="1060"/>
                  <a:pt x="1346" y="1085"/>
                </a:cubicBezTo>
                <a:cubicBezTo>
                  <a:pt x="1327" y="1115"/>
                  <a:pt x="1309" y="1135"/>
                  <a:pt x="1281" y="1156"/>
                </a:cubicBezTo>
                <a:cubicBezTo>
                  <a:pt x="1275" y="1168"/>
                  <a:pt x="1269" y="1179"/>
                  <a:pt x="1264" y="1191"/>
                </a:cubicBezTo>
                <a:cubicBezTo>
                  <a:pt x="1258" y="1208"/>
                  <a:pt x="1264" y="1238"/>
                  <a:pt x="1248" y="1244"/>
                </a:cubicBezTo>
                <a:cubicBezTo>
                  <a:pt x="1231" y="1250"/>
                  <a:pt x="1199" y="1262"/>
                  <a:pt x="1199" y="1262"/>
                </a:cubicBezTo>
                <a:cubicBezTo>
                  <a:pt x="1196" y="1261"/>
                  <a:pt x="1212" y="1332"/>
                  <a:pt x="1198" y="1327"/>
                </a:cubicBezTo>
                <a:cubicBezTo>
                  <a:pt x="1189" y="1324"/>
                  <a:pt x="1216" y="1355"/>
                  <a:pt x="1216" y="1355"/>
                </a:cubicBezTo>
                <a:cubicBezTo>
                  <a:pt x="1245" y="1412"/>
                  <a:pt x="1249" y="1337"/>
                  <a:pt x="1235" y="1383"/>
                </a:cubicBezTo>
                <a:cubicBezTo>
                  <a:pt x="1233" y="1392"/>
                  <a:pt x="1219" y="1374"/>
                  <a:pt x="1216" y="1383"/>
                </a:cubicBezTo>
                <a:cubicBezTo>
                  <a:pt x="1213" y="1392"/>
                  <a:pt x="1254" y="1393"/>
                  <a:pt x="1254" y="1393"/>
                </a:cubicBezTo>
                <a:cubicBezTo>
                  <a:pt x="1256" y="1401"/>
                  <a:pt x="1258" y="1423"/>
                  <a:pt x="1264" y="1450"/>
                </a:cubicBezTo>
                <a:cubicBezTo>
                  <a:pt x="1270" y="1477"/>
                  <a:pt x="1297" y="1526"/>
                  <a:pt x="1292" y="1553"/>
                </a:cubicBezTo>
                <a:cubicBezTo>
                  <a:pt x="1281" y="1570"/>
                  <a:pt x="1235" y="1610"/>
                  <a:pt x="1235" y="1610"/>
                </a:cubicBezTo>
                <a:cubicBezTo>
                  <a:pt x="1214" y="1644"/>
                  <a:pt x="1190" y="1660"/>
                  <a:pt x="1160" y="1686"/>
                </a:cubicBezTo>
                <a:cubicBezTo>
                  <a:pt x="1149" y="1695"/>
                  <a:pt x="973" y="1705"/>
                  <a:pt x="971" y="1705"/>
                </a:cubicBezTo>
                <a:cubicBezTo>
                  <a:pt x="915" y="1767"/>
                  <a:pt x="793" y="1767"/>
                  <a:pt x="723" y="1803"/>
                </a:cubicBezTo>
                <a:cubicBezTo>
                  <a:pt x="699" y="1816"/>
                  <a:pt x="638" y="1818"/>
                  <a:pt x="625" y="1820"/>
                </a:cubicBezTo>
                <a:cubicBezTo>
                  <a:pt x="552" y="1840"/>
                  <a:pt x="470" y="1815"/>
                  <a:pt x="396" y="1803"/>
                </a:cubicBezTo>
                <a:cubicBezTo>
                  <a:pt x="365" y="1809"/>
                  <a:pt x="351" y="1811"/>
                  <a:pt x="322" y="1820"/>
                </a:cubicBezTo>
                <a:cubicBezTo>
                  <a:pt x="305" y="1825"/>
                  <a:pt x="273" y="1838"/>
                  <a:pt x="273" y="1838"/>
                </a:cubicBezTo>
                <a:cubicBezTo>
                  <a:pt x="203" y="1834"/>
                  <a:pt x="84" y="1801"/>
                  <a:pt x="27" y="1865"/>
                </a:cubicBezTo>
                <a:cubicBezTo>
                  <a:pt x="0" y="1950"/>
                  <a:pt x="43" y="2044"/>
                  <a:pt x="10" y="2148"/>
                </a:cubicBezTo>
                <a:cubicBezTo>
                  <a:pt x="17" y="2210"/>
                  <a:pt x="14" y="2234"/>
                  <a:pt x="43" y="2281"/>
                </a:cubicBezTo>
                <a:cubicBezTo>
                  <a:pt x="46" y="2290"/>
                  <a:pt x="50" y="2299"/>
                  <a:pt x="51" y="2308"/>
                </a:cubicBezTo>
                <a:cubicBezTo>
                  <a:pt x="55" y="2334"/>
                  <a:pt x="53" y="2361"/>
                  <a:pt x="59" y="2387"/>
                </a:cubicBezTo>
                <a:cubicBezTo>
                  <a:pt x="74" y="2450"/>
                  <a:pt x="234" y="2440"/>
                  <a:pt x="240" y="2441"/>
                </a:cubicBezTo>
                <a:cubicBezTo>
                  <a:pt x="237" y="2459"/>
                  <a:pt x="234" y="2507"/>
                  <a:pt x="223" y="2529"/>
                </a:cubicBezTo>
                <a:cubicBezTo>
                  <a:pt x="214" y="2547"/>
                  <a:pt x="191" y="2582"/>
                  <a:pt x="191" y="2582"/>
                </a:cubicBezTo>
                <a:cubicBezTo>
                  <a:pt x="171" y="2646"/>
                  <a:pt x="153" y="2703"/>
                  <a:pt x="108" y="2751"/>
                </a:cubicBezTo>
                <a:cubicBezTo>
                  <a:pt x="124" y="2852"/>
                  <a:pt x="101" y="2766"/>
                  <a:pt x="142" y="2831"/>
                </a:cubicBezTo>
                <a:cubicBezTo>
                  <a:pt x="184" y="2899"/>
                  <a:pt x="143" y="2981"/>
                  <a:pt x="240" y="3017"/>
                </a:cubicBezTo>
                <a:cubicBezTo>
                  <a:pt x="259" y="3032"/>
                  <a:pt x="292" y="3059"/>
                  <a:pt x="314" y="3070"/>
                </a:cubicBezTo>
                <a:cubicBezTo>
                  <a:pt x="367" y="3096"/>
                  <a:pt x="430" y="3103"/>
                  <a:pt x="486" y="3123"/>
                </a:cubicBezTo>
                <a:cubicBezTo>
                  <a:pt x="581" y="3117"/>
                  <a:pt x="610" y="3132"/>
                  <a:pt x="674" y="3088"/>
                </a:cubicBezTo>
                <a:cubicBezTo>
                  <a:pt x="731" y="3107"/>
                  <a:pt x="748" y="3155"/>
                  <a:pt x="789" y="3194"/>
                </a:cubicBezTo>
                <a:cubicBezTo>
                  <a:pt x="798" y="3203"/>
                  <a:pt x="811" y="3204"/>
                  <a:pt x="821" y="3212"/>
                </a:cubicBezTo>
                <a:cubicBezTo>
                  <a:pt x="831" y="3219"/>
                  <a:pt x="838" y="3229"/>
                  <a:pt x="846" y="3238"/>
                </a:cubicBezTo>
                <a:cubicBezTo>
                  <a:pt x="958" y="3235"/>
                  <a:pt x="1070" y="3237"/>
                  <a:pt x="1182" y="3229"/>
                </a:cubicBezTo>
                <a:cubicBezTo>
                  <a:pt x="1201" y="3228"/>
                  <a:pt x="1225" y="3203"/>
                  <a:pt x="1239" y="3194"/>
                </a:cubicBezTo>
                <a:cubicBezTo>
                  <a:pt x="1292" y="3161"/>
                  <a:pt x="1347" y="3144"/>
                  <a:pt x="1404" y="3123"/>
                </a:cubicBezTo>
                <a:cubicBezTo>
                  <a:pt x="1427" y="3149"/>
                  <a:pt x="1455" y="3170"/>
                  <a:pt x="1485" y="3185"/>
                </a:cubicBezTo>
                <a:cubicBezTo>
                  <a:pt x="1501" y="3193"/>
                  <a:pt x="1534" y="3203"/>
                  <a:pt x="1534" y="3203"/>
                </a:cubicBezTo>
                <a:cubicBezTo>
                  <a:pt x="1661" y="3335"/>
                  <a:pt x="2024" y="3272"/>
                  <a:pt x="2100" y="3274"/>
                </a:cubicBezTo>
                <a:cubicBezTo>
                  <a:pt x="2146" y="3289"/>
                  <a:pt x="2184" y="3294"/>
                  <a:pt x="2232" y="3300"/>
                </a:cubicBezTo>
                <a:cubicBezTo>
                  <a:pt x="2279" y="3290"/>
                  <a:pt x="2310" y="3263"/>
                  <a:pt x="2354" y="3247"/>
                </a:cubicBezTo>
                <a:cubicBezTo>
                  <a:pt x="2401" y="3208"/>
                  <a:pt x="2451" y="3174"/>
                  <a:pt x="2502" y="3141"/>
                </a:cubicBezTo>
                <a:cubicBezTo>
                  <a:pt x="2523" y="3107"/>
                  <a:pt x="2527" y="3065"/>
                  <a:pt x="2551" y="3034"/>
                </a:cubicBezTo>
                <a:cubicBezTo>
                  <a:pt x="2558" y="3024"/>
                  <a:pt x="2566" y="3014"/>
                  <a:pt x="2576" y="3008"/>
                </a:cubicBezTo>
                <a:cubicBezTo>
                  <a:pt x="2591" y="2999"/>
                  <a:pt x="2625" y="2990"/>
                  <a:pt x="2625" y="2990"/>
                </a:cubicBezTo>
                <a:cubicBezTo>
                  <a:pt x="2644" y="2996"/>
                  <a:pt x="2666" y="2997"/>
                  <a:pt x="2682" y="3008"/>
                </a:cubicBezTo>
                <a:cubicBezTo>
                  <a:pt x="2694" y="3016"/>
                  <a:pt x="2697" y="3033"/>
                  <a:pt x="2707" y="3043"/>
                </a:cubicBezTo>
                <a:cubicBezTo>
                  <a:pt x="2741" y="3076"/>
                  <a:pt x="2798" y="3130"/>
                  <a:pt x="2838" y="3158"/>
                </a:cubicBezTo>
                <a:cubicBezTo>
                  <a:pt x="2878" y="3217"/>
                  <a:pt x="2929" y="3233"/>
                  <a:pt x="2994" y="3247"/>
                </a:cubicBezTo>
                <a:cubicBezTo>
                  <a:pt x="3078" y="3244"/>
                  <a:pt x="3164" y="3252"/>
                  <a:pt x="3247" y="3238"/>
                </a:cubicBezTo>
                <a:cubicBezTo>
                  <a:pt x="3259" y="3236"/>
                  <a:pt x="3257" y="3214"/>
                  <a:pt x="3264" y="3203"/>
                </a:cubicBezTo>
                <a:cubicBezTo>
                  <a:pt x="3276" y="3184"/>
                  <a:pt x="3290" y="3166"/>
                  <a:pt x="3305" y="3150"/>
                </a:cubicBezTo>
                <a:cubicBezTo>
                  <a:pt x="3328" y="3125"/>
                  <a:pt x="3395" y="3114"/>
                  <a:pt x="3395" y="3114"/>
                </a:cubicBezTo>
                <a:cubicBezTo>
                  <a:pt x="3412" y="3117"/>
                  <a:pt x="3430" y="3115"/>
                  <a:pt x="3444" y="3123"/>
                </a:cubicBezTo>
                <a:cubicBezTo>
                  <a:pt x="3466" y="3134"/>
                  <a:pt x="3468" y="3168"/>
                  <a:pt x="3485" y="3185"/>
                </a:cubicBezTo>
                <a:cubicBezTo>
                  <a:pt x="3523" y="3220"/>
                  <a:pt x="3528" y="3218"/>
                  <a:pt x="3567" y="3229"/>
                </a:cubicBezTo>
                <a:cubicBezTo>
                  <a:pt x="3568" y="3229"/>
                  <a:pt x="3689" y="3215"/>
                  <a:pt x="3699" y="3212"/>
                </a:cubicBezTo>
                <a:cubicBezTo>
                  <a:pt x="3874" y="3165"/>
                  <a:pt x="3686" y="3199"/>
                  <a:pt x="3830" y="3176"/>
                </a:cubicBezTo>
                <a:cubicBezTo>
                  <a:pt x="3875" y="3159"/>
                  <a:pt x="3872" y="3183"/>
                  <a:pt x="3911" y="3203"/>
                </a:cubicBezTo>
                <a:cubicBezTo>
                  <a:pt x="3922" y="3208"/>
                  <a:pt x="3996" y="3219"/>
                  <a:pt x="4002" y="3220"/>
                </a:cubicBezTo>
                <a:cubicBezTo>
                  <a:pt x="4125" y="3212"/>
                  <a:pt x="4240" y="3186"/>
                  <a:pt x="4363" y="3176"/>
                </a:cubicBezTo>
                <a:cubicBezTo>
                  <a:pt x="4401" y="3113"/>
                  <a:pt x="4452" y="3086"/>
                  <a:pt x="4510" y="3052"/>
                </a:cubicBezTo>
                <a:cubicBezTo>
                  <a:pt x="4527" y="3042"/>
                  <a:pt x="4558" y="3010"/>
                  <a:pt x="4584" y="3008"/>
                </a:cubicBezTo>
                <a:cubicBezTo>
                  <a:pt x="4652" y="3003"/>
                  <a:pt x="4720" y="3002"/>
                  <a:pt x="4788" y="2999"/>
                </a:cubicBezTo>
                <a:cubicBezTo>
                  <a:pt x="4835" y="2986"/>
                  <a:pt x="4857" y="2956"/>
                  <a:pt x="4896" y="2928"/>
                </a:cubicBezTo>
                <a:cubicBezTo>
                  <a:pt x="4913" y="2846"/>
                  <a:pt x="4963" y="2740"/>
                  <a:pt x="5026" y="2689"/>
                </a:cubicBezTo>
                <a:cubicBezTo>
                  <a:pt x="5009" y="2651"/>
                  <a:pt x="5001" y="2632"/>
                  <a:pt x="4969" y="2609"/>
                </a:cubicBezTo>
                <a:cubicBezTo>
                  <a:pt x="4944" y="2566"/>
                  <a:pt x="4941" y="2514"/>
                  <a:pt x="4920" y="2467"/>
                </a:cubicBezTo>
                <a:cubicBezTo>
                  <a:pt x="4915" y="2353"/>
                  <a:pt x="4920" y="2261"/>
                  <a:pt x="4887" y="2157"/>
                </a:cubicBezTo>
                <a:cubicBezTo>
                  <a:pt x="4882" y="2025"/>
                  <a:pt x="4907" y="1986"/>
                  <a:pt x="4838" y="1909"/>
                </a:cubicBezTo>
                <a:cubicBezTo>
                  <a:pt x="4825" y="1868"/>
                  <a:pt x="4808" y="1840"/>
                  <a:pt x="4788" y="1803"/>
                </a:cubicBezTo>
                <a:cubicBezTo>
                  <a:pt x="4776" y="1780"/>
                  <a:pt x="4756" y="1732"/>
                  <a:pt x="4756" y="1732"/>
                </a:cubicBezTo>
                <a:cubicBezTo>
                  <a:pt x="4741" y="1667"/>
                  <a:pt x="4695" y="1548"/>
                  <a:pt x="4641" y="1510"/>
                </a:cubicBezTo>
                <a:cubicBezTo>
                  <a:pt x="4604" y="1484"/>
                  <a:pt x="4564" y="1463"/>
                  <a:pt x="4527" y="1439"/>
                </a:cubicBezTo>
                <a:cubicBezTo>
                  <a:pt x="4492" y="1418"/>
                  <a:pt x="4420" y="1370"/>
                  <a:pt x="4379" y="1360"/>
                </a:cubicBezTo>
                <a:cubicBezTo>
                  <a:pt x="4299" y="1289"/>
                  <a:pt x="4250" y="1317"/>
                  <a:pt x="4149" y="1333"/>
                </a:cubicBezTo>
                <a:cubicBezTo>
                  <a:pt x="4131" y="1331"/>
                  <a:pt x="4057" y="1329"/>
                  <a:pt x="4026" y="1315"/>
                </a:cubicBezTo>
                <a:cubicBezTo>
                  <a:pt x="4004" y="1305"/>
                  <a:pt x="3960" y="1280"/>
                  <a:pt x="3960" y="1280"/>
                </a:cubicBezTo>
                <a:cubicBezTo>
                  <a:pt x="3933" y="1233"/>
                  <a:pt x="3906" y="1224"/>
                  <a:pt x="3862" y="1200"/>
                </a:cubicBezTo>
                <a:cubicBezTo>
                  <a:pt x="3736" y="1204"/>
                  <a:pt x="3405" y="1239"/>
                  <a:pt x="3272" y="1191"/>
                </a:cubicBezTo>
                <a:cubicBezTo>
                  <a:pt x="3255" y="1137"/>
                  <a:pt x="3226" y="1077"/>
                  <a:pt x="3174" y="1058"/>
                </a:cubicBezTo>
                <a:cubicBezTo>
                  <a:pt x="3128" y="1019"/>
                  <a:pt x="3103" y="1021"/>
                  <a:pt x="3084" y="961"/>
                </a:cubicBezTo>
                <a:cubicBezTo>
                  <a:pt x="3081" y="935"/>
                  <a:pt x="3080" y="891"/>
                  <a:pt x="3067" y="863"/>
                </a:cubicBezTo>
                <a:cubicBezTo>
                  <a:pt x="3043" y="809"/>
                  <a:pt x="2956" y="753"/>
                  <a:pt x="2903" y="739"/>
                </a:cubicBezTo>
                <a:cubicBezTo>
                  <a:pt x="2887" y="727"/>
                  <a:pt x="2871" y="716"/>
                  <a:pt x="2854" y="704"/>
                </a:cubicBezTo>
                <a:cubicBezTo>
                  <a:pt x="2846" y="698"/>
                  <a:pt x="2829" y="686"/>
                  <a:pt x="2829" y="686"/>
                </a:cubicBezTo>
                <a:cubicBezTo>
                  <a:pt x="2824" y="677"/>
                  <a:pt x="2817" y="669"/>
                  <a:pt x="2814" y="659"/>
                </a:cubicBezTo>
                <a:cubicBezTo>
                  <a:pt x="2807" y="642"/>
                  <a:pt x="2797" y="606"/>
                  <a:pt x="2797" y="606"/>
                </a:cubicBezTo>
                <a:cubicBezTo>
                  <a:pt x="2793" y="536"/>
                  <a:pt x="2790" y="313"/>
                  <a:pt x="2748" y="234"/>
                </a:cubicBezTo>
                <a:cubicBezTo>
                  <a:pt x="2742" y="223"/>
                  <a:pt x="2730" y="218"/>
                  <a:pt x="2723" y="208"/>
                </a:cubicBezTo>
                <a:cubicBezTo>
                  <a:pt x="2701" y="179"/>
                  <a:pt x="2709" y="153"/>
                  <a:pt x="2674" y="137"/>
                </a:cubicBezTo>
                <a:cubicBezTo>
                  <a:pt x="2658" y="130"/>
                  <a:pt x="2642" y="125"/>
                  <a:pt x="2625" y="119"/>
                </a:cubicBezTo>
                <a:cubicBezTo>
                  <a:pt x="2617" y="116"/>
                  <a:pt x="2600" y="110"/>
                  <a:pt x="2600" y="110"/>
                </a:cubicBezTo>
                <a:cubicBezTo>
                  <a:pt x="2569" y="116"/>
                  <a:pt x="2478" y="149"/>
                  <a:pt x="2453" y="119"/>
                </a:cubicBezTo>
                <a:cubicBezTo>
                  <a:pt x="2438" y="101"/>
                  <a:pt x="2458" y="72"/>
                  <a:pt x="2461" y="48"/>
                </a:cubicBezTo>
                <a:close/>
              </a:path>
            </a:pathLst>
          </a:custGeom>
          <a:solidFill>
            <a:srgbClr val="99CCFF"/>
          </a:solidFill>
          <a:ln w="9525">
            <a:solidFill>
              <a:schemeClr val="tx1"/>
            </a:solidFill>
            <a:round/>
            <a:headEnd/>
            <a:tailEnd/>
          </a:ln>
        </p:spPr>
        <p:txBody>
          <a:bodyPr/>
          <a:lstStyle/>
          <a:p>
            <a:endParaRPr lang="en-US"/>
          </a:p>
        </p:txBody>
      </p:sp>
      <p:sp>
        <p:nvSpPr>
          <p:cNvPr id="8197" name="Rectangle 5"/>
          <p:cNvSpPr>
            <a:spLocks noGrp="1" noChangeArrowheads="1"/>
          </p:cNvSpPr>
          <p:nvPr>
            <p:ph type="title" sz="quarter"/>
          </p:nvPr>
        </p:nvSpPr>
        <p:spPr>
          <a:xfrm>
            <a:off x="684213" y="404813"/>
            <a:ext cx="8229600" cy="647700"/>
          </a:xfrm>
          <a:noFill/>
        </p:spPr>
        <p:txBody>
          <a:bodyPr>
            <a:normAutofit fontScale="90000"/>
          </a:bodyPr>
          <a:lstStyle/>
          <a:p>
            <a:pPr eaLnBrk="1" hangingPunct="1"/>
            <a:r>
              <a:rPr lang="en-US" b="1" smtClean="0">
                <a:solidFill>
                  <a:schemeClr val="bg1"/>
                </a:solidFill>
              </a:rPr>
              <a:t>THE ICEBERG</a:t>
            </a:r>
          </a:p>
        </p:txBody>
      </p:sp>
      <p:pic>
        <p:nvPicPr>
          <p:cNvPr id="8198" name="Picture 6" descr="j0233594"/>
          <p:cNvPicPr>
            <a:picLocks noGrp="1" noChangeAspect="1" noChangeArrowheads="1"/>
          </p:cNvPicPr>
          <p:nvPr>
            <p:ph sz="quarter" idx="1"/>
          </p:nvPr>
        </p:nvPicPr>
        <p:blipFill>
          <a:blip r:embed="rId3"/>
          <a:srcRect/>
          <a:stretch>
            <a:fillRect/>
          </a:stretch>
        </p:blipFill>
        <p:spPr>
          <a:xfrm>
            <a:off x="8243888" y="3500438"/>
            <a:ext cx="347662" cy="174625"/>
          </a:xfrm>
          <a:noFill/>
        </p:spPr>
      </p:pic>
      <p:pic>
        <p:nvPicPr>
          <p:cNvPr id="8199" name="Picture 7" descr="j0237926"/>
          <p:cNvPicPr>
            <a:picLocks noGrp="1" noChangeAspect="1" noChangeArrowheads="1"/>
          </p:cNvPicPr>
          <p:nvPr>
            <p:ph sz="quarter" idx="2"/>
          </p:nvPr>
        </p:nvPicPr>
        <p:blipFill>
          <a:blip r:embed="rId4"/>
          <a:srcRect/>
          <a:stretch>
            <a:fillRect/>
          </a:stretch>
        </p:blipFill>
        <p:spPr>
          <a:xfrm>
            <a:off x="179388" y="6308725"/>
            <a:ext cx="647700" cy="365125"/>
          </a:xfrm>
          <a:noFill/>
        </p:spPr>
      </p:pic>
      <p:sp>
        <p:nvSpPr>
          <p:cNvPr id="8200" name="Text Box 10"/>
          <p:cNvSpPr txBox="1">
            <a:spLocks noChangeArrowheads="1"/>
          </p:cNvSpPr>
          <p:nvPr/>
        </p:nvSpPr>
        <p:spPr bwMode="auto">
          <a:xfrm>
            <a:off x="7885113" y="2708275"/>
            <a:ext cx="1223962" cy="304800"/>
          </a:xfrm>
          <a:prstGeom prst="rect">
            <a:avLst/>
          </a:prstGeom>
          <a:noFill/>
          <a:ln w="9525">
            <a:noFill/>
            <a:miter lim="800000"/>
            <a:headEnd/>
            <a:tailEnd/>
          </a:ln>
        </p:spPr>
        <p:txBody>
          <a:bodyPr>
            <a:spAutoFit/>
          </a:bodyPr>
          <a:lstStyle/>
          <a:p>
            <a:pPr>
              <a:spcBef>
                <a:spcPct val="50000"/>
              </a:spcBef>
            </a:pPr>
            <a:r>
              <a:rPr lang="en-US" sz="1400" b="1"/>
              <a:t>SEA LEVEL</a:t>
            </a:r>
          </a:p>
        </p:txBody>
      </p:sp>
      <p:pic>
        <p:nvPicPr>
          <p:cNvPr id="8201" name="Picture 16" descr="j0233594"/>
          <p:cNvPicPr>
            <a:picLocks noChangeAspect="1" noChangeArrowheads="1"/>
          </p:cNvPicPr>
          <p:nvPr/>
        </p:nvPicPr>
        <p:blipFill>
          <a:blip r:embed="rId3"/>
          <a:srcRect/>
          <a:stretch>
            <a:fillRect/>
          </a:stretch>
        </p:blipFill>
        <p:spPr bwMode="auto">
          <a:xfrm>
            <a:off x="8532813" y="3644900"/>
            <a:ext cx="347662" cy="174625"/>
          </a:xfrm>
          <a:prstGeom prst="rect">
            <a:avLst/>
          </a:prstGeom>
          <a:noFill/>
          <a:ln w="9525">
            <a:noFill/>
            <a:miter lim="800000"/>
            <a:headEnd/>
            <a:tailEnd/>
          </a:ln>
        </p:spPr>
      </p:pic>
      <p:pic>
        <p:nvPicPr>
          <p:cNvPr id="8202" name="Picture 17" descr="j0233594"/>
          <p:cNvPicPr>
            <a:picLocks noChangeAspect="1" noChangeArrowheads="1"/>
          </p:cNvPicPr>
          <p:nvPr/>
        </p:nvPicPr>
        <p:blipFill>
          <a:blip r:embed="rId3"/>
          <a:srcRect/>
          <a:stretch>
            <a:fillRect/>
          </a:stretch>
        </p:blipFill>
        <p:spPr bwMode="auto">
          <a:xfrm>
            <a:off x="8459788" y="3933825"/>
            <a:ext cx="347662" cy="174625"/>
          </a:xfrm>
          <a:prstGeom prst="rect">
            <a:avLst/>
          </a:prstGeom>
          <a:noFill/>
          <a:ln w="9525">
            <a:noFill/>
            <a:miter lim="800000"/>
            <a:headEnd/>
            <a:tailEnd/>
          </a:ln>
        </p:spPr>
      </p:pic>
      <p:pic>
        <p:nvPicPr>
          <p:cNvPr id="8203" name="Picture 18" descr="j0199855"/>
          <p:cNvPicPr>
            <a:picLocks noChangeAspect="1" noChangeArrowheads="1"/>
          </p:cNvPicPr>
          <p:nvPr/>
        </p:nvPicPr>
        <p:blipFill>
          <a:blip r:embed="rId5"/>
          <a:srcRect/>
          <a:stretch>
            <a:fillRect/>
          </a:stretch>
        </p:blipFill>
        <p:spPr bwMode="auto">
          <a:xfrm>
            <a:off x="755650" y="1484313"/>
            <a:ext cx="768350" cy="482600"/>
          </a:xfrm>
          <a:prstGeom prst="rect">
            <a:avLst/>
          </a:prstGeom>
          <a:noFill/>
          <a:ln w="9525">
            <a:noFill/>
            <a:miter lim="800000"/>
            <a:headEnd/>
            <a:tailEnd/>
          </a:ln>
        </p:spPr>
      </p:pic>
      <p:sp>
        <p:nvSpPr>
          <p:cNvPr id="8204" name="Text Box 20"/>
          <p:cNvSpPr txBox="1">
            <a:spLocks noChangeArrowheads="1"/>
          </p:cNvSpPr>
          <p:nvPr/>
        </p:nvSpPr>
        <p:spPr bwMode="auto">
          <a:xfrm>
            <a:off x="2771775" y="1989138"/>
            <a:ext cx="2449513" cy="1004887"/>
          </a:xfrm>
          <a:prstGeom prst="rect">
            <a:avLst/>
          </a:prstGeom>
          <a:noFill/>
          <a:ln w="9525">
            <a:noFill/>
            <a:miter lim="800000"/>
            <a:headEnd/>
            <a:tailEnd/>
          </a:ln>
        </p:spPr>
        <p:txBody>
          <a:bodyPr>
            <a:spAutoFit/>
          </a:bodyPr>
          <a:lstStyle/>
          <a:p>
            <a:pPr algn="ctr">
              <a:lnSpc>
                <a:spcPct val="50000"/>
              </a:lnSpc>
              <a:spcBef>
                <a:spcPct val="50000"/>
              </a:spcBef>
            </a:pPr>
            <a:r>
              <a:rPr lang="en-US" sz="2400" b="1"/>
              <a:t>KNOWLEDGE</a:t>
            </a:r>
          </a:p>
          <a:p>
            <a:pPr algn="ctr">
              <a:lnSpc>
                <a:spcPct val="50000"/>
              </a:lnSpc>
              <a:spcBef>
                <a:spcPct val="50000"/>
              </a:spcBef>
            </a:pPr>
            <a:r>
              <a:rPr lang="en-US" sz="2400" b="1"/>
              <a:t>&amp;</a:t>
            </a:r>
          </a:p>
          <a:p>
            <a:pPr algn="ctr">
              <a:lnSpc>
                <a:spcPct val="50000"/>
              </a:lnSpc>
              <a:spcBef>
                <a:spcPct val="50000"/>
              </a:spcBef>
            </a:pPr>
            <a:r>
              <a:rPr lang="en-US" sz="2400" b="1"/>
              <a:t>SKILLS</a:t>
            </a:r>
          </a:p>
        </p:txBody>
      </p:sp>
      <p:sp>
        <p:nvSpPr>
          <p:cNvPr id="8205" name="Text Box 21"/>
          <p:cNvSpPr txBox="1">
            <a:spLocks noChangeArrowheads="1"/>
          </p:cNvSpPr>
          <p:nvPr/>
        </p:nvSpPr>
        <p:spPr bwMode="auto">
          <a:xfrm>
            <a:off x="2771775" y="4365625"/>
            <a:ext cx="3960813" cy="823913"/>
          </a:xfrm>
          <a:prstGeom prst="rect">
            <a:avLst/>
          </a:prstGeom>
          <a:noFill/>
          <a:ln w="9525">
            <a:noFill/>
            <a:miter lim="800000"/>
            <a:headEnd/>
            <a:tailEnd/>
          </a:ln>
        </p:spPr>
        <p:txBody>
          <a:bodyPr>
            <a:spAutoFit/>
          </a:bodyPr>
          <a:lstStyle/>
          <a:p>
            <a:pPr>
              <a:spcBef>
                <a:spcPct val="50000"/>
              </a:spcBef>
            </a:pPr>
            <a:r>
              <a:rPr lang="en-US" sz="4800" b="1"/>
              <a:t>ATTITUDE</a:t>
            </a:r>
          </a:p>
        </p:txBody>
      </p:sp>
      <p:sp>
        <p:nvSpPr>
          <p:cNvPr id="8206" name="Text Box 22"/>
          <p:cNvSpPr txBox="1">
            <a:spLocks noChangeArrowheads="1"/>
          </p:cNvSpPr>
          <p:nvPr/>
        </p:nvSpPr>
        <p:spPr bwMode="auto">
          <a:xfrm>
            <a:off x="36513" y="3427413"/>
            <a:ext cx="2374900" cy="506412"/>
          </a:xfrm>
          <a:prstGeom prst="rect">
            <a:avLst/>
          </a:prstGeom>
          <a:noFill/>
          <a:ln w="9525">
            <a:noFill/>
            <a:miter lim="800000"/>
            <a:headEnd/>
            <a:tailEnd/>
          </a:ln>
        </p:spPr>
        <p:txBody>
          <a:bodyPr>
            <a:spAutoFit/>
          </a:bodyPr>
          <a:lstStyle/>
          <a:p>
            <a:pPr algn="ctr">
              <a:lnSpc>
                <a:spcPct val="50000"/>
              </a:lnSpc>
              <a:spcBef>
                <a:spcPct val="50000"/>
              </a:spcBef>
            </a:pPr>
            <a:r>
              <a:rPr lang="en-US" sz="1800" b="1">
                <a:solidFill>
                  <a:srgbClr val="FF0000"/>
                </a:solidFill>
              </a:rPr>
              <a:t>UNKNOWN </a:t>
            </a:r>
          </a:p>
          <a:p>
            <a:pPr algn="ctr">
              <a:lnSpc>
                <a:spcPct val="50000"/>
              </a:lnSpc>
              <a:spcBef>
                <a:spcPct val="50000"/>
              </a:spcBef>
            </a:pPr>
            <a:r>
              <a:rPr lang="en-US" sz="1800" b="1">
                <a:solidFill>
                  <a:srgbClr val="FF0000"/>
                </a:solidFill>
              </a:rPr>
              <a:t>TO OTHERS</a:t>
            </a:r>
          </a:p>
        </p:txBody>
      </p:sp>
      <p:sp>
        <p:nvSpPr>
          <p:cNvPr id="8207" name="Text Box 23"/>
          <p:cNvSpPr txBox="1">
            <a:spLocks noChangeArrowheads="1"/>
          </p:cNvSpPr>
          <p:nvPr/>
        </p:nvSpPr>
        <p:spPr bwMode="auto">
          <a:xfrm>
            <a:off x="-34925" y="2346325"/>
            <a:ext cx="2519363" cy="506413"/>
          </a:xfrm>
          <a:prstGeom prst="rect">
            <a:avLst/>
          </a:prstGeom>
          <a:noFill/>
          <a:ln w="9525">
            <a:noFill/>
            <a:miter lim="800000"/>
            <a:headEnd/>
            <a:tailEnd/>
          </a:ln>
        </p:spPr>
        <p:txBody>
          <a:bodyPr>
            <a:spAutoFit/>
          </a:bodyPr>
          <a:lstStyle/>
          <a:p>
            <a:pPr algn="ctr">
              <a:lnSpc>
                <a:spcPct val="50000"/>
              </a:lnSpc>
              <a:spcBef>
                <a:spcPct val="50000"/>
              </a:spcBef>
            </a:pPr>
            <a:r>
              <a:rPr lang="en-US" sz="1800" b="1">
                <a:solidFill>
                  <a:srgbClr val="FF0000"/>
                </a:solidFill>
              </a:rPr>
              <a:t>KNOWN </a:t>
            </a:r>
          </a:p>
          <a:p>
            <a:pPr algn="ctr">
              <a:lnSpc>
                <a:spcPct val="50000"/>
              </a:lnSpc>
              <a:spcBef>
                <a:spcPct val="50000"/>
              </a:spcBef>
            </a:pPr>
            <a:r>
              <a:rPr lang="en-US" sz="1800" b="1">
                <a:solidFill>
                  <a:srgbClr val="FF0000"/>
                </a:solidFill>
              </a:rPr>
              <a:t>TO OTHERS</a:t>
            </a:r>
          </a:p>
        </p:txBody>
      </p:sp>
      <p:sp>
        <p:nvSpPr>
          <p:cNvPr id="8208" name="Line 24"/>
          <p:cNvSpPr>
            <a:spLocks noChangeShapeType="1"/>
          </p:cNvSpPr>
          <p:nvPr/>
        </p:nvSpPr>
        <p:spPr bwMode="auto">
          <a:xfrm>
            <a:off x="0" y="2997200"/>
            <a:ext cx="9144000" cy="0"/>
          </a:xfrm>
          <a:prstGeom prst="line">
            <a:avLst/>
          </a:prstGeom>
          <a:noFill/>
          <a:ln w="762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052513"/>
            <a:ext cx="9144000" cy="1944687"/>
          </a:xfrm>
          <a:prstGeom prst="rect">
            <a:avLst/>
          </a:prstGeom>
          <a:solidFill>
            <a:srgbClr val="CCFFFF"/>
          </a:solidFill>
          <a:ln w="9525">
            <a:noFill/>
            <a:miter lim="800000"/>
            <a:headEnd/>
            <a:tailEnd/>
          </a:ln>
        </p:spPr>
        <p:txBody>
          <a:bodyPr wrap="none" anchor="ctr"/>
          <a:lstStyle/>
          <a:p>
            <a:endParaRPr lang="en-US"/>
          </a:p>
        </p:txBody>
      </p:sp>
      <p:sp>
        <p:nvSpPr>
          <p:cNvPr id="10243" name="Rectangle 3"/>
          <p:cNvSpPr>
            <a:spLocks noChangeArrowheads="1"/>
          </p:cNvSpPr>
          <p:nvPr/>
        </p:nvSpPr>
        <p:spPr bwMode="auto">
          <a:xfrm>
            <a:off x="0" y="2997200"/>
            <a:ext cx="9144000" cy="3860800"/>
          </a:xfrm>
          <a:prstGeom prst="rect">
            <a:avLst/>
          </a:prstGeom>
          <a:solidFill>
            <a:schemeClr val="accent2"/>
          </a:solidFill>
          <a:ln w="9525">
            <a:noFill/>
            <a:miter lim="800000"/>
            <a:headEnd/>
            <a:tailEnd/>
          </a:ln>
        </p:spPr>
        <p:txBody>
          <a:bodyPr wrap="none" anchor="ctr"/>
          <a:lstStyle/>
          <a:p>
            <a:endParaRPr lang="en-US"/>
          </a:p>
        </p:txBody>
      </p:sp>
      <p:sp>
        <p:nvSpPr>
          <p:cNvPr id="10244" name="Freeform 4"/>
          <p:cNvSpPr>
            <a:spLocks/>
          </p:cNvSpPr>
          <p:nvPr/>
        </p:nvSpPr>
        <p:spPr bwMode="auto">
          <a:xfrm>
            <a:off x="250825" y="1341438"/>
            <a:ext cx="8555038" cy="5294312"/>
          </a:xfrm>
          <a:custGeom>
            <a:avLst/>
            <a:gdLst>
              <a:gd name="T0" fmla="*/ 2092 w 5026"/>
              <a:gd name="T1" fmla="*/ 83 h 3335"/>
              <a:gd name="T2" fmla="*/ 1928 w 5026"/>
              <a:gd name="T3" fmla="*/ 154 h 3335"/>
              <a:gd name="T4" fmla="*/ 1731 w 5026"/>
              <a:gd name="T5" fmla="*/ 305 h 3335"/>
              <a:gd name="T6" fmla="*/ 1649 w 5026"/>
              <a:gd name="T7" fmla="*/ 420 h 3335"/>
              <a:gd name="T8" fmla="*/ 1592 w 5026"/>
              <a:gd name="T9" fmla="*/ 544 h 3335"/>
              <a:gd name="T10" fmla="*/ 1568 w 5026"/>
              <a:gd name="T11" fmla="*/ 624 h 3335"/>
              <a:gd name="T12" fmla="*/ 1404 w 5026"/>
              <a:gd name="T13" fmla="*/ 1005 h 3335"/>
              <a:gd name="T14" fmla="*/ 1281 w 5026"/>
              <a:gd name="T15" fmla="*/ 1156 h 3335"/>
              <a:gd name="T16" fmla="*/ 1248 w 5026"/>
              <a:gd name="T17" fmla="*/ 1244 h 3335"/>
              <a:gd name="T18" fmla="*/ 1198 w 5026"/>
              <a:gd name="T19" fmla="*/ 1327 h 3335"/>
              <a:gd name="T20" fmla="*/ 1235 w 5026"/>
              <a:gd name="T21" fmla="*/ 1383 h 3335"/>
              <a:gd name="T22" fmla="*/ 1254 w 5026"/>
              <a:gd name="T23" fmla="*/ 1393 h 3335"/>
              <a:gd name="T24" fmla="*/ 1292 w 5026"/>
              <a:gd name="T25" fmla="*/ 1553 h 3335"/>
              <a:gd name="T26" fmla="*/ 1160 w 5026"/>
              <a:gd name="T27" fmla="*/ 1686 h 3335"/>
              <a:gd name="T28" fmla="*/ 723 w 5026"/>
              <a:gd name="T29" fmla="*/ 1803 h 3335"/>
              <a:gd name="T30" fmla="*/ 396 w 5026"/>
              <a:gd name="T31" fmla="*/ 1803 h 3335"/>
              <a:gd name="T32" fmla="*/ 273 w 5026"/>
              <a:gd name="T33" fmla="*/ 1838 h 3335"/>
              <a:gd name="T34" fmla="*/ 10 w 5026"/>
              <a:gd name="T35" fmla="*/ 2148 h 3335"/>
              <a:gd name="T36" fmla="*/ 51 w 5026"/>
              <a:gd name="T37" fmla="*/ 2308 h 3335"/>
              <a:gd name="T38" fmla="*/ 240 w 5026"/>
              <a:gd name="T39" fmla="*/ 2441 h 3335"/>
              <a:gd name="T40" fmla="*/ 191 w 5026"/>
              <a:gd name="T41" fmla="*/ 2582 h 3335"/>
              <a:gd name="T42" fmla="*/ 142 w 5026"/>
              <a:gd name="T43" fmla="*/ 2831 h 3335"/>
              <a:gd name="T44" fmla="*/ 314 w 5026"/>
              <a:gd name="T45" fmla="*/ 3070 h 3335"/>
              <a:gd name="T46" fmla="*/ 674 w 5026"/>
              <a:gd name="T47" fmla="*/ 3088 h 3335"/>
              <a:gd name="T48" fmla="*/ 821 w 5026"/>
              <a:gd name="T49" fmla="*/ 3212 h 3335"/>
              <a:gd name="T50" fmla="*/ 1182 w 5026"/>
              <a:gd name="T51" fmla="*/ 3229 h 3335"/>
              <a:gd name="T52" fmla="*/ 1404 w 5026"/>
              <a:gd name="T53" fmla="*/ 3123 h 3335"/>
              <a:gd name="T54" fmla="*/ 1534 w 5026"/>
              <a:gd name="T55" fmla="*/ 3203 h 3335"/>
              <a:gd name="T56" fmla="*/ 2232 w 5026"/>
              <a:gd name="T57" fmla="*/ 3300 h 3335"/>
              <a:gd name="T58" fmla="*/ 2502 w 5026"/>
              <a:gd name="T59" fmla="*/ 3141 h 3335"/>
              <a:gd name="T60" fmla="*/ 2576 w 5026"/>
              <a:gd name="T61" fmla="*/ 3008 h 3335"/>
              <a:gd name="T62" fmla="*/ 2682 w 5026"/>
              <a:gd name="T63" fmla="*/ 3008 h 3335"/>
              <a:gd name="T64" fmla="*/ 2838 w 5026"/>
              <a:gd name="T65" fmla="*/ 3158 h 3335"/>
              <a:gd name="T66" fmla="*/ 3247 w 5026"/>
              <a:gd name="T67" fmla="*/ 3238 h 3335"/>
              <a:gd name="T68" fmla="*/ 3305 w 5026"/>
              <a:gd name="T69" fmla="*/ 3150 h 3335"/>
              <a:gd name="T70" fmla="*/ 3444 w 5026"/>
              <a:gd name="T71" fmla="*/ 3123 h 3335"/>
              <a:gd name="T72" fmla="*/ 3567 w 5026"/>
              <a:gd name="T73" fmla="*/ 3229 h 3335"/>
              <a:gd name="T74" fmla="*/ 3830 w 5026"/>
              <a:gd name="T75" fmla="*/ 3176 h 3335"/>
              <a:gd name="T76" fmla="*/ 4002 w 5026"/>
              <a:gd name="T77" fmla="*/ 3220 h 3335"/>
              <a:gd name="T78" fmla="*/ 4510 w 5026"/>
              <a:gd name="T79" fmla="*/ 3052 h 3335"/>
              <a:gd name="T80" fmla="*/ 4788 w 5026"/>
              <a:gd name="T81" fmla="*/ 2999 h 3335"/>
              <a:gd name="T82" fmla="*/ 5026 w 5026"/>
              <a:gd name="T83" fmla="*/ 2689 h 3335"/>
              <a:gd name="T84" fmla="*/ 4920 w 5026"/>
              <a:gd name="T85" fmla="*/ 2467 h 3335"/>
              <a:gd name="T86" fmla="*/ 4838 w 5026"/>
              <a:gd name="T87" fmla="*/ 1909 h 3335"/>
              <a:gd name="T88" fmla="*/ 4756 w 5026"/>
              <a:gd name="T89" fmla="*/ 1732 h 3335"/>
              <a:gd name="T90" fmla="*/ 4527 w 5026"/>
              <a:gd name="T91" fmla="*/ 1439 h 3335"/>
              <a:gd name="T92" fmla="*/ 4149 w 5026"/>
              <a:gd name="T93" fmla="*/ 1333 h 3335"/>
              <a:gd name="T94" fmla="*/ 3960 w 5026"/>
              <a:gd name="T95" fmla="*/ 1280 h 3335"/>
              <a:gd name="T96" fmla="*/ 3272 w 5026"/>
              <a:gd name="T97" fmla="*/ 1191 h 3335"/>
              <a:gd name="T98" fmla="*/ 3084 w 5026"/>
              <a:gd name="T99" fmla="*/ 961 h 3335"/>
              <a:gd name="T100" fmla="*/ 2903 w 5026"/>
              <a:gd name="T101" fmla="*/ 739 h 3335"/>
              <a:gd name="T102" fmla="*/ 2829 w 5026"/>
              <a:gd name="T103" fmla="*/ 686 h 3335"/>
              <a:gd name="T104" fmla="*/ 2797 w 5026"/>
              <a:gd name="T105" fmla="*/ 606 h 3335"/>
              <a:gd name="T106" fmla="*/ 2723 w 5026"/>
              <a:gd name="T107" fmla="*/ 208 h 3335"/>
              <a:gd name="T108" fmla="*/ 2625 w 5026"/>
              <a:gd name="T109" fmla="*/ 119 h 3335"/>
              <a:gd name="T110" fmla="*/ 2453 w 5026"/>
              <a:gd name="T111" fmla="*/ 119 h 3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6"/>
              <a:gd name="T169" fmla="*/ 0 h 3335"/>
              <a:gd name="T170" fmla="*/ 5026 w 5026"/>
              <a:gd name="T171" fmla="*/ 3335 h 3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6" h="3335">
                <a:moveTo>
                  <a:pt x="2461" y="48"/>
                </a:moveTo>
                <a:cubicBezTo>
                  <a:pt x="2327" y="0"/>
                  <a:pt x="2215" y="53"/>
                  <a:pt x="2092" y="83"/>
                </a:cubicBezTo>
                <a:cubicBezTo>
                  <a:pt x="2065" y="97"/>
                  <a:pt x="2037" y="115"/>
                  <a:pt x="2010" y="128"/>
                </a:cubicBezTo>
                <a:cubicBezTo>
                  <a:pt x="1985" y="140"/>
                  <a:pt x="1953" y="139"/>
                  <a:pt x="1928" y="154"/>
                </a:cubicBezTo>
                <a:cubicBezTo>
                  <a:pt x="1889" y="178"/>
                  <a:pt x="1843" y="207"/>
                  <a:pt x="1805" y="234"/>
                </a:cubicBezTo>
                <a:cubicBezTo>
                  <a:pt x="1762" y="265"/>
                  <a:pt x="1786" y="246"/>
                  <a:pt x="1731" y="305"/>
                </a:cubicBezTo>
                <a:cubicBezTo>
                  <a:pt x="1723" y="314"/>
                  <a:pt x="1706" y="332"/>
                  <a:pt x="1706" y="332"/>
                </a:cubicBezTo>
                <a:cubicBezTo>
                  <a:pt x="1690" y="370"/>
                  <a:pt x="1673" y="388"/>
                  <a:pt x="1649" y="420"/>
                </a:cubicBezTo>
                <a:cubicBezTo>
                  <a:pt x="1629" y="447"/>
                  <a:pt x="1620" y="480"/>
                  <a:pt x="1600" y="509"/>
                </a:cubicBezTo>
                <a:cubicBezTo>
                  <a:pt x="1597" y="521"/>
                  <a:pt x="1596" y="533"/>
                  <a:pt x="1592" y="544"/>
                </a:cubicBezTo>
                <a:cubicBezTo>
                  <a:pt x="1588" y="554"/>
                  <a:pt x="1579" y="561"/>
                  <a:pt x="1576" y="571"/>
                </a:cubicBezTo>
                <a:cubicBezTo>
                  <a:pt x="1571" y="588"/>
                  <a:pt x="1571" y="607"/>
                  <a:pt x="1568" y="624"/>
                </a:cubicBezTo>
                <a:cubicBezTo>
                  <a:pt x="1558" y="669"/>
                  <a:pt x="1538" y="712"/>
                  <a:pt x="1526" y="757"/>
                </a:cubicBezTo>
                <a:cubicBezTo>
                  <a:pt x="1499" y="855"/>
                  <a:pt x="1471" y="930"/>
                  <a:pt x="1404" y="1005"/>
                </a:cubicBezTo>
                <a:cubicBezTo>
                  <a:pt x="1394" y="1049"/>
                  <a:pt x="1380" y="1060"/>
                  <a:pt x="1346" y="1085"/>
                </a:cubicBezTo>
                <a:cubicBezTo>
                  <a:pt x="1327" y="1115"/>
                  <a:pt x="1309" y="1135"/>
                  <a:pt x="1281" y="1156"/>
                </a:cubicBezTo>
                <a:cubicBezTo>
                  <a:pt x="1275" y="1168"/>
                  <a:pt x="1269" y="1179"/>
                  <a:pt x="1264" y="1191"/>
                </a:cubicBezTo>
                <a:cubicBezTo>
                  <a:pt x="1258" y="1208"/>
                  <a:pt x="1264" y="1238"/>
                  <a:pt x="1248" y="1244"/>
                </a:cubicBezTo>
                <a:cubicBezTo>
                  <a:pt x="1231" y="1250"/>
                  <a:pt x="1199" y="1262"/>
                  <a:pt x="1199" y="1262"/>
                </a:cubicBezTo>
                <a:cubicBezTo>
                  <a:pt x="1196" y="1261"/>
                  <a:pt x="1212" y="1332"/>
                  <a:pt x="1198" y="1327"/>
                </a:cubicBezTo>
                <a:cubicBezTo>
                  <a:pt x="1189" y="1324"/>
                  <a:pt x="1216" y="1355"/>
                  <a:pt x="1216" y="1355"/>
                </a:cubicBezTo>
                <a:cubicBezTo>
                  <a:pt x="1245" y="1412"/>
                  <a:pt x="1249" y="1337"/>
                  <a:pt x="1235" y="1383"/>
                </a:cubicBezTo>
                <a:cubicBezTo>
                  <a:pt x="1233" y="1392"/>
                  <a:pt x="1219" y="1374"/>
                  <a:pt x="1216" y="1383"/>
                </a:cubicBezTo>
                <a:cubicBezTo>
                  <a:pt x="1213" y="1392"/>
                  <a:pt x="1254" y="1393"/>
                  <a:pt x="1254" y="1393"/>
                </a:cubicBezTo>
                <a:cubicBezTo>
                  <a:pt x="1256" y="1401"/>
                  <a:pt x="1258" y="1423"/>
                  <a:pt x="1264" y="1450"/>
                </a:cubicBezTo>
                <a:cubicBezTo>
                  <a:pt x="1270" y="1477"/>
                  <a:pt x="1297" y="1526"/>
                  <a:pt x="1292" y="1553"/>
                </a:cubicBezTo>
                <a:cubicBezTo>
                  <a:pt x="1281" y="1570"/>
                  <a:pt x="1235" y="1610"/>
                  <a:pt x="1235" y="1610"/>
                </a:cubicBezTo>
                <a:cubicBezTo>
                  <a:pt x="1214" y="1644"/>
                  <a:pt x="1190" y="1660"/>
                  <a:pt x="1160" y="1686"/>
                </a:cubicBezTo>
                <a:cubicBezTo>
                  <a:pt x="1149" y="1695"/>
                  <a:pt x="973" y="1705"/>
                  <a:pt x="971" y="1705"/>
                </a:cubicBezTo>
                <a:cubicBezTo>
                  <a:pt x="915" y="1767"/>
                  <a:pt x="793" y="1767"/>
                  <a:pt x="723" y="1803"/>
                </a:cubicBezTo>
                <a:cubicBezTo>
                  <a:pt x="699" y="1816"/>
                  <a:pt x="638" y="1818"/>
                  <a:pt x="625" y="1820"/>
                </a:cubicBezTo>
                <a:cubicBezTo>
                  <a:pt x="552" y="1840"/>
                  <a:pt x="470" y="1815"/>
                  <a:pt x="396" y="1803"/>
                </a:cubicBezTo>
                <a:cubicBezTo>
                  <a:pt x="365" y="1809"/>
                  <a:pt x="351" y="1811"/>
                  <a:pt x="322" y="1820"/>
                </a:cubicBezTo>
                <a:cubicBezTo>
                  <a:pt x="305" y="1825"/>
                  <a:pt x="273" y="1838"/>
                  <a:pt x="273" y="1838"/>
                </a:cubicBezTo>
                <a:cubicBezTo>
                  <a:pt x="203" y="1834"/>
                  <a:pt x="84" y="1801"/>
                  <a:pt x="27" y="1865"/>
                </a:cubicBezTo>
                <a:cubicBezTo>
                  <a:pt x="0" y="1950"/>
                  <a:pt x="43" y="2044"/>
                  <a:pt x="10" y="2148"/>
                </a:cubicBezTo>
                <a:cubicBezTo>
                  <a:pt x="17" y="2210"/>
                  <a:pt x="14" y="2234"/>
                  <a:pt x="43" y="2281"/>
                </a:cubicBezTo>
                <a:cubicBezTo>
                  <a:pt x="46" y="2290"/>
                  <a:pt x="50" y="2299"/>
                  <a:pt x="51" y="2308"/>
                </a:cubicBezTo>
                <a:cubicBezTo>
                  <a:pt x="55" y="2334"/>
                  <a:pt x="53" y="2361"/>
                  <a:pt x="59" y="2387"/>
                </a:cubicBezTo>
                <a:cubicBezTo>
                  <a:pt x="74" y="2450"/>
                  <a:pt x="234" y="2440"/>
                  <a:pt x="240" y="2441"/>
                </a:cubicBezTo>
                <a:cubicBezTo>
                  <a:pt x="237" y="2459"/>
                  <a:pt x="234" y="2507"/>
                  <a:pt x="223" y="2529"/>
                </a:cubicBezTo>
                <a:cubicBezTo>
                  <a:pt x="214" y="2547"/>
                  <a:pt x="191" y="2582"/>
                  <a:pt x="191" y="2582"/>
                </a:cubicBezTo>
                <a:cubicBezTo>
                  <a:pt x="171" y="2646"/>
                  <a:pt x="153" y="2703"/>
                  <a:pt x="108" y="2751"/>
                </a:cubicBezTo>
                <a:cubicBezTo>
                  <a:pt x="124" y="2852"/>
                  <a:pt x="101" y="2766"/>
                  <a:pt x="142" y="2831"/>
                </a:cubicBezTo>
                <a:cubicBezTo>
                  <a:pt x="184" y="2899"/>
                  <a:pt x="143" y="2981"/>
                  <a:pt x="240" y="3017"/>
                </a:cubicBezTo>
                <a:cubicBezTo>
                  <a:pt x="259" y="3032"/>
                  <a:pt x="292" y="3059"/>
                  <a:pt x="314" y="3070"/>
                </a:cubicBezTo>
                <a:cubicBezTo>
                  <a:pt x="367" y="3096"/>
                  <a:pt x="430" y="3103"/>
                  <a:pt x="486" y="3123"/>
                </a:cubicBezTo>
                <a:cubicBezTo>
                  <a:pt x="581" y="3117"/>
                  <a:pt x="610" y="3132"/>
                  <a:pt x="674" y="3088"/>
                </a:cubicBezTo>
                <a:cubicBezTo>
                  <a:pt x="731" y="3107"/>
                  <a:pt x="748" y="3155"/>
                  <a:pt x="789" y="3194"/>
                </a:cubicBezTo>
                <a:cubicBezTo>
                  <a:pt x="798" y="3203"/>
                  <a:pt x="811" y="3204"/>
                  <a:pt x="821" y="3212"/>
                </a:cubicBezTo>
                <a:cubicBezTo>
                  <a:pt x="831" y="3219"/>
                  <a:pt x="838" y="3229"/>
                  <a:pt x="846" y="3238"/>
                </a:cubicBezTo>
                <a:cubicBezTo>
                  <a:pt x="958" y="3235"/>
                  <a:pt x="1070" y="3237"/>
                  <a:pt x="1182" y="3229"/>
                </a:cubicBezTo>
                <a:cubicBezTo>
                  <a:pt x="1201" y="3228"/>
                  <a:pt x="1225" y="3203"/>
                  <a:pt x="1239" y="3194"/>
                </a:cubicBezTo>
                <a:cubicBezTo>
                  <a:pt x="1292" y="3161"/>
                  <a:pt x="1347" y="3144"/>
                  <a:pt x="1404" y="3123"/>
                </a:cubicBezTo>
                <a:cubicBezTo>
                  <a:pt x="1427" y="3149"/>
                  <a:pt x="1455" y="3170"/>
                  <a:pt x="1485" y="3185"/>
                </a:cubicBezTo>
                <a:cubicBezTo>
                  <a:pt x="1501" y="3193"/>
                  <a:pt x="1534" y="3203"/>
                  <a:pt x="1534" y="3203"/>
                </a:cubicBezTo>
                <a:cubicBezTo>
                  <a:pt x="1661" y="3335"/>
                  <a:pt x="2024" y="3272"/>
                  <a:pt x="2100" y="3274"/>
                </a:cubicBezTo>
                <a:cubicBezTo>
                  <a:pt x="2146" y="3289"/>
                  <a:pt x="2184" y="3294"/>
                  <a:pt x="2232" y="3300"/>
                </a:cubicBezTo>
                <a:cubicBezTo>
                  <a:pt x="2279" y="3290"/>
                  <a:pt x="2310" y="3263"/>
                  <a:pt x="2354" y="3247"/>
                </a:cubicBezTo>
                <a:cubicBezTo>
                  <a:pt x="2401" y="3208"/>
                  <a:pt x="2451" y="3174"/>
                  <a:pt x="2502" y="3141"/>
                </a:cubicBezTo>
                <a:cubicBezTo>
                  <a:pt x="2523" y="3107"/>
                  <a:pt x="2527" y="3065"/>
                  <a:pt x="2551" y="3034"/>
                </a:cubicBezTo>
                <a:cubicBezTo>
                  <a:pt x="2558" y="3024"/>
                  <a:pt x="2566" y="3014"/>
                  <a:pt x="2576" y="3008"/>
                </a:cubicBezTo>
                <a:cubicBezTo>
                  <a:pt x="2591" y="2999"/>
                  <a:pt x="2625" y="2990"/>
                  <a:pt x="2625" y="2990"/>
                </a:cubicBezTo>
                <a:cubicBezTo>
                  <a:pt x="2644" y="2996"/>
                  <a:pt x="2666" y="2997"/>
                  <a:pt x="2682" y="3008"/>
                </a:cubicBezTo>
                <a:cubicBezTo>
                  <a:pt x="2694" y="3016"/>
                  <a:pt x="2697" y="3033"/>
                  <a:pt x="2707" y="3043"/>
                </a:cubicBezTo>
                <a:cubicBezTo>
                  <a:pt x="2741" y="3076"/>
                  <a:pt x="2798" y="3130"/>
                  <a:pt x="2838" y="3158"/>
                </a:cubicBezTo>
                <a:cubicBezTo>
                  <a:pt x="2878" y="3217"/>
                  <a:pt x="2929" y="3233"/>
                  <a:pt x="2994" y="3247"/>
                </a:cubicBezTo>
                <a:cubicBezTo>
                  <a:pt x="3078" y="3244"/>
                  <a:pt x="3164" y="3252"/>
                  <a:pt x="3247" y="3238"/>
                </a:cubicBezTo>
                <a:cubicBezTo>
                  <a:pt x="3259" y="3236"/>
                  <a:pt x="3257" y="3214"/>
                  <a:pt x="3264" y="3203"/>
                </a:cubicBezTo>
                <a:cubicBezTo>
                  <a:pt x="3276" y="3184"/>
                  <a:pt x="3290" y="3166"/>
                  <a:pt x="3305" y="3150"/>
                </a:cubicBezTo>
                <a:cubicBezTo>
                  <a:pt x="3328" y="3125"/>
                  <a:pt x="3395" y="3114"/>
                  <a:pt x="3395" y="3114"/>
                </a:cubicBezTo>
                <a:cubicBezTo>
                  <a:pt x="3412" y="3117"/>
                  <a:pt x="3430" y="3115"/>
                  <a:pt x="3444" y="3123"/>
                </a:cubicBezTo>
                <a:cubicBezTo>
                  <a:pt x="3466" y="3134"/>
                  <a:pt x="3468" y="3168"/>
                  <a:pt x="3485" y="3185"/>
                </a:cubicBezTo>
                <a:cubicBezTo>
                  <a:pt x="3523" y="3220"/>
                  <a:pt x="3528" y="3218"/>
                  <a:pt x="3567" y="3229"/>
                </a:cubicBezTo>
                <a:cubicBezTo>
                  <a:pt x="3568" y="3229"/>
                  <a:pt x="3689" y="3215"/>
                  <a:pt x="3699" y="3212"/>
                </a:cubicBezTo>
                <a:cubicBezTo>
                  <a:pt x="3874" y="3165"/>
                  <a:pt x="3686" y="3199"/>
                  <a:pt x="3830" y="3176"/>
                </a:cubicBezTo>
                <a:cubicBezTo>
                  <a:pt x="3875" y="3159"/>
                  <a:pt x="3872" y="3183"/>
                  <a:pt x="3911" y="3203"/>
                </a:cubicBezTo>
                <a:cubicBezTo>
                  <a:pt x="3922" y="3208"/>
                  <a:pt x="3996" y="3219"/>
                  <a:pt x="4002" y="3220"/>
                </a:cubicBezTo>
                <a:cubicBezTo>
                  <a:pt x="4125" y="3212"/>
                  <a:pt x="4240" y="3186"/>
                  <a:pt x="4363" y="3176"/>
                </a:cubicBezTo>
                <a:cubicBezTo>
                  <a:pt x="4401" y="3113"/>
                  <a:pt x="4452" y="3086"/>
                  <a:pt x="4510" y="3052"/>
                </a:cubicBezTo>
                <a:cubicBezTo>
                  <a:pt x="4527" y="3042"/>
                  <a:pt x="4558" y="3010"/>
                  <a:pt x="4584" y="3008"/>
                </a:cubicBezTo>
                <a:cubicBezTo>
                  <a:pt x="4652" y="3003"/>
                  <a:pt x="4720" y="3002"/>
                  <a:pt x="4788" y="2999"/>
                </a:cubicBezTo>
                <a:cubicBezTo>
                  <a:pt x="4835" y="2986"/>
                  <a:pt x="4857" y="2956"/>
                  <a:pt x="4896" y="2928"/>
                </a:cubicBezTo>
                <a:cubicBezTo>
                  <a:pt x="4913" y="2846"/>
                  <a:pt x="4963" y="2740"/>
                  <a:pt x="5026" y="2689"/>
                </a:cubicBezTo>
                <a:cubicBezTo>
                  <a:pt x="5009" y="2651"/>
                  <a:pt x="5001" y="2632"/>
                  <a:pt x="4969" y="2609"/>
                </a:cubicBezTo>
                <a:cubicBezTo>
                  <a:pt x="4944" y="2566"/>
                  <a:pt x="4941" y="2514"/>
                  <a:pt x="4920" y="2467"/>
                </a:cubicBezTo>
                <a:cubicBezTo>
                  <a:pt x="4915" y="2353"/>
                  <a:pt x="4920" y="2261"/>
                  <a:pt x="4887" y="2157"/>
                </a:cubicBezTo>
                <a:cubicBezTo>
                  <a:pt x="4882" y="2025"/>
                  <a:pt x="4907" y="1986"/>
                  <a:pt x="4838" y="1909"/>
                </a:cubicBezTo>
                <a:cubicBezTo>
                  <a:pt x="4825" y="1868"/>
                  <a:pt x="4808" y="1840"/>
                  <a:pt x="4788" y="1803"/>
                </a:cubicBezTo>
                <a:cubicBezTo>
                  <a:pt x="4776" y="1780"/>
                  <a:pt x="4756" y="1732"/>
                  <a:pt x="4756" y="1732"/>
                </a:cubicBezTo>
                <a:cubicBezTo>
                  <a:pt x="4741" y="1667"/>
                  <a:pt x="4695" y="1548"/>
                  <a:pt x="4641" y="1510"/>
                </a:cubicBezTo>
                <a:cubicBezTo>
                  <a:pt x="4604" y="1484"/>
                  <a:pt x="4564" y="1463"/>
                  <a:pt x="4527" y="1439"/>
                </a:cubicBezTo>
                <a:cubicBezTo>
                  <a:pt x="4492" y="1418"/>
                  <a:pt x="4420" y="1370"/>
                  <a:pt x="4379" y="1360"/>
                </a:cubicBezTo>
                <a:cubicBezTo>
                  <a:pt x="4299" y="1289"/>
                  <a:pt x="4250" y="1317"/>
                  <a:pt x="4149" y="1333"/>
                </a:cubicBezTo>
                <a:cubicBezTo>
                  <a:pt x="4131" y="1331"/>
                  <a:pt x="4057" y="1329"/>
                  <a:pt x="4026" y="1315"/>
                </a:cubicBezTo>
                <a:cubicBezTo>
                  <a:pt x="4004" y="1305"/>
                  <a:pt x="3960" y="1280"/>
                  <a:pt x="3960" y="1280"/>
                </a:cubicBezTo>
                <a:cubicBezTo>
                  <a:pt x="3933" y="1233"/>
                  <a:pt x="3906" y="1224"/>
                  <a:pt x="3862" y="1200"/>
                </a:cubicBezTo>
                <a:cubicBezTo>
                  <a:pt x="3736" y="1204"/>
                  <a:pt x="3405" y="1239"/>
                  <a:pt x="3272" y="1191"/>
                </a:cubicBezTo>
                <a:cubicBezTo>
                  <a:pt x="3255" y="1137"/>
                  <a:pt x="3226" y="1077"/>
                  <a:pt x="3174" y="1058"/>
                </a:cubicBezTo>
                <a:cubicBezTo>
                  <a:pt x="3128" y="1019"/>
                  <a:pt x="3103" y="1021"/>
                  <a:pt x="3084" y="961"/>
                </a:cubicBezTo>
                <a:cubicBezTo>
                  <a:pt x="3081" y="935"/>
                  <a:pt x="3080" y="891"/>
                  <a:pt x="3067" y="863"/>
                </a:cubicBezTo>
                <a:cubicBezTo>
                  <a:pt x="3043" y="809"/>
                  <a:pt x="2956" y="753"/>
                  <a:pt x="2903" y="739"/>
                </a:cubicBezTo>
                <a:cubicBezTo>
                  <a:pt x="2887" y="727"/>
                  <a:pt x="2871" y="716"/>
                  <a:pt x="2854" y="704"/>
                </a:cubicBezTo>
                <a:cubicBezTo>
                  <a:pt x="2846" y="698"/>
                  <a:pt x="2829" y="686"/>
                  <a:pt x="2829" y="686"/>
                </a:cubicBezTo>
                <a:cubicBezTo>
                  <a:pt x="2824" y="677"/>
                  <a:pt x="2817" y="669"/>
                  <a:pt x="2814" y="659"/>
                </a:cubicBezTo>
                <a:cubicBezTo>
                  <a:pt x="2807" y="642"/>
                  <a:pt x="2797" y="606"/>
                  <a:pt x="2797" y="606"/>
                </a:cubicBezTo>
                <a:cubicBezTo>
                  <a:pt x="2793" y="536"/>
                  <a:pt x="2790" y="313"/>
                  <a:pt x="2748" y="234"/>
                </a:cubicBezTo>
                <a:cubicBezTo>
                  <a:pt x="2742" y="223"/>
                  <a:pt x="2730" y="218"/>
                  <a:pt x="2723" y="208"/>
                </a:cubicBezTo>
                <a:cubicBezTo>
                  <a:pt x="2701" y="179"/>
                  <a:pt x="2709" y="153"/>
                  <a:pt x="2674" y="137"/>
                </a:cubicBezTo>
                <a:cubicBezTo>
                  <a:pt x="2658" y="130"/>
                  <a:pt x="2642" y="125"/>
                  <a:pt x="2625" y="119"/>
                </a:cubicBezTo>
                <a:cubicBezTo>
                  <a:pt x="2617" y="116"/>
                  <a:pt x="2600" y="110"/>
                  <a:pt x="2600" y="110"/>
                </a:cubicBezTo>
                <a:cubicBezTo>
                  <a:pt x="2569" y="116"/>
                  <a:pt x="2478" y="149"/>
                  <a:pt x="2453" y="119"/>
                </a:cubicBezTo>
                <a:cubicBezTo>
                  <a:pt x="2438" y="101"/>
                  <a:pt x="2458" y="72"/>
                  <a:pt x="2461" y="48"/>
                </a:cubicBezTo>
                <a:close/>
              </a:path>
            </a:pathLst>
          </a:custGeom>
          <a:solidFill>
            <a:srgbClr val="99CCFF"/>
          </a:solidFill>
          <a:ln w="9525">
            <a:solidFill>
              <a:schemeClr val="tx1"/>
            </a:solidFill>
            <a:round/>
            <a:headEnd/>
            <a:tailEnd/>
          </a:ln>
        </p:spPr>
        <p:txBody>
          <a:bodyPr/>
          <a:lstStyle/>
          <a:p>
            <a:endParaRPr lang="en-US"/>
          </a:p>
        </p:txBody>
      </p:sp>
      <p:sp>
        <p:nvSpPr>
          <p:cNvPr id="10245" name="Rectangle 5"/>
          <p:cNvSpPr>
            <a:spLocks noGrp="1" noChangeArrowheads="1"/>
          </p:cNvSpPr>
          <p:nvPr>
            <p:ph type="title" sz="quarter"/>
          </p:nvPr>
        </p:nvSpPr>
        <p:spPr>
          <a:xfrm>
            <a:off x="684213" y="404813"/>
            <a:ext cx="8229600" cy="647700"/>
          </a:xfrm>
          <a:noFill/>
        </p:spPr>
        <p:txBody>
          <a:bodyPr>
            <a:normAutofit fontScale="90000"/>
          </a:bodyPr>
          <a:lstStyle/>
          <a:p>
            <a:pPr eaLnBrk="1" hangingPunct="1"/>
            <a:r>
              <a:rPr lang="en-US" b="1" smtClean="0">
                <a:solidFill>
                  <a:schemeClr val="bg1"/>
                </a:solidFill>
              </a:rPr>
              <a:t>THE ICEBERG</a:t>
            </a:r>
          </a:p>
        </p:txBody>
      </p:sp>
      <p:pic>
        <p:nvPicPr>
          <p:cNvPr id="10246" name="Picture 6" descr="j0233594"/>
          <p:cNvPicPr>
            <a:picLocks noGrp="1" noChangeAspect="1" noChangeArrowheads="1"/>
          </p:cNvPicPr>
          <p:nvPr>
            <p:ph sz="quarter" idx="1"/>
          </p:nvPr>
        </p:nvPicPr>
        <p:blipFill>
          <a:blip r:embed="rId3"/>
          <a:srcRect/>
          <a:stretch>
            <a:fillRect/>
          </a:stretch>
        </p:blipFill>
        <p:spPr>
          <a:xfrm>
            <a:off x="8243888" y="3500438"/>
            <a:ext cx="347662" cy="174625"/>
          </a:xfrm>
          <a:noFill/>
        </p:spPr>
      </p:pic>
      <p:pic>
        <p:nvPicPr>
          <p:cNvPr id="10247" name="Picture 7" descr="j0237926"/>
          <p:cNvPicPr>
            <a:picLocks noGrp="1" noChangeAspect="1" noChangeArrowheads="1"/>
          </p:cNvPicPr>
          <p:nvPr>
            <p:ph sz="quarter" idx="2"/>
          </p:nvPr>
        </p:nvPicPr>
        <p:blipFill>
          <a:blip r:embed="rId4"/>
          <a:srcRect/>
          <a:stretch>
            <a:fillRect/>
          </a:stretch>
        </p:blipFill>
        <p:spPr>
          <a:xfrm>
            <a:off x="179388" y="6308725"/>
            <a:ext cx="647700" cy="365125"/>
          </a:xfrm>
          <a:noFill/>
        </p:spPr>
      </p:pic>
      <p:sp>
        <p:nvSpPr>
          <p:cNvPr id="10248" name="Text Box 10"/>
          <p:cNvSpPr txBox="1">
            <a:spLocks noChangeArrowheads="1"/>
          </p:cNvSpPr>
          <p:nvPr/>
        </p:nvSpPr>
        <p:spPr bwMode="auto">
          <a:xfrm>
            <a:off x="7885113" y="2708275"/>
            <a:ext cx="1223962" cy="304800"/>
          </a:xfrm>
          <a:prstGeom prst="rect">
            <a:avLst/>
          </a:prstGeom>
          <a:noFill/>
          <a:ln w="9525">
            <a:noFill/>
            <a:miter lim="800000"/>
            <a:headEnd/>
            <a:tailEnd/>
          </a:ln>
        </p:spPr>
        <p:txBody>
          <a:bodyPr>
            <a:spAutoFit/>
          </a:bodyPr>
          <a:lstStyle/>
          <a:p>
            <a:pPr>
              <a:spcBef>
                <a:spcPct val="50000"/>
              </a:spcBef>
            </a:pPr>
            <a:r>
              <a:rPr lang="en-US" sz="1400" b="1"/>
              <a:t>SEA LEVEL</a:t>
            </a:r>
          </a:p>
        </p:txBody>
      </p:sp>
      <p:pic>
        <p:nvPicPr>
          <p:cNvPr id="10249" name="Picture 16" descr="j0233594"/>
          <p:cNvPicPr>
            <a:picLocks noChangeAspect="1" noChangeArrowheads="1"/>
          </p:cNvPicPr>
          <p:nvPr/>
        </p:nvPicPr>
        <p:blipFill>
          <a:blip r:embed="rId3"/>
          <a:srcRect/>
          <a:stretch>
            <a:fillRect/>
          </a:stretch>
        </p:blipFill>
        <p:spPr bwMode="auto">
          <a:xfrm>
            <a:off x="8532813" y="3644900"/>
            <a:ext cx="347662" cy="174625"/>
          </a:xfrm>
          <a:prstGeom prst="rect">
            <a:avLst/>
          </a:prstGeom>
          <a:noFill/>
          <a:ln w="9525">
            <a:noFill/>
            <a:miter lim="800000"/>
            <a:headEnd/>
            <a:tailEnd/>
          </a:ln>
        </p:spPr>
      </p:pic>
      <p:pic>
        <p:nvPicPr>
          <p:cNvPr id="10250" name="Picture 17" descr="j0233594"/>
          <p:cNvPicPr>
            <a:picLocks noChangeAspect="1" noChangeArrowheads="1"/>
          </p:cNvPicPr>
          <p:nvPr/>
        </p:nvPicPr>
        <p:blipFill>
          <a:blip r:embed="rId3"/>
          <a:srcRect/>
          <a:stretch>
            <a:fillRect/>
          </a:stretch>
        </p:blipFill>
        <p:spPr bwMode="auto">
          <a:xfrm>
            <a:off x="8459788" y="3933825"/>
            <a:ext cx="347662" cy="174625"/>
          </a:xfrm>
          <a:prstGeom prst="rect">
            <a:avLst/>
          </a:prstGeom>
          <a:noFill/>
          <a:ln w="9525">
            <a:noFill/>
            <a:miter lim="800000"/>
            <a:headEnd/>
            <a:tailEnd/>
          </a:ln>
        </p:spPr>
      </p:pic>
      <p:pic>
        <p:nvPicPr>
          <p:cNvPr id="10251" name="Picture 18" descr="j0199855"/>
          <p:cNvPicPr>
            <a:picLocks noChangeAspect="1" noChangeArrowheads="1"/>
          </p:cNvPicPr>
          <p:nvPr/>
        </p:nvPicPr>
        <p:blipFill>
          <a:blip r:embed="rId5"/>
          <a:srcRect/>
          <a:stretch>
            <a:fillRect/>
          </a:stretch>
        </p:blipFill>
        <p:spPr bwMode="auto">
          <a:xfrm>
            <a:off x="755650" y="1484313"/>
            <a:ext cx="768350" cy="482600"/>
          </a:xfrm>
          <a:prstGeom prst="rect">
            <a:avLst/>
          </a:prstGeom>
          <a:noFill/>
          <a:ln w="9525">
            <a:noFill/>
            <a:miter lim="800000"/>
            <a:headEnd/>
            <a:tailEnd/>
          </a:ln>
        </p:spPr>
      </p:pic>
      <p:sp>
        <p:nvSpPr>
          <p:cNvPr id="10252" name="Text Box 21"/>
          <p:cNvSpPr txBox="1">
            <a:spLocks noChangeArrowheads="1"/>
          </p:cNvSpPr>
          <p:nvPr/>
        </p:nvSpPr>
        <p:spPr bwMode="auto">
          <a:xfrm>
            <a:off x="2771775" y="2205038"/>
            <a:ext cx="2449513" cy="579437"/>
          </a:xfrm>
          <a:prstGeom prst="rect">
            <a:avLst/>
          </a:prstGeom>
          <a:noFill/>
          <a:ln w="9525">
            <a:noFill/>
            <a:miter lim="800000"/>
            <a:headEnd/>
            <a:tailEnd/>
          </a:ln>
        </p:spPr>
        <p:txBody>
          <a:bodyPr>
            <a:spAutoFit/>
          </a:bodyPr>
          <a:lstStyle/>
          <a:p>
            <a:pPr algn="ctr">
              <a:spcBef>
                <a:spcPct val="50000"/>
              </a:spcBef>
            </a:pPr>
            <a:r>
              <a:rPr lang="en-US" sz="3200" b="1"/>
              <a:t>BEHAVIOR</a:t>
            </a:r>
          </a:p>
        </p:txBody>
      </p:sp>
      <p:sp>
        <p:nvSpPr>
          <p:cNvPr id="10253" name="Text Box 22"/>
          <p:cNvSpPr txBox="1">
            <a:spLocks noChangeArrowheads="1"/>
          </p:cNvSpPr>
          <p:nvPr/>
        </p:nvSpPr>
        <p:spPr bwMode="auto">
          <a:xfrm>
            <a:off x="1547813" y="4522788"/>
            <a:ext cx="5688012" cy="1282700"/>
          </a:xfrm>
          <a:prstGeom prst="rect">
            <a:avLst/>
          </a:prstGeom>
          <a:noFill/>
          <a:ln w="9525">
            <a:noFill/>
            <a:miter lim="800000"/>
            <a:headEnd/>
            <a:tailEnd/>
          </a:ln>
        </p:spPr>
        <p:txBody>
          <a:bodyPr>
            <a:spAutoFit/>
          </a:bodyPr>
          <a:lstStyle/>
          <a:p>
            <a:pPr algn="ctr">
              <a:lnSpc>
                <a:spcPct val="50000"/>
              </a:lnSpc>
              <a:spcBef>
                <a:spcPct val="50000"/>
              </a:spcBef>
            </a:pPr>
            <a:r>
              <a:rPr lang="en-US" sz="2000" b="1"/>
              <a:t>VALUES – STANDARDS – JUDGMENTS</a:t>
            </a:r>
          </a:p>
          <a:p>
            <a:pPr algn="ctr">
              <a:lnSpc>
                <a:spcPct val="50000"/>
              </a:lnSpc>
              <a:spcBef>
                <a:spcPct val="50000"/>
              </a:spcBef>
            </a:pPr>
            <a:r>
              <a:rPr lang="en-US" sz="4800" b="1"/>
              <a:t>ATTITUDE</a:t>
            </a:r>
          </a:p>
          <a:p>
            <a:pPr algn="ctr">
              <a:lnSpc>
                <a:spcPct val="50000"/>
              </a:lnSpc>
              <a:spcBef>
                <a:spcPct val="50000"/>
              </a:spcBef>
            </a:pPr>
            <a:r>
              <a:rPr lang="en-US" sz="2000" b="1"/>
              <a:t>MOTIVES – ETHICS - BELIEFS</a:t>
            </a:r>
          </a:p>
        </p:txBody>
      </p:sp>
      <p:sp>
        <p:nvSpPr>
          <p:cNvPr id="10254" name="Text Box 23"/>
          <p:cNvSpPr txBox="1">
            <a:spLocks noChangeArrowheads="1"/>
          </p:cNvSpPr>
          <p:nvPr/>
        </p:nvSpPr>
        <p:spPr bwMode="auto">
          <a:xfrm>
            <a:off x="-34925" y="2346325"/>
            <a:ext cx="2519363" cy="506413"/>
          </a:xfrm>
          <a:prstGeom prst="rect">
            <a:avLst/>
          </a:prstGeom>
          <a:noFill/>
          <a:ln w="9525">
            <a:noFill/>
            <a:miter lim="800000"/>
            <a:headEnd/>
            <a:tailEnd/>
          </a:ln>
        </p:spPr>
        <p:txBody>
          <a:bodyPr>
            <a:spAutoFit/>
          </a:bodyPr>
          <a:lstStyle/>
          <a:p>
            <a:pPr algn="ctr">
              <a:lnSpc>
                <a:spcPct val="50000"/>
              </a:lnSpc>
              <a:spcBef>
                <a:spcPct val="50000"/>
              </a:spcBef>
            </a:pPr>
            <a:r>
              <a:rPr lang="en-US" sz="1800" b="1">
                <a:solidFill>
                  <a:srgbClr val="FF0000"/>
                </a:solidFill>
              </a:rPr>
              <a:t>KNOWN </a:t>
            </a:r>
          </a:p>
          <a:p>
            <a:pPr algn="ctr">
              <a:lnSpc>
                <a:spcPct val="50000"/>
              </a:lnSpc>
              <a:spcBef>
                <a:spcPct val="50000"/>
              </a:spcBef>
            </a:pPr>
            <a:r>
              <a:rPr lang="en-US" sz="1800" b="1">
                <a:solidFill>
                  <a:srgbClr val="FF0000"/>
                </a:solidFill>
              </a:rPr>
              <a:t>TO OTHERS</a:t>
            </a:r>
          </a:p>
        </p:txBody>
      </p:sp>
      <p:sp>
        <p:nvSpPr>
          <p:cNvPr id="10255" name="Text Box 24"/>
          <p:cNvSpPr txBox="1">
            <a:spLocks noChangeArrowheads="1"/>
          </p:cNvSpPr>
          <p:nvPr/>
        </p:nvSpPr>
        <p:spPr bwMode="auto">
          <a:xfrm>
            <a:off x="36513" y="3427413"/>
            <a:ext cx="2374900" cy="506412"/>
          </a:xfrm>
          <a:prstGeom prst="rect">
            <a:avLst/>
          </a:prstGeom>
          <a:noFill/>
          <a:ln w="9525">
            <a:noFill/>
            <a:miter lim="800000"/>
            <a:headEnd/>
            <a:tailEnd/>
          </a:ln>
        </p:spPr>
        <p:txBody>
          <a:bodyPr>
            <a:spAutoFit/>
          </a:bodyPr>
          <a:lstStyle/>
          <a:p>
            <a:pPr algn="ctr">
              <a:lnSpc>
                <a:spcPct val="50000"/>
              </a:lnSpc>
              <a:spcBef>
                <a:spcPct val="50000"/>
              </a:spcBef>
            </a:pPr>
            <a:r>
              <a:rPr lang="en-US" sz="1800" b="1">
                <a:solidFill>
                  <a:srgbClr val="FF0000"/>
                </a:solidFill>
              </a:rPr>
              <a:t>UNKNOWN </a:t>
            </a:r>
          </a:p>
          <a:p>
            <a:pPr algn="ctr">
              <a:lnSpc>
                <a:spcPct val="50000"/>
              </a:lnSpc>
              <a:spcBef>
                <a:spcPct val="50000"/>
              </a:spcBef>
            </a:pPr>
            <a:r>
              <a:rPr lang="en-US" sz="1800" b="1">
                <a:solidFill>
                  <a:srgbClr val="FF0000"/>
                </a:solidFill>
              </a:rPr>
              <a:t>TO OTHERS</a:t>
            </a:r>
          </a:p>
        </p:txBody>
      </p:sp>
      <p:sp>
        <p:nvSpPr>
          <p:cNvPr id="10256" name="Line 27"/>
          <p:cNvSpPr>
            <a:spLocks noChangeShapeType="1"/>
          </p:cNvSpPr>
          <p:nvPr/>
        </p:nvSpPr>
        <p:spPr bwMode="auto">
          <a:xfrm>
            <a:off x="0" y="2997200"/>
            <a:ext cx="9144000" cy="0"/>
          </a:xfrm>
          <a:prstGeom prst="line">
            <a:avLst/>
          </a:prstGeom>
          <a:noFill/>
          <a:ln w="76200">
            <a:solidFill>
              <a:schemeClr val="tx1"/>
            </a:solidFill>
            <a:round/>
            <a:headEnd/>
            <a:tailEnd/>
          </a:ln>
        </p:spPr>
        <p:txBody>
          <a:bodyPr/>
          <a:lstStyle/>
          <a:p>
            <a:endParaRPr lang="en-US"/>
          </a:p>
        </p:txBody>
      </p:sp>
      <p:sp>
        <p:nvSpPr>
          <p:cNvPr id="56345" name="AutoShape 25"/>
          <p:cNvSpPr>
            <a:spLocks noChangeArrowheads="1"/>
          </p:cNvSpPr>
          <p:nvPr/>
        </p:nvSpPr>
        <p:spPr bwMode="auto">
          <a:xfrm rot="-5400000">
            <a:off x="3492500" y="3357563"/>
            <a:ext cx="1296987" cy="865188"/>
          </a:xfrm>
          <a:custGeom>
            <a:avLst/>
            <a:gdLst>
              <a:gd name="T0" fmla="*/ 972740 w 21600"/>
              <a:gd name="T1" fmla="*/ 0 h 21600"/>
              <a:gd name="T2" fmla="*/ 0 w 21600"/>
              <a:gd name="T3" fmla="*/ 432594 h 21600"/>
              <a:gd name="T4" fmla="*/ 972740 w 21600"/>
              <a:gd name="T5" fmla="*/ 865188 h 21600"/>
              <a:gd name="T6" fmla="*/ 1296987 w 21600"/>
              <a:gd name="T7" fmla="*/ 4325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56346" name="WordArt 26"/>
          <p:cNvSpPr>
            <a:spLocks noChangeArrowheads="1" noChangeShapeType="1" noTextEdit="1"/>
          </p:cNvSpPr>
          <p:nvPr/>
        </p:nvSpPr>
        <p:spPr bwMode="auto">
          <a:xfrm>
            <a:off x="2987675" y="3573463"/>
            <a:ext cx="2447925"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25400">
                  <a:solidFill>
                    <a:srgbClr val="FF0000"/>
                  </a:solidFill>
                  <a:round/>
                  <a:headEnd/>
                  <a:tailEnd/>
                </a:ln>
                <a:solidFill>
                  <a:srgbClr val="FFCC99"/>
                </a:solidFill>
                <a:latin typeface="Impact"/>
              </a:rPr>
              <a:t>IMPACT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45"/>
                                        </p:tgtEl>
                                        <p:attrNameLst>
                                          <p:attrName>style.visibility</p:attrName>
                                        </p:attrNameLst>
                                      </p:cBhvr>
                                      <p:to>
                                        <p:strVal val="visible"/>
                                      </p:to>
                                    </p:set>
                                  </p:childTnLst>
                                </p:cTn>
                              </p:par>
                              <p:par>
                                <p:cTn id="7" presetID="3" presetClass="entr" presetSubtype="0" fill="hold" grpId="0" nodeType="withEffect">
                                  <p:stCondLst>
                                    <p:cond delay="0"/>
                                  </p:stCondLst>
                                  <p:childTnLst>
                                    <p:set>
                                      <p:cBhvr>
                                        <p:cTn id="8" dur="1" fill="hold">
                                          <p:stCondLst>
                                            <p:cond delay="0"/>
                                          </p:stCondLst>
                                        </p:cTn>
                                        <p:tgtEl>
                                          <p:spTgt spid="56346"/>
                                        </p:tgtEl>
                                        <p:attrNameLst>
                                          <p:attrName>style.visibility</p:attrName>
                                        </p:attrNameLst>
                                      </p:cBhvr>
                                      <p:to>
                                        <p:strVal val="visible"/>
                                      </p:to>
                                    </p:set>
                                  </p:childTnLst>
                                </p:cTn>
                              </p:par>
                            </p:childTnLst>
                          </p:cTn>
                        </p:par>
                        <p:par>
                          <p:cTn id="9" fill="hold">
                            <p:stCondLst>
                              <p:cond delay="0"/>
                            </p:stCondLst>
                            <p:childTnLst>
                              <p:par>
                                <p:cTn id="10" presetID="64" presetClass="path" presetSubtype="0" repeatCount="indefinite" accel="50000" decel="50000" fill="hold" grpId="1" nodeType="afterEffect">
                                  <p:stCondLst>
                                    <p:cond delay="0"/>
                                  </p:stCondLst>
                                  <p:childTnLst>
                                    <p:animMotion origin="layout" path="M -4.16667E-6 3.44148E-6 L 0.00018 -0.06304 " pathEditMode="relative" rAng="0" ptsTypes="AA">
                                      <p:cBhvr>
                                        <p:cTn id="11" dur="2000" fill="hold"/>
                                        <p:tgtEl>
                                          <p:spTgt spid="56345"/>
                                        </p:tgtEl>
                                        <p:attrNameLst>
                                          <p:attrName>ppt_x</p:attrName>
                                          <p:attrName>ppt_y</p:attrName>
                                        </p:attrNameLst>
                                      </p:cBhvr>
                                      <p:rCtr x="0" y="-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5" grpId="0" animBg="1"/>
      <p:bldP spid="56345" grpId="1" animBg="1"/>
      <p:bldP spid="563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sz="quarter"/>
          </p:nvPr>
        </p:nvSpPr>
        <p:spPr>
          <a:xfrm>
            <a:off x="684213" y="404813"/>
            <a:ext cx="8229600" cy="647700"/>
          </a:xfrm>
          <a:noFill/>
        </p:spPr>
        <p:txBody>
          <a:bodyPr/>
          <a:lstStyle/>
          <a:p>
            <a:pPr eaLnBrk="1" hangingPunct="1"/>
            <a:r>
              <a:rPr lang="en-US" sz="3600" b="1" smtClean="0">
                <a:solidFill>
                  <a:schemeClr val="bg1"/>
                </a:solidFill>
              </a:rPr>
              <a:t>WHAT MAKES YOUR LIFE</a:t>
            </a:r>
            <a:r>
              <a:rPr lang="en-US" sz="3600" b="1" smtClean="0">
                <a:solidFill>
                  <a:schemeClr val="accent2"/>
                </a:solidFill>
              </a:rPr>
              <a:t> </a:t>
            </a:r>
            <a:r>
              <a:rPr lang="en-US" sz="3600" b="1" smtClean="0">
                <a:solidFill>
                  <a:schemeClr val="bg1"/>
                </a:solidFill>
              </a:rPr>
              <a:t>100% ?</a:t>
            </a:r>
          </a:p>
        </p:txBody>
      </p:sp>
      <p:graphicFrame>
        <p:nvGraphicFramePr>
          <p:cNvPr id="36539" name="Group 699"/>
          <p:cNvGraphicFramePr>
            <a:graphicFrameLocks noGrp="1"/>
          </p:cNvGraphicFramePr>
          <p:nvPr>
            <p:ph sz="quarter" idx="1"/>
          </p:nvPr>
        </p:nvGraphicFramePr>
        <p:xfrm>
          <a:off x="179388" y="3068638"/>
          <a:ext cx="8785225" cy="609600"/>
        </p:xfrm>
        <a:graphic>
          <a:graphicData uri="http://schemas.openxmlformats.org/drawingml/2006/table">
            <a:tbl>
              <a:tblPr/>
              <a:tblGrid>
                <a:gridCol w="338137"/>
                <a:gridCol w="338138"/>
                <a:gridCol w="334962"/>
                <a:gridCol w="339725"/>
                <a:gridCol w="338138"/>
                <a:gridCol w="338137"/>
                <a:gridCol w="338138"/>
                <a:gridCol w="334962"/>
                <a:gridCol w="342900"/>
                <a:gridCol w="333375"/>
                <a:gridCol w="339725"/>
                <a:gridCol w="338138"/>
                <a:gridCol w="339725"/>
                <a:gridCol w="336550"/>
                <a:gridCol w="334962"/>
                <a:gridCol w="339725"/>
                <a:gridCol w="336550"/>
                <a:gridCol w="339725"/>
                <a:gridCol w="338138"/>
                <a:gridCol w="334962"/>
                <a:gridCol w="341313"/>
                <a:gridCol w="334962"/>
                <a:gridCol w="342900"/>
                <a:gridCol w="334963"/>
                <a:gridCol w="338137"/>
                <a:gridCol w="338138"/>
              </a:tblGrid>
              <a:tr h="2555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A</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B</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C</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F</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H</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J</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K</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M</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Q</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V</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W</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X</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Y</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Z</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6553" name="Group 713"/>
          <p:cNvGraphicFramePr>
            <a:graphicFrameLocks noGrp="1"/>
          </p:cNvGraphicFramePr>
          <p:nvPr>
            <p:ph sz="quarter" idx="2"/>
          </p:nvPr>
        </p:nvGraphicFramePr>
        <p:xfrm>
          <a:off x="179388" y="6059488"/>
          <a:ext cx="2684462" cy="609600"/>
        </p:xfrm>
        <a:graphic>
          <a:graphicData uri="http://schemas.openxmlformats.org/drawingml/2006/table">
            <a:tbl>
              <a:tblPr/>
              <a:tblGrid>
                <a:gridCol w="334962"/>
                <a:gridCol w="338138"/>
                <a:gridCol w="331787"/>
                <a:gridCol w="338138"/>
                <a:gridCol w="334962"/>
                <a:gridCol w="338138"/>
                <a:gridCol w="334962"/>
                <a:gridCol w="333375"/>
              </a:tblGrid>
              <a:tr h="2889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A</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6558" name="Group 718"/>
          <p:cNvGraphicFramePr>
            <a:graphicFrameLocks noGrp="1"/>
          </p:cNvGraphicFramePr>
          <p:nvPr>
            <p:ph sz="quarter" idx="3"/>
          </p:nvPr>
        </p:nvGraphicFramePr>
        <p:xfrm>
          <a:off x="179388" y="4603750"/>
          <a:ext cx="3024187" cy="625475"/>
        </p:xfrm>
        <a:graphic>
          <a:graphicData uri="http://schemas.openxmlformats.org/drawingml/2006/table">
            <a:tbl>
              <a:tblPr/>
              <a:tblGrid>
                <a:gridCol w="334962"/>
                <a:gridCol w="338138"/>
                <a:gridCol w="331787"/>
                <a:gridCol w="338138"/>
                <a:gridCol w="334962"/>
                <a:gridCol w="338138"/>
                <a:gridCol w="334962"/>
                <a:gridCol w="333375"/>
                <a:gridCol w="339725"/>
              </a:tblGrid>
              <a:tr h="3206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K</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W</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6551" name="Group 711"/>
          <p:cNvGraphicFramePr>
            <a:graphicFrameLocks noGrp="1"/>
          </p:cNvGraphicFramePr>
          <p:nvPr>
            <p:ph sz="quarter" idx="4"/>
          </p:nvPr>
        </p:nvGraphicFramePr>
        <p:xfrm>
          <a:off x="179388" y="5340350"/>
          <a:ext cx="3024187" cy="609600"/>
        </p:xfrm>
        <a:graphic>
          <a:graphicData uri="http://schemas.openxmlformats.org/drawingml/2006/table">
            <a:tbl>
              <a:tblPr/>
              <a:tblGrid>
                <a:gridCol w="334962"/>
                <a:gridCol w="338138"/>
                <a:gridCol w="331787"/>
                <a:gridCol w="338138"/>
                <a:gridCol w="334962"/>
                <a:gridCol w="338138"/>
                <a:gridCol w="334962"/>
                <a:gridCol w="333375"/>
                <a:gridCol w="339725"/>
              </a:tblGrid>
              <a:tr h="2889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H</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W</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K</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8</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6544" name="Group 704"/>
          <p:cNvGraphicFramePr>
            <a:graphicFrameLocks noGrp="1"/>
          </p:cNvGraphicFramePr>
          <p:nvPr/>
        </p:nvGraphicFramePr>
        <p:xfrm>
          <a:off x="179388" y="3898900"/>
          <a:ext cx="2011362" cy="609600"/>
        </p:xfrm>
        <a:graphic>
          <a:graphicData uri="http://schemas.openxmlformats.org/drawingml/2006/table">
            <a:tbl>
              <a:tblPr/>
              <a:tblGrid>
                <a:gridCol w="334962"/>
                <a:gridCol w="336550"/>
                <a:gridCol w="331788"/>
                <a:gridCol w="336550"/>
                <a:gridCol w="334962"/>
                <a:gridCol w="336550"/>
              </a:tblGrid>
              <a:tr h="2841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K</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19</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547" name="Text Box 707"/>
          <p:cNvSpPr txBox="1">
            <a:spLocks noChangeArrowheads="1"/>
          </p:cNvSpPr>
          <p:nvPr/>
        </p:nvSpPr>
        <p:spPr bwMode="auto">
          <a:xfrm>
            <a:off x="3995738" y="3900488"/>
            <a:ext cx="647700" cy="608012"/>
          </a:xfrm>
          <a:prstGeom prst="rect">
            <a:avLst/>
          </a:prstGeom>
          <a:noFill/>
          <a:ln w="28575">
            <a:solidFill>
              <a:schemeClr val="tx1"/>
            </a:solidFill>
            <a:miter lim="800000"/>
            <a:headEnd/>
            <a:tailEnd/>
          </a:ln>
        </p:spPr>
        <p:txBody>
          <a:bodyPr>
            <a:spAutoFit/>
          </a:bodyPr>
          <a:lstStyle/>
          <a:p>
            <a:pPr algn="ctr">
              <a:spcBef>
                <a:spcPct val="50000"/>
              </a:spcBef>
            </a:pPr>
            <a:r>
              <a:rPr lang="en-US" sz="3200"/>
              <a:t>=</a:t>
            </a:r>
          </a:p>
        </p:txBody>
      </p:sp>
      <p:sp>
        <p:nvSpPr>
          <p:cNvPr id="36548" name="Text Box 708"/>
          <p:cNvSpPr txBox="1">
            <a:spLocks noChangeArrowheads="1"/>
          </p:cNvSpPr>
          <p:nvPr/>
        </p:nvSpPr>
        <p:spPr bwMode="auto">
          <a:xfrm>
            <a:off x="3995738" y="4605338"/>
            <a:ext cx="647700" cy="608012"/>
          </a:xfrm>
          <a:prstGeom prst="rect">
            <a:avLst/>
          </a:prstGeom>
          <a:noFill/>
          <a:ln w="28575">
            <a:solidFill>
              <a:schemeClr val="tx1"/>
            </a:solidFill>
            <a:miter lim="800000"/>
            <a:headEnd/>
            <a:tailEnd/>
          </a:ln>
        </p:spPr>
        <p:txBody>
          <a:bodyPr>
            <a:spAutoFit/>
          </a:bodyPr>
          <a:lstStyle/>
          <a:p>
            <a:pPr algn="ctr">
              <a:spcBef>
                <a:spcPct val="50000"/>
              </a:spcBef>
            </a:pPr>
            <a:r>
              <a:rPr lang="en-US" sz="3200"/>
              <a:t>=</a:t>
            </a:r>
          </a:p>
        </p:txBody>
      </p:sp>
      <p:sp>
        <p:nvSpPr>
          <p:cNvPr id="36549" name="Text Box 709"/>
          <p:cNvSpPr txBox="1">
            <a:spLocks noChangeArrowheads="1"/>
          </p:cNvSpPr>
          <p:nvPr/>
        </p:nvSpPr>
        <p:spPr bwMode="auto">
          <a:xfrm>
            <a:off x="3995738" y="5341938"/>
            <a:ext cx="647700" cy="608012"/>
          </a:xfrm>
          <a:prstGeom prst="rect">
            <a:avLst/>
          </a:prstGeom>
          <a:noFill/>
          <a:ln w="28575">
            <a:solidFill>
              <a:schemeClr val="tx1"/>
            </a:solidFill>
            <a:miter lim="800000"/>
            <a:headEnd/>
            <a:tailEnd/>
          </a:ln>
        </p:spPr>
        <p:txBody>
          <a:bodyPr>
            <a:spAutoFit/>
          </a:bodyPr>
          <a:lstStyle/>
          <a:p>
            <a:pPr algn="ctr">
              <a:spcBef>
                <a:spcPct val="50000"/>
              </a:spcBef>
            </a:pPr>
            <a:r>
              <a:rPr lang="en-US" sz="3200"/>
              <a:t>=</a:t>
            </a:r>
          </a:p>
        </p:txBody>
      </p:sp>
      <p:sp>
        <p:nvSpPr>
          <p:cNvPr id="36552" name="Text Box 712"/>
          <p:cNvSpPr txBox="1">
            <a:spLocks noChangeArrowheads="1"/>
          </p:cNvSpPr>
          <p:nvPr/>
        </p:nvSpPr>
        <p:spPr bwMode="auto">
          <a:xfrm>
            <a:off x="3995738" y="6061075"/>
            <a:ext cx="647700" cy="608013"/>
          </a:xfrm>
          <a:prstGeom prst="rect">
            <a:avLst/>
          </a:prstGeom>
          <a:noFill/>
          <a:ln w="28575">
            <a:solidFill>
              <a:schemeClr val="tx1"/>
            </a:solidFill>
            <a:miter lim="800000"/>
            <a:headEnd/>
            <a:tailEnd/>
          </a:ln>
        </p:spPr>
        <p:txBody>
          <a:bodyPr>
            <a:spAutoFit/>
          </a:bodyPr>
          <a:lstStyle/>
          <a:p>
            <a:pPr algn="ctr">
              <a:spcBef>
                <a:spcPct val="50000"/>
              </a:spcBef>
            </a:pPr>
            <a:r>
              <a:rPr lang="en-US" sz="3200"/>
              <a:t>=</a:t>
            </a:r>
          </a:p>
        </p:txBody>
      </p:sp>
      <p:sp>
        <p:nvSpPr>
          <p:cNvPr id="36554" name="Text Box 714"/>
          <p:cNvSpPr txBox="1">
            <a:spLocks noChangeArrowheads="1"/>
          </p:cNvSpPr>
          <p:nvPr/>
        </p:nvSpPr>
        <p:spPr bwMode="auto">
          <a:xfrm>
            <a:off x="5868988" y="3900488"/>
            <a:ext cx="1223962" cy="608012"/>
          </a:xfrm>
          <a:prstGeom prst="rect">
            <a:avLst/>
          </a:prstGeom>
          <a:noFill/>
          <a:ln w="28575">
            <a:solidFill>
              <a:schemeClr val="tx1"/>
            </a:solidFill>
            <a:miter lim="800000"/>
            <a:headEnd/>
            <a:tailEnd/>
          </a:ln>
        </p:spPr>
        <p:txBody>
          <a:bodyPr>
            <a:spAutoFit/>
          </a:bodyPr>
          <a:lstStyle/>
          <a:p>
            <a:pPr algn="ctr">
              <a:spcBef>
                <a:spcPct val="50000"/>
              </a:spcBef>
            </a:pPr>
            <a:r>
              <a:rPr lang="en-US" sz="3200" b="1"/>
              <a:t>82</a:t>
            </a:r>
          </a:p>
        </p:txBody>
      </p:sp>
      <p:sp>
        <p:nvSpPr>
          <p:cNvPr id="36555" name="Text Box 715"/>
          <p:cNvSpPr txBox="1">
            <a:spLocks noChangeArrowheads="1"/>
          </p:cNvSpPr>
          <p:nvPr/>
        </p:nvSpPr>
        <p:spPr bwMode="auto">
          <a:xfrm>
            <a:off x="5867400" y="4605338"/>
            <a:ext cx="1225550" cy="608012"/>
          </a:xfrm>
          <a:prstGeom prst="rect">
            <a:avLst/>
          </a:prstGeom>
          <a:noFill/>
          <a:ln w="28575">
            <a:solidFill>
              <a:schemeClr val="tx1"/>
            </a:solidFill>
            <a:miter lim="800000"/>
            <a:headEnd/>
            <a:tailEnd/>
          </a:ln>
        </p:spPr>
        <p:txBody>
          <a:bodyPr>
            <a:spAutoFit/>
          </a:bodyPr>
          <a:lstStyle/>
          <a:p>
            <a:pPr algn="ctr">
              <a:spcBef>
                <a:spcPct val="50000"/>
              </a:spcBef>
            </a:pPr>
            <a:r>
              <a:rPr lang="en-US" sz="3200" b="1"/>
              <a:t>96</a:t>
            </a:r>
          </a:p>
        </p:txBody>
      </p:sp>
      <p:sp>
        <p:nvSpPr>
          <p:cNvPr id="36556" name="Text Box 716"/>
          <p:cNvSpPr txBox="1">
            <a:spLocks noChangeArrowheads="1"/>
          </p:cNvSpPr>
          <p:nvPr/>
        </p:nvSpPr>
        <p:spPr bwMode="auto">
          <a:xfrm>
            <a:off x="5867400" y="5341938"/>
            <a:ext cx="1225550" cy="608012"/>
          </a:xfrm>
          <a:prstGeom prst="rect">
            <a:avLst/>
          </a:prstGeom>
          <a:noFill/>
          <a:ln w="28575">
            <a:solidFill>
              <a:schemeClr val="tx1"/>
            </a:solidFill>
            <a:miter lim="800000"/>
            <a:headEnd/>
            <a:tailEnd/>
          </a:ln>
        </p:spPr>
        <p:txBody>
          <a:bodyPr>
            <a:spAutoFit/>
          </a:bodyPr>
          <a:lstStyle/>
          <a:p>
            <a:pPr algn="ctr">
              <a:spcBef>
                <a:spcPct val="50000"/>
              </a:spcBef>
            </a:pPr>
            <a:r>
              <a:rPr lang="en-US" sz="3200" b="1"/>
              <a:t>98</a:t>
            </a:r>
          </a:p>
        </p:txBody>
      </p:sp>
      <p:sp>
        <p:nvSpPr>
          <p:cNvPr id="36557" name="Text Box 717"/>
          <p:cNvSpPr txBox="1">
            <a:spLocks noChangeArrowheads="1"/>
          </p:cNvSpPr>
          <p:nvPr/>
        </p:nvSpPr>
        <p:spPr bwMode="auto">
          <a:xfrm>
            <a:off x="5867400" y="6061075"/>
            <a:ext cx="1225550" cy="608013"/>
          </a:xfrm>
          <a:prstGeom prst="rect">
            <a:avLst/>
          </a:prstGeom>
          <a:noFill/>
          <a:ln w="28575">
            <a:solidFill>
              <a:schemeClr val="tx1"/>
            </a:solidFill>
            <a:miter lim="800000"/>
            <a:headEnd/>
            <a:tailEnd/>
          </a:ln>
        </p:spPr>
        <p:txBody>
          <a:bodyPr>
            <a:spAutoFit/>
          </a:bodyPr>
          <a:lstStyle/>
          <a:p>
            <a:pPr algn="ctr">
              <a:spcBef>
                <a:spcPct val="50000"/>
              </a:spcBef>
            </a:pPr>
            <a:r>
              <a:rPr lang="en-US" sz="3200" b="1">
                <a:solidFill>
                  <a:srgbClr val="FF0000"/>
                </a:solidFill>
              </a:rPr>
              <a:t>100</a:t>
            </a:r>
          </a:p>
        </p:txBody>
      </p:sp>
      <p:sp>
        <p:nvSpPr>
          <p:cNvPr id="36559" name="Text Box 719"/>
          <p:cNvSpPr txBox="1">
            <a:spLocks noChangeArrowheads="1"/>
          </p:cNvSpPr>
          <p:nvPr/>
        </p:nvSpPr>
        <p:spPr bwMode="auto">
          <a:xfrm>
            <a:off x="107950" y="1835150"/>
            <a:ext cx="8856663" cy="946150"/>
          </a:xfrm>
          <a:prstGeom prst="rect">
            <a:avLst/>
          </a:prstGeom>
          <a:noFill/>
          <a:ln w="9525">
            <a:noFill/>
            <a:miter lim="800000"/>
            <a:headEnd/>
            <a:tailEnd/>
          </a:ln>
        </p:spPr>
        <p:txBody>
          <a:bodyPr>
            <a:spAutoFit/>
          </a:bodyPr>
          <a:lstStyle/>
          <a:p>
            <a:pPr>
              <a:spcBef>
                <a:spcPct val="50000"/>
              </a:spcBef>
            </a:pPr>
            <a:r>
              <a:rPr lang="en-US" b="1"/>
              <a:t>Let each letter of the alphabetic has a value equals to it sequence of the alphabetical order:</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653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654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36547"/>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365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55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36548"/>
                                        </p:tgtEl>
                                        <p:attrNameLst>
                                          <p:attrName>style.visibility</p:attrName>
                                        </p:attrNameLst>
                                      </p:cBhvr>
                                      <p:to>
                                        <p:strVal val="visible"/>
                                      </p:to>
                                    </p:set>
                                  </p:childTnLst>
                                </p:cTn>
                              </p:par>
                              <p:par>
                                <p:cTn id="26" presetID="1" presetClass="entr" presetSubtype="0" fill="hold" grpId="0" nodeType="withEffect">
                                  <p:stCondLst>
                                    <p:cond delay="1000"/>
                                  </p:stCondLst>
                                  <p:childTnLst>
                                    <p:set>
                                      <p:cBhvr>
                                        <p:cTn id="27" dur="1" fill="hold">
                                          <p:stCondLst>
                                            <p:cond delay="0"/>
                                          </p:stCondLst>
                                        </p:cTn>
                                        <p:tgtEl>
                                          <p:spTgt spid="3655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655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500"/>
                                  </p:stCondLst>
                                  <p:childTnLst>
                                    <p:set>
                                      <p:cBhvr>
                                        <p:cTn id="34" dur="1" fill="hold">
                                          <p:stCondLst>
                                            <p:cond delay="0"/>
                                          </p:stCondLst>
                                        </p:cTn>
                                        <p:tgtEl>
                                          <p:spTgt spid="36549"/>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365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5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5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47" grpId="0" animBg="1"/>
      <p:bldP spid="36548" grpId="0" animBg="1"/>
      <p:bldP spid="36549" grpId="0" animBg="1"/>
      <p:bldP spid="36552" grpId="0" animBg="1"/>
      <p:bldP spid="36554" grpId="0" animBg="1"/>
      <p:bldP spid="36555" grpId="0" animBg="1"/>
      <p:bldP spid="36556" grpId="0" animBg="1"/>
      <p:bldP spid="36557" grpId="0" animBg="1"/>
      <p:bldP spid="365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 Death of a family member .&#10; Marriage or divorce.&#10; Births of a child.&#10; New job.&#10; Illness.&#10;The degree to which any of ..."/>
          <p:cNvPicPr>
            <a:picLocks noChangeAspect="1" noChangeArrowheads="1"/>
          </p:cNvPicPr>
          <p:nvPr/>
        </p:nvPicPr>
        <p:blipFill>
          <a:blip r:embed="rId2"/>
          <a:srcRect/>
          <a:stretch>
            <a:fillRect/>
          </a:stretch>
        </p:blipFill>
        <p:spPr bwMode="auto">
          <a:xfrm>
            <a:off x="357158" y="-1"/>
            <a:ext cx="8429684" cy="632887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404813"/>
            <a:ext cx="8229600" cy="595312"/>
          </a:xfrm>
        </p:spPr>
        <p:txBody>
          <a:bodyPr>
            <a:normAutofit fontScale="90000"/>
          </a:bodyPr>
          <a:lstStyle/>
          <a:p>
            <a:pPr eaLnBrk="1" hangingPunct="1"/>
            <a:r>
              <a:rPr lang="en-US" sz="3600" b="1" dirty="0" smtClean="0">
                <a:solidFill>
                  <a:srgbClr val="C00000"/>
                </a:solidFill>
              </a:rPr>
              <a:t>THE </a:t>
            </a:r>
            <a:r>
              <a:rPr lang="en-US" sz="3600" b="1" u="sng" dirty="0" smtClean="0">
                <a:solidFill>
                  <a:srgbClr val="C00000"/>
                </a:solidFill>
              </a:rPr>
              <a:t>CAN DO</a:t>
            </a:r>
            <a:r>
              <a:rPr lang="en-US" sz="3600" b="1" dirty="0" smtClean="0">
                <a:solidFill>
                  <a:srgbClr val="C00000"/>
                </a:solidFill>
              </a:rPr>
              <a:t> ATTITUDE</a:t>
            </a:r>
          </a:p>
        </p:txBody>
      </p:sp>
      <p:sp>
        <p:nvSpPr>
          <p:cNvPr id="44035" name="Rectangle 3"/>
          <p:cNvSpPr>
            <a:spLocks noGrp="1" noChangeArrowheads="1"/>
          </p:cNvSpPr>
          <p:nvPr>
            <p:ph type="body" idx="1"/>
          </p:nvPr>
        </p:nvSpPr>
        <p:spPr>
          <a:xfrm>
            <a:off x="457200" y="1981200"/>
            <a:ext cx="8229600" cy="4616450"/>
          </a:xfrm>
        </p:spPr>
        <p:txBody>
          <a:bodyPr/>
          <a:lstStyle/>
          <a:p>
            <a:pPr eaLnBrk="1" hangingPunct="1"/>
            <a:r>
              <a:rPr lang="en-US" sz="2800" b="1" dirty="0" smtClean="0"/>
              <a:t>You </a:t>
            </a:r>
            <a:r>
              <a:rPr lang="en-US" sz="2800" b="1" u="sng" dirty="0" smtClean="0">
                <a:solidFill>
                  <a:srgbClr val="FF0000"/>
                </a:solidFill>
              </a:rPr>
              <a:t>CAN DO</a:t>
            </a:r>
            <a:r>
              <a:rPr lang="en-US" sz="2800" b="1" dirty="0" smtClean="0"/>
              <a:t> everything, but not all at once.</a:t>
            </a:r>
          </a:p>
          <a:p>
            <a:pPr eaLnBrk="1" hangingPunct="1"/>
            <a:r>
              <a:rPr lang="en-US" sz="2800" b="1" dirty="0" smtClean="0"/>
              <a:t>You </a:t>
            </a:r>
            <a:r>
              <a:rPr lang="en-US" sz="2800" b="1" u="sng" dirty="0" smtClean="0">
                <a:solidFill>
                  <a:srgbClr val="FF0000"/>
                </a:solidFill>
              </a:rPr>
              <a:t>CAN DO</a:t>
            </a:r>
            <a:r>
              <a:rPr lang="en-US" sz="2800" b="1" dirty="0" smtClean="0"/>
              <a:t> everything, if it’s important enough for you to do.</a:t>
            </a:r>
          </a:p>
          <a:p>
            <a:pPr eaLnBrk="1" hangingPunct="1"/>
            <a:r>
              <a:rPr lang="en-US" sz="2800" b="1" dirty="0" smtClean="0"/>
              <a:t>You </a:t>
            </a:r>
            <a:r>
              <a:rPr lang="en-US" sz="2800" b="1" u="sng" dirty="0" smtClean="0">
                <a:solidFill>
                  <a:srgbClr val="FF0000"/>
                </a:solidFill>
              </a:rPr>
              <a:t>CAN DO</a:t>
            </a:r>
            <a:r>
              <a:rPr lang="en-US" sz="2800" b="1" dirty="0" smtClean="0"/>
              <a:t> everything, but you may not be the best at everything.</a:t>
            </a:r>
          </a:p>
          <a:p>
            <a:pPr eaLnBrk="1" hangingPunct="1"/>
            <a:r>
              <a:rPr lang="en-US" sz="2800" b="1" dirty="0" smtClean="0"/>
              <a:t>You </a:t>
            </a:r>
            <a:r>
              <a:rPr lang="en-US" sz="2800" b="1" u="sng" dirty="0" smtClean="0">
                <a:solidFill>
                  <a:srgbClr val="FF0000"/>
                </a:solidFill>
              </a:rPr>
              <a:t>CAN DO</a:t>
            </a:r>
            <a:r>
              <a:rPr lang="en-US" sz="2800" b="1" dirty="0" smtClean="0"/>
              <a:t> everything, but there will be limitations.</a:t>
            </a:r>
          </a:p>
          <a:p>
            <a:pPr eaLnBrk="1" hangingPunct="1"/>
            <a:r>
              <a:rPr lang="en-US" sz="2800" b="1" dirty="0" smtClean="0"/>
              <a:t>You </a:t>
            </a:r>
            <a:r>
              <a:rPr lang="en-US" sz="2800" b="1" u="sng" dirty="0" smtClean="0">
                <a:solidFill>
                  <a:srgbClr val="FF0000"/>
                </a:solidFill>
              </a:rPr>
              <a:t>CAN DO</a:t>
            </a:r>
            <a:r>
              <a:rPr lang="en-US" sz="2800" b="1" dirty="0" smtClean="0"/>
              <a:t> everything, but you’ll need help.</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403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4035">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575" y="333375"/>
            <a:ext cx="8229600" cy="719138"/>
          </a:xfrm>
        </p:spPr>
        <p:txBody>
          <a:bodyPr/>
          <a:lstStyle/>
          <a:p>
            <a:pPr eaLnBrk="1" hangingPunct="1"/>
            <a:r>
              <a:rPr lang="en-US" sz="3200" b="1" smtClean="0">
                <a:solidFill>
                  <a:schemeClr val="bg1"/>
                </a:solidFill>
              </a:rPr>
              <a:t>BEST QUOTES ON POSITIVE ATTITUDE</a:t>
            </a:r>
          </a:p>
        </p:txBody>
      </p:sp>
      <p:sp>
        <p:nvSpPr>
          <p:cNvPr id="48131" name="Rectangle 3"/>
          <p:cNvSpPr>
            <a:spLocks noGrp="1" noChangeArrowheads="1"/>
          </p:cNvSpPr>
          <p:nvPr>
            <p:ph type="body" idx="1"/>
          </p:nvPr>
        </p:nvSpPr>
        <p:spPr/>
        <p:txBody>
          <a:bodyPr/>
          <a:lstStyle/>
          <a:p>
            <a:pPr eaLnBrk="1" hangingPunct="1">
              <a:lnSpc>
                <a:spcPct val="90000"/>
              </a:lnSpc>
            </a:pPr>
            <a:r>
              <a:rPr lang="en-US" sz="2800" b="1" dirty="0" smtClean="0"/>
              <a:t>A positive thought is the seed of a positive result.</a:t>
            </a:r>
          </a:p>
          <a:p>
            <a:pPr eaLnBrk="1" hangingPunct="1">
              <a:lnSpc>
                <a:spcPct val="90000"/>
              </a:lnSpc>
            </a:pPr>
            <a:r>
              <a:rPr lang="en-US" sz="2800" b="1" dirty="0" smtClean="0"/>
              <a:t>If you don’t like something, change it.  If you can’t change it, change your attitude.  Don’t complain.</a:t>
            </a:r>
          </a:p>
          <a:p>
            <a:pPr eaLnBrk="1" hangingPunct="1">
              <a:lnSpc>
                <a:spcPct val="90000"/>
              </a:lnSpc>
            </a:pPr>
            <a:r>
              <a:rPr lang="en-US" sz="2800" b="1" dirty="0" smtClean="0"/>
              <a:t>The most significant change in a person’s life is a change of attitude. Right attitudes produce right actions.</a:t>
            </a:r>
          </a:p>
          <a:p>
            <a:pPr eaLnBrk="1" hangingPunct="1">
              <a:lnSpc>
                <a:spcPct val="90000"/>
              </a:lnSpc>
            </a:pPr>
            <a:r>
              <a:rPr lang="en-US" sz="2800" b="1" dirty="0" smtClean="0"/>
              <a:t>If you really want to be happy, nobody can stop you except God.</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8131">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63575" y="333375"/>
            <a:ext cx="8229600" cy="719138"/>
          </a:xfrm>
        </p:spPr>
        <p:txBody>
          <a:bodyPr/>
          <a:lstStyle/>
          <a:p>
            <a:pPr eaLnBrk="1" hangingPunct="1"/>
            <a:r>
              <a:rPr lang="en-US" sz="3200" b="1" smtClean="0">
                <a:solidFill>
                  <a:schemeClr val="bg1"/>
                </a:solidFill>
              </a:rPr>
              <a:t>BEST QUOTES ON POSITIVE ATTITUDE</a:t>
            </a:r>
          </a:p>
        </p:txBody>
      </p:sp>
      <p:sp>
        <p:nvSpPr>
          <p:cNvPr id="49155" name="Rectangle 3"/>
          <p:cNvSpPr>
            <a:spLocks noGrp="1" noChangeArrowheads="1"/>
          </p:cNvSpPr>
          <p:nvPr>
            <p:ph type="body" idx="1"/>
          </p:nvPr>
        </p:nvSpPr>
        <p:spPr>
          <a:xfrm>
            <a:off x="5786446" y="357166"/>
            <a:ext cx="2962267" cy="6286544"/>
          </a:xfrm>
        </p:spPr>
        <p:txBody>
          <a:bodyPr>
            <a:normAutofit fontScale="77500" lnSpcReduction="20000"/>
          </a:bodyPr>
          <a:lstStyle/>
          <a:p>
            <a:pPr algn="just" eaLnBrk="1" hangingPunct="1"/>
            <a:r>
              <a:rPr lang="en-US" sz="2800" b="1" dirty="0" smtClean="0"/>
              <a:t>Whether a glass if half-full or half-empty, depends on the attitude of the person looking at it.</a:t>
            </a:r>
          </a:p>
          <a:p>
            <a:pPr algn="just" eaLnBrk="1" hangingPunct="1"/>
            <a:endParaRPr lang="en-US" sz="2800" b="1" dirty="0" smtClean="0"/>
          </a:p>
          <a:p>
            <a:pPr algn="just" eaLnBrk="1" hangingPunct="1"/>
            <a:r>
              <a:rPr lang="en-US" sz="2800" b="1" dirty="0" smtClean="0"/>
              <a:t>There is a better way for everything.  Find it.</a:t>
            </a:r>
          </a:p>
          <a:p>
            <a:pPr algn="just" eaLnBrk="1" hangingPunct="1"/>
            <a:endParaRPr lang="en-US" sz="2800" b="1" dirty="0" smtClean="0"/>
          </a:p>
          <a:p>
            <a:pPr algn="just" eaLnBrk="1" hangingPunct="1"/>
            <a:r>
              <a:rPr lang="en-US" sz="2800" b="1" dirty="0" smtClean="0"/>
              <a:t>A positive attitude is not a destination.  It is a way of life.</a:t>
            </a:r>
          </a:p>
          <a:p>
            <a:pPr algn="just" eaLnBrk="1" hangingPunct="1"/>
            <a:endParaRPr lang="en-US" sz="2800" b="1" dirty="0" smtClean="0"/>
          </a:p>
          <a:p>
            <a:pPr algn="just" eaLnBrk="1" hangingPunct="1"/>
            <a:r>
              <a:rPr lang="en-US" sz="2800" b="1" dirty="0" smtClean="0"/>
              <a:t>The difference between a successful person and others is not a lack of knowledge, but rather a lack of will.</a:t>
            </a:r>
          </a:p>
        </p:txBody>
      </p:sp>
      <p:sp>
        <p:nvSpPr>
          <p:cNvPr id="8194" name="AutoShape 2" descr="Are you a glass-half-full person? (Everyday Idioms) – About Words –  Cambridge Dictionaries Online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Are you a glass-half-full person? (Everyday Idioms) – About Words –  Cambridge Dictionaries Online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Are you a glass-half-full person? (Everyday Idioms) – About Words –  Cambridge Dictionaries Online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9" name="Picture 7" descr="C:\Users\DELL\Desktop\glass-half-full.jpg"/>
          <p:cNvPicPr>
            <a:picLocks noChangeAspect="1" noChangeArrowheads="1"/>
          </p:cNvPicPr>
          <p:nvPr/>
        </p:nvPicPr>
        <p:blipFill>
          <a:blip r:embed="rId3"/>
          <a:srcRect/>
          <a:stretch>
            <a:fillRect/>
          </a:stretch>
        </p:blipFill>
        <p:spPr bwMode="auto">
          <a:xfrm>
            <a:off x="142844" y="214290"/>
            <a:ext cx="5643602" cy="6429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915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9155">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63575" y="333375"/>
            <a:ext cx="8229600" cy="719138"/>
          </a:xfrm>
        </p:spPr>
        <p:txBody>
          <a:bodyPr/>
          <a:lstStyle/>
          <a:p>
            <a:pPr eaLnBrk="1" hangingPunct="1"/>
            <a:r>
              <a:rPr lang="en-US" sz="3200" b="1" dirty="0" smtClean="0">
                <a:solidFill>
                  <a:srgbClr val="C00000"/>
                </a:solidFill>
              </a:rPr>
              <a:t>BEST QUOTES ON POSITIVE ATTITUDE</a:t>
            </a:r>
          </a:p>
        </p:txBody>
      </p:sp>
      <p:sp>
        <p:nvSpPr>
          <p:cNvPr id="50179" name="Rectangle 3"/>
          <p:cNvSpPr>
            <a:spLocks noGrp="1" noChangeArrowheads="1"/>
          </p:cNvSpPr>
          <p:nvPr>
            <p:ph type="body" idx="1"/>
          </p:nvPr>
        </p:nvSpPr>
        <p:spPr>
          <a:xfrm>
            <a:off x="323850" y="1643050"/>
            <a:ext cx="8569325" cy="4857784"/>
          </a:xfrm>
        </p:spPr>
        <p:txBody>
          <a:bodyPr/>
          <a:lstStyle/>
          <a:p>
            <a:pPr eaLnBrk="1" hangingPunct="1"/>
            <a:r>
              <a:rPr lang="en-US" sz="2800" b="1" dirty="0" smtClean="0"/>
              <a:t>The positive thinker sees the invisible, feels the intangible, and achieves the impossible.</a:t>
            </a:r>
          </a:p>
          <a:p>
            <a:pPr eaLnBrk="1" hangingPunct="1"/>
            <a:r>
              <a:rPr lang="en-US" sz="2800" b="1" dirty="0" smtClean="0"/>
              <a:t>The man with confidence in himself gains the confidence of others.</a:t>
            </a:r>
          </a:p>
          <a:p>
            <a:pPr eaLnBrk="1" hangingPunct="1"/>
            <a:r>
              <a:rPr lang="en-US" sz="2800" b="1" dirty="0" smtClean="0"/>
              <a:t>You will only go as far as you think you can go.</a:t>
            </a:r>
          </a:p>
          <a:p>
            <a:pPr eaLnBrk="1" hangingPunct="1"/>
            <a:r>
              <a:rPr lang="en-US" sz="2800" b="1" dirty="0" smtClean="0"/>
              <a:t>The biggest mistake of all is to avoid situations in which you might make a mistake.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017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63575" y="333375"/>
            <a:ext cx="8229600" cy="719138"/>
          </a:xfrm>
        </p:spPr>
        <p:txBody>
          <a:bodyPr/>
          <a:lstStyle/>
          <a:p>
            <a:pPr eaLnBrk="1" hangingPunct="1"/>
            <a:r>
              <a:rPr lang="en-US" sz="3200" b="1" dirty="0" smtClean="0">
                <a:solidFill>
                  <a:srgbClr val="C00000"/>
                </a:solidFill>
              </a:rPr>
              <a:t>BEST QUOTES ON POSITIVE ATTITUDE</a:t>
            </a:r>
          </a:p>
        </p:txBody>
      </p:sp>
      <p:sp>
        <p:nvSpPr>
          <p:cNvPr id="51203" name="Rectangle 3"/>
          <p:cNvSpPr>
            <a:spLocks noGrp="1" noChangeArrowheads="1"/>
          </p:cNvSpPr>
          <p:nvPr>
            <p:ph type="body" idx="1"/>
          </p:nvPr>
        </p:nvSpPr>
        <p:spPr/>
        <p:txBody>
          <a:bodyPr/>
          <a:lstStyle/>
          <a:p>
            <a:pPr eaLnBrk="1" hangingPunct="1"/>
            <a:r>
              <a:rPr lang="en-US" sz="2800" b="1" dirty="0" smtClean="0"/>
              <a:t>A positive attitude is like a magnet for positive results.</a:t>
            </a:r>
          </a:p>
          <a:p>
            <a:pPr eaLnBrk="1" hangingPunct="1"/>
            <a:r>
              <a:rPr lang="en-US" sz="2800" b="1" dirty="0" smtClean="0"/>
              <a:t>Our life is a reflection of our attitudes.</a:t>
            </a:r>
          </a:p>
          <a:p>
            <a:pPr eaLnBrk="1" hangingPunct="1"/>
            <a:r>
              <a:rPr lang="en-US" sz="2800" b="1" dirty="0" smtClean="0"/>
              <a:t>Positive attitudes create a chain reaction of positive thoughts.</a:t>
            </a:r>
          </a:p>
          <a:p>
            <a:pPr eaLnBrk="1" hangingPunct="1"/>
            <a:r>
              <a:rPr lang="en-US" sz="2800" b="1" dirty="0" smtClean="0"/>
              <a:t>Attitude, not aptitude, determines your altitude.</a:t>
            </a:r>
          </a:p>
          <a:p>
            <a:pPr eaLnBrk="1" hangingPunct="1"/>
            <a:r>
              <a:rPr lang="en-US" sz="2800" b="1" dirty="0" smtClean="0"/>
              <a:t>No man fails if he does his best.</a:t>
            </a:r>
          </a:p>
          <a:p>
            <a:pPr eaLnBrk="1" hangingPunct="1"/>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120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120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120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8&#10;What is attitude for different people&#10;• The way I behave with others or other&#10;behave with me.&#10;• Positive or negative tho..."/>
          <p:cNvPicPr>
            <a:picLocks noChangeAspect="1" noChangeArrowheads="1"/>
          </p:cNvPicPr>
          <p:nvPr/>
        </p:nvPicPr>
        <p:blipFill>
          <a:blip r:embed="rId2"/>
          <a:srcRect/>
          <a:stretch>
            <a:fillRect/>
          </a:stretch>
        </p:blipFill>
        <p:spPr bwMode="auto">
          <a:xfrm>
            <a:off x="357158" y="285727"/>
            <a:ext cx="8501122" cy="638250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3575" y="333375"/>
            <a:ext cx="8229600" cy="719138"/>
          </a:xfrm>
        </p:spPr>
        <p:txBody>
          <a:bodyPr/>
          <a:lstStyle/>
          <a:p>
            <a:pPr eaLnBrk="1" hangingPunct="1"/>
            <a:r>
              <a:rPr lang="en-US" sz="3200" b="1" dirty="0" smtClean="0">
                <a:solidFill>
                  <a:srgbClr val="C00000"/>
                </a:solidFill>
              </a:rPr>
              <a:t>BEST QUOTES ON POSITIVE ATTITUDE</a:t>
            </a:r>
          </a:p>
        </p:txBody>
      </p:sp>
      <p:sp>
        <p:nvSpPr>
          <p:cNvPr id="52227" name="Rectangle 3"/>
          <p:cNvSpPr>
            <a:spLocks noGrp="1" noChangeArrowheads="1"/>
          </p:cNvSpPr>
          <p:nvPr>
            <p:ph type="body" idx="1"/>
          </p:nvPr>
        </p:nvSpPr>
        <p:spPr/>
        <p:txBody>
          <a:bodyPr/>
          <a:lstStyle/>
          <a:p>
            <a:pPr eaLnBrk="1" hangingPunct="1"/>
            <a:r>
              <a:rPr lang="en-US" sz="2800" b="1" smtClean="0"/>
              <a:t>Sooner or later, those who win are those who think they can.</a:t>
            </a:r>
          </a:p>
          <a:p>
            <a:pPr eaLnBrk="1" hangingPunct="1"/>
            <a:r>
              <a:rPr lang="en-US" sz="2800" b="1" smtClean="0"/>
              <a:t>A creative attitude is the fuel of progress and growth.</a:t>
            </a:r>
          </a:p>
          <a:p>
            <a:pPr eaLnBrk="1" hangingPunct="1"/>
            <a:r>
              <a:rPr lang="en-US" sz="2800" b="1" smtClean="0"/>
              <a:t>Either I will find a way, or I will make one.</a:t>
            </a:r>
          </a:p>
          <a:p>
            <a:pPr eaLnBrk="1" hangingPunct="1"/>
            <a:r>
              <a:rPr lang="en-US" sz="2800" b="1" smtClean="0"/>
              <a:t>Be the change you want to see in this world.</a:t>
            </a:r>
          </a:p>
          <a:p>
            <a:pPr eaLnBrk="1" hangingPunct="1"/>
            <a:r>
              <a:rPr lang="en-US" sz="2800" b="1" smtClean="0"/>
              <a:t>Forgive others and you will be forgiven.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2227">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2227">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3250" name="Picture 2" descr="19&#10;• CHANGEABLE: Attitude is based on&#10;beliefs, thus it can be changed with&#10;persuasion or experience.&#10;• PERCEPTION OF OTHER..."/>
          <p:cNvPicPr>
            <a:picLocks noChangeAspect="1" noChangeArrowheads="1"/>
          </p:cNvPicPr>
          <p:nvPr/>
        </p:nvPicPr>
        <p:blipFill>
          <a:blip r:embed="rId2"/>
          <a:srcRect/>
          <a:stretch>
            <a:fillRect/>
          </a:stretch>
        </p:blipFill>
        <p:spPr bwMode="auto">
          <a:xfrm>
            <a:off x="285720" y="285728"/>
            <a:ext cx="8643998" cy="648977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20&#10;Understanding Attitude - 2&#10;• IT IS POSITIVE OR NEGATIVE:&#10;Positive one represents liking of a&#10;person, place, thing or ev..."/>
          <p:cNvPicPr>
            <a:picLocks noChangeAspect="1" noChangeArrowheads="1"/>
          </p:cNvPicPr>
          <p:nvPr/>
        </p:nvPicPr>
        <p:blipFill>
          <a:blip r:embed="rId2"/>
          <a:srcRect/>
          <a:stretch>
            <a:fillRect/>
          </a:stretch>
        </p:blipFill>
        <p:spPr bwMode="auto">
          <a:xfrm>
            <a:off x="357158" y="214289"/>
            <a:ext cx="8429684" cy="6328871"/>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Assertiveness</a:t>
            </a:r>
            <a:r>
              <a:rPr lang="en-US" dirty="0" smtClean="0">
                <a:solidFill>
                  <a:srgbClr val="C00000"/>
                </a:solidFill>
              </a:rPr>
              <a:t> </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Assertiveness</a:t>
            </a:r>
            <a:r>
              <a:rPr lang="en-US" dirty="0" smtClean="0"/>
              <a:t> means encouraging others to be open and honest about their views, wishes and feelings, so that both parties act appropriately. </a:t>
            </a:r>
          </a:p>
          <a:p>
            <a:r>
              <a:rPr lang="en-US" b="1" dirty="0" smtClean="0"/>
              <a:t>Assertive </a:t>
            </a:r>
            <a:r>
              <a:rPr lang="en-US" b="1" dirty="0" err="1" smtClean="0"/>
              <a:t>behaviour</a:t>
            </a:r>
            <a:r>
              <a:rPr lang="en-US" dirty="0" smtClean="0"/>
              <a:t> includes: Being open in expressing wishes, thoughts and feelings and encouraging others to do likewise. See our page on Managing Emotions.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Internal stressors&#10; "/>
          <p:cNvPicPr>
            <a:picLocks noChangeAspect="1" noChangeArrowheads="1"/>
          </p:cNvPicPr>
          <p:nvPr/>
        </p:nvPicPr>
        <p:blipFill>
          <a:blip r:embed="rId2"/>
          <a:srcRect/>
          <a:stretch>
            <a:fillRect/>
          </a:stretch>
        </p:blipFill>
        <p:spPr bwMode="auto">
          <a:xfrm>
            <a:off x="214282" y="0"/>
            <a:ext cx="8572560" cy="643614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Assertiveness</a:t>
            </a:r>
            <a:endParaRPr lang="en-US" b="1" dirty="0">
              <a:solidFill>
                <a:srgbClr val="C00000"/>
              </a:solidFill>
            </a:endParaRPr>
          </a:p>
        </p:txBody>
      </p:sp>
      <p:sp>
        <p:nvSpPr>
          <p:cNvPr id="3" name="Content Placeholder 2"/>
          <p:cNvSpPr>
            <a:spLocks noGrp="1"/>
          </p:cNvSpPr>
          <p:nvPr>
            <p:ph idx="1"/>
          </p:nvPr>
        </p:nvSpPr>
        <p:spPr/>
        <p:txBody>
          <a:bodyPr/>
          <a:lstStyle/>
          <a:p>
            <a:endParaRPr lang="en-US" dirty="0"/>
          </a:p>
        </p:txBody>
      </p:sp>
      <p:pic>
        <p:nvPicPr>
          <p:cNvPr id="37890" name="Picture 2" descr="ASSERTIVENESS Assertive behavior: - ppt download"/>
          <p:cNvPicPr>
            <a:picLocks noChangeAspect="1" noChangeArrowheads="1"/>
          </p:cNvPicPr>
          <p:nvPr/>
        </p:nvPicPr>
        <p:blipFill>
          <a:blip r:embed="rId2"/>
          <a:srcRect/>
          <a:stretch>
            <a:fillRect/>
          </a:stretch>
        </p:blipFill>
        <p:spPr bwMode="auto">
          <a:xfrm>
            <a:off x="214282" y="214290"/>
            <a:ext cx="8501122" cy="6375842"/>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02402" name="AutoShape 2" descr="The difference between passive, aggressive and assertive behaviour -  Thoughts on Life and Lo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04" name="AutoShape 4" descr="The difference between passive, aggressive and assertive behaviour -  Thoughts on Life and Lo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06" name="Picture 6" descr="passive aggressive assertive"/>
          <p:cNvPicPr>
            <a:picLocks noChangeAspect="1" noChangeArrowheads="1"/>
          </p:cNvPicPr>
          <p:nvPr/>
        </p:nvPicPr>
        <p:blipFill>
          <a:blip r:embed="rId2"/>
          <a:srcRect/>
          <a:stretch>
            <a:fillRect/>
          </a:stretch>
        </p:blipFill>
        <p:spPr bwMode="auto">
          <a:xfrm>
            <a:off x="0" y="0"/>
            <a:ext cx="8912109" cy="6429396"/>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descr="A Model of Assertiveness for Purposeful Conservation – The Conservation  Leader"/>
          <p:cNvPicPr>
            <a:picLocks noChangeAspect="1" noChangeArrowheads="1"/>
          </p:cNvPicPr>
          <p:nvPr/>
        </p:nvPicPr>
        <p:blipFill>
          <a:blip r:embed="rId2"/>
          <a:srcRect/>
          <a:stretch>
            <a:fillRect/>
          </a:stretch>
        </p:blipFill>
        <p:spPr bwMode="auto">
          <a:xfrm>
            <a:off x="428596" y="188896"/>
            <a:ext cx="8358246" cy="6562531"/>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descr="SofemaOnline Considers Techniques to support the Development of an Assertive  Behaviour - Sofema Aviation ServicesSofema Aviation Services"/>
          <p:cNvPicPr>
            <a:picLocks noChangeAspect="1" noChangeArrowheads="1"/>
          </p:cNvPicPr>
          <p:nvPr/>
        </p:nvPicPr>
        <p:blipFill>
          <a:blip r:embed="rId2"/>
          <a:srcRect/>
          <a:stretch>
            <a:fillRect/>
          </a:stretch>
        </p:blipFill>
        <p:spPr bwMode="auto">
          <a:xfrm>
            <a:off x="285720" y="214290"/>
            <a:ext cx="8433043" cy="621510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Achievement Motivation </a:t>
            </a:r>
            <a:endParaRPr lang="en-US" b="1" dirty="0">
              <a:solidFill>
                <a:srgbClr val="C00000"/>
              </a:solidFill>
            </a:endParaRPr>
          </a:p>
        </p:txBody>
      </p:sp>
      <p:sp>
        <p:nvSpPr>
          <p:cNvPr id="3" name="Content Placeholder 2"/>
          <p:cNvSpPr>
            <a:spLocks noGrp="1"/>
          </p:cNvSpPr>
          <p:nvPr>
            <p:ph idx="1"/>
          </p:nvPr>
        </p:nvSpPr>
        <p:spPr/>
        <p:txBody>
          <a:bodyPr/>
          <a:lstStyle/>
          <a:p>
            <a:r>
              <a:rPr lang="en-US" b="1" dirty="0" smtClean="0"/>
              <a:t>Achievement motivation</a:t>
            </a:r>
            <a:r>
              <a:rPr lang="en-US" dirty="0" smtClean="0"/>
              <a:t> typically refers to the level of one's </a:t>
            </a:r>
            <a:r>
              <a:rPr lang="en-US" b="1" dirty="0" smtClean="0"/>
              <a:t>motivation</a:t>
            </a:r>
            <a:r>
              <a:rPr lang="en-US" dirty="0" smtClean="0"/>
              <a:t> to engage in </a:t>
            </a:r>
            <a:r>
              <a:rPr lang="en-US" b="1" dirty="0" smtClean="0"/>
              <a:t>achievement</a:t>
            </a:r>
            <a:r>
              <a:rPr lang="en-US" dirty="0" smtClean="0"/>
              <a:t>. behaviors, based on the interaction of such parameters as need for </a:t>
            </a:r>
            <a:r>
              <a:rPr lang="en-US" b="1" dirty="0" smtClean="0"/>
              <a:t>achievement</a:t>
            </a:r>
            <a:r>
              <a:rPr lang="en-US" dirty="0" smtClean="0"/>
              <a:t>, expectancy of success, and the incentive value of success.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8546" name="Picture 2" descr="Achievement motivation and motivation a2 2014"/>
          <p:cNvPicPr>
            <a:picLocks noChangeAspect="1" noChangeArrowheads="1"/>
          </p:cNvPicPr>
          <p:nvPr/>
        </p:nvPicPr>
        <p:blipFill>
          <a:blip r:embed="rId2"/>
          <a:srcRect/>
          <a:stretch>
            <a:fillRect/>
          </a:stretch>
        </p:blipFill>
        <p:spPr bwMode="auto">
          <a:xfrm>
            <a:off x="214282" y="-1"/>
            <a:ext cx="8501122" cy="638250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7522" name="Picture 2" descr="Myers' PSYCHOLOGY (7th Ed) - ppt download"/>
          <p:cNvPicPr>
            <a:picLocks noChangeAspect="1" noChangeArrowheads="1"/>
          </p:cNvPicPr>
          <p:nvPr/>
        </p:nvPicPr>
        <p:blipFill>
          <a:blip r:embed="rId2"/>
          <a:srcRect/>
          <a:stretch>
            <a:fillRect/>
          </a:stretch>
        </p:blipFill>
        <p:spPr bwMode="auto">
          <a:xfrm>
            <a:off x="285720" y="0"/>
            <a:ext cx="8501122" cy="637584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6498" name="Picture 2" descr="Motivation and theories of motivation"/>
          <p:cNvPicPr>
            <a:picLocks noChangeAspect="1" noChangeArrowheads="1"/>
          </p:cNvPicPr>
          <p:nvPr/>
        </p:nvPicPr>
        <p:blipFill>
          <a:blip r:embed="rId2"/>
          <a:srcRect/>
          <a:stretch>
            <a:fillRect/>
          </a:stretch>
        </p:blipFill>
        <p:spPr bwMode="auto">
          <a:xfrm>
            <a:off x="214282" y="0"/>
            <a:ext cx="8886924" cy="6429396"/>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9570" name="Picture 2" descr="Understanding Motivation"/>
          <p:cNvPicPr>
            <a:picLocks noChangeAspect="1" noChangeArrowheads="1"/>
          </p:cNvPicPr>
          <p:nvPr/>
        </p:nvPicPr>
        <p:blipFill>
          <a:blip r:embed="rId2"/>
          <a:srcRect/>
          <a:stretch>
            <a:fillRect/>
          </a:stretch>
        </p:blipFill>
        <p:spPr bwMode="auto">
          <a:xfrm>
            <a:off x="0" y="0"/>
            <a:ext cx="9144000" cy="6704288"/>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Techniques for Managing Stress</a:t>
            </a:r>
            <a:endParaRPr lang="en-US" dirty="0"/>
          </a:p>
        </p:txBody>
      </p:sp>
      <p:sp>
        <p:nvSpPr>
          <p:cNvPr id="3" name="Content Placeholder 2"/>
          <p:cNvSpPr>
            <a:spLocks noGrp="1"/>
          </p:cNvSpPr>
          <p:nvPr>
            <p:ph idx="1"/>
          </p:nvPr>
        </p:nvSpPr>
        <p:spPr/>
        <p:txBody>
          <a:bodyPr/>
          <a:lstStyle/>
          <a:p>
            <a:r>
              <a:rPr lang="en-US" b="1" dirty="0" smtClean="0"/>
              <a:t>What is stress?</a:t>
            </a:r>
          </a:p>
          <a:p>
            <a:r>
              <a:rPr lang="en-US" dirty="0" smtClean="0"/>
              <a:t>Stress is the “psychological, physiological and </a:t>
            </a:r>
            <a:r>
              <a:rPr lang="en-US" dirty="0" err="1" smtClean="0"/>
              <a:t>behavioural</a:t>
            </a:r>
            <a:r>
              <a:rPr lang="en-US" dirty="0" smtClean="0"/>
              <a:t> response by an individual when they perceive a lack of equilibrium between the demands placed upon them and their ability to meet those demands, which, over a period of time, leads to ill-health”</a:t>
            </a:r>
          </a:p>
          <a:p>
            <a:r>
              <a:rPr lang="en-US" dirty="0" smtClean="0"/>
              <a:t>(Palmer, 1989).</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Alcohol &amp; job stress&#10; "/>
          <p:cNvPicPr>
            <a:picLocks noChangeAspect="1" noChangeArrowheads="1"/>
          </p:cNvPicPr>
          <p:nvPr/>
        </p:nvPicPr>
        <p:blipFill>
          <a:blip r:embed="rId2"/>
          <a:srcRect/>
          <a:stretch>
            <a:fillRect/>
          </a:stretch>
        </p:blipFill>
        <p:spPr bwMode="auto">
          <a:xfrm>
            <a:off x="428596" y="285728"/>
            <a:ext cx="8572560" cy="643614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Symptoms of stress</a:t>
            </a:r>
            <a:br>
              <a:rPr lang="en-US" b="1"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a:xfrm>
            <a:off x="457200" y="1357298"/>
            <a:ext cx="4114800" cy="4768865"/>
          </a:xfrm>
        </p:spPr>
        <p:txBody>
          <a:bodyPr>
            <a:normAutofit fontScale="92500" lnSpcReduction="20000"/>
          </a:bodyPr>
          <a:lstStyle/>
          <a:p>
            <a:r>
              <a:rPr lang="en-US" dirty="0" smtClean="0"/>
              <a:t>Difficulty sleeping;</a:t>
            </a:r>
          </a:p>
          <a:p>
            <a:r>
              <a:rPr lang="en-US" dirty="0" smtClean="0"/>
              <a:t>Weight gain or weight loss;</a:t>
            </a:r>
          </a:p>
          <a:p>
            <a:r>
              <a:rPr lang="en-US" dirty="0" smtClean="0"/>
              <a:t>Stomach pain;</a:t>
            </a:r>
          </a:p>
          <a:p>
            <a:r>
              <a:rPr lang="en-US" dirty="0" smtClean="0"/>
              <a:t>Irritability;</a:t>
            </a:r>
          </a:p>
          <a:p>
            <a:r>
              <a:rPr lang="en-US" dirty="0" smtClean="0"/>
              <a:t>Teeth grinding;</a:t>
            </a:r>
          </a:p>
          <a:p>
            <a:r>
              <a:rPr lang="en-US" dirty="0" smtClean="0"/>
              <a:t>Panic attacks;</a:t>
            </a:r>
          </a:p>
          <a:p>
            <a:r>
              <a:rPr lang="en-US" dirty="0" smtClean="0"/>
              <a:t>Headaches;</a:t>
            </a:r>
          </a:p>
          <a:p>
            <a:r>
              <a:rPr lang="en-US" dirty="0" smtClean="0"/>
              <a:t>Difficulty concentrating;</a:t>
            </a:r>
          </a:p>
          <a:p>
            <a:endParaRPr lang="en-US" dirty="0"/>
          </a:p>
        </p:txBody>
      </p:sp>
      <p:sp>
        <p:nvSpPr>
          <p:cNvPr id="4" name="Content Placeholder 2"/>
          <p:cNvSpPr txBox="1">
            <a:spLocks/>
          </p:cNvSpPr>
          <p:nvPr/>
        </p:nvSpPr>
        <p:spPr>
          <a:xfrm>
            <a:off x="4714876" y="1500174"/>
            <a:ext cx="4114800" cy="4768865"/>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Sweaty hands or feet;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Heartburn;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Excessive sleeping;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Social isolation;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Fatigue;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Nausea;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Feeling overwhelmed;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and obsessive or compulsive behaviors.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31 Stress Management Tips ideas | stress management, stress, management tips"/>
          <p:cNvPicPr>
            <a:picLocks noChangeAspect="1" noChangeArrowheads="1"/>
          </p:cNvPicPr>
          <p:nvPr/>
        </p:nvPicPr>
        <p:blipFill>
          <a:blip r:embed="rId2"/>
          <a:srcRect/>
          <a:stretch>
            <a:fillRect/>
          </a:stretch>
        </p:blipFill>
        <p:spPr bwMode="auto">
          <a:xfrm>
            <a:off x="285720" y="95931"/>
            <a:ext cx="8643998" cy="6418223"/>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0594" name="Picture 2" descr="770 Stress Management Tips ideas | stress management, stress, management  tips"/>
          <p:cNvPicPr>
            <a:picLocks noChangeAspect="1" noChangeArrowheads="1"/>
          </p:cNvPicPr>
          <p:nvPr/>
        </p:nvPicPr>
        <p:blipFill>
          <a:blip r:embed="rId2"/>
          <a:srcRect/>
          <a:stretch>
            <a:fillRect/>
          </a:stretch>
        </p:blipFill>
        <p:spPr bwMode="auto">
          <a:xfrm>
            <a:off x="285720" y="214290"/>
            <a:ext cx="8643998" cy="6446984"/>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descr="62 Stress Management Techniques, Strategies &amp; Activities"/>
          <p:cNvPicPr>
            <a:picLocks noChangeAspect="1" noChangeArrowheads="1"/>
          </p:cNvPicPr>
          <p:nvPr/>
        </p:nvPicPr>
        <p:blipFill>
          <a:blip r:embed="rId2"/>
          <a:srcRect/>
          <a:stretch>
            <a:fillRect/>
          </a:stretch>
        </p:blipFill>
        <p:spPr bwMode="auto">
          <a:xfrm>
            <a:off x="357158" y="214290"/>
            <a:ext cx="8493184" cy="6357982"/>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Stress relief Practices</a:t>
            </a:r>
            <a:endParaRPr lang="en-US" b="1" dirty="0">
              <a:solidFill>
                <a:srgbClr val="C00000"/>
              </a:solidFill>
            </a:endParaRPr>
          </a:p>
        </p:txBody>
      </p:sp>
      <p:sp>
        <p:nvSpPr>
          <p:cNvPr id="3" name="Content Placeholder 2"/>
          <p:cNvSpPr>
            <a:spLocks noGrp="1"/>
          </p:cNvSpPr>
          <p:nvPr>
            <p:ph idx="1"/>
          </p:nvPr>
        </p:nvSpPr>
        <p:spPr>
          <a:xfrm>
            <a:off x="457200" y="1600200"/>
            <a:ext cx="4186238" cy="4829196"/>
          </a:xfrm>
        </p:spPr>
        <p:txBody>
          <a:bodyPr>
            <a:normAutofit fontScale="85000" lnSpcReduction="20000"/>
          </a:bodyPr>
          <a:lstStyle/>
          <a:p>
            <a:r>
              <a:rPr lang="en-US" dirty="0" smtClean="0"/>
              <a:t>1. Exercise</a:t>
            </a:r>
          </a:p>
          <a:p>
            <a:r>
              <a:rPr lang="en-US" dirty="0" smtClean="0"/>
              <a:t>2. Relax Your Muscles</a:t>
            </a:r>
          </a:p>
          <a:p>
            <a:r>
              <a:rPr lang="en-US" dirty="0" smtClean="0"/>
              <a:t>3. Deep Breathing</a:t>
            </a:r>
          </a:p>
          <a:p>
            <a:r>
              <a:rPr lang="en-US" dirty="0" smtClean="0"/>
              <a:t>4. Eat Well</a:t>
            </a:r>
          </a:p>
          <a:p>
            <a:r>
              <a:rPr lang="en-US" dirty="0" smtClean="0"/>
              <a:t>5. Slow Down</a:t>
            </a:r>
          </a:p>
          <a:p>
            <a:r>
              <a:rPr lang="en-US" dirty="0" smtClean="0"/>
              <a:t>6. Take a Break</a:t>
            </a:r>
          </a:p>
          <a:p>
            <a:pPr lvl="0">
              <a:defRPr/>
            </a:pPr>
            <a:r>
              <a:rPr lang="en-US" dirty="0" smtClean="0"/>
              <a:t>7. Make Time for Hobbies</a:t>
            </a:r>
          </a:p>
          <a:p>
            <a:pPr lvl="0">
              <a:defRPr/>
            </a:pPr>
            <a:r>
              <a:rPr lang="en-US" dirty="0" smtClean="0"/>
              <a:t>8. Talk About Your Problems</a:t>
            </a:r>
          </a:p>
          <a:p>
            <a:pPr lvl="0">
              <a:defRPr/>
            </a:pPr>
            <a:r>
              <a:rPr lang="en-US" dirty="0" smtClean="0"/>
              <a:t>9. Go Easy On Yourself</a:t>
            </a:r>
          </a:p>
          <a:p>
            <a:pPr lvl="0">
              <a:defRPr/>
            </a:pPr>
            <a:r>
              <a:rPr lang="en-US" dirty="0" smtClean="0"/>
              <a:t>10. Eliminate Your trigger</a:t>
            </a:r>
          </a:p>
          <a:p>
            <a:endParaRPr lang="en-US" dirty="0" smtClean="0"/>
          </a:p>
          <a:p>
            <a:endParaRPr lang="en-US" dirty="0" smtClean="0"/>
          </a:p>
          <a:p>
            <a:endParaRPr lang="en-US" dirty="0"/>
          </a:p>
        </p:txBody>
      </p:sp>
      <p:sp>
        <p:nvSpPr>
          <p:cNvPr id="5" name="Content Placeholder 2"/>
          <p:cNvSpPr txBox="1">
            <a:spLocks/>
          </p:cNvSpPr>
          <p:nvPr/>
        </p:nvSpPr>
        <p:spPr>
          <a:xfrm>
            <a:off x="4643438" y="1714488"/>
            <a:ext cx="4214842" cy="4429156"/>
          </a:xfrm>
          <a:prstGeom prst="rect">
            <a:avLst/>
          </a:prstGeom>
        </p:spPr>
        <p:txBody>
          <a:bodyPr vert="horz" lIns="91440" tIns="45720" rIns="91440" bIns="45720" rtlCol="0">
            <a:normAutofit fontScale="70000" lnSpcReduction="20000"/>
          </a:bodyPr>
          <a:lstStyle/>
          <a:p>
            <a:pPr marL="404813" indent="-404813">
              <a:buFont typeface="Arial" pitchFamily="34" charset="0"/>
              <a:buChar char="•"/>
            </a:pPr>
            <a:r>
              <a:rPr lang="en-US" sz="3600" dirty="0" smtClean="0"/>
              <a:t>Running</a:t>
            </a:r>
          </a:p>
          <a:p>
            <a:pPr marL="404813" indent="-404813">
              <a:buFont typeface="Arial" pitchFamily="34" charset="0"/>
              <a:buChar char="•"/>
            </a:pPr>
            <a:r>
              <a:rPr lang="en-US" sz="3600" dirty="0" smtClean="0"/>
              <a:t>Swimming</a:t>
            </a:r>
          </a:p>
          <a:p>
            <a:pPr marL="404813" indent="-404813">
              <a:buFont typeface="Arial" pitchFamily="34" charset="0"/>
              <a:buChar char="•"/>
            </a:pPr>
            <a:r>
              <a:rPr lang="en-US" sz="3600" dirty="0" smtClean="0"/>
              <a:t>Dancing</a:t>
            </a:r>
          </a:p>
          <a:p>
            <a:pPr marL="404813" indent="-404813">
              <a:buFont typeface="Arial" pitchFamily="34" charset="0"/>
              <a:buChar char="•"/>
            </a:pPr>
            <a:r>
              <a:rPr lang="en-US" sz="3600" dirty="0" smtClean="0"/>
              <a:t>Cycling</a:t>
            </a:r>
          </a:p>
          <a:p>
            <a:pPr marL="404813" indent="-404813">
              <a:buFont typeface="Arial" pitchFamily="34" charset="0"/>
              <a:buChar char="•"/>
            </a:pPr>
            <a:r>
              <a:rPr lang="en-US" sz="3600" dirty="0" smtClean="0"/>
              <a:t>Aerobics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 the stairs instead of the elevator.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Park as far as you can from the door.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Hand-wash your car.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Clean your house.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Walk on your lunch break.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Diet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Personal strategies for stress management are to</a:t>
            </a:r>
            <a:endParaRPr lang="en-US" b="1" dirty="0">
              <a:solidFill>
                <a:srgbClr val="C00000"/>
              </a:solidFill>
            </a:endParaRPr>
          </a:p>
        </p:txBody>
      </p:sp>
      <p:sp>
        <p:nvSpPr>
          <p:cNvPr id="3" name="Content Placeholder 2"/>
          <p:cNvSpPr>
            <a:spLocks noGrp="1"/>
          </p:cNvSpPr>
          <p:nvPr>
            <p:ph idx="1"/>
          </p:nvPr>
        </p:nvSpPr>
        <p:spPr>
          <a:xfrm>
            <a:off x="457200" y="1600200"/>
            <a:ext cx="8229600" cy="5043510"/>
          </a:xfrm>
        </p:spPr>
        <p:txBody>
          <a:bodyPr>
            <a:normAutofit fontScale="70000" lnSpcReduction="20000"/>
          </a:bodyPr>
          <a:lstStyle/>
          <a:p>
            <a:r>
              <a:rPr lang="en-US" dirty="0" smtClean="0"/>
              <a:t>Set realistic deadlines;</a:t>
            </a:r>
          </a:p>
          <a:p>
            <a:r>
              <a:rPr lang="en-US" dirty="0" smtClean="0"/>
              <a:t>Take a lunch break;</a:t>
            </a:r>
          </a:p>
          <a:p>
            <a:r>
              <a:rPr lang="en-US" dirty="0" smtClean="0"/>
              <a:t>Go home on time;</a:t>
            </a:r>
          </a:p>
          <a:p>
            <a:r>
              <a:rPr lang="en-US" dirty="0" smtClean="0"/>
              <a:t>Take your holiday leave;</a:t>
            </a:r>
          </a:p>
          <a:p>
            <a:r>
              <a:rPr lang="en-US" dirty="0" smtClean="0"/>
              <a:t>Leave work at work;</a:t>
            </a:r>
          </a:p>
          <a:p>
            <a:r>
              <a:rPr lang="en-US" dirty="0" smtClean="0"/>
              <a:t>Participate in work functions;</a:t>
            </a:r>
          </a:p>
          <a:p>
            <a:r>
              <a:rPr lang="en-US" dirty="0" smtClean="0"/>
              <a:t>Establish open and professional communication;</a:t>
            </a:r>
          </a:p>
          <a:p>
            <a:r>
              <a:rPr lang="en-US" dirty="0" smtClean="0"/>
              <a:t>Respect other employees;</a:t>
            </a:r>
          </a:p>
          <a:p>
            <a:r>
              <a:rPr lang="en-US" dirty="0" smtClean="0"/>
              <a:t>Do not tolerate discrimination of any sort, report any instances;</a:t>
            </a:r>
          </a:p>
          <a:p>
            <a:r>
              <a:rPr lang="en-US" dirty="0" smtClean="0"/>
              <a:t>Sign up for workplace training programs to develop and improve your skills;</a:t>
            </a:r>
          </a:p>
          <a:p>
            <a:r>
              <a:rPr lang="en-US" dirty="0" smtClean="0"/>
              <a:t>If required, seek therapy to manage and develop skills to cope with workplace stressors;</a:t>
            </a:r>
          </a:p>
          <a:p>
            <a:r>
              <a:rPr lang="en-US" dirty="0" smtClean="0"/>
              <a:t>and develop a healthy work-life balance, creating time for exercise.</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Techniques for Managing Time</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t>Plan</a:t>
            </a:r>
            <a:r>
              <a:rPr lang="en-US" dirty="0" smtClean="0"/>
              <a:t> your day in advance. Planning is the first, the best, and most proven of all time management techniques. ...</a:t>
            </a:r>
          </a:p>
          <a:p>
            <a:r>
              <a:rPr lang="en-US" dirty="0" smtClean="0"/>
              <a:t>Limit e-mail intake. ...</a:t>
            </a:r>
          </a:p>
          <a:p>
            <a:r>
              <a:rPr lang="en-US" dirty="0" smtClean="0"/>
              <a:t>Find your productivity zone. ...</a:t>
            </a:r>
          </a:p>
          <a:p>
            <a:r>
              <a:rPr lang="en-US" dirty="0" smtClean="0"/>
              <a:t>Eat the frog. ...</a:t>
            </a:r>
          </a:p>
          <a:p>
            <a:r>
              <a:rPr lang="en-US" dirty="0" smtClean="0"/>
              <a:t>Take regular breaks. ...</a:t>
            </a:r>
          </a:p>
          <a:p>
            <a:r>
              <a:rPr lang="en-US" dirty="0" smtClean="0"/>
              <a:t>Say “no” and delegate. ...</a:t>
            </a:r>
          </a:p>
          <a:p>
            <a:r>
              <a:rPr lang="en-US" b="1" dirty="0" smtClean="0"/>
              <a:t>Focus</a:t>
            </a:r>
            <a:r>
              <a:rPr lang="en-US" dirty="0" smtClean="0"/>
              <a:t> and block distractions. ...</a:t>
            </a:r>
          </a:p>
          <a:p>
            <a:r>
              <a:rPr lang="en-US" dirty="0" smtClean="0"/>
              <a:t>Set goals.</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17762" name="AutoShape 2" descr="Time Management Urgent Important Illustration Stock Photo, Picture And  Royalty Free Image. Image 136116706."/>
          <p:cNvSpPr>
            <a:spLocks noGrp="1" noChangeAspect="1" noChangeArrowheads="1"/>
          </p:cNvSpPr>
          <p:nvPr>
            <p:ph idx="1"/>
          </p:nvPr>
        </p:nvSpPr>
        <p:spPr bwMode="auto">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7763" name="Picture 3" descr="C:\Users\DELL\Desktop\136116706-time-management-urgent-important-illustration.jpg"/>
          <p:cNvPicPr>
            <a:picLocks noChangeAspect="1" noChangeArrowheads="1"/>
          </p:cNvPicPr>
          <p:nvPr/>
        </p:nvPicPr>
        <p:blipFill>
          <a:blip r:embed="rId2"/>
          <a:srcRect/>
          <a:stretch>
            <a:fillRect/>
          </a:stretch>
        </p:blipFill>
        <p:spPr bwMode="auto">
          <a:xfrm>
            <a:off x="357158" y="285728"/>
            <a:ext cx="8358246" cy="6277752"/>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descr="The Time Management Matrix"/>
          <p:cNvPicPr>
            <a:picLocks noChangeAspect="1" noChangeArrowheads="1"/>
          </p:cNvPicPr>
          <p:nvPr/>
        </p:nvPicPr>
        <p:blipFill>
          <a:blip r:embed="rId2"/>
          <a:srcRect/>
          <a:stretch>
            <a:fillRect/>
          </a:stretch>
        </p:blipFill>
        <p:spPr bwMode="auto">
          <a:xfrm>
            <a:off x="357158" y="214290"/>
            <a:ext cx="8588796" cy="6143668"/>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16738" name="AutoShape 2" descr="30+ Time Management Skills &amp; Examples for Your Resu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6740" name="Picture 4" descr="Time Management For College Students"/>
          <p:cNvPicPr>
            <a:picLocks noChangeAspect="1" noChangeArrowheads="1"/>
          </p:cNvPicPr>
          <p:nvPr/>
        </p:nvPicPr>
        <p:blipFill>
          <a:blip r:embed="rId2"/>
          <a:srcRect/>
          <a:stretch>
            <a:fillRect/>
          </a:stretch>
        </p:blipFill>
        <p:spPr bwMode="auto">
          <a:xfrm>
            <a:off x="285720" y="214290"/>
            <a:ext cx="8858280" cy="63758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ffect of stress&#10;Stress can have Physical, Emotional&#10;,Intellectual , Social and spiritual&#10;consequences.&#10; Physically stres..."/>
          <p:cNvPicPr>
            <a:picLocks noChangeAspect="1" noChangeArrowheads="1"/>
          </p:cNvPicPr>
          <p:nvPr/>
        </p:nvPicPr>
        <p:blipFill>
          <a:blip r:embed="rId2"/>
          <a:srcRect/>
          <a:stretch>
            <a:fillRect/>
          </a:stretch>
        </p:blipFill>
        <p:spPr bwMode="auto">
          <a:xfrm>
            <a:off x="0" y="0"/>
            <a:ext cx="8858280" cy="6650654"/>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C00000"/>
                </a:solidFill>
              </a:rPr>
              <a:t>? &amp; Doubts</a:t>
            </a:r>
          </a:p>
          <a:p>
            <a:r>
              <a:rPr lang="en-US" b="1" dirty="0" smtClean="0">
                <a:solidFill>
                  <a:srgbClr val="C00000"/>
                </a:solidFill>
              </a:rPr>
              <a:t>Thank you</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Stress may also be considered as a response .&#10;This definition was developed and described&#10;by selye (11956, 1976) as “the n..."/>
          <p:cNvPicPr>
            <a:picLocks noChangeAspect="1" noChangeArrowheads="1"/>
          </p:cNvPicPr>
          <p:nvPr/>
        </p:nvPicPr>
        <p:blipFill>
          <a:blip r:embed="rId2"/>
          <a:srcRect/>
          <a:stretch>
            <a:fillRect/>
          </a:stretch>
        </p:blipFill>
        <p:spPr bwMode="auto">
          <a:xfrm>
            <a:off x="214281" y="0"/>
            <a:ext cx="8468427" cy="63579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1244</Words>
  <Application>Microsoft Office PowerPoint</Application>
  <PresentationFormat>On-screen Show (4:3)</PresentationFormat>
  <Paragraphs>347</Paragraphs>
  <Slides>80</Slides>
  <Notes>14</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Unit – V: Stress </vt:lpstr>
      <vt:lpstr>Stress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What are some common coping strategies? </vt:lpstr>
      <vt:lpstr>Engage in stress-reducing activities</vt:lpstr>
      <vt:lpstr>Healthy Ways to Cope with Stress </vt:lpstr>
      <vt:lpstr>Perception </vt:lpstr>
      <vt:lpstr>Perception</vt:lpstr>
      <vt:lpstr>Slide 23</vt:lpstr>
      <vt:lpstr>Slide 24</vt:lpstr>
      <vt:lpstr>Slide 25</vt:lpstr>
      <vt:lpstr>Slide 26</vt:lpstr>
      <vt:lpstr>Types of Perception </vt:lpstr>
      <vt:lpstr>Steps in the Perceptual Process </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THE ICEBERG</vt:lpstr>
      <vt:lpstr>THE ICEBERG</vt:lpstr>
      <vt:lpstr>THE ICEBERG</vt:lpstr>
      <vt:lpstr>THE ICEBERG</vt:lpstr>
      <vt:lpstr>THE ICEBERG</vt:lpstr>
      <vt:lpstr>THE ICEBERG</vt:lpstr>
      <vt:lpstr>WHAT MAKES YOUR LIFE 100% ?</vt:lpstr>
      <vt:lpstr>THE CAN DO ATTITUDE</vt:lpstr>
      <vt:lpstr>BEST QUOTES ON POSITIVE ATTITUDE</vt:lpstr>
      <vt:lpstr>BEST QUOTES ON POSITIVE ATTITUDE</vt:lpstr>
      <vt:lpstr>BEST QUOTES ON POSITIVE ATTITUDE</vt:lpstr>
      <vt:lpstr>BEST QUOTES ON POSITIVE ATTITUDE</vt:lpstr>
      <vt:lpstr>Slide 55</vt:lpstr>
      <vt:lpstr>BEST QUOTES ON POSITIVE ATTITUDE</vt:lpstr>
      <vt:lpstr>Slide 57</vt:lpstr>
      <vt:lpstr>Slide 58</vt:lpstr>
      <vt:lpstr>Assertiveness </vt:lpstr>
      <vt:lpstr>Assertiveness</vt:lpstr>
      <vt:lpstr>Slide 61</vt:lpstr>
      <vt:lpstr>Slide 62</vt:lpstr>
      <vt:lpstr>Slide 63</vt:lpstr>
      <vt:lpstr>Achievement Motivation </vt:lpstr>
      <vt:lpstr>Slide 65</vt:lpstr>
      <vt:lpstr>Slide 66</vt:lpstr>
      <vt:lpstr>Slide 67</vt:lpstr>
      <vt:lpstr>Slide 68</vt:lpstr>
      <vt:lpstr>Techniques for Managing Stress</vt:lpstr>
      <vt:lpstr>Symptoms of stress </vt:lpstr>
      <vt:lpstr>Slide 71</vt:lpstr>
      <vt:lpstr>Slide 72</vt:lpstr>
      <vt:lpstr>Slide 73</vt:lpstr>
      <vt:lpstr>Stress relief Practices</vt:lpstr>
      <vt:lpstr>Personal strategies for stress management are to</vt:lpstr>
      <vt:lpstr>Techniques for Managing Time</vt:lpstr>
      <vt:lpstr>Slide 77</vt:lpstr>
      <vt:lpstr>Slide 78</vt:lpstr>
      <vt:lpstr>Slide 79</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51</cp:revision>
  <dcterms:created xsi:type="dcterms:W3CDTF">2021-03-24T10:55:26Z</dcterms:created>
  <dcterms:modified xsi:type="dcterms:W3CDTF">2021-04-01T10:02:22Z</dcterms:modified>
</cp:coreProperties>
</file>