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92" r:id="rId3"/>
    <p:sldId id="293" r:id="rId4"/>
    <p:sldId id="295" r:id="rId5"/>
    <p:sldId id="294"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12" r:id="rId20"/>
    <p:sldId id="309" r:id="rId21"/>
    <p:sldId id="310" r:id="rId22"/>
    <p:sldId id="316" r:id="rId23"/>
    <p:sldId id="317" r:id="rId24"/>
    <p:sldId id="313" r:id="rId25"/>
    <p:sldId id="314" r:id="rId26"/>
    <p:sldId id="315" r:id="rId27"/>
    <p:sldId id="311" r:id="rId28"/>
    <p:sldId id="322" r:id="rId29"/>
    <p:sldId id="319" r:id="rId30"/>
    <p:sldId id="320" r:id="rId31"/>
    <p:sldId id="325" r:id="rId32"/>
    <p:sldId id="323" r:id="rId33"/>
    <p:sldId id="324" r:id="rId34"/>
    <p:sldId id="321"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5663" autoAdjust="0"/>
  </p:normalViewPr>
  <p:slideViewPr>
    <p:cSldViewPr>
      <p:cViewPr>
        <p:scale>
          <a:sx n="33" d="100"/>
          <a:sy n="33" d="100"/>
        </p:scale>
        <p:origin x="-2436" y="-7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5AE3A1-D744-4AAE-BB83-2BACC55608E5}" type="datetimeFigureOut">
              <a:rPr lang="en-US" smtClean="0"/>
              <a:pPr/>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934799-F01D-411B-B53D-2D0EB2CD38F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EC8A04-E4FD-4113-BED6-EE3DD495A08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6FDA85-78CA-4BCD-9A3A-A9D1B5A35345}"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CD8C7F-EAAC-4D59-99BA-6E06D9D6CB69}"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A8ACE-AB53-49C1-AB47-4EB5D3818653}"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BDCF50-70E9-4477-B0FD-44D929718C5D}" type="datetime1">
              <a:rPr lang="en-US" smtClean="0"/>
              <a:pPr/>
              <a:t>3/11/2021</a:t>
            </a:fld>
            <a:endParaRPr lang="en-US"/>
          </a:p>
        </p:txBody>
      </p:sp>
      <p:sp>
        <p:nvSpPr>
          <p:cNvPr id="6" name="Footer Placeholder 5"/>
          <p:cNvSpPr>
            <a:spLocks noGrp="1"/>
          </p:cNvSpPr>
          <p:nvPr>
            <p:ph type="ftr" sz="quarter" idx="11"/>
          </p:nvPr>
        </p:nvSpPr>
        <p:spPr/>
        <p:txBody>
          <a:bodyPr/>
          <a:lstStyle/>
          <a:p>
            <a:r>
              <a:rPr lang="en-US" smtClean="0"/>
              <a:t>Dr.T.K.PSSD Unit 1</a:t>
            </a:r>
            <a:endParaRPr lang="en-US"/>
          </a:p>
        </p:txBody>
      </p:sp>
      <p:sp>
        <p:nvSpPr>
          <p:cNvPr id="7" name="Slide Number Placeholder 6"/>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BC40D1-58B2-4F92-B62D-02951B8264E8}" type="datetime1">
              <a:rPr lang="en-US" smtClean="0"/>
              <a:pPr/>
              <a:t>3/11/2021</a:t>
            </a:fld>
            <a:endParaRPr lang="en-US"/>
          </a:p>
        </p:txBody>
      </p:sp>
      <p:sp>
        <p:nvSpPr>
          <p:cNvPr id="8" name="Footer Placeholder 7"/>
          <p:cNvSpPr>
            <a:spLocks noGrp="1"/>
          </p:cNvSpPr>
          <p:nvPr>
            <p:ph type="ftr" sz="quarter" idx="11"/>
          </p:nvPr>
        </p:nvSpPr>
        <p:spPr/>
        <p:txBody>
          <a:bodyPr/>
          <a:lstStyle/>
          <a:p>
            <a:r>
              <a:rPr lang="en-US" smtClean="0"/>
              <a:t>Dr.T.K.PSSD Unit 1</a:t>
            </a:r>
            <a:endParaRPr lang="en-US"/>
          </a:p>
        </p:txBody>
      </p:sp>
      <p:sp>
        <p:nvSpPr>
          <p:cNvPr id="9" name="Slide Number Placeholder 8"/>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487584-D396-491A-858C-FC1B51075C05}" type="datetime1">
              <a:rPr lang="en-US" smtClean="0"/>
              <a:pPr/>
              <a:t>3/11/2021</a:t>
            </a:fld>
            <a:endParaRPr lang="en-US"/>
          </a:p>
        </p:txBody>
      </p:sp>
      <p:sp>
        <p:nvSpPr>
          <p:cNvPr id="4" name="Footer Placeholder 3"/>
          <p:cNvSpPr>
            <a:spLocks noGrp="1"/>
          </p:cNvSpPr>
          <p:nvPr>
            <p:ph type="ftr" sz="quarter" idx="11"/>
          </p:nvPr>
        </p:nvSpPr>
        <p:spPr/>
        <p:txBody>
          <a:bodyPr/>
          <a:lstStyle/>
          <a:p>
            <a:r>
              <a:rPr lang="en-US" smtClean="0"/>
              <a:t>Dr.T.K.PSSD Unit 1</a:t>
            </a:r>
            <a:endParaRPr lang="en-US"/>
          </a:p>
        </p:txBody>
      </p:sp>
      <p:sp>
        <p:nvSpPr>
          <p:cNvPr id="5" name="Slide Number Placeholder 4"/>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E395D-0CF7-4DE3-8C4F-27CFDC52481D}" type="datetime1">
              <a:rPr lang="en-US" smtClean="0"/>
              <a:pPr/>
              <a:t>3/11/2021</a:t>
            </a:fld>
            <a:endParaRPr lang="en-US"/>
          </a:p>
        </p:txBody>
      </p:sp>
      <p:sp>
        <p:nvSpPr>
          <p:cNvPr id="3" name="Footer Placeholder 2"/>
          <p:cNvSpPr>
            <a:spLocks noGrp="1"/>
          </p:cNvSpPr>
          <p:nvPr>
            <p:ph type="ftr" sz="quarter" idx="11"/>
          </p:nvPr>
        </p:nvSpPr>
        <p:spPr/>
        <p:txBody>
          <a:bodyPr/>
          <a:lstStyle/>
          <a:p>
            <a:r>
              <a:rPr lang="en-US" smtClean="0"/>
              <a:t>Dr.T.K.PSSD Unit 1</a:t>
            </a:r>
            <a:endParaRPr lang="en-US"/>
          </a:p>
        </p:txBody>
      </p:sp>
      <p:sp>
        <p:nvSpPr>
          <p:cNvPr id="4" name="Slide Number Placeholder 3"/>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D4BB-F791-4EEC-B889-6A1985417797}" type="datetime1">
              <a:rPr lang="en-US" smtClean="0"/>
              <a:pPr/>
              <a:t>3/11/2021</a:t>
            </a:fld>
            <a:endParaRPr lang="en-US"/>
          </a:p>
        </p:txBody>
      </p:sp>
      <p:sp>
        <p:nvSpPr>
          <p:cNvPr id="6" name="Footer Placeholder 5"/>
          <p:cNvSpPr>
            <a:spLocks noGrp="1"/>
          </p:cNvSpPr>
          <p:nvPr>
            <p:ph type="ftr" sz="quarter" idx="11"/>
          </p:nvPr>
        </p:nvSpPr>
        <p:spPr/>
        <p:txBody>
          <a:bodyPr/>
          <a:lstStyle/>
          <a:p>
            <a:r>
              <a:rPr lang="en-US" smtClean="0"/>
              <a:t>Dr.T.K.PSSD Unit 1</a:t>
            </a:r>
            <a:endParaRPr lang="en-US"/>
          </a:p>
        </p:txBody>
      </p:sp>
      <p:sp>
        <p:nvSpPr>
          <p:cNvPr id="7" name="Slide Number Placeholder 6"/>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E8AFC8-A49F-48D7-B25C-5C2D04547A7D}" type="datetime1">
              <a:rPr lang="en-US" smtClean="0"/>
              <a:pPr/>
              <a:t>3/11/2021</a:t>
            </a:fld>
            <a:endParaRPr lang="en-US"/>
          </a:p>
        </p:txBody>
      </p:sp>
      <p:sp>
        <p:nvSpPr>
          <p:cNvPr id="6" name="Footer Placeholder 5"/>
          <p:cNvSpPr>
            <a:spLocks noGrp="1"/>
          </p:cNvSpPr>
          <p:nvPr>
            <p:ph type="ftr" sz="quarter" idx="11"/>
          </p:nvPr>
        </p:nvSpPr>
        <p:spPr/>
        <p:txBody>
          <a:bodyPr/>
          <a:lstStyle/>
          <a:p>
            <a:r>
              <a:rPr lang="en-US" smtClean="0"/>
              <a:t>Dr.T.K.PSSD Unit 1</a:t>
            </a:r>
            <a:endParaRPr lang="en-US"/>
          </a:p>
        </p:txBody>
      </p:sp>
      <p:sp>
        <p:nvSpPr>
          <p:cNvPr id="7" name="Slide Number Placeholder 6"/>
          <p:cNvSpPr>
            <a:spLocks noGrp="1"/>
          </p:cNvSpPr>
          <p:nvPr>
            <p:ph type="sldNum" sz="quarter" idx="12"/>
          </p:nvPr>
        </p:nvSpPr>
        <p:spPr/>
        <p:txBody>
          <a:bodyPr/>
          <a:lstStyle/>
          <a:p>
            <a:fld id="{97B91FC4-C57C-4918-B53F-A425FC3412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66E57-9391-4CB6-911F-B11450917C1A}" type="datetime1">
              <a:rPr lang="en-US" smtClean="0"/>
              <a:pPr/>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Dr.T.K.PSSD Unit 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B91FC4-C57C-4918-B53F-A425FC3412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ealthline.com/health/breakup-grief" TargetMode="External"/><Relationship Id="rId2" Type="http://schemas.openxmlformats.org/officeDocument/2006/relationships/hyperlink" Target="https://www.sciencedirect.com/science/article/pii/0022103180900566?via=ihub"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cap="small" dirty="0" smtClean="0">
                <a:solidFill>
                  <a:srgbClr val="C00000"/>
                </a:solidFill>
              </a:rPr>
              <a:t>Unit - II  - </a:t>
            </a:r>
            <a:r>
              <a:rPr lang="en-US" b="1" dirty="0" smtClean="0">
                <a:solidFill>
                  <a:srgbClr val="C00000"/>
                </a:solidFill>
              </a:rPr>
              <a:t>Interpersonal Relationships</a:t>
            </a:r>
            <a:r>
              <a:rPr lang="en-US" dirty="0" smtClean="0"/>
              <a:t/>
            </a:r>
            <a:br>
              <a:rPr lang="en-US" dirty="0" smtClean="0"/>
            </a:br>
            <a:r>
              <a:rPr lang="en-US" dirty="0" smtClean="0"/>
              <a:t/>
            </a:r>
            <a:br>
              <a:rPr lang="en-US" dirty="0" smtClean="0"/>
            </a:br>
            <a:r>
              <a:rPr lang="en-US" cap="small" dirty="0" smtClean="0"/>
              <a:t> </a:t>
            </a:r>
            <a:r>
              <a:rPr lang="en-US" dirty="0" smtClean="0"/>
              <a:t/>
            </a:r>
            <a:br>
              <a:rPr lang="en-US" dirty="0" smtClean="0"/>
            </a:br>
            <a:endParaRPr lang="en-US" dirty="0"/>
          </a:p>
        </p:txBody>
      </p:sp>
      <p:sp>
        <p:nvSpPr>
          <p:cNvPr id="3" name="Subtitle 2"/>
          <p:cNvSpPr>
            <a:spLocks noGrp="1"/>
          </p:cNvSpPr>
          <p:nvPr>
            <p:ph type="subTitle" idx="1"/>
          </p:nvPr>
        </p:nvSpPr>
        <p:spPr>
          <a:xfrm>
            <a:off x="857224" y="2714620"/>
            <a:ext cx="7286676" cy="2571768"/>
          </a:xfrm>
        </p:spPr>
        <p:txBody>
          <a:bodyPr>
            <a:normAutofit fontScale="85000" lnSpcReduction="20000"/>
          </a:bodyPr>
          <a:lstStyle/>
          <a:p>
            <a:r>
              <a:rPr lang="en-US" cap="small" dirty="0"/>
              <a:t> </a:t>
            </a:r>
            <a:endParaRPr lang="en-US" dirty="0"/>
          </a:p>
          <a:p>
            <a:r>
              <a:rPr lang="en-US" dirty="0">
                <a:solidFill>
                  <a:schemeClr val="tx1"/>
                </a:solidFill>
              </a:rPr>
              <a:t>Interpersonal Relationships – Introduction to Interpersonal  Relationships  &amp; Social Psychology, Types of Relationships and Locations of Persons in Relationships – Human </a:t>
            </a:r>
            <a:r>
              <a:rPr lang="en-US" dirty="0" err="1">
                <a:solidFill>
                  <a:schemeClr val="tx1"/>
                </a:solidFill>
              </a:rPr>
              <a:t>Behaviour</a:t>
            </a:r>
            <a:r>
              <a:rPr lang="en-US" dirty="0">
                <a:solidFill>
                  <a:schemeClr val="tx1"/>
                </a:solidFill>
              </a:rPr>
              <a:t> and Relationship : Evolution and Human Relationship and Satisfaction and Commitment.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To develop active listening you should practice the following:</a:t>
            </a:r>
          </a:p>
          <a:p>
            <a:r>
              <a:rPr lang="en-US" dirty="0" smtClean="0"/>
              <a:t>Pay attention - give the speaker your complete attention rather than thinking about your response.</a:t>
            </a:r>
          </a:p>
          <a:p>
            <a:r>
              <a:rPr lang="en-US" dirty="0" smtClean="0"/>
              <a:t>Show the speaker that you're listening and that you're interested - body language is especially helpful for this.</a:t>
            </a:r>
          </a:p>
          <a:p>
            <a:r>
              <a:rPr lang="en-US" dirty="0" smtClean="0"/>
              <a:t>Clarify your understanding - you need to ensure that you understand what the speaker is saying without your judgments and beliefs getting in the way so ensure you reflect and ask questions.</a:t>
            </a:r>
          </a:p>
          <a:p>
            <a:r>
              <a:rPr lang="en-US" dirty="0" smtClean="0"/>
              <a:t>Don't interrupt or redirect the conversation.</a:t>
            </a:r>
          </a:p>
          <a:p>
            <a:r>
              <a:rPr lang="en-US" dirty="0" smtClean="0"/>
              <a:t>Provide a suitable response that is honest but polite.</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Body </a:t>
            </a:r>
            <a:r>
              <a:rPr lang="en-US" dirty="0" smtClean="0">
                <a:solidFill>
                  <a:srgbClr val="C00000"/>
                </a:solidFill>
              </a:rPr>
              <a:t>language</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lstStyle/>
          <a:p>
            <a:r>
              <a:rPr lang="en-US" dirty="0" smtClean="0"/>
              <a:t>The </a:t>
            </a:r>
            <a:r>
              <a:rPr lang="en-US" dirty="0" smtClean="0"/>
              <a:t>impression others form of you is roughly split by:</a:t>
            </a:r>
          </a:p>
          <a:p>
            <a:r>
              <a:rPr lang="en-US" dirty="0" smtClean="0"/>
              <a:t>Body (visuals) 55%</a:t>
            </a:r>
          </a:p>
          <a:p>
            <a:r>
              <a:rPr lang="en-US" dirty="0" smtClean="0"/>
              <a:t>Voice (sound) 38%</a:t>
            </a:r>
          </a:p>
          <a:p>
            <a:r>
              <a:rPr lang="en-US" dirty="0" smtClean="0"/>
              <a:t>Words (content) 7%</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Openness</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Don't </a:t>
            </a:r>
            <a:r>
              <a:rPr lang="en-US" dirty="0" smtClean="0"/>
              <a:t>just speak with people who have similar views to your own, you should also speak to those who have opposing opinions. Show an interest in what they say with the aim of understanding how they think. This will help with your own development as it challenges you and people will admire you for this because it shows a willingness to learn from others even if you are in disagreement.</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Negotiation skills</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Negotiation </a:t>
            </a:r>
            <a:r>
              <a:rPr lang="en-US" dirty="0" smtClean="0"/>
              <a:t>is important in a variety of situations, for example, you may need it to resolve a conflict or create a contract. You must be able to come to mutual agreements that keep everyone satisfied even if there is compromise. Being able to negotiate leads to respect and people will trust you as they know you look out for everyone's best interests.</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Decision making and problem-solving skills</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Most </a:t>
            </a:r>
            <a:r>
              <a:rPr lang="en-US" dirty="0" smtClean="0"/>
              <a:t>jobs have elements of problem-solving - this is where you think of solutions to deal with a problem. This type of creative thinking can help maintain harmony within a team. The general structure to problem-solving is:</a:t>
            </a:r>
          </a:p>
          <a:p>
            <a:r>
              <a:rPr lang="en-US" dirty="0" smtClean="0"/>
              <a:t>Identifying the problem</a:t>
            </a:r>
          </a:p>
          <a:p>
            <a:r>
              <a:rPr lang="en-US" dirty="0" smtClean="0"/>
              <a:t>Exploring all of the solutions</a:t>
            </a:r>
          </a:p>
          <a:p>
            <a:r>
              <a:rPr lang="en-US" dirty="0" smtClean="0"/>
              <a:t>Deciding on which solution to implement</a:t>
            </a:r>
          </a:p>
          <a:p>
            <a:r>
              <a:rPr lang="en-US" dirty="0" smtClean="0"/>
              <a:t>Implementing the solution</a:t>
            </a:r>
          </a:p>
          <a:p>
            <a:r>
              <a:rPr lang="en-US" dirty="0" smtClean="0"/>
              <a:t>Reviewing the outcome</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Conflict resolution</a:t>
            </a:r>
            <a:br>
              <a:rPr lang="en-US" b="1" dirty="0" smtClean="0">
                <a:solidFill>
                  <a:srgbClr val="C00000"/>
                </a:solidFill>
              </a:rPr>
            </a:br>
            <a:endParaRPr lang="en-US" b="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pPr algn="just"/>
            <a:r>
              <a:rPr lang="en-US" dirty="0" smtClean="0"/>
              <a:t>It's </a:t>
            </a:r>
            <a:r>
              <a:rPr lang="en-US" dirty="0" smtClean="0"/>
              <a:t>likely that you'll need to resolve a conflict at some point. Active listening and problem-solving are useful for this as you'll need to hear from all sides objectively and you'll need to come to a positive resolution.</a:t>
            </a:r>
          </a:p>
          <a:p>
            <a:pPr algn="just"/>
            <a:r>
              <a:rPr lang="en-US" dirty="0" smtClean="0"/>
              <a:t>Resolving conflict is not always a negative experience - it can be very constructive and provide you with an understanding of underlying problems, for example, perhaps a team member is having difficulties at home which is making them more irritable.</a:t>
            </a:r>
          </a:p>
          <a:p>
            <a:pPr algn="just"/>
            <a:r>
              <a:rPr lang="en-US" dirty="0" smtClean="0"/>
              <a:t>By forming a plan with those involved, you can help them move forward and manage their difficulties. They may have never experienced this constructive help before your mediation.</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Assertiveness</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Assertiveness </a:t>
            </a:r>
            <a:r>
              <a:rPr lang="en-US" dirty="0" smtClean="0"/>
              <a:t>is when you confidently express your needs and opinions in a fair, honest and calm way whilst considering the needs and views of other people. People are more likely to like and respect you if you're assertive in your communication rather than passive or aggressive.</a:t>
            </a:r>
          </a:p>
          <a:p>
            <a:r>
              <a:rPr lang="en-US" dirty="0" smtClean="0"/>
              <a:t>Tips:</a:t>
            </a:r>
          </a:p>
          <a:p>
            <a:r>
              <a:rPr lang="en-US" dirty="0" smtClean="0"/>
              <a:t>Tell the other person how you feel.</a:t>
            </a:r>
          </a:p>
          <a:p>
            <a:r>
              <a:rPr lang="en-US" dirty="0" smtClean="0"/>
              <a:t>Listen to what the other person says and </a:t>
            </a:r>
            <a:r>
              <a:rPr lang="en-US" dirty="0" err="1" smtClean="0"/>
              <a:t>empathise</a:t>
            </a:r>
            <a:r>
              <a:rPr lang="en-US" dirty="0" smtClean="0"/>
              <a:t>.</a:t>
            </a:r>
          </a:p>
          <a:p>
            <a:r>
              <a:rPr lang="en-US" dirty="0" smtClean="0"/>
              <a:t>Speak at a normal conversational volume.</a:t>
            </a:r>
          </a:p>
          <a:p>
            <a:r>
              <a:rPr lang="en-US" dirty="0" smtClean="0"/>
              <a:t>Maintain eye contact.</a:t>
            </a:r>
          </a:p>
          <a:p>
            <a:r>
              <a:rPr lang="en-US" dirty="0" smtClean="0"/>
              <a:t>Avoid words that exaggerate, such as, "always" and never".</a:t>
            </a:r>
          </a:p>
          <a:p>
            <a:r>
              <a:rPr lang="en-US" dirty="0" smtClean="0"/>
              <a:t>Use facts rather than </a:t>
            </a:r>
            <a:r>
              <a:rPr lang="en-US" dirty="0" err="1" smtClean="0"/>
              <a:t>judgements</a:t>
            </a:r>
            <a:r>
              <a:rPr lang="en-US" dirty="0" smtClean="0"/>
              <a:t>.</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Positive Attitude and Team Work</a:t>
            </a:r>
            <a:endParaRPr lang="en-US" b="1"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r>
              <a:rPr lang="en-US" dirty="0" smtClean="0"/>
              <a:t>Positive attitude</a:t>
            </a:r>
          </a:p>
          <a:p>
            <a:r>
              <a:rPr lang="en-US" dirty="0" smtClean="0"/>
              <a:t>People want to be around others that are friendly and have a positive outlook even when the company may be in a difficult situation. You don't have to be incredibly sociable but you must develop some type of positive rapport with your team so that the workplace is pleasant for everybody.</a:t>
            </a:r>
          </a:p>
          <a:p>
            <a:r>
              <a:rPr lang="en-US" dirty="0" smtClean="0"/>
              <a:t>Teamwork</a:t>
            </a:r>
          </a:p>
          <a:p>
            <a:r>
              <a:rPr lang="en-US" dirty="0" smtClean="0"/>
              <a:t>For a business to function effectively people must work well together in order to achieve a common goal. Some people struggle with teamwork because they believe that they know how to do the job better than anyone else and they do not trust others to do their roles. This can create conflict and hurt the overall effectiveness of the team.</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Empathy</a:t>
            </a:r>
            <a:br>
              <a:rPr lang="en-US" b="1" dirty="0" smtClean="0">
                <a:solidFill>
                  <a:srgbClr val="C00000"/>
                </a:solidFill>
              </a:rPr>
            </a:br>
            <a:endParaRPr lang="en-US" b="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To </a:t>
            </a:r>
            <a:r>
              <a:rPr lang="en-US" dirty="0" smtClean="0"/>
              <a:t>be empathetic means that you are able to identify and understand others' emotions i.e. imagining yourself in someone else's position. Being empathetic shows your team that you care. For example, if a manager reacts angrily after finding out that an employee has been arriving to work late because their child is unwell, the team is likely to react negatively towards the manager.</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Social Psychology</a:t>
            </a:r>
            <a:endParaRPr lang="en-US" b="1" dirty="0">
              <a:solidFill>
                <a:srgbClr val="C00000"/>
              </a:solidFill>
            </a:endParaRP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19</a:t>
            </a:fld>
            <a:endParaRPr lang="en-US"/>
          </a:p>
        </p:txBody>
      </p:sp>
      <p:pic>
        <p:nvPicPr>
          <p:cNvPr id="36866" name="Picture 2" descr="Discuss definition and fields of social psychology - Brainly.in"/>
          <p:cNvPicPr>
            <a:picLocks noChangeAspect="1" noChangeArrowheads="1"/>
          </p:cNvPicPr>
          <p:nvPr/>
        </p:nvPicPr>
        <p:blipFill>
          <a:blip r:embed="rId2"/>
          <a:srcRect/>
          <a:stretch>
            <a:fillRect/>
          </a:stretch>
        </p:blipFill>
        <p:spPr bwMode="auto">
          <a:xfrm>
            <a:off x="500034" y="1571612"/>
            <a:ext cx="8001056" cy="473866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Defining the interpersonal relationship</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Interpersonal </a:t>
            </a:r>
            <a:r>
              <a:rPr lang="en-US" dirty="0"/>
              <a:t>relationships are the strong connections we feel with those closest to us. </a:t>
            </a:r>
            <a:r>
              <a:rPr lang="en-US" dirty="0">
                <a:solidFill>
                  <a:srgbClr val="C00000"/>
                </a:solidFill>
              </a:rPr>
              <a:t>This could be:</a:t>
            </a:r>
          </a:p>
          <a:p>
            <a:pPr algn="just"/>
            <a:r>
              <a:rPr lang="en-US" dirty="0"/>
              <a:t>friends</a:t>
            </a:r>
          </a:p>
          <a:p>
            <a:pPr algn="just"/>
            <a:r>
              <a:rPr lang="en-US" dirty="0"/>
              <a:t>colleagues</a:t>
            </a:r>
          </a:p>
          <a:p>
            <a:pPr algn="just"/>
            <a:r>
              <a:rPr lang="en-US" dirty="0"/>
              <a:t>family members</a:t>
            </a:r>
          </a:p>
          <a:p>
            <a:pPr algn="just"/>
            <a:r>
              <a:rPr lang="en-US" dirty="0"/>
              <a:t>romantic partners</a:t>
            </a:r>
          </a:p>
          <a:p>
            <a:pPr algn="just"/>
            <a:r>
              <a:rPr lang="en-US" dirty="0"/>
              <a:t>They’re built on mutual respect, trust, and loyalty and they can provide us with support, care, and even love.</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20</a:t>
            </a:fld>
            <a:endParaRPr lang="en-US"/>
          </a:p>
        </p:txBody>
      </p:sp>
      <p:pic>
        <p:nvPicPr>
          <p:cNvPr id="3074" name="Picture 2" descr="Social psychology"/>
          <p:cNvPicPr>
            <a:picLocks noChangeAspect="1" noChangeArrowheads="1"/>
          </p:cNvPicPr>
          <p:nvPr/>
        </p:nvPicPr>
        <p:blipFill>
          <a:blip r:embed="rId2"/>
          <a:srcRect/>
          <a:stretch>
            <a:fillRect/>
          </a:stretch>
        </p:blipFill>
        <p:spPr bwMode="auto">
          <a:xfrm>
            <a:off x="0" y="0"/>
            <a:ext cx="9144000" cy="653655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21</a:t>
            </a:fld>
            <a:endParaRPr lang="en-US"/>
          </a:p>
        </p:txBody>
      </p:sp>
      <p:pic>
        <p:nvPicPr>
          <p:cNvPr id="2050" name="Picture 2" descr="Introducing Social Psychology. Definition of Social Psychology Social  psychology is… the scientific study of HOW OTHER PEOPLE INFLUENCE OUR  –Affect –Behavior. - ppt download"/>
          <p:cNvPicPr>
            <a:picLocks noChangeAspect="1" noChangeArrowheads="1"/>
          </p:cNvPicPr>
          <p:nvPr/>
        </p:nvPicPr>
        <p:blipFill>
          <a:blip r:embed="rId2"/>
          <a:srcRect/>
          <a:stretch>
            <a:fillRect/>
          </a:stretch>
        </p:blipFill>
        <p:spPr bwMode="auto">
          <a:xfrm>
            <a:off x="357158" y="357166"/>
            <a:ext cx="8215370" cy="6161529"/>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Types of Relationship</a:t>
            </a:r>
            <a:endParaRPr lang="en-US" b="1" dirty="0">
              <a:solidFill>
                <a:srgbClr val="C00000"/>
              </a:solidFill>
            </a:endParaRPr>
          </a:p>
        </p:txBody>
      </p:sp>
      <p:sp>
        <p:nvSpPr>
          <p:cNvPr id="3" name="Content Placeholder 2"/>
          <p:cNvSpPr>
            <a:spLocks noGrp="1"/>
          </p:cNvSpPr>
          <p:nvPr>
            <p:ph idx="1"/>
          </p:nvPr>
        </p:nvSpPr>
        <p:spPr/>
        <p:txBody>
          <a:bodyPr>
            <a:normAutofit fontScale="92500"/>
          </a:bodyPr>
          <a:lstStyle/>
          <a:p>
            <a:r>
              <a:rPr lang="en-US" b="1" dirty="0" smtClean="0"/>
              <a:t>Different Types of Interpersonal Relationships</a:t>
            </a:r>
            <a:endParaRPr lang="en-US" dirty="0" smtClean="0"/>
          </a:p>
          <a:p>
            <a:r>
              <a:rPr lang="en-US" dirty="0" smtClean="0"/>
              <a:t>Friendship. Friendship is an unconditional interpersonal </a:t>
            </a:r>
            <a:r>
              <a:rPr lang="en-US" b="1" dirty="0" smtClean="0"/>
              <a:t>relationship</a:t>
            </a:r>
            <a:r>
              <a:rPr lang="en-US" dirty="0" smtClean="0"/>
              <a:t> where individuals enter into by their own sweet will and choice. ...</a:t>
            </a:r>
          </a:p>
          <a:p>
            <a:r>
              <a:rPr lang="en-US" dirty="0" smtClean="0"/>
              <a:t>Love. ...</a:t>
            </a:r>
          </a:p>
          <a:p>
            <a:r>
              <a:rPr lang="en-US" dirty="0" smtClean="0"/>
              <a:t>Platonic </a:t>
            </a:r>
            <a:r>
              <a:rPr lang="en-US" b="1" dirty="0" smtClean="0"/>
              <a:t>Relationship</a:t>
            </a:r>
            <a:r>
              <a:rPr lang="en-US" dirty="0" smtClean="0"/>
              <a:t>. ...</a:t>
            </a:r>
          </a:p>
          <a:p>
            <a:r>
              <a:rPr lang="en-US" dirty="0" smtClean="0"/>
              <a:t>Family </a:t>
            </a:r>
            <a:r>
              <a:rPr lang="en-US" b="1" dirty="0" smtClean="0"/>
              <a:t>Relationship</a:t>
            </a:r>
            <a:r>
              <a:rPr lang="en-US" dirty="0" smtClean="0"/>
              <a:t>. ...</a:t>
            </a:r>
          </a:p>
          <a:p>
            <a:r>
              <a:rPr lang="en-US" dirty="0" smtClean="0"/>
              <a:t>Professional </a:t>
            </a:r>
            <a:r>
              <a:rPr lang="en-US" b="1" dirty="0" smtClean="0"/>
              <a:t>Relationship</a:t>
            </a:r>
            <a:r>
              <a:rPr lang="en-US" dirty="0" smtClean="0"/>
              <a:t> (Work </a:t>
            </a:r>
            <a:r>
              <a:rPr lang="en-US" b="1" dirty="0" smtClean="0"/>
              <a:t>Relationship</a:t>
            </a:r>
            <a:r>
              <a:rPr lang="en-US" dirty="0" smtClean="0"/>
              <a:t>)</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Types of Relationship</a:t>
            </a:r>
            <a:endParaRPr lang="en-US" dirty="0"/>
          </a:p>
        </p:txBody>
      </p:sp>
      <p:sp>
        <p:nvSpPr>
          <p:cNvPr id="3" name="Content Placeholder 2"/>
          <p:cNvSpPr>
            <a:spLocks noGrp="1"/>
          </p:cNvSpPr>
          <p:nvPr>
            <p:ph idx="1"/>
          </p:nvPr>
        </p:nvSpPr>
        <p:spPr/>
        <p:txBody>
          <a:bodyPr/>
          <a:lstStyle/>
          <a:p>
            <a:r>
              <a:rPr lang="en-US" dirty="0" smtClean="0"/>
              <a:t>Competitive/Controlling. ...</a:t>
            </a:r>
          </a:p>
          <a:p>
            <a:r>
              <a:rPr lang="en-US" dirty="0" smtClean="0"/>
              <a:t>Active/Passive. ...</a:t>
            </a:r>
          </a:p>
          <a:p>
            <a:r>
              <a:rPr lang="en-US" dirty="0" smtClean="0"/>
              <a:t>Aggressive/Accommodating. ...</a:t>
            </a:r>
          </a:p>
          <a:p>
            <a:r>
              <a:rPr lang="en-US" dirty="0" smtClean="0"/>
              <a:t>Disconnected/Parallel Lives. ...</a:t>
            </a:r>
          </a:p>
          <a:p>
            <a:r>
              <a:rPr lang="en-US" dirty="0" smtClean="0"/>
              <a:t>Accepting/Balanced.</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Types of Relationships </a:t>
            </a:r>
            <a:endParaRPr lang="en-US" b="1" dirty="0">
              <a:solidFill>
                <a:srgbClr val="C00000"/>
              </a:solidFill>
            </a:endParaRPr>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24</a:t>
            </a:fld>
            <a:endParaRPr lang="en-US"/>
          </a:p>
        </p:txBody>
      </p:sp>
      <p:pic>
        <p:nvPicPr>
          <p:cNvPr id="39938" name="Picture 2" descr="Personal Relationship"/>
          <p:cNvPicPr>
            <a:picLocks noChangeAspect="1" noChangeArrowheads="1"/>
          </p:cNvPicPr>
          <p:nvPr/>
        </p:nvPicPr>
        <p:blipFill>
          <a:blip r:embed="rId2"/>
          <a:srcRect/>
          <a:stretch>
            <a:fillRect/>
          </a:stretch>
        </p:blipFill>
        <p:spPr bwMode="auto">
          <a:xfrm>
            <a:off x="500034" y="1500174"/>
            <a:ext cx="6076950" cy="4562476"/>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Types of Relationships </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25</a:t>
            </a:fld>
            <a:endParaRPr lang="en-US"/>
          </a:p>
        </p:txBody>
      </p:sp>
      <p:pic>
        <p:nvPicPr>
          <p:cNvPr id="38914" name="Picture 2" descr="Interpersonal relationships"/>
          <p:cNvPicPr>
            <a:picLocks noChangeAspect="1" noChangeArrowheads="1"/>
          </p:cNvPicPr>
          <p:nvPr/>
        </p:nvPicPr>
        <p:blipFill>
          <a:blip r:embed="rId2"/>
          <a:srcRect/>
          <a:stretch>
            <a:fillRect/>
          </a:stretch>
        </p:blipFill>
        <p:spPr bwMode="auto">
          <a:xfrm>
            <a:off x="428596" y="1357297"/>
            <a:ext cx="8358246" cy="4827105"/>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Locations of Relationship</a:t>
            </a:r>
            <a:endParaRPr lang="en-US" b="1" dirty="0">
              <a:solidFill>
                <a:srgbClr val="C00000"/>
              </a:solidFill>
            </a:endParaRP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26</a:t>
            </a:fld>
            <a:endParaRPr lang="en-US"/>
          </a:p>
        </p:txBody>
      </p:sp>
      <p:pic>
        <p:nvPicPr>
          <p:cNvPr id="37890" name="Picture 2" descr="Person to person relationship in context"/>
          <p:cNvPicPr>
            <a:picLocks noChangeAspect="1" noChangeArrowheads="1"/>
          </p:cNvPicPr>
          <p:nvPr/>
        </p:nvPicPr>
        <p:blipFill>
          <a:blip r:embed="rId2"/>
          <a:srcRect/>
          <a:stretch>
            <a:fillRect/>
          </a:stretch>
        </p:blipFill>
        <p:spPr bwMode="auto">
          <a:xfrm>
            <a:off x="357158" y="1643049"/>
            <a:ext cx="8286808" cy="4666201"/>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Locations of Relationship</a:t>
            </a:r>
            <a:endParaRPr lang="en-US" dirty="0"/>
          </a:p>
        </p:txBody>
      </p:sp>
      <p:sp>
        <p:nvSpPr>
          <p:cNvPr id="3" name="Content Placeholder 2"/>
          <p:cNvSpPr>
            <a:spLocks noGrp="1"/>
          </p:cNvSpPr>
          <p:nvPr>
            <p:ph idx="1"/>
          </p:nvPr>
        </p:nvSpPr>
        <p:spPr/>
        <p:txBody>
          <a:bodyPr/>
          <a:lstStyle/>
          <a:p>
            <a:r>
              <a:rPr lang="en-IN" dirty="0" smtClean="0"/>
              <a:t>Family</a:t>
            </a:r>
          </a:p>
          <a:p>
            <a:r>
              <a:rPr lang="en-IN" dirty="0" smtClean="0"/>
              <a:t>Workplace </a:t>
            </a:r>
          </a:p>
          <a:p>
            <a:r>
              <a:rPr lang="en-IN" dirty="0" smtClean="0"/>
              <a:t>Society</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Human </a:t>
            </a:r>
            <a:r>
              <a:rPr lang="en-US" b="1" dirty="0" err="1" smtClean="0">
                <a:solidFill>
                  <a:srgbClr val="C00000"/>
                </a:solidFill>
              </a:rPr>
              <a:t>Behaviour</a:t>
            </a:r>
            <a:r>
              <a:rPr lang="en-US" b="1" dirty="0" smtClean="0">
                <a:solidFill>
                  <a:srgbClr val="C00000"/>
                </a:solidFill>
              </a:rPr>
              <a:t> and Relationship </a:t>
            </a:r>
            <a:endParaRPr lang="en-US" dirty="0"/>
          </a:p>
        </p:txBody>
      </p:sp>
      <p:sp>
        <p:nvSpPr>
          <p:cNvPr id="3" name="Content Placeholder 2"/>
          <p:cNvSpPr>
            <a:spLocks noGrp="1"/>
          </p:cNvSpPr>
          <p:nvPr>
            <p:ph idx="1"/>
          </p:nvPr>
        </p:nvSpPr>
        <p:spPr/>
        <p:txBody>
          <a:bodyPr/>
          <a:lstStyle/>
          <a:p>
            <a:r>
              <a:rPr lang="en-US" b="1" dirty="0" smtClean="0"/>
              <a:t>Human behavior</a:t>
            </a:r>
            <a:r>
              <a:rPr lang="en-US" dirty="0" smtClean="0"/>
              <a:t> is the potential and expressed capacity (mentally, physically, and socially) of </a:t>
            </a:r>
            <a:r>
              <a:rPr lang="en-US" b="1" dirty="0" smtClean="0"/>
              <a:t>human</a:t>
            </a:r>
            <a:r>
              <a:rPr lang="en-US" dirty="0" smtClean="0"/>
              <a:t> individuals or groups to respond to internal and external stimuli throughout their life. ... </a:t>
            </a:r>
            <a:r>
              <a:rPr lang="en-US" b="1" dirty="0" smtClean="0"/>
              <a:t>Human behavior</a:t>
            </a:r>
            <a:r>
              <a:rPr lang="en-US" dirty="0" smtClean="0"/>
              <a:t> is studied by the social sciences, which include psychology, sociology, economics, and anthropology.</a:t>
            </a:r>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Human </a:t>
            </a:r>
            <a:r>
              <a:rPr lang="en-US" b="1" dirty="0" err="1" smtClean="0">
                <a:solidFill>
                  <a:srgbClr val="C00000"/>
                </a:solidFill>
              </a:rPr>
              <a:t>Behaviour</a:t>
            </a:r>
            <a:r>
              <a:rPr lang="en-US" b="1" dirty="0" smtClean="0">
                <a:solidFill>
                  <a:srgbClr val="C00000"/>
                </a:solidFill>
              </a:rPr>
              <a:t> and Relationship </a:t>
            </a:r>
            <a:endParaRPr lang="en-US" b="1" dirty="0">
              <a:solidFill>
                <a:srgbClr val="C00000"/>
              </a:solidFill>
            </a:endParaRP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29</a:t>
            </a:fld>
            <a:endParaRPr lang="en-US"/>
          </a:p>
        </p:txBody>
      </p:sp>
      <p:pic>
        <p:nvPicPr>
          <p:cNvPr id="45058" name="Picture 2" descr="HUMAN BEHAVIOUR: PERSONALITY AND HUMAN BEHAVIOUR RELATIONSHIP AND I... | Human  behavior, Behavior, Human"/>
          <p:cNvPicPr>
            <a:picLocks noChangeAspect="1" noChangeArrowheads="1"/>
          </p:cNvPicPr>
          <p:nvPr/>
        </p:nvPicPr>
        <p:blipFill>
          <a:blip r:embed="rId2"/>
          <a:srcRect/>
          <a:stretch>
            <a:fillRect/>
          </a:stretch>
        </p:blipFill>
        <p:spPr bwMode="auto">
          <a:xfrm>
            <a:off x="571471" y="1571612"/>
            <a:ext cx="8148173" cy="450059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Interpersonal </a:t>
            </a:r>
            <a:r>
              <a:rPr lang="en-US" b="1" dirty="0" smtClean="0"/>
              <a:t>relationship</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Interpersonal relationships make up every relationship that fulfills a range of physical and emotional needs for you. These are the people who you’re closest with in your life.</a:t>
            </a:r>
          </a:p>
          <a:p>
            <a:pPr algn="just"/>
            <a:r>
              <a:rPr lang="en-US" dirty="0"/>
              <a:t>While romantic relationships are interpersonal, family members and intimate friends are, too. There’s also such a thing as secondary interpersonal relationships. These include acquaintances, neighbors, and others who you interact with on a regular basis.</a:t>
            </a:r>
          </a:p>
          <a:p>
            <a:pPr algn="just"/>
            <a:r>
              <a:rPr lang="en-US" dirty="0"/>
              <a:t>In short, you have some kind of interpersonal relationship with everyone you know.</a:t>
            </a:r>
          </a:p>
          <a:p>
            <a:pPr algn="just"/>
            <a:r>
              <a:rPr lang="en-US" dirty="0"/>
              <a:t>Given the importance of relationships to our emotional and physical well-being, it’s necessary to learn how to develop and maintain them.</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Human </a:t>
            </a:r>
            <a:r>
              <a:rPr lang="en-US" b="1" dirty="0" err="1" smtClean="0">
                <a:solidFill>
                  <a:srgbClr val="C00000"/>
                </a:solidFill>
              </a:rPr>
              <a:t>Behaviour</a:t>
            </a:r>
            <a:r>
              <a:rPr lang="en-US" b="1" dirty="0" smtClean="0">
                <a:solidFill>
                  <a:srgbClr val="C00000"/>
                </a:solidFill>
              </a:rPr>
              <a:t> and Relationship </a:t>
            </a:r>
            <a:endParaRPr lang="en-US" dirty="0"/>
          </a:p>
        </p:txBody>
      </p:sp>
      <p:sp>
        <p:nvSpPr>
          <p:cNvPr id="3" name="Content Placeholder 2"/>
          <p:cNvSpPr>
            <a:spLocks noGrp="1"/>
          </p:cNvSpPr>
          <p:nvPr>
            <p:ph idx="1"/>
          </p:nvPr>
        </p:nvSpPr>
        <p:spPr/>
        <p:txBody>
          <a:bodyPr>
            <a:normAutofit/>
          </a:bodyPr>
          <a:lstStyle/>
          <a:p>
            <a:pPr algn="just"/>
            <a:r>
              <a:rPr lang="en-US" sz="4400" b="1" dirty="0" smtClean="0"/>
              <a:t>human behavior</a:t>
            </a:r>
            <a:r>
              <a:rPr lang="en-US" sz="4400" dirty="0" smtClean="0"/>
              <a:t> has revealed that 90% of the population can be classified into </a:t>
            </a:r>
            <a:r>
              <a:rPr lang="en-US" sz="4400" b="1" dirty="0" smtClean="0"/>
              <a:t>four</a:t>
            </a:r>
            <a:r>
              <a:rPr lang="en-US" sz="4400" dirty="0" smtClean="0"/>
              <a:t> basic personality </a:t>
            </a:r>
            <a:r>
              <a:rPr lang="en-US" sz="4400" b="1" dirty="0" smtClean="0"/>
              <a:t>types</a:t>
            </a:r>
            <a:r>
              <a:rPr lang="en-US" sz="4400" dirty="0" smtClean="0"/>
              <a:t>: Optimistic, Pessimistic, Trusting and Envious</a:t>
            </a:r>
            <a:r>
              <a:rPr lang="en-US" sz="4400" dirty="0" smtClean="0"/>
              <a:t>. Jealous </a:t>
            </a:r>
            <a:endParaRPr lang="en-US" sz="4400"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Commitment and </a:t>
            </a:r>
            <a:r>
              <a:rPr lang="en-IN" b="1" dirty="0" err="1" smtClean="0">
                <a:solidFill>
                  <a:srgbClr val="C00000"/>
                </a:solidFill>
              </a:rPr>
              <a:t>Satisfation</a:t>
            </a:r>
            <a:endParaRPr lang="en-US" b="1" dirty="0">
              <a:solidFill>
                <a:srgbClr val="C00000"/>
              </a:solidFill>
            </a:endParaRPr>
          </a:p>
        </p:txBody>
      </p:sp>
      <p:sp>
        <p:nvSpPr>
          <p:cNvPr id="3" name="Content Placeholder 2"/>
          <p:cNvSpPr>
            <a:spLocks noGrp="1"/>
          </p:cNvSpPr>
          <p:nvPr>
            <p:ph idx="1"/>
          </p:nvPr>
        </p:nvSpPr>
        <p:spPr/>
        <p:txBody>
          <a:bodyPr/>
          <a:lstStyle/>
          <a:p>
            <a:r>
              <a:rPr lang="en-US" dirty="0" smtClean="0"/>
              <a:t>What Is a </a:t>
            </a:r>
            <a:r>
              <a:rPr lang="en-US" b="1" dirty="0" smtClean="0"/>
              <a:t>Committed Relationship</a:t>
            </a:r>
            <a:r>
              <a:rPr lang="en-US" dirty="0" smtClean="0"/>
              <a:t>? A </a:t>
            </a:r>
            <a:r>
              <a:rPr lang="en-US" b="1" dirty="0" smtClean="0"/>
              <a:t>committed relationship</a:t>
            </a:r>
            <a:r>
              <a:rPr lang="en-US" dirty="0" smtClean="0"/>
              <a:t> occurs when a couple agrees upon a certain level of </a:t>
            </a:r>
            <a:r>
              <a:rPr lang="en-US" b="1" dirty="0" smtClean="0"/>
              <a:t>commitment</a:t>
            </a:r>
            <a:r>
              <a:rPr lang="en-US" dirty="0" smtClean="0"/>
              <a:t> to one another. ... For example, one person might believe in open </a:t>
            </a:r>
            <a:r>
              <a:rPr lang="en-US" b="1" dirty="0" smtClean="0"/>
              <a:t>relationships</a:t>
            </a:r>
            <a:r>
              <a:rPr lang="en-US" dirty="0" smtClean="0"/>
              <a:t>, and for them, </a:t>
            </a:r>
            <a:r>
              <a:rPr lang="en-US" b="1" dirty="0" smtClean="0"/>
              <a:t>commitment</a:t>
            </a:r>
            <a:r>
              <a:rPr lang="en-US" dirty="0" smtClean="0"/>
              <a:t> means honesty about sexual partners but not necessarily sexual exclusivity</a:t>
            </a:r>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Commitment and </a:t>
            </a:r>
            <a:r>
              <a:rPr lang="en-IN" b="1" dirty="0" err="1" smtClean="0">
                <a:solidFill>
                  <a:srgbClr val="C00000"/>
                </a:solidFill>
              </a:rPr>
              <a:t>Satisfation</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Organizational commitment is defined as a view of an organization’s member’s psychology towards his/her attachment to the organization that he/she is working for. Organizational commitment plays a pivotal role in determining whether an employee will stay with the organization for a longer period of time and work passionately towards achieving the organization’s goal.</a:t>
            </a:r>
          </a:p>
          <a:p>
            <a:pPr algn="just"/>
            <a:r>
              <a:rPr lang="en-US" dirty="0" smtClean="0"/>
              <a:t>If an organizational commitment is determined it helps predict employee satisfaction, employee engagement, distribution of leadership, job performance, job insecurity, and similar such attributes. An employee’s level of commitment towards his/her work is important to know from a management’s point of view to be able to know their dedication to the tasks assigned to them on a daily basis.</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Commitment and </a:t>
            </a:r>
            <a:r>
              <a:rPr lang="en-IN" b="1" dirty="0" err="1" smtClean="0">
                <a:solidFill>
                  <a:srgbClr val="C00000"/>
                </a:solidFill>
              </a:rPr>
              <a:t>Satisfation</a:t>
            </a:r>
            <a:endParaRPr lang="en-US" dirty="0"/>
          </a:p>
        </p:txBody>
      </p:sp>
      <p:sp>
        <p:nvSpPr>
          <p:cNvPr id="3" name="Content Placeholder 2"/>
          <p:cNvSpPr>
            <a:spLocks noGrp="1"/>
          </p:cNvSpPr>
          <p:nvPr>
            <p:ph idx="1"/>
          </p:nvPr>
        </p:nvSpPr>
        <p:spPr/>
        <p:txBody>
          <a:bodyPr/>
          <a:lstStyle/>
          <a:p>
            <a:r>
              <a:rPr lang="en-US" dirty="0" smtClean="0"/>
              <a:t>an act of satisfying; fulfillment; gratification. the state of being </a:t>
            </a:r>
            <a:r>
              <a:rPr lang="en-US" b="1" dirty="0" smtClean="0"/>
              <a:t>satisfied</a:t>
            </a:r>
            <a:r>
              <a:rPr lang="en-US" dirty="0" smtClean="0"/>
              <a:t>; contentment. the cause or means of being </a:t>
            </a:r>
            <a:r>
              <a:rPr lang="en-US" b="1" dirty="0" smtClean="0"/>
              <a:t>satisfied</a:t>
            </a:r>
            <a:r>
              <a:rPr lang="en-US" dirty="0" smtClean="0"/>
              <a:t>. confident acceptance of something as </a:t>
            </a:r>
            <a:r>
              <a:rPr lang="en-US" b="1" dirty="0" smtClean="0"/>
              <a:t>satisfactory</a:t>
            </a:r>
            <a:r>
              <a:rPr lang="en-US" dirty="0" smtClean="0"/>
              <a:t>, dependable, true, etc. reparation or compensation, as for a wrong or injury.</a:t>
            </a:r>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solidFill>
                  <a:srgbClr val="C00000"/>
                </a:solidFill>
              </a:rPr>
              <a:t>Satisfaction factors</a:t>
            </a:r>
            <a:endParaRPr lang="en-US" b="1" dirty="0">
              <a:solidFill>
                <a:srgbClr val="C00000"/>
              </a:solidFill>
            </a:endParaRPr>
          </a:p>
        </p:txBody>
      </p:sp>
      <p:sp>
        <p:nvSpPr>
          <p:cNvPr id="3" name="Content Placeholder 2"/>
          <p:cNvSpPr>
            <a:spLocks noGrp="1"/>
          </p:cNvSpPr>
          <p:nvPr>
            <p:ph idx="1"/>
          </p:nvPr>
        </p:nvSpPr>
        <p:spPr/>
        <p:txBody>
          <a:bodyPr>
            <a:normAutofit fontScale="55000" lnSpcReduction="20000"/>
          </a:bodyPr>
          <a:lstStyle/>
          <a:p>
            <a:pPr algn="just" fontAlgn="base"/>
            <a:r>
              <a:rPr lang="en-US" b="1" dirty="0" smtClean="0"/>
              <a:t>(</a:t>
            </a:r>
            <a:r>
              <a:rPr lang="en-US" b="1" dirty="0" err="1" smtClean="0"/>
              <a:t>i</a:t>
            </a:r>
            <a:r>
              <a:rPr lang="en-US" b="1" dirty="0" smtClean="0"/>
              <a:t>) Personal Factors:</a:t>
            </a:r>
          </a:p>
          <a:p>
            <a:pPr algn="just" fontAlgn="base"/>
            <a:r>
              <a:rPr lang="en-US" dirty="0" smtClean="0"/>
              <a:t>They include workers’ sex, education, age, marital status and their personal characteristics, family background, socio-economic background and the like.</a:t>
            </a:r>
          </a:p>
          <a:p>
            <a:pPr algn="just" fontAlgn="base"/>
            <a:r>
              <a:rPr lang="en-US" b="1" dirty="0" smtClean="0"/>
              <a:t>(ii) Factors Inherent in the Job:</a:t>
            </a:r>
          </a:p>
          <a:p>
            <a:pPr algn="just" fontAlgn="base"/>
            <a:r>
              <a:rPr lang="en-US" dirty="0" smtClean="0"/>
              <a:t>These factors have recently been studied and found to be important in the selection of employees. Instead of being guided by their co-workers and supervisors, the skilled workers would rather like to be guided by their own inclination to choose jobs in consideration of ‘what they have to do’. These factors include- the work itself, conditions, influence of internal and external environment on the job which are uncontrolled by the management, etc.</a:t>
            </a:r>
          </a:p>
          <a:p>
            <a:pPr algn="just" fontAlgn="base"/>
            <a:r>
              <a:rPr lang="en-US" b="1" dirty="0" smtClean="0"/>
              <a:t>(iii) Factors Controlled by the Management:</a:t>
            </a:r>
          </a:p>
          <a:p>
            <a:pPr algn="just" fontAlgn="base"/>
            <a:r>
              <a:rPr lang="en-US" dirty="0" smtClean="0"/>
              <a:t>The nature of supervision, job security, kind of work group, and wage rate, promotional opportunities, and transfer policy, duration of work and sense of responsibilities are factors controlled by management. All these factors greatly influence the workers. These factors motivate the workers and provide a sense of job satisfaction.</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lstStyle/>
          <a:p>
            <a:r>
              <a:rPr lang="en-US" dirty="0" smtClean="0">
                <a:solidFill>
                  <a:srgbClr val="C00000"/>
                </a:solidFill>
              </a:rPr>
              <a:t>Thank you</a:t>
            </a:r>
          </a:p>
          <a:p>
            <a:r>
              <a:rPr lang="en-IN" dirty="0" smtClean="0">
                <a:solidFill>
                  <a:srgbClr val="C00000"/>
                </a:solidFill>
              </a:rPr>
              <a:t>Doubts and ?</a:t>
            </a:r>
            <a:endParaRPr lang="en-US" dirty="0">
              <a:solidFill>
                <a:srgbClr val="C00000"/>
              </a:solidFill>
            </a:endParaRPr>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35</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Interpersonal </a:t>
            </a:r>
            <a:r>
              <a:rPr lang="en-US" b="1" dirty="0" smtClean="0"/>
              <a:t>relationship</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b="1" dirty="0" smtClean="0"/>
              <a:t>A strong bond between two or more people refers to interpersonal relationship</a:t>
            </a:r>
            <a:r>
              <a:rPr lang="en-US" dirty="0" smtClean="0"/>
              <a:t>. Attraction between individuals brings them close to each other and eventually results in a strong interpersonal relationship.</a:t>
            </a:r>
          </a:p>
          <a:p>
            <a:pPr algn="just"/>
            <a:r>
              <a:rPr lang="en-US" b="1" dirty="0" smtClean="0"/>
              <a:t>Forms of Interpersonal relationship</a:t>
            </a:r>
          </a:p>
          <a:p>
            <a:pPr algn="just"/>
            <a:r>
              <a:rPr lang="en-US" dirty="0" smtClean="0"/>
              <a:t>An interpersonal relationship can develop between any of the following:</a:t>
            </a:r>
          </a:p>
          <a:p>
            <a:pPr algn="just"/>
            <a:r>
              <a:rPr lang="en-US" dirty="0" smtClean="0"/>
              <a:t>Individuals working together in the same organization.</a:t>
            </a:r>
          </a:p>
          <a:p>
            <a:pPr algn="just"/>
            <a:r>
              <a:rPr lang="en-US" dirty="0" smtClean="0"/>
              <a:t>People working in the same team.</a:t>
            </a:r>
          </a:p>
          <a:p>
            <a:pPr algn="just"/>
            <a:r>
              <a:rPr lang="en-US" dirty="0" smtClean="0"/>
              <a:t>Relationship between a man and a woman (Love, Marriage).</a:t>
            </a:r>
          </a:p>
          <a:p>
            <a:pPr algn="just"/>
            <a:r>
              <a:rPr lang="en-US" dirty="0" smtClean="0"/>
              <a:t>Relationship with immediate family members and relatives.</a:t>
            </a:r>
          </a:p>
          <a:p>
            <a:pPr algn="just"/>
            <a:r>
              <a:rPr lang="en-US" dirty="0" smtClean="0"/>
              <a:t>Relationship of a child with his parents.</a:t>
            </a:r>
          </a:p>
          <a:p>
            <a:pPr algn="just"/>
            <a:r>
              <a:rPr lang="en-US" dirty="0" smtClean="0"/>
              <a:t>Relationship between friends.</a:t>
            </a:r>
          </a:p>
          <a:p>
            <a:pPr algn="just"/>
            <a:r>
              <a:rPr lang="en-US" dirty="0" smtClean="0"/>
              <a:t>Relationship can also develop in a group (Relationship of students with their teacher, relationship of a religious guru with his disciples and so on)</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Stages of relationships</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b="1" dirty="0"/>
              <a:t>Stages of relationships</a:t>
            </a:r>
          </a:p>
          <a:p>
            <a:r>
              <a:rPr lang="en-US" dirty="0"/>
              <a:t>Relationships don’t develop suddenly. One psychologist, George </a:t>
            </a:r>
            <a:r>
              <a:rPr lang="en-US" dirty="0" err="1"/>
              <a:t>Levinger</a:t>
            </a:r>
            <a:r>
              <a:rPr lang="en-US" dirty="0"/>
              <a:t>, identified five stages of interpersonal relationships in a </a:t>
            </a:r>
            <a:r>
              <a:rPr lang="en-US" dirty="0">
                <a:hlinkClick r:id="rId2"/>
              </a:rPr>
              <a:t>1980 study</a:t>
            </a:r>
            <a:r>
              <a:rPr lang="en-US" dirty="0"/>
              <a:t>. He called this stage theory, which includes:</a:t>
            </a:r>
          </a:p>
          <a:p>
            <a:r>
              <a:rPr lang="en-US" dirty="0"/>
              <a:t>acquaintance</a:t>
            </a:r>
          </a:p>
          <a:p>
            <a:r>
              <a:rPr lang="en-US" dirty="0"/>
              <a:t>buildup</a:t>
            </a:r>
          </a:p>
          <a:p>
            <a:r>
              <a:rPr lang="en-US" dirty="0"/>
              <a:t>continuation</a:t>
            </a:r>
          </a:p>
          <a:p>
            <a:r>
              <a:rPr lang="en-US" dirty="0"/>
              <a:t>deterioration</a:t>
            </a:r>
          </a:p>
          <a:p>
            <a:r>
              <a:rPr lang="en-US" dirty="0"/>
              <a:t>ending (termination)</a:t>
            </a:r>
          </a:p>
          <a:p>
            <a:r>
              <a:rPr lang="en-US" dirty="0"/>
              <a:t>A successful interpersonal relationship will only go through the first three stages. A relationship that ends in a </a:t>
            </a:r>
            <a:r>
              <a:rPr lang="en-US" dirty="0">
                <a:hlinkClick r:id="rId3"/>
              </a:rPr>
              <a:t>breakup</a:t>
            </a:r>
            <a:r>
              <a:rPr lang="en-US" dirty="0"/>
              <a:t> with a friend or romantic partner will go through all five of these stages.</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Stages of relationships</a:t>
            </a:r>
            <a:br>
              <a:rPr lang="en-US" b="1" dirty="0" smtClean="0"/>
            </a:br>
            <a:endParaRPr lang="en-US" dirty="0"/>
          </a:p>
        </p:txBody>
      </p:sp>
      <p:sp>
        <p:nvSpPr>
          <p:cNvPr id="3" name="Content Placeholder 2"/>
          <p:cNvSpPr>
            <a:spLocks noGrp="1"/>
          </p:cNvSpPr>
          <p:nvPr>
            <p:ph idx="1"/>
          </p:nvPr>
        </p:nvSpPr>
        <p:spPr>
          <a:xfrm>
            <a:off x="457200" y="1142984"/>
            <a:ext cx="8229600" cy="5429288"/>
          </a:xfrm>
        </p:spPr>
        <p:txBody>
          <a:bodyPr>
            <a:noAutofit/>
          </a:bodyPr>
          <a:lstStyle/>
          <a:p>
            <a:pPr algn="just"/>
            <a:r>
              <a:rPr lang="en-US" sz="1600" dirty="0" smtClean="0"/>
              <a:t>According to famous psychologist George </a:t>
            </a:r>
            <a:r>
              <a:rPr lang="en-US" sz="1600" dirty="0" err="1" smtClean="0"/>
              <a:t>Levinger</a:t>
            </a:r>
            <a:r>
              <a:rPr lang="en-US" sz="1600" dirty="0" smtClean="0"/>
              <a:t>, every </a:t>
            </a:r>
            <a:r>
              <a:rPr lang="en-US" sz="1600" b="1" dirty="0" smtClean="0"/>
              <a:t>relationship goes through following five stages</a:t>
            </a:r>
            <a:r>
              <a:rPr lang="en-US" sz="1600" dirty="0" smtClean="0"/>
              <a:t>.</a:t>
            </a:r>
          </a:p>
          <a:p>
            <a:pPr algn="just"/>
            <a:r>
              <a:rPr lang="en-US" sz="1600" b="1" dirty="0" smtClean="0"/>
              <a:t>First Stage – Acquaintance</a:t>
            </a:r>
            <a:endParaRPr lang="en-US" sz="1600" dirty="0" smtClean="0"/>
          </a:p>
          <a:p>
            <a:pPr algn="just"/>
            <a:r>
              <a:rPr lang="en-US" sz="1600" dirty="0" smtClean="0"/>
              <a:t>Acquaintance refers to knowing each other. To start relationship individuals need to know each other well.</a:t>
            </a:r>
          </a:p>
          <a:p>
            <a:pPr algn="just"/>
            <a:r>
              <a:rPr lang="en-US" sz="1600" dirty="0" smtClean="0"/>
              <a:t>Two individuals might meet at some place and instantly hit it off. People feel attracted to each other and decide to enter into a relationship.</a:t>
            </a:r>
          </a:p>
          <a:p>
            <a:pPr algn="just"/>
            <a:r>
              <a:rPr lang="en-US" sz="1600" dirty="0" smtClean="0"/>
              <a:t>Common friends, social gatherings, same organizations also help people meet, break the ice, get acquainted with each other and start a relationship.</a:t>
            </a:r>
          </a:p>
          <a:p>
            <a:pPr algn="just"/>
            <a:r>
              <a:rPr lang="en-US" sz="1600" b="1" dirty="0" smtClean="0"/>
              <a:t>Second Stage – The Build up Stage</a:t>
            </a:r>
            <a:endParaRPr lang="en-US" sz="1600" dirty="0" smtClean="0"/>
          </a:p>
          <a:p>
            <a:pPr algn="just"/>
            <a:r>
              <a:rPr lang="en-US" sz="1600" dirty="0" smtClean="0"/>
              <a:t>This is the stage when the relationship actually grows. Individuals are no longer strangers and start trusting each other.</a:t>
            </a:r>
          </a:p>
          <a:p>
            <a:pPr algn="just"/>
            <a:r>
              <a:rPr lang="en-US" sz="1600" dirty="0" smtClean="0"/>
              <a:t>Individuals must be compatible with each other for the relationship to continue for a longer period of time. Individuals with similar interests and backgrounds tend to gel with each other more as compared to individuals from diverse backgrounds and different objectives.</a:t>
            </a:r>
          </a:p>
          <a:p>
            <a:pPr algn="just"/>
            <a:r>
              <a:rPr lang="en-US" sz="1600" dirty="0" smtClean="0"/>
              <a:t>The build up stage in a relationship is often characterized by two individuals coming close, being passionate and feeling for each other</a:t>
            </a:r>
            <a:r>
              <a:rPr lang="en-US" sz="1600" dirty="0" smtClean="0"/>
              <a:t>.</a:t>
            </a:r>
            <a:endParaRPr lang="en-US" sz="1600" dirty="0" smtClean="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Stages of relationships</a:t>
            </a:r>
            <a:endParaRPr lang="en-US" dirty="0"/>
          </a:p>
        </p:txBody>
      </p:sp>
      <p:sp>
        <p:nvSpPr>
          <p:cNvPr id="3" name="Content Placeholder 2"/>
          <p:cNvSpPr>
            <a:spLocks noGrp="1"/>
          </p:cNvSpPr>
          <p:nvPr>
            <p:ph idx="1"/>
          </p:nvPr>
        </p:nvSpPr>
        <p:spPr/>
        <p:txBody>
          <a:bodyPr>
            <a:normAutofit fontScale="47500" lnSpcReduction="20000"/>
          </a:bodyPr>
          <a:lstStyle/>
          <a:p>
            <a:r>
              <a:rPr lang="en-US" sz="3400" b="1" dirty="0" smtClean="0"/>
              <a:t>Third Stage – Continuation Stage</a:t>
            </a:r>
            <a:endParaRPr lang="en-US" sz="3400" dirty="0" smtClean="0"/>
          </a:p>
          <a:p>
            <a:r>
              <a:rPr lang="en-US" sz="3400" dirty="0" smtClean="0"/>
              <a:t>This is the stage when relationship blossoms into lasting commitments. It is when people after knowing each other well decide to be in each other’s company and tie the knot.</a:t>
            </a:r>
          </a:p>
          <a:p>
            <a:r>
              <a:rPr lang="en-US" sz="3400" dirty="0" smtClean="0"/>
              <a:t>Trust and transparency is essential for the charm to stay in relationship forever.</a:t>
            </a:r>
          </a:p>
          <a:p>
            <a:r>
              <a:rPr lang="en-US" sz="3400" b="1" dirty="0" smtClean="0"/>
              <a:t>Fourth </a:t>
            </a:r>
            <a:r>
              <a:rPr lang="en-US" sz="3400" b="1" dirty="0" smtClean="0"/>
              <a:t>Stage – Deterioration</a:t>
            </a:r>
            <a:endParaRPr lang="en-US" sz="3400" dirty="0" smtClean="0"/>
          </a:p>
          <a:p>
            <a:r>
              <a:rPr lang="en-US" sz="3400" dirty="0" smtClean="0"/>
              <a:t>Not all relationships pass through this stage. Lack of compatibility, trust, love and care often lead to misunderstandings and serious troubles in relationship.</a:t>
            </a:r>
          </a:p>
          <a:p>
            <a:r>
              <a:rPr lang="en-US" sz="3400" dirty="0" smtClean="0"/>
              <a:t>Individuals sometimes find it extremely difficult to adjust with each other and eventually decide to bring their relationship to an end.</a:t>
            </a:r>
          </a:p>
          <a:p>
            <a:r>
              <a:rPr lang="en-US" sz="3400" dirty="0" smtClean="0"/>
              <a:t>Compromise is an integral part of every </a:t>
            </a:r>
            <a:r>
              <a:rPr lang="en-US" sz="3400" dirty="0" err="1" smtClean="0"/>
              <a:t>relationship.Individuals</a:t>
            </a:r>
            <a:r>
              <a:rPr lang="en-US" sz="3400" dirty="0" smtClean="0"/>
              <a:t> failing to compromise with each other find it difficult to take the relationship to the next level.</a:t>
            </a:r>
          </a:p>
          <a:p>
            <a:r>
              <a:rPr lang="en-US" sz="3400" b="1" dirty="0" smtClean="0"/>
              <a:t>Fifth Stage – The Termination Stage</a:t>
            </a:r>
            <a:endParaRPr lang="en-US" sz="3400" dirty="0" smtClean="0"/>
          </a:p>
          <a:p>
            <a:r>
              <a:rPr lang="en-US" sz="3400" dirty="0" smtClean="0"/>
              <a:t>The fifth and the last stage is the end of a relationship.</a:t>
            </a:r>
          </a:p>
          <a:p>
            <a:r>
              <a:rPr lang="en-US" sz="3400" dirty="0" smtClean="0"/>
              <a:t>Relationship terminates due to any of the following reasons</a:t>
            </a:r>
          </a:p>
          <a:p>
            <a:pPr lvl="1"/>
            <a:r>
              <a:rPr lang="en-US" sz="2900" dirty="0" smtClean="0"/>
              <a:t>Death of any one partner</a:t>
            </a:r>
          </a:p>
          <a:p>
            <a:pPr lvl="1"/>
            <a:r>
              <a:rPr lang="en-US" sz="2900" dirty="0" smtClean="0"/>
              <a:t>Divorce</a:t>
            </a:r>
          </a:p>
          <a:p>
            <a:pPr lvl="1"/>
            <a:r>
              <a:rPr lang="en-US" sz="2900" dirty="0" smtClean="0"/>
              <a:t>Separation</a:t>
            </a:r>
          </a:p>
          <a:p>
            <a:r>
              <a:rPr lang="en-US" sz="3400" dirty="0" smtClean="0"/>
              <a:t>An ideal relationship results in lasting commitments and marriages whereas there are some relationships which do start on a positive note but end abruptly.</a:t>
            </a:r>
          </a:p>
          <a:p>
            <a:endParaRPr lang="en-US" dirty="0" smtClean="0"/>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Interpersonal Communication Skills</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Verbal communication</a:t>
            </a:r>
          </a:p>
          <a:p>
            <a:pPr algn="just"/>
            <a:r>
              <a:rPr lang="en-US" dirty="0" smtClean="0"/>
              <a:t>Verbal communication skills are important for the majority of occupations because they help you interact effectively and build rapport.</a:t>
            </a:r>
          </a:p>
          <a:p>
            <a:pPr algn="just"/>
            <a:r>
              <a:rPr lang="en-US" dirty="0" smtClean="0"/>
              <a:t>Tips:</a:t>
            </a:r>
          </a:p>
          <a:p>
            <a:pPr algn="just"/>
            <a:r>
              <a:rPr lang="en-US" dirty="0" smtClean="0"/>
              <a:t>Tailor your speech to the audience by, for example, avoiding technical terminology.</a:t>
            </a:r>
          </a:p>
          <a:p>
            <a:pPr algn="just"/>
            <a:r>
              <a:rPr lang="en-US" dirty="0" smtClean="0"/>
              <a:t>Ask questions to show your interest in what is being said.</a:t>
            </a:r>
          </a:p>
          <a:p>
            <a:pPr algn="just"/>
            <a:r>
              <a:rPr lang="en-US" dirty="0" smtClean="0"/>
              <a:t>Match what you're saying with your voice and your body language.</a:t>
            </a:r>
          </a:p>
          <a:p>
            <a:pPr algn="just"/>
            <a:r>
              <a:rPr lang="en-US" dirty="0" smtClean="0"/>
              <a:t>Reflect on what someone has said by </a:t>
            </a:r>
            <a:r>
              <a:rPr lang="en-US" dirty="0" err="1" smtClean="0"/>
              <a:t>summarising</a:t>
            </a:r>
            <a:r>
              <a:rPr lang="en-US" dirty="0" smtClean="0"/>
              <a:t> and paraphrasing.</a:t>
            </a:r>
          </a:p>
          <a:p>
            <a:pPr algn="just"/>
            <a:r>
              <a:rPr lang="en-US" dirty="0" smtClean="0"/>
              <a:t>Actively listening.</a:t>
            </a:r>
          </a:p>
          <a:p>
            <a:pPr algn="just"/>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Active listening</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lstStyle/>
          <a:p>
            <a:r>
              <a:rPr lang="en-US" dirty="0" smtClean="0"/>
              <a:t>Active </a:t>
            </a:r>
            <a:r>
              <a:rPr lang="en-US" dirty="0" smtClean="0"/>
              <a:t>listening is listening beyond the words being spoken - understanding the message being communicated. During conversations, a lot of the time the "listener" is thinking about how they're going to respond rather than concentrating on what the speaker is saying.</a:t>
            </a:r>
          </a:p>
          <a:p>
            <a:endParaRPr lang="en-US" dirty="0"/>
          </a:p>
        </p:txBody>
      </p:sp>
      <p:sp>
        <p:nvSpPr>
          <p:cNvPr id="4" name="Date Placeholder 3"/>
          <p:cNvSpPr>
            <a:spLocks noGrp="1"/>
          </p:cNvSpPr>
          <p:nvPr>
            <p:ph type="dt" sz="half" idx="10"/>
          </p:nvPr>
        </p:nvSpPr>
        <p:spPr/>
        <p:txBody>
          <a:bodyPr/>
          <a:lstStyle/>
          <a:p>
            <a:fld id="{E9C2475C-D683-4FE5-90CE-941C0831D76F}" type="datetime1">
              <a:rPr lang="en-US" smtClean="0"/>
              <a:pPr/>
              <a:t>3/11/2021</a:t>
            </a:fld>
            <a:endParaRPr lang="en-US"/>
          </a:p>
        </p:txBody>
      </p:sp>
      <p:sp>
        <p:nvSpPr>
          <p:cNvPr id="5" name="Footer Placeholder 4"/>
          <p:cNvSpPr>
            <a:spLocks noGrp="1"/>
          </p:cNvSpPr>
          <p:nvPr>
            <p:ph type="ftr" sz="quarter" idx="11"/>
          </p:nvPr>
        </p:nvSpPr>
        <p:spPr/>
        <p:txBody>
          <a:bodyPr/>
          <a:lstStyle/>
          <a:p>
            <a:r>
              <a:rPr lang="en-US" smtClean="0"/>
              <a:t>Dr.T.K.PSSD Unit 1</a:t>
            </a:r>
            <a:endParaRPr lang="en-US"/>
          </a:p>
        </p:txBody>
      </p:sp>
      <p:sp>
        <p:nvSpPr>
          <p:cNvPr id="6" name="Slide Number Placeholder 5"/>
          <p:cNvSpPr>
            <a:spLocks noGrp="1"/>
          </p:cNvSpPr>
          <p:nvPr>
            <p:ph type="sldNum" sz="quarter" idx="12"/>
          </p:nvPr>
        </p:nvSpPr>
        <p:spPr/>
        <p:txBody>
          <a:bodyPr/>
          <a:lstStyle/>
          <a:p>
            <a:fld id="{97B91FC4-C57C-4918-B53F-A425FC3412E9}"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1327</Words>
  <Application>Microsoft Office PowerPoint</Application>
  <PresentationFormat>On-screen Show (4:3)</PresentationFormat>
  <Paragraphs>257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Unit - II  - Interpersonal Relationships    </vt:lpstr>
      <vt:lpstr>Defining the interpersonal relationship </vt:lpstr>
      <vt:lpstr>Interpersonal relationship</vt:lpstr>
      <vt:lpstr>Interpersonal relationship</vt:lpstr>
      <vt:lpstr>Stages of relationships </vt:lpstr>
      <vt:lpstr>Stages of relationships </vt:lpstr>
      <vt:lpstr>Stages of relationships</vt:lpstr>
      <vt:lpstr>Key Interpersonal Communication Skills </vt:lpstr>
      <vt:lpstr>Active listening </vt:lpstr>
      <vt:lpstr>Slide 10</vt:lpstr>
      <vt:lpstr>Body language </vt:lpstr>
      <vt:lpstr>Openness </vt:lpstr>
      <vt:lpstr>Negotiation skills </vt:lpstr>
      <vt:lpstr>Decision making and problem-solving skills </vt:lpstr>
      <vt:lpstr>Conflict resolution </vt:lpstr>
      <vt:lpstr>Assertiveness </vt:lpstr>
      <vt:lpstr>Positive Attitude and Team Work</vt:lpstr>
      <vt:lpstr>Empathy </vt:lpstr>
      <vt:lpstr>Social Psychology</vt:lpstr>
      <vt:lpstr>Slide 20</vt:lpstr>
      <vt:lpstr>Slide 21</vt:lpstr>
      <vt:lpstr>Types of Relationship</vt:lpstr>
      <vt:lpstr>Types of Relationship</vt:lpstr>
      <vt:lpstr>Types of Relationships </vt:lpstr>
      <vt:lpstr>Types of Relationships </vt:lpstr>
      <vt:lpstr>Locations of Relationship</vt:lpstr>
      <vt:lpstr>Locations of Relationship</vt:lpstr>
      <vt:lpstr>Human Behaviour and Relationship </vt:lpstr>
      <vt:lpstr>Human Behaviour and Relationship </vt:lpstr>
      <vt:lpstr>Human Behaviour and Relationship </vt:lpstr>
      <vt:lpstr>Commitment and Satisfation</vt:lpstr>
      <vt:lpstr>Commitment and Satisfation</vt:lpstr>
      <vt:lpstr>Commitment and Satisfation</vt:lpstr>
      <vt:lpstr>Satisfaction factors</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74</cp:revision>
  <dcterms:created xsi:type="dcterms:W3CDTF">2021-03-03T10:36:07Z</dcterms:created>
  <dcterms:modified xsi:type="dcterms:W3CDTF">2021-03-11T08:06:13Z</dcterms:modified>
</cp:coreProperties>
</file>