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303" r:id="rId3"/>
    <p:sldId id="304" r:id="rId4"/>
    <p:sldId id="305" r:id="rId5"/>
    <p:sldId id="306" r:id="rId6"/>
    <p:sldId id="307" r:id="rId7"/>
    <p:sldId id="308" r:id="rId8"/>
    <p:sldId id="309" r:id="rId9"/>
    <p:sldId id="310" r:id="rId10"/>
    <p:sldId id="314" r:id="rId11"/>
    <p:sldId id="313" r:id="rId12"/>
    <p:sldId id="266" r:id="rId13"/>
    <p:sldId id="292" r:id="rId14"/>
    <p:sldId id="293" r:id="rId15"/>
    <p:sldId id="300" r:id="rId16"/>
    <p:sldId id="301" r:id="rId17"/>
    <p:sldId id="299" r:id="rId18"/>
    <p:sldId id="294" r:id="rId19"/>
    <p:sldId id="302" r:id="rId20"/>
    <p:sldId id="267" r:id="rId21"/>
    <p:sldId id="268" r:id="rId22"/>
    <p:sldId id="269" r:id="rId23"/>
    <p:sldId id="270" r:id="rId24"/>
    <p:sldId id="271" r:id="rId25"/>
    <p:sldId id="272" r:id="rId26"/>
    <p:sldId id="273" r:id="rId27"/>
    <p:sldId id="274" r:id="rId28"/>
    <p:sldId id="275" r:id="rId29"/>
    <p:sldId id="276" r:id="rId30"/>
    <p:sldId id="295" r:id="rId31"/>
    <p:sldId id="283" r:id="rId32"/>
    <p:sldId id="277" r:id="rId33"/>
    <p:sldId id="278" r:id="rId34"/>
    <p:sldId id="281" r:id="rId35"/>
    <p:sldId id="284" r:id="rId36"/>
    <p:sldId id="287" r:id="rId37"/>
    <p:sldId id="288" r:id="rId38"/>
    <p:sldId id="285"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5663" autoAdjust="0"/>
  </p:normalViewPr>
  <p:slideViewPr>
    <p:cSldViewPr>
      <p:cViewPr>
        <p:scale>
          <a:sx n="50" d="100"/>
          <a:sy n="50" d="100"/>
        </p:scale>
        <p:origin x="-1872"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5AE3A1-D744-4AAE-BB83-2BACC55608E5}" type="datetimeFigureOut">
              <a:rPr lang="en-US" smtClean="0"/>
              <a:pPr/>
              <a:t>4/7/2022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934799-F01D-411B-B53D-2D0EB2CD38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EC8A04-E4FD-4113-BED6-EE3DD495A08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FDA85-78CA-4BCD-9A3A-A9D1B5A35345}"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D8C7F-EAAC-4D59-99BA-6E06D9D6CB69}"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95800" y="2133600"/>
            <a:ext cx="3810000" cy="4114800"/>
          </a:xfrm>
        </p:spPr>
        <p:txBody>
          <a:bodyPr/>
          <a:lstStyle/>
          <a:p>
            <a:endParaRPr lang="en-US"/>
          </a:p>
        </p:txBody>
      </p:sp>
      <p:sp>
        <p:nvSpPr>
          <p:cNvPr id="5" name="Date Placeholder 4"/>
          <p:cNvSpPr>
            <a:spLocks noGrp="1"/>
          </p:cNvSpPr>
          <p:nvPr>
            <p:ph type="dt" sz="half" idx="10"/>
          </p:nvPr>
        </p:nvSpPr>
        <p:spPr>
          <a:xfrm>
            <a:off x="533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2971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400800" y="6324600"/>
            <a:ext cx="1905000" cy="457200"/>
          </a:xfrm>
        </p:spPr>
        <p:txBody>
          <a:bodyPr/>
          <a:lstStyle>
            <a:lvl1pPr>
              <a:defRPr/>
            </a:lvl1pPr>
          </a:lstStyle>
          <a:p>
            <a:fld id="{1596AFAB-B1C3-44EF-A3B6-9CE2FF46F24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A7D020E3-DF3C-48E8-8FF0-BB15458BB4B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A8ACE-AB53-49C1-AB47-4EB5D3818653}"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BDCF50-70E9-4477-B0FD-44D929718C5D}" type="datetime1">
              <a:rPr lang="en-US" smtClean="0"/>
              <a:pPr/>
              <a:t>4/7/2022</a:t>
            </a:fld>
            <a:endParaRPr lang="en-US"/>
          </a:p>
        </p:txBody>
      </p:sp>
      <p:sp>
        <p:nvSpPr>
          <p:cNvPr id="6" name="Footer Placeholder 5"/>
          <p:cNvSpPr>
            <a:spLocks noGrp="1"/>
          </p:cNvSpPr>
          <p:nvPr>
            <p:ph type="ftr" sz="quarter" idx="11"/>
          </p:nvPr>
        </p:nvSpPr>
        <p:spPr/>
        <p:txBody>
          <a:bodyPr/>
          <a:lstStyle/>
          <a:p>
            <a:r>
              <a:rPr lang="en-US" smtClean="0"/>
              <a:t>Dr.T.K.PSSD Unit 1</a:t>
            </a:r>
            <a:endParaRPr lang="en-US"/>
          </a:p>
        </p:txBody>
      </p:sp>
      <p:sp>
        <p:nvSpPr>
          <p:cNvPr id="7" name="Slide Number Placeholder 6"/>
          <p:cNvSpPr>
            <a:spLocks noGrp="1"/>
          </p:cNvSpPr>
          <p:nvPr>
            <p:ph type="sldNum" sz="quarter" idx="12"/>
          </p:nvPr>
        </p:nvSpPr>
        <p:spPr/>
        <p:txBody>
          <a:bodyPr/>
          <a:lstStyle/>
          <a:p>
            <a:fld id="{97B91FC4-C57C-4918-B53F-A425FC3412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BC40D1-58B2-4F92-B62D-02951B8264E8}" type="datetime1">
              <a:rPr lang="en-US" smtClean="0"/>
              <a:pPr/>
              <a:t>4/7/2022</a:t>
            </a:fld>
            <a:endParaRPr lang="en-US"/>
          </a:p>
        </p:txBody>
      </p:sp>
      <p:sp>
        <p:nvSpPr>
          <p:cNvPr id="8" name="Footer Placeholder 7"/>
          <p:cNvSpPr>
            <a:spLocks noGrp="1"/>
          </p:cNvSpPr>
          <p:nvPr>
            <p:ph type="ftr" sz="quarter" idx="11"/>
          </p:nvPr>
        </p:nvSpPr>
        <p:spPr/>
        <p:txBody>
          <a:bodyPr/>
          <a:lstStyle/>
          <a:p>
            <a:r>
              <a:rPr lang="en-US" smtClean="0"/>
              <a:t>Dr.T.K.PSSD Unit 1</a:t>
            </a:r>
            <a:endParaRPr lang="en-US"/>
          </a:p>
        </p:txBody>
      </p:sp>
      <p:sp>
        <p:nvSpPr>
          <p:cNvPr id="9" name="Slide Number Placeholder 8"/>
          <p:cNvSpPr>
            <a:spLocks noGrp="1"/>
          </p:cNvSpPr>
          <p:nvPr>
            <p:ph type="sldNum" sz="quarter" idx="12"/>
          </p:nvPr>
        </p:nvSpPr>
        <p:spPr/>
        <p:txBody>
          <a:bodyPr/>
          <a:lstStyle/>
          <a:p>
            <a:fld id="{97B91FC4-C57C-4918-B53F-A425FC3412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487584-D396-491A-858C-FC1B51075C05}" type="datetime1">
              <a:rPr lang="en-US" smtClean="0"/>
              <a:pPr/>
              <a:t>4/7/2022</a:t>
            </a:fld>
            <a:endParaRPr lang="en-US"/>
          </a:p>
        </p:txBody>
      </p:sp>
      <p:sp>
        <p:nvSpPr>
          <p:cNvPr id="4" name="Footer Placeholder 3"/>
          <p:cNvSpPr>
            <a:spLocks noGrp="1"/>
          </p:cNvSpPr>
          <p:nvPr>
            <p:ph type="ftr" sz="quarter" idx="11"/>
          </p:nvPr>
        </p:nvSpPr>
        <p:spPr/>
        <p:txBody>
          <a:bodyPr/>
          <a:lstStyle/>
          <a:p>
            <a:r>
              <a:rPr lang="en-US" smtClean="0"/>
              <a:t>Dr.T.K.PSSD Unit 1</a:t>
            </a:r>
            <a:endParaRPr lang="en-US"/>
          </a:p>
        </p:txBody>
      </p:sp>
      <p:sp>
        <p:nvSpPr>
          <p:cNvPr id="5" name="Slide Number Placeholder 4"/>
          <p:cNvSpPr>
            <a:spLocks noGrp="1"/>
          </p:cNvSpPr>
          <p:nvPr>
            <p:ph type="sldNum" sz="quarter" idx="12"/>
          </p:nvPr>
        </p:nvSpPr>
        <p:spPr/>
        <p:txBody>
          <a:bodyPr/>
          <a:lstStyle/>
          <a:p>
            <a:fld id="{97B91FC4-C57C-4918-B53F-A425FC3412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E395D-0CF7-4DE3-8C4F-27CFDC52481D}" type="datetime1">
              <a:rPr lang="en-US" smtClean="0"/>
              <a:pPr/>
              <a:t>4/7/2022</a:t>
            </a:fld>
            <a:endParaRPr lang="en-US"/>
          </a:p>
        </p:txBody>
      </p:sp>
      <p:sp>
        <p:nvSpPr>
          <p:cNvPr id="3" name="Footer Placeholder 2"/>
          <p:cNvSpPr>
            <a:spLocks noGrp="1"/>
          </p:cNvSpPr>
          <p:nvPr>
            <p:ph type="ftr" sz="quarter" idx="11"/>
          </p:nvPr>
        </p:nvSpPr>
        <p:spPr/>
        <p:txBody>
          <a:bodyPr/>
          <a:lstStyle/>
          <a:p>
            <a:r>
              <a:rPr lang="en-US" smtClean="0"/>
              <a:t>Dr.T.K.PSSD Unit 1</a:t>
            </a:r>
            <a:endParaRPr lang="en-US"/>
          </a:p>
        </p:txBody>
      </p:sp>
      <p:sp>
        <p:nvSpPr>
          <p:cNvPr id="4" name="Slide Number Placeholder 3"/>
          <p:cNvSpPr>
            <a:spLocks noGrp="1"/>
          </p:cNvSpPr>
          <p:nvPr>
            <p:ph type="sldNum" sz="quarter" idx="12"/>
          </p:nvPr>
        </p:nvSpPr>
        <p:spPr/>
        <p:txBody>
          <a:bodyPr/>
          <a:lstStyle/>
          <a:p>
            <a:fld id="{97B91FC4-C57C-4918-B53F-A425FC3412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9D4BB-F791-4EEC-B889-6A1985417797}" type="datetime1">
              <a:rPr lang="en-US" smtClean="0"/>
              <a:pPr/>
              <a:t>4/7/2022</a:t>
            </a:fld>
            <a:endParaRPr lang="en-US"/>
          </a:p>
        </p:txBody>
      </p:sp>
      <p:sp>
        <p:nvSpPr>
          <p:cNvPr id="6" name="Footer Placeholder 5"/>
          <p:cNvSpPr>
            <a:spLocks noGrp="1"/>
          </p:cNvSpPr>
          <p:nvPr>
            <p:ph type="ftr" sz="quarter" idx="11"/>
          </p:nvPr>
        </p:nvSpPr>
        <p:spPr/>
        <p:txBody>
          <a:bodyPr/>
          <a:lstStyle/>
          <a:p>
            <a:r>
              <a:rPr lang="en-US" smtClean="0"/>
              <a:t>Dr.T.K.PSSD Unit 1</a:t>
            </a:r>
            <a:endParaRPr lang="en-US"/>
          </a:p>
        </p:txBody>
      </p:sp>
      <p:sp>
        <p:nvSpPr>
          <p:cNvPr id="7" name="Slide Number Placeholder 6"/>
          <p:cNvSpPr>
            <a:spLocks noGrp="1"/>
          </p:cNvSpPr>
          <p:nvPr>
            <p:ph type="sldNum" sz="quarter" idx="12"/>
          </p:nvPr>
        </p:nvSpPr>
        <p:spPr/>
        <p:txBody>
          <a:bodyPr/>
          <a:lstStyle/>
          <a:p>
            <a:fld id="{97B91FC4-C57C-4918-B53F-A425FC3412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8AFC8-A49F-48D7-B25C-5C2D04547A7D}" type="datetime1">
              <a:rPr lang="en-US" smtClean="0"/>
              <a:pPr/>
              <a:t>4/7/2022</a:t>
            </a:fld>
            <a:endParaRPr lang="en-US"/>
          </a:p>
        </p:txBody>
      </p:sp>
      <p:sp>
        <p:nvSpPr>
          <p:cNvPr id="6" name="Footer Placeholder 5"/>
          <p:cNvSpPr>
            <a:spLocks noGrp="1"/>
          </p:cNvSpPr>
          <p:nvPr>
            <p:ph type="ftr" sz="quarter" idx="11"/>
          </p:nvPr>
        </p:nvSpPr>
        <p:spPr/>
        <p:txBody>
          <a:bodyPr/>
          <a:lstStyle/>
          <a:p>
            <a:r>
              <a:rPr lang="en-US" smtClean="0"/>
              <a:t>Dr.T.K.PSSD Unit 1</a:t>
            </a:r>
            <a:endParaRPr lang="en-US"/>
          </a:p>
        </p:txBody>
      </p:sp>
      <p:sp>
        <p:nvSpPr>
          <p:cNvPr id="7" name="Slide Number Placeholder 6"/>
          <p:cNvSpPr>
            <a:spLocks noGrp="1"/>
          </p:cNvSpPr>
          <p:nvPr>
            <p:ph type="sldNum" sz="quarter" idx="12"/>
          </p:nvPr>
        </p:nvSpPr>
        <p:spPr/>
        <p:txBody>
          <a:bodyPr/>
          <a:lstStyle/>
          <a:p>
            <a:fld id="{97B91FC4-C57C-4918-B53F-A425FC3412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66E57-9391-4CB6-911F-B11450917C1A}" type="datetime1">
              <a:rPr lang="en-US" smtClean="0"/>
              <a:pPr/>
              <a:t>4/7/2022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Dr.T.K.PSSD Unit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91FC4-C57C-4918-B53F-A425FC3412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cap="small" dirty="0" smtClean="0"/>
              <a:t>Unit - I –</a:t>
            </a:r>
            <a:r>
              <a:rPr lang="en-US" b="1" dirty="0" smtClean="0"/>
              <a:t>Foundations of Personality Development</a:t>
            </a:r>
            <a:r>
              <a:rPr lang="en-US" dirty="0" smtClean="0"/>
              <a:t/>
            </a:r>
            <a:br>
              <a:rPr lang="en-US" dirty="0" smtClean="0"/>
            </a:br>
            <a:r>
              <a:rPr lang="en-US" cap="small" dirty="0" smtClean="0"/>
              <a:t> </a:t>
            </a:r>
            <a:r>
              <a:rPr lang="en-US" dirty="0" smtClean="0"/>
              <a:t/>
            </a:r>
            <a:br>
              <a:rPr lang="en-US" dirty="0" smtClean="0"/>
            </a:br>
            <a:endParaRPr lang="en-US" dirty="0"/>
          </a:p>
        </p:txBody>
      </p:sp>
      <p:sp>
        <p:nvSpPr>
          <p:cNvPr id="3" name="Subtitle 2"/>
          <p:cNvSpPr>
            <a:spLocks noGrp="1"/>
          </p:cNvSpPr>
          <p:nvPr>
            <p:ph type="subTitle" idx="1"/>
          </p:nvPr>
        </p:nvSpPr>
        <p:spPr>
          <a:xfrm>
            <a:off x="1371600" y="3429000"/>
            <a:ext cx="6400800" cy="2209800"/>
          </a:xfrm>
        </p:spPr>
        <p:txBody>
          <a:bodyPr>
            <a:normAutofit fontScale="92500" lnSpcReduction="10000"/>
          </a:bodyPr>
          <a:lstStyle/>
          <a:p>
            <a:r>
              <a:rPr lang="en-US" dirty="0" smtClean="0">
                <a:solidFill>
                  <a:srgbClr val="C00000"/>
                </a:solidFill>
              </a:rPr>
              <a:t>Foundations </a:t>
            </a:r>
            <a:r>
              <a:rPr lang="en-US" dirty="0">
                <a:solidFill>
                  <a:srgbClr val="C00000"/>
                </a:solidFill>
              </a:rPr>
              <a:t>of Personality Development - Definition, Structure, Scope and Types of Personality; Knowing Self – SWOT Analysis &amp; Scope, Self-Esteem and Self- Knowledge. </a:t>
            </a:r>
            <a:r>
              <a:rPr lang="en-US" cap="small" dirty="0">
                <a:solidFill>
                  <a:srgbClr val="C00000"/>
                </a:solidFill>
                <a:effectLst>
                  <a:outerShdw blurRad="50800" dist="38100" algn="tr" rotWithShape="0">
                    <a:prstClr val="black">
                      <a:alpha val="40000"/>
                    </a:prstClr>
                  </a:outerShdw>
                </a:effectLst>
              </a:rPr>
              <a:t> </a:t>
            </a:r>
            <a:endParaRPr lang="en-US" dirty="0">
              <a:solidFill>
                <a:srgbClr val="C00000"/>
              </a:solidFill>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descr="Type A/B Personalities Perceived Control - ppt video online download"/>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5" name="Date Placeholder 4"/>
          <p:cNvSpPr>
            <a:spLocks noGrp="1"/>
          </p:cNvSpPr>
          <p:nvPr>
            <p:ph type="dt" sz="half" idx="10"/>
          </p:nvPr>
        </p:nvSpPr>
        <p:spPr/>
        <p:txBody>
          <a:bodyPr/>
          <a:lstStyle/>
          <a:p>
            <a:fld id="{8BF33118-090A-4CED-B1F4-6A0A9768EB67}" type="datetime1">
              <a:rPr lang="en-US" smtClean="0"/>
              <a:pPr/>
              <a:t>4/7/2022</a:t>
            </a:fld>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Dr.T.K.PSSD Unit 1</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Personality Job Fit Theory Ppt | Fitness and Workout"/>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5" name="Date Placeholder 4"/>
          <p:cNvSpPr>
            <a:spLocks noGrp="1"/>
          </p:cNvSpPr>
          <p:nvPr>
            <p:ph type="dt" sz="half" idx="10"/>
          </p:nvPr>
        </p:nvSpPr>
        <p:spPr/>
        <p:txBody>
          <a:bodyPr/>
          <a:lstStyle/>
          <a:p>
            <a:fld id="{CD55162E-82E0-464D-A555-CDD0342D3FFF}" type="datetime1">
              <a:rPr lang="en-US" smtClean="0"/>
              <a:pPr/>
              <a:t>4/7/2022</a:t>
            </a:fld>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Dr.T.K.PSSD Unit 1</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Knowing Self</a:t>
            </a:r>
            <a:endParaRPr lang="en-US" dirty="0"/>
          </a:p>
        </p:txBody>
      </p:sp>
      <p:sp>
        <p:nvSpPr>
          <p:cNvPr id="3" name="Content Placeholder 2"/>
          <p:cNvSpPr>
            <a:spLocks noGrp="1"/>
          </p:cNvSpPr>
          <p:nvPr>
            <p:ph idx="1"/>
          </p:nvPr>
        </p:nvSpPr>
        <p:spPr/>
        <p:txBody>
          <a:bodyPr/>
          <a:lstStyle/>
          <a:p>
            <a:pPr algn="just"/>
            <a:r>
              <a:rPr lang="en-US" dirty="0"/>
              <a:t>“</a:t>
            </a:r>
            <a:r>
              <a:rPr lang="en-US" b="1" dirty="0"/>
              <a:t>Knowing yourself</a:t>
            </a:r>
            <a:r>
              <a:rPr lang="en-US" dirty="0"/>
              <a:t> is the beginning of all wisdom.” ―Aristotle. To truly </a:t>
            </a:r>
            <a:r>
              <a:rPr lang="en-US" b="1" dirty="0"/>
              <a:t>know yourself</a:t>
            </a:r>
            <a:r>
              <a:rPr lang="en-US" dirty="0"/>
              <a:t> is the most important skill you can ever possess. When you </a:t>
            </a:r>
            <a:r>
              <a:rPr lang="en-US" b="1" dirty="0"/>
              <a:t>know</a:t>
            </a:r>
            <a:r>
              <a:rPr lang="en-US" dirty="0"/>
              <a:t> who you are, you </a:t>
            </a:r>
            <a:r>
              <a:rPr lang="en-US" b="1" dirty="0"/>
              <a:t>know</a:t>
            </a:r>
            <a:r>
              <a:rPr lang="en-US" dirty="0"/>
              <a:t> what you need to </a:t>
            </a:r>
            <a:r>
              <a:rPr lang="en-US" dirty="0" smtClean="0"/>
              <a:t>do.</a:t>
            </a:r>
          </a:p>
          <a:p>
            <a:pPr algn="just"/>
            <a:r>
              <a:rPr lang="en-IN" dirty="0" smtClean="0">
                <a:solidFill>
                  <a:srgbClr val="C00000"/>
                </a:solidFill>
              </a:rPr>
              <a:t>JOHARI window</a:t>
            </a:r>
          </a:p>
          <a:p>
            <a:pPr algn="just"/>
            <a:r>
              <a:rPr lang="en-IN" dirty="0" smtClean="0">
                <a:solidFill>
                  <a:srgbClr val="C00000"/>
                </a:solidFill>
              </a:rPr>
              <a:t>Attitude</a:t>
            </a:r>
          </a:p>
          <a:p>
            <a:pPr algn="just"/>
            <a:r>
              <a:rPr lang="en-US" dirty="0" smtClean="0">
                <a:solidFill>
                  <a:srgbClr val="C00000"/>
                </a:solidFill>
              </a:rPr>
              <a:t>SWOT</a:t>
            </a:r>
            <a:endParaRPr lang="en-US" dirty="0">
              <a:solidFill>
                <a:srgbClr val="C00000"/>
              </a:solidFill>
            </a:endParaRPr>
          </a:p>
        </p:txBody>
      </p:sp>
      <p:sp>
        <p:nvSpPr>
          <p:cNvPr id="4" name="Date Placeholder 3"/>
          <p:cNvSpPr>
            <a:spLocks noGrp="1"/>
          </p:cNvSpPr>
          <p:nvPr>
            <p:ph type="dt" sz="half" idx="10"/>
          </p:nvPr>
        </p:nvSpPr>
        <p:spPr/>
        <p:txBody>
          <a:bodyPr/>
          <a:lstStyle/>
          <a:p>
            <a:fld id="{11DDFA57-850B-42E8-AE59-2803C3E44B6D}" type="datetime1">
              <a:rPr lang="en-US" smtClean="0"/>
              <a:pPr/>
              <a:t>4/7/2022</a:t>
            </a:fld>
            <a:endParaRPr lang="en-US"/>
          </a:p>
        </p:txBody>
      </p:sp>
      <p:sp>
        <p:nvSpPr>
          <p:cNvPr id="5" name="Slide Number Placeholder 4"/>
          <p:cNvSpPr>
            <a:spLocks noGrp="1"/>
          </p:cNvSpPr>
          <p:nvPr>
            <p:ph type="sldNum" sz="quarter" idx="12"/>
          </p:nvPr>
        </p:nvSpPr>
        <p:spPr/>
        <p:txBody>
          <a:bodyPr/>
          <a:lstStyle/>
          <a:p>
            <a:fld id="{97B91FC4-C57C-4918-B53F-A425FC3412E9}"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Dr.T.K.PSSD Unit 1</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SWOT Analysis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13</a:t>
            </a:fld>
            <a:endParaRPr lang="en-US"/>
          </a:p>
        </p:txBody>
      </p:sp>
      <p:pic>
        <p:nvPicPr>
          <p:cNvPr id="1026" name="Picture 2" descr="Swot Analysis Template | Free Download (ODS, Excel, PDF &amp; CSV)"/>
          <p:cNvPicPr>
            <a:picLocks noChangeAspect="1" noChangeArrowheads="1"/>
          </p:cNvPicPr>
          <p:nvPr/>
        </p:nvPicPr>
        <p:blipFill>
          <a:blip r:embed="rId2"/>
          <a:srcRect/>
          <a:stretch>
            <a:fillRect/>
          </a:stretch>
        </p:blipFill>
        <p:spPr bwMode="auto">
          <a:xfrm>
            <a:off x="357158" y="1214422"/>
            <a:ext cx="8572560" cy="526678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14</a:t>
            </a:fld>
            <a:endParaRPr lang="en-US"/>
          </a:p>
        </p:txBody>
      </p:sp>
      <p:pic>
        <p:nvPicPr>
          <p:cNvPr id="46082" name="Picture 2" descr="25 Importance of SWOT Analysis in 2021 and Future - Career Cliff"/>
          <p:cNvPicPr>
            <a:picLocks noChangeAspect="1" noChangeArrowheads="1"/>
          </p:cNvPicPr>
          <p:nvPr/>
        </p:nvPicPr>
        <p:blipFill>
          <a:blip r:embed="rId2"/>
          <a:srcRect/>
          <a:stretch>
            <a:fillRect/>
          </a:stretch>
        </p:blipFill>
        <p:spPr bwMode="auto">
          <a:xfrm>
            <a:off x="0" y="0"/>
            <a:ext cx="9144000" cy="63851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b="1" dirty="0" smtClean="0">
                <a:solidFill>
                  <a:srgbClr val="C00000"/>
                </a:solidFill>
              </a:rPr>
              <a:t>SWOT ANALYSIS </a:t>
            </a:r>
          </a:p>
        </p:txBody>
      </p:sp>
      <p:sp>
        <p:nvSpPr>
          <p:cNvPr id="44035" name="Rectangle 3"/>
          <p:cNvSpPr>
            <a:spLocks noGrp="1" noChangeArrowheads="1"/>
          </p:cNvSpPr>
          <p:nvPr>
            <p:ph type="body" idx="1"/>
          </p:nvPr>
        </p:nvSpPr>
        <p:spPr>
          <a:xfrm>
            <a:off x="457200" y="1600200"/>
            <a:ext cx="8458200" cy="4530725"/>
          </a:xfrm>
        </p:spPr>
        <p:txBody>
          <a:bodyPr/>
          <a:lstStyle/>
          <a:p>
            <a:pPr algn="just" eaLnBrk="1" hangingPunct="1">
              <a:defRPr/>
            </a:pPr>
            <a:r>
              <a:rPr lang="en-US" b="1" dirty="0" smtClean="0"/>
              <a:t>SWOT is an abbreviation for Strengths, Weaknesses, Opportunities and Threats.</a:t>
            </a:r>
          </a:p>
          <a:p>
            <a:pPr algn="just" eaLnBrk="1" hangingPunct="1">
              <a:buFont typeface="Wingdings" pitchFamily="2" charset="2"/>
              <a:buNone/>
              <a:defRPr/>
            </a:pPr>
            <a:endParaRPr lang="en-US" b="1" dirty="0" smtClean="0"/>
          </a:p>
          <a:p>
            <a:pPr algn="just" eaLnBrk="1" hangingPunct="1">
              <a:defRPr/>
            </a:pPr>
            <a:r>
              <a:rPr lang="en-US" b="1" dirty="0" smtClean="0"/>
              <a:t>SWOT analysis is an important tool for auditing the overall strategic position of a business and its environment.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228600" y="457200"/>
            <a:ext cx="8486804" cy="5673725"/>
          </a:xfrm>
        </p:spPr>
        <p:txBody>
          <a:bodyPr>
            <a:normAutofit lnSpcReduction="10000"/>
          </a:bodyPr>
          <a:lstStyle/>
          <a:p>
            <a:pPr eaLnBrk="1" hangingPunct="1">
              <a:lnSpc>
                <a:spcPct val="80000"/>
              </a:lnSpc>
              <a:buFont typeface="Wingdings" pitchFamily="2" charset="2"/>
              <a:buNone/>
              <a:defRPr/>
            </a:pPr>
            <a:r>
              <a:rPr lang="en-US" sz="2800" b="1" dirty="0" smtClean="0">
                <a:solidFill>
                  <a:srgbClr val="C00000"/>
                </a:solidFill>
                <a:latin typeface="Arial" pitchFamily="34" charset="0"/>
              </a:rPr>
              <a:t>SWOTs are defined precisely as follows:</a:t>
            </a:r>
          </a:p>
          <a:p>
            <a:pPr eaLnBrk="1" hangingPunct="1">
              <a:lnSpc>
                <a:spcPct val="80000"/>
              </a:lnSpc>
              <a:buFont typeface="Wingdings" pitchFamily="2" charset="2"/>
              <a:buNone/>
              <a:defRPr/>
            </a:pPr>
            <a:endParaRPr lang="en-US" sz="2800" b="1" dirty="0" smtClean="0">
              <a:solidFill>
                <a:srgbClr val="FFFF00"/>
              </a:solidFill>
              <a:latin typeface="Arial" pitchFamily="34" charset="0"/>
            </a:endParaRPr>
          </a:p>
          <a:p>
            <a:pPr algn="just" eaLnBrk="1" hangingPunct="1">
              <a:lnSpc>
                <a:spcPct val="80000"/>
              </a:lnSpc>
              <a:defRPr/>
            </a:pPr>
            <a:r>
              <a:rPr lang="en-US" sz="2800" b="1" dirty="0" smtClean="0">
                <a:solidFill>
                  <a:srgbClr val="C00000"/>
                </a:solidFill>
                <a:latin typeface="Arial" pitchFamily="34" charset="0"/>
              </a:rPr>
              <a:t>Strengths</a:t>
            </a:r>
            <a:r>
              <a:rPr lang="en-US" sz="2800" b="1" dirty="0" smtClean="0">
                <a:latin typeface="Arial" pitchFamily="34" charset="0"/>
              </a:rPr>
              <a:t> are attributes of the organization that are helpful to the achievement of the objective.</a:t>
            </a:r>
          </a:p>
          <a:p>
            <a:pPr algn="just" eaLnBrk="1" hangingPunct="1">
              <a:lnSpc>
                <a:spcPct val="80000"/>
              </a:lnSpc>
              <a:buFont typeface="Wingdings" pitchFamily="2" charset="2"/>
              <a:buNone/>
              <a:defRPr/>
            </a:pPr>
            <a:endParaRPr lang="en-US" sz="2800" b="1" dirty="0" smtClean="0">
              <a:latin typeface="Arial" pitchFamily="34" charset="0"/>
            </a:endParaRPr>
          </a:p>
          <a:p>
            <a:pPr algn="just" eaLnBrk="1" hangingPunct="1">
              <a:lnSpc>
                <a:spcPct val="80000"/>
              </a:lnSpc>
              <a:defRPr/>
            </a:pPr>
            <a:r>
              <a:rPr lang="en-US" sz="2800" b="1" dirty="0" smtClean="0">
                <a:solidFill>
                  <a:srgbClr val="C00000"/>
                </a:solidFill>
                <a:latin typeface="Arial" pitchFamily="34" charset="0"/>
              </a:rPr>
              <a:t>Weaknesses</a:t>
            </a:r>
            <a:r>
              <a:rPr lang="en-US" sz="2800" b="1" dirty="0" smtClean="0">
                <a:latin typeface="Arial" pitchFamily="34" charset="0"/>
              </a:rPr>
              <a:t> are attributes of the organization that are harmful to the achievement of the objective.</a:t>
            </a:r>
          </a:p>
          <a:p>
            <a:pPr algn="just" eaLnBrk="1" hangingPunct="1">
              <a:lnSpc>
                <a:spcPct val="80000"/>
              </a:lnSpc>
              <a:buFont typeface="Wingdings" pitchFamily="2" charset="2"/>
              <a:buNone/>
              <a:defRPr/>
            </a:pPr>
            <a:endParaRPr lang="en-US" sz="2800" b="1" dirty="0" smtClean="0">
              <a:latin typeface="Arial" pitchFamily="34" charset="0"/>
            </a:endParaRPr>
          </a:p>
          <a:p>
            <a:pPr algn="just" eaLnBrk="1" hangingPunct="1">
              <a:lnSpc>
                <a:spcPct val="80000"/>
              </a:lnSpc>
              <a:defRPr/>
            </a:pPr>
            <a:r>
              <a:rPr lang="en-US" sz="2800" b="1" dirty="0" smtClean="0">
                <a:solidFill>
                  <a:srgbClr val="C00000"/>
                </a:solidFill>
                <a:latin typeface="Arial" pitchFamily="34" charset="0"/>
              </a:rPr>
              <a:t>Opportunities</a:t>
            </a:r>
            <a:r>
              <a:rPr lang="en-US" sz="2800" b="1" dirty="0" smtClean="0">
                <a:latin typeface="Arial" pitchFamily="34" charset="0"/>
              </a:rPr>
              <a:t> are </a:t>
            </a:r>
            <a:r>
              <a:rPr lang="en-US" sz="2800" b="1" i="1" dirty="0" smtClean="0">
                <a:latin typeface="Arial" pitchFamily="34" charset="0"/>
              </a:rPr>
              <a:t>external</a:t>
            </a:r>
            <a:r>
              <a:rPr lang="en-US" sz="2800" b="1" dirty="0" smtClean="0">
                <a:latin typeface="Arial" pitchFamily="34" charset="0"/>
              </a:rPr>
              <a:t> conditions that are helpful to the achievement of the objective.</a:t>
            </a:r>
          </a:p>
          <a:p>
            <a:pPr algn="just" eaLnBrk="1" hangingPunct="1">
              <a:lnSpc>
                <a:spcPct val="80000"/>
              </a:lnSpc>
              <a:buFont typeface="Wingdings" pitchFamily="2" charset="2"/>
              <a:buNone/>
              <a:defRPr/>
            </a:pPr>
            <a:endParaRPr lang="en-US" sz="2800" b="1" dirty="0" smtClean="0">
              <a:latin typeface="Arial" pitchFamily="34" charset="0"/>
            </a:endParaRPr>
          </a:p>
          <a:p>
            <a:pPr algn="just" eaLnBrk="1" hangingPunct="1">
              <a:lnSpc>
                <a:spcPct val="80000"/>
              </a:lnSpc>
              <a:defRPr/>
            </a:pPr>
            <a:r>
              <a:rPr lang="en-US" sz="2800" b="1" dirty="0" smtClean="0">
                <a:solidFill>
                  <a:srgbClr val="C00000"/>
                </a:solidFill>
                <a:latin typeface="Arial" pitchFamily="34" charset="0"/>
              </a:rPr>
              <a:t>Threats </a:t>
            </a:r>
            <a:r>
              <a:rPr lang="en-US" sz="2800" b="1" dirty="0" smtClean="0">
                <a:latin typeface="Arial" pitchFamily="34" charset="0"/>
              </a:rPr>
              <a:t>are </a:t>
            </a:r>
            <a:r>
              <a:rPr lang="en-US" sz="2800" b="1" i="1" dirty="0" smtClean="0">
                <a:latin typeface="Arial" pitchFamily="34" charset="0"/>
              </a:rPr>
              <a:t>external</a:t>
            </a:r>
            <a:r>
              <a:rPr lang="en-US" sz="2800" b="1" dirty="0" smtClean="0">
                <a:latin typeface="Arial" pitchFamily="34" charset="0"/>
              </a:rPr>
              <a:t> conditions that are harmful to the achievement of the objective.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defRPr/>
            </a:pPr>
            <a:r>
              <a:rPr lang="en-GB" sz="3800" b="1" dirty="0" smtClean="0">
                <a:solidFill>
                  <a:srgbClr val="C00000"/>
                </a:solidFill>
              </a:rPr>
              <a:t>SWOT Analysis Format</a:t>
            </a:r>
            <a:r>
              <a:rPr lang="en-US" sz="3800" b="1" dirty="0" smtClean="0">
                <a:solidFill>
                  <a:srgbClr val="C00000"/>
                </a:solidFill>
              </a:rPr>
              <a:t/>
            </a:r>
            <a:br>
              <a:rPr lang="en-US" sz="3800" b="1" dirty="0" smtClean="0">
                <a:solidFill>
                  <a:srgbClr val="C00000"/>
                </a:solidFill>
              </a:rPr>
            </a:br>
            <a:endParaRPr lang="en-US" sz="3800" b="1" dirty="0" smtClean="0">
              <a:solidFill>
                <a:srgbClr val="C00000"/>
              </a:solidFill>
            </a:endParaRPr>
          </a:p>
        </p:txBody>
      </p:sp>
      <p:graphicFrame>
        <p:nvGraphicFramePr>
          <p:cNvPr id="49181" name="Group 29"/>
          <p:cNvGraphicFramePr>
            <a:graphicFrameLocks noGrp="1"/>
          </p:cNvGraphicFramePr>
          <p:nvPr>
            <p:ph idx="1"/>
          </p:nvPr>
        </p:nvGraphicFramePr>
        <p:xfrm>
          <a:off x="457200" y="1600200"/>
          <a:ext cx="8229600" cy="4530726"/>
        </p:xfrm>
        <a:graphic>
          <a:graphicData uri="http://schemas.openxmlformats.org/drawingml/2006/table">
            <a:tbl>
              <a:tblPr/>
              <a:tblGrid>
                <a:gridCol w="4114800"/>
                <a:gridCol w="4114800"/>
              </a:tblGrid>
              <a:tr h="2265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Strengths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Weaknesses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5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Opportunities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Threats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18</a:t>
            </a:fld>
            <a:endParaRPr lang="en-US"/>
          </a:p>
        </p:txBody>
      </p:sp>
      <p:pic>
        <p:nvPicPr>
          <p:cNvPr id="47106" name="Picture 2" descr="What Is Swot Analysis Pdf"/>
          <p:cNvPicPr>
            <a:picLocks noChangeAspect="1" noChangeArrowheads="1"/>
          </p:cNvPicPr>
          <p:nvPr/>
        </p:nvPicPr>
        <p:blipFill>
          <a:blip r:embed="rId2"/>
          <a:srcRect/>
          <a:stretch>
            <a:fillRect/>
          </a:stretch>
        </p:blipFill>
        <p:spPr bwMode="auto">
          <a:xfrm>
            <a:off x="285720" y="0"/>
            <a:ext cx="8572560" cy="642939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SWOT analysis</a:t>
            </a:r>
            <a:endParaRPr lang="en-US" b="1" dirty="0">
              <a:solidFill>
                <a:srgbClr val="C00000"/>
              </a:solidFill>
            </a:endParaRPr>
          </a:p>
        </p:txBody>
      </p:sp>
      <p:sp>
        <p:nvSpPr>
          <p:cNvPr id="3" name="Content Placeholder 2"/>
          <p:cNvSpPr>
            <a:spLocks noGrp="1"/>
          </p:cNvSpPr>
          <p:nvPr>
            <p:ph idx="1"/>
          </p:nvPr>
        </p:nvSpPr>
        <p:spPr>
          <a:xfrm>
            <a:off x="457200" y="1285860"/>
            <a:ext cx="8401080" cy="4857784"/>
          </a:xfrm>
        </p:spPr>
        <p:txBody>
          <a:bodyPr>
            <a:normAutofit fontScale="62500" lnSpcReduction="20000"/>
          </a:bodyPr>
          <a:lstStyle/>
          <a:p>
            <a:pPr algn="just"/>
            <a:r>
              <a:rPr lang="en-US" b="1" dirty="0" smtClean="0">
                <a:solidFill>
                  <a:srgbClr val="C00000"/>
                </a:solidFill>
              </a:rPr>
              <a:t>Why use it?</a:t>
            </a:r>
          </a:p>
          <a:p>
            <a:pPr algn="just"/>
            <a:r>
              <a:rPr lang="en-US" dirty="0" smtClean="0"/>
              <a:t>To develop a plan or find a solution that takes into consideration many different internal</a:t>
            </a:r>
          </a:p>
          <a:p>
            <a:pPr algn="just"/>
            <a:r>
              <a:rPr lang="en-US" dirty="0" smtClean="0"/>
              <a:t>and external factors, and maximizes the potential of the strengths and opportunities while</a:t>
            </a:r>
          </a:p>
          <a:p>
            <a:pPr algn="just"/>
            <a:r>
              <a:rPr lang="en-US" dirty="0" smtClean="0"/>
              <a:t>minimizing the impact of the weaknesses and threats.</a:t>
            </a:r>
          </a:p>
          <a:p>
            <a:pPr algn="just"/>
            <a:r>
              <a:rPr lang="en-US" b="1" dirty="0" smtClean="0">
                <a:solidFill>
                  <a:srgbClr val="C00000"/>
                </a:solidFill>
              </a:rPr>
              <a:t>When to use it?</a:t>
            </a:r>
          </a:p>
          <a:p>
            <a:pPr algn="just"/>
            <a:r>
              <a:rPr lang="en-US" dirty="0" smtClean="0"/>
              <a:t>While developing a strategic plan or planning a solution to a problem, after you have</a:t>
            </a:r>
          </a:p>
          <a:p>
            <a:pPr algn="just"/>
            <a:r>
              <a:rPr lang="en-US" dirty="0" smtClean="0"/>
              <a:t>analyzed the external environment (for example, the culture, economy, competition,</a:t>
            </a:r>
          </a:p>
          <a:p>
            <a:pPr algn="just"/>
            <a:r>
              <a:rPr lang="en-US" dirty="0" smtClean="0"/>
              <a:t>technical ability, sources of funding, demographics, etc.).</a:t>
            </a:r>
          </a:p>
          <a:p>
            <a:pPr algn="just"/>
            <a:r>
              <a:rPr lang="en-US" dirty="0" smtClean="0"/>
              <a:t>SWOTs can be performed by managers, designers or by the entire project team. Group</a:t>
            </a:r>
          </a:p>
          <a:p>
            <a:pPr algn="just"/>
            <a:r>
              <a:rPr lang="en-US" dirty="0" smtClean="0"/>
              <a:t>techniques are particularly effective in providing structure, objectivity, clarity and tend to</a:t>
            </a:r>
          </a:p>
          <a:p>
            <a:pPr algn="just"/>
            <a:r>
              <a:rPr lang="en-US" dirty="0" smtClean="0"/>
              <a:t>focus discussions about strategy that might otherwise tend to wander.</a:t>
            </a:r>
            <a:endParaRPr lang="en-US" dirty="0"/>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Personality </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characteristic pattern of thinking, </a:t>
            </a:r>
          </a:p>
          <a:p>
            <a:r>
              <a:rPr lang="en-US" dirty="0" smtClean="0"/>
              <a:t>feeling and acting</a:t>
            </a:r>
          </a:p>
          <a:p>
            <a:r>
              <a:rPr lang="en-US" dirty="0" smtClean="0"/>
              <a:t>totality or whole of the person.</a:t>
            </a:r>
          </a:p>
          <a:p>
            <a:r>
              <a:rPr lang="en-US" dirty="0" smtClean="0"/>
              <a:t>Expression of the person in various situations</a:t>
            </a:r>
          </a:p>
          <a:p>
            <a:r>
              <a:rPr lang="en-US" dirty="0" smtClean="0"/>
              <a:t>It is a person’ s “true” inner nature</a:t>
            </a:r>
          </a:p>
          <a:p>
            <a:r>
              <a:rPr lang="en-US" dirty="0" smtClean="0"/>
              <a:t>Personality is not static but dynamic</a:t>
            </a:r>
          </a:p>
          <a:p>
            <a:r>
              <a:rPr lang="en-US" dirty="0" smtClean="0"/>
              <a:t>person‘s character, temperament, intellect, and physique</a:t>
            </a:r>
            <a:endParaRPr lang="en-US" dirty="0"/>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noFill/>
        </p:spPr>
        <p:txBody>
          <a:bodyPr/>
          <a:lstStyle/>
          <a:p>
            <a:r>
              <a:rPr lang="en-US" b="1" dirty="0">
                <a:solidFill>
                  <a:srgbClr val="C00000"/>
                </a:solidFill>
              </a:rPr>
              <a:t>SELF-ESTEEM</a:t>
            </a:r>
          </a:p>
        </p:txBody>
      </p:sp>
      <p:sp>
        <p:nvSpPr>
          <p:cNvPr id="6" name="Subtitle 5"/>
          <p:cNvSpPr>
            <a:spLocks noGrp="1"/>
          </p:cNvSpPr>
          <p:nvPr>
            <p:ph type="subTitle"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Self-Esteem…What is it?</a:t>
            </a:r>
          </a:p>
        </p:txBody>
      </p:sp>
      <p:sp>
        <p:nvSpPr>
          <p:cNvPr id="29699" name="Rectangle 3"/>
          <p:cNvSpPr>
            <a:spLocks noGrp="1" noChangeArrowheads="1"/>
          </p:cNvSpPr>
          <p:nvPr>
            <p:ph type="body" sz="half" idx="1"/>
          </p:nvPr>
        </p:nvSpPr>
        <p:spPr/>
        <p:txBody>
          <a:bodyPr/>
          <a:lstStyle/>
          <a:p>
            <a:r>
              <a:rPr lang="en-US" sz="2800"/>
              <a:t>Self-esteem refers to the way we see and think about ourselves.</a:t>
            </a:r>
          </a:p>
        </p:txBody>
      </p:sp>
      <p:pic>
        <p:nvPicPr>
          <p:cNvPr id="29701" name="Picture 5" descr="C:\Program Files\Microsoft Office\Clipart\smbusbas\bd10568_.wmf"/>
          <p:cNvPicPr>
            <a:picLocks noGrp="1" noChangeAspect="1" noChangeArrowheads="1"/>
          </p:cNvPicPr>
          <p:nvPr>
            <p:ph type="clipArt" sz="half" idx="2"/>
          </p:nvPr>
        </p:nvPicPr>
        <p:blipFill>
          <a:blip r:embed="rId2"/>
          <a:srcRect/>
          <a:stretch>
            <a:fillRect/>
          </a:stretch>
        </p:blipFill>
        <p:spPr>
          <a:xfrm>
            <a:off x="4824413" y="2133600"/>
            <a:ext cx="3152775" cy="41148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a:t>Self-Esteem…What’s it made of?</a:t>
            </a:r>
          </a:p>
        </p:txBody>
      </p:sp>
      <p:sp>
        <p:nvSpPr>
          <p:cNvPr id="30723" name="Rectangle 3"/>
          <p:cNvSpPr>
            <a:spLocks noGrp="1" noChangeArrowheads="1"/>
          </p:cNvSpPr>
          <p:nvPr>
            <p:ph type="body" sz="half" idx="1"/>
          </p:nvPr>
        </p:nvSpPr>
        <p:spPr/>
        <p:txBody>
          <a:bodyPr/>
          <a:lstStyle/>
          <a:p>
            <a:r>
              <a:rPr lang="en-US" sz="2400" b="1"/>
              <a:t>Your self-esteem is made up of all the experiences and interpersonal relationships you’ve had in your life. Everyone you’ve ever met has added to or taken away from how you see yourself!</a:t>
            </a:r>
          </a:p>
        </p:txBody>
      </p:sp>
      <p:pic>
        <p:nvPicPr>
          <p:cNvPr id="30725" name="Picture 5" descr="C:\Program Files\Common Files\Microsoft Shared\Clipart\cagcat50\bd05545_.wmf"/>
          <p:cNvPicPr>
            <a:picLocks noGrp="1" noChangeAspect="1" noChangeArrowheads="1"/>
          </p:cNvPicPr>
          <p:nvPr>
            <p:ph type="clipArt" sz="half" idx="2"/>
          </p:nvPr>
        </p:nvPicPr>
        <p:blipFill>
          <a:blip r:embed="rId2"/>
          <a:srcRect/>
          <a:stretch>
            <a:fillRect/>
          </a:stretch>
        </p:blipFill>
        <p:spPr>
          <a:xfrm>
            <a:off x="4495800" y="2317750"/>
            <a:ext cx="3810000" cy="374491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000"/>
              <a:t>The Effects of High Self-Esteem</a:t>
            </a:r>
          </a:p>
        </p:txBody>
      </p:sp>
      <p:sp>
        <p:nvSpPr>
          <p:cNvPr id="31747" name="Rectangle 3"/>
          <p:cNvSpPr>
            <a:spLocks noGrp="1" noChangeArrowheads="1"/>
          </p:cNvSpPr>
          <p:nvPr>
            <p:ph type="body" idx="1"/>
          </p:nvPr>
        </p:nvSpPr>
        <p:spPr/>
        <p:txBody>
          <a:bodyPr/>
          <a:lstStyle/>
          <a:p>
            <a:pPr>
              <a:lnSpc>
                <a:spcPct val="90000"/>
              </a:lnSpc>
            </a:pPr>
            <a:r>
              <a:rPr lang="en-US" sz="2800"/>
              <a:t>People with high self-esteem possess the following characteristics:</a:t>
            </a:r>
          </a:p>
          <a:p>
            <a:pPr>
              <a:lnSpc>
                <a:spcPct val="90000"/>
              </a:lnSpc>
              <a:buFont typeface="Wingdings" pitchFamily="2" charset="2"/>
              <a:buNone/>
            </a:pPr>
            <a:r>
              <a:rPr lang="en-US" sz="2800"/>
              <a:t>	-They like to meet new people.</a:t>
            </a:r>
          </a:p>
          <a:p>
            <a:pPr>
              <a:lnSpc>
                <a:spcPct val="90000"/>
              </a:lnSpc>
              <a:buFont typeface="Wingdings" pitchFamily="2" charset="2"/>
              <a:buNone/>
            </a:pPr>
            <a:r>
              <a:rPr lang="en-US" sz="2800"/>
              <a:t>	-They don’t worry about how others will judge them.</a:t>
            </a:r>
          </a:p>
          <a:p>
            <a:pPr>
              <a:lnSpc>
                <a:spcPct val="90000"/>
              </a:lnSpc>
              <a:buFont typeface="Wingdings" pitchFamily="2" charset="2"/>
              <a:buNone/>
            </a:pPr>
            <a:r>
              <a:rPr lang="en-US" sz="2800"/>
              <a:t>	-They have the courage to express themselves.</a:t>
            </a:r>
          </a:p>
          <a:p>
            <a:pPr>
              <a:lnSpc>
                <a:spcPct val="90000"/>
              </a:lnSpc>
              <a:buFont typeface="Wingdings" pitchFamily="2" charset="2"/>
              <a:buNone/>
            </a:pPr>
            <a:r>
              <a:rPr lang="en-US" sz="2800"/>
              <a:t>	-Their lives are enriched with each new encounter.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09600" y="2514600"/>
            <a:ext cx="7162800" cy="2655888"/>
          </a:xfrm>
          <a:prstGeom prst="rect">
            <a:avLst/>
          </a:prstGeom>
          <a:noFill/>
          <a:ln w="9525">
            <a:noFill/>
            <a:miter lim="800000"/>
            <a:headEnd/>
            <a:tailEnd/>
          </a:ln>
          <a:effectLst/>
        </p:spPr>
        <p:txBody>
          <a:bodyPr>
            <a:spAutoFit/>
          </a:bodyPr>
          <a:lstStyle/>
          <a:p>
            <a:pPr>
              <a:spcBef>
                <a:spcPct val="50000"/>
              </a:spcBef>
            </a:pPr>
            <a:r>
              <a:rPr lang="en-US" sz="2800">
                <a:latin typeface="Tahoma" pitchFamily="34" charset="0"/>
              </a:rPr>
              <a:t>-They are nicer to be around.</a:t>
            </a:r>
          </a:p>
          <a:p>
            <a:pPr>
              <a:spcBef>
                <a:spcPct val="50000"/>
              </a:spcBef>
            </a:pPr>
            <a:r>
              <a:rPr lang="en-US" sz="2800">
                <a:latin typeface="Tahoma" pitchFamily="34" charset="0"/>
              </a:rPr>
              <a:t>-Their ideas are met with interest because others want to hear what they have to say.</a:t>
            </a:r>
          </a:p>
          <a:p>
            <a:pPr>
              <a:spcBef>
                <a:spcPct val="50000"/>
              </a:spcBef>
            </a:pPr>
            <a:r>
              <a:rPr lang="en-US" sz="2800">
                <a:latin typeface="Tahoma" pitchFamily="34" charset="0"/>
              </a:rPr>
              <a:t>-They are magnets to positive opportunities!</a:t>
            </a:r>
          </a:p>
        </p:txBody>
      </p:sp>
      <p:sp>
        <p:nvSpPr>
          <p:cNvPr id="33795" name="Text Box 3"/>
          <p:cNvSpPr txBox="1">
            <a:spLocks noChangeArrowheads="1"/>
          </p:cNvSpPr>
          <p:nvPr/>
        </p:nvSpPr>
        <p:spPr bwMode="auto">
          <a:xfrm>
            <a:off x="609600" y="5715000"/>
            <a:ext cx="7848600" cy="946150"/>
          </a:xfrm>
          <a:prstGeom prst="rect">
            <a:avLst/>
          </a:prstGeom>
          <a:noFill/>
          <a:ln w="9525">
            <a:noFill/>
            <a:miter lim="800000"/>
            <a:headEnd/>
            <a:tailEnd/>
          </a:ln>
          <a:effectLst/>
        </p:spPr>
        <p:txBody>
          <a:bodyPr>
            <a:spAutoFit/>
          </a:bodyPr>
          <a:lstStyle/>
          <a:p>
            <a:pPr>
              <a:spcBef>
                <a:spcPct val="50000"/>
              </a:spcBef>
            </a:pPr>
            <a:r>
              <a:rPr lang="en-US" sz="2800">
                <a:latin typeface="Tahoma" pitchFamily="34" charset="0"/>
              </a:rPr>
              <a:t>People with high self-esteem have an “I think I can” attitude!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a:t>The Effects of Low Self-Esteem</a:t>
            </a:r>
          </a:p>
        </p:txBody>
      </p:sp>
      <p:sp>
        <p:nvSpPr>
          <p:cNvPr id="34819" name="Rectangle 3"/>
          <p:cNvSpPr>
            <a:spLocks noGrp="1" noChangeArrowheads="1"/>
          </p:cNvSpPr>
          <p:nvPr>
            <p:ph type="body" idx="1"/>
          </p:nvPr>
        </p:nvSpPr>
        <p:spPr/>
        <p:txBody>
          <a:bodyPr/>
          <a:lstStyle/>
          <a:p>
            <a:pPr>
              <a:lnSpc>
                <a:spcPct val="90000"/>
              </a:lnSpc>
            </a:pPr>
            <a:r>
              <a:rPr lang="en-US" sz="2800"/>
              <a:t>People with low self-esteem possess the following characteristics:</a:t>
            </a:r>
          </a:p>
          <a:p>
            <a:pPr>
              <a:lnSpc>
                <a:spcPct val="90000"/>
              </a:lnSpc>
              <a:buFont typeface="Wingdings" pitchFamily="2" charset="2"/>
              <a:buNone/>
            </a:pPr>
            <a:r>
              <a:rPr lang="en-US" sz="2800"/>
              <a:t>	-They don’t believe in themselves.</a:t>
            </a:r>
          </a:p>
          <a:p>
            <a:pPr>
              <a:lnSpc>
                <a:spcPct val="90000"/>
              </a:lnSpc>
              <a:buFont typeface="Wingdings" pitchFamily="2" charset="2"/>
              <a:buNone/>
            </a:pPr>
            <a:r>
              <a:rPr lang="en-US" sz="2800"/>
              <a:t>	-They see themselves failing before they begin.</a:t>
            </a:r>
          </a:p>
          <a:p>
            <a:pPr>
              <a:lnSpc>
                <a:spcPct val="90000"/>
              </a:lnSpc>
              <a:buFont typeface="Wingdings" pitchFamily="2" charset="2"/>
              <a:buNone/>
            </a:pPr>
            <a:r>
              <a:rPr lang="en-US" sz="2800"/>
              <a:t>	-They have a hard time forgiving their mistakes and make themselves pay the price forever.</a:t>
            </a:r>
          </a:p>
          <a:p>
            <a:pPr>
              <a:lnSpc>
                <a:spcPct val="90000"/>
              </a:lnSpc>
              <a:buFont typeface="Wingdings" pitchFamily="2" charset="2"/>
              <a:buNone/>
            </a:pPr>
            <a:r>
              <a:rPr lang="en-US" sz="2800"/>
              <a:t>	-They believe they can never be as good as they should be or as others.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3400" y="2362200"/>
            <a:ext cx="7543800" cy="3511550"/>
          </a:xfrm>
          <a:prstGeom prst="rect">
            <a:avLst/>
          </a:prstGeom>
          <a:noFill/>
          <a:ln w="9525">
            <a:noFill/>
            <a:miter lim="800000"/>
            <a:headEnd/>
            <a:tailEnd/>
          </a:ln>
          <a:effectLst/>
        </p:spPr>
        <p:txBody>
          <a:bodyPr>
            <a:spAutoFit/>
          </a:bodyPr>
          <a:lstStyle/>
          <a:p>
            <a:pPr>
              <a:spcBef>
                <a:spcPct val="50000"/>
              </a:spcBef>
            </a:pPr>
            <a:r>
              <a:rPr lang="en-US" sz="2800">
                <a:latin typeface="Tahoma" pitchFamily="34" charset="0"/>
              </a:rPr>
              <a:t>-They are afraid to show their creativity because they will be ridiculed.</a:t>
            </a:r>
          </a:p>
          <a:p>
            <a:pPr>
              <a:spcBef>
                <a:spcPct val="50000"/>
              </a:spcBef>
            </a:pPr>
            <a:r>
              <a:rPr lang="en-US" sz="2800">
                <a:latin typeface="Tahoma" pitchFamily="34" charset="0"/>
              </a:rPr>
              <a:t>-They are dissatisfied with their lives.</a:t>
            </a:r>
          </a:p>
          <a:p>
            <a:pPr>
              <a:spcBef>
                <a:spcPct val="50000"/>
              </a:spcBef>
            </a:pPr>
            <a:r>
              <a:rPr lang="en-US" sz="2800">
                <a:latin typeface="Tahoma" pitchFamily="34" charset="0"/>
              </a:rPr>
              <a:t>-They spend most of their time alone.</a:t>
            </a:r>
          </a:p>
          <a:p>
            <a:pPr>
              <a:spcBef>
                <a:spcPct val="50000"/>
              </a:spcBef>
            </a:pPr>
            <a:r>
              <a:rPr lang="en-US" sz="2800">
                <a:latin typeface="Tahoma" pitchFamily="34" charset="0"/>
              </a:rPr>
              <a:t>-They complain and criticize.</a:t>
            </a:r>
          </a:p>
          <a:p>
            <a:pPr>
              <a:spcBef>
                <a:spcPct val="50000"/>
              </a:spcBef>
            </a:pPr>
            <a:r>
              <a:rPr lang="en-US" sz="2800">
                <a:latin typeface="Tahoma" pitchFamily="34" charset="0"/>
              </a:rPr>
              <a:t>-They worry about everything and do nothing.</a:t>
            </a:r>
          </a:p>
        </p:txBody>
      </p:sp>
      <p:sp>
        <p:nvSpPr>
          <p:cNvPr id="35843" name="Text Box 3"/>
          <p:cNvSpPr txBox="1">
            <a:spLocks noChangeArrowheads="1"/>
          </p:cNvSpPr>
          <p:nvPr/>
        </p:nvSpPr>
        <p:spPr bwMode="auto">
          <a:xfrm>
            <a:off x="457200" y="6096000"/>
            <a:ext cx="8001000" cy="396875"/>
          </a:xfrm>
          <a:prstGeom prst="rect">
            <a:avLst/>
          </a:prstGeom>
          <a:noFill/>
          <a:ln w="9525">
            <a:noFill/>
            <a:miter lim="800000"/>
            <a:headEnd/>
            <a:tailEnd/>
          </a:ln>
          <a:effectLst/>
        </p:spPr>
        <p:txBody>
          <a:bodyPr>
            <a:spAutoFit/>
          </a:bodyPr>
          <a:lstStyle/>
          <a:p>
            <a:pPr>
              <a:spcBef>
                <a:spcPct val="50000"/>
              </a:spcBef>
            </a:pPr>
            <a:r>
              <a:rPr lang="en-US" sz="2000" b="1">
                <a:latin typeface="Tahoma" pitchFamily="34" charset="0"/>
              </a:rPr>
              <a:t>People with low self-esteem have an “I can’t do it” attitude.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12 Steps to High Self-Esteem</a:t>
            </a:r>
          </a:p>
        </p:txBody>
      </p:sp>
      <p:sp>
        <p:nvSpPr>
          <p:cNvPr id="37891" name="Rectangle 3"/>
          <p:cNvSpPr>
            <a:spLocks noGrp="1" noChangeArrowheads="1"/>
          </p:cNvSpPr>
          <p:nvPr>
            <p:ph type="body" idx="1"/>
          </p:nvPr>
        </p:nvSpPr>
        <p:spPr/>
        <p:txBody>
          <a:bodyPr/>
          <a:lstStyle/>
          <a:p>
            <a:pPr>
              <a:lnSpc>
                <a:spcPct val="90000"/>
              </a:lnSpc>
            </a:pPr>
            <a:r>
              <a:rPr lang="en-US" sz="2800"/>
              <a:t>Step 1</a:t>
            </a:r>
          </a:p>
          <a:p>
            <a:pPr>
              <a:lnSpc>
                <a:spcPct val="90000"/>
              </a:lnSpc>
              <a:buFont typeface="Wingdings" pitchFamily="2" charset="2"/>
              <a:buNone/>
            </a:pPr>
            <a:r>
              <a:rPr lang="en-US" sz="2800"/>
              <a:t>	-Forgive yourself for past mistakes.	</a:t>
            </a:r>
          </a:p>
          <a:p>
            <a:pPr>
              <a:lnSpc>
                <a:spcPct val="90000"/>
              </a:lnSpc>
            </a:pPr>
            <a:r>
              <a:rPr lang="en-US" sz="2800"/>
              <a:t>Step 2</a:t>
            </a:r>
          </a:p>
          <a:p>
            <a:pPr>
              <a:lnSpc>
                <a:spcPct val="90000"/>
              </a:lnSpc>
              <a:buFont typeface="Wingdings" pitchFamily="2" charset="2"/>
              <a:buNone/>
            </a:pPr>
            <a:r>
              <a:rPr lang="en-US" sz="2800"/>
              <a:t>	-Focus on your positive attributes.</a:t>
            </a:r>
          </a:p>
          <a:p>
            <a:pPr>
              <a:lnSpc>
                <a:spcPct val="90000"/>
              </a:lnSpc>
            </a:pPr>
            <a:r>
              <a:rPr lang="en-US" sz="2800"/>
              <a:t>Step 3</a:t>
            </a:r>
          </a:p>
          <a:p>
            <a:pPr>
              <a:lnSpc>
                <a:spcPct val="90000"/>
              </a:lnSpc>
              <a:buFont typeface="Wingdings" pitchFamily="2" charset="2"/>
              <a:buNone/>
            </a:pPr>
            <a:r>
              <a:rPr lang="en-US" sz="2800"/>
              <a:t>	-Follow the example of successful people.</a:t>
            </a:r>
          </a:p>
          <a:p>
            <a:pPr>
              <a:lnSpc>
                <a:spcPct val="90000"/>
              </a:lnSpc>
            </a:pPr>
            <a:r>
              <a:rPr lang="en-US" sz="2800"/>
              <a:t>Step 4</a:t>
            </a:r>
          </a:p>
          <a:p>
            <a:pPr>
              <a:lnSpc>
                <a:spcPct val="90000"/>
              </a:lnSpc>
              <a:buFont typeface="Wingdings" pitchFamily="2" charset="2"/>
              <a:buNone/>
            </a:pPr>
            <a:r>
              <a:rPr lang="en-US" sz="2800"/>
              <a:t>	-Become a self talker.</a:t>
            </a:r>
          </a:p>
          <a:p>
            <a:pPr>
              <a:lnSpc>
                <a:spcPct val="90000"/>
              </a:lnSpc>
              <a:buFont typeface="Wingdings" pitchFamily="2" charset="2"/>
              <a:buNone/>
            </a:pPr>
            <a:r>
              <a:rPr lang="en-US" sz="28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57200" y="2362200"/>
            <a:ext cx="8305800" cy="4291013"/>
          </a:xfrm>
          <a:prstGeom prst="rect">
            <a:avLst/>
          </a:prstGeom>
          <a:noFill/>
          <a:ln w="9525">
            <a:noFill/>
            <a:miter lim="800000"/>
            <a:headEnd/>
            <a:tailEnd/>
          </a:ln>
          <a:effectLst/>
        </p:spPr>
        <p:txBody>
          <a:bodyPr>
            <a:spAutoFit/>
          </a:bodyPr>
          <a:lstStyle/>
          <a:p>
            <a:pPr>
              <a:spcBef>
                <a:spcPct val="50000"/>
              </a:spcBef>
            </a:pPr>
            <a:r>
              <a:rPr lang="en-US" b="1">
                <a:latin typeface="Tahoma" pitchFamily="34" charset="0"/>
              </a:rPr>
              <a:t>Step 5</a:t>
            </a:r>
          </a:p>
          <a:p>
            <a:pPr>
              <a:spcBef>
                <a:spcPct val="50000"/>
              </a:spcBef>
            </a:pPr>
            <a:r>
              <a:rPr lang="en-US" b="1">
                <a:latin typeface="Tahoma" pitchFamily="34" charset="0"/>
              </a:rPr>
              <a:t>-Exhibit a good attitude.</a:t>
            </a:r>
          </a:p>
          <a:p>
            <a:pPr>
              <a:spcBef>
                <a:spcPct val="50000"/>
              </a:spcBef>
            </a:pPr>
            <a:r>
              <a:rPr lang="en-US" b="1">
                <a:latin typeface="Tahoma" pitchFamily="34" charset="0"/>
              </a:rPr>
              <a:t>Step 6</a:t>
            </a:r>
          </a:p>
          <a:p>
            <a:pPr>
              <a:spcBef>
                <a:spcPct val="50000"/>
              </a:spcBef>
            </a:pPr>
            <a:r>
              <a:rPr lang="en-US" b="1">
                <a:latin typeface="Tahoma" pitchFamily="34" charset="0"/>
              </a:rPr>
              <a:t>-Get plenty of rest.</a:t>
            </a:r>
          </a:p>
          <a:p>
            <a:pPr>
              <a:spcBef>
                <a:spcPct val="50000"/>
              </a:spcBef>
            </a:pPr>
            <a:r>
              <a:rPr lang="en-US" b="1">
                <a:latin typeface="Tahoma" pitchFamily="34" charset="0"/>
              </a:rPr>
              <a:t>Step 7</a:t>
            </a:r>
          </a:p>
          <a:p>
            <a:pPr>
              <a:spcBef>
                <a:spcPct val="50000"/>
              </a:spcBef>
            </a:pPr>
            <a:r>
              <a:rPr lang="en-US" b="1">
                <a:latin typeface="Tahoma" pitchFamily="34" charset="0"/>
              </a:rPr>
              <a:t>-Make your work skills your own</a:t>
            </a:r>
          </a:p>
          <a:p>
            <a:pPr>
              <a:spcBef>
                <a:spcPct val="50000"/>
              </a:spcBef>
            </a:pPr>
            <a:r>
              <a:rPr lang="en-US" b="1">
                <a:latin typeface="Tahoma" pitchFamily="34" charset="0"/>
              </a:rPr>
              <a:t>Step 8</a:t>
            </a:r>
          </a:p>
          <a:p>
            <a:pPr>
              <a:spcBef>
                <a:spcPct val="50000"/>
              </a:spcBef>
            </a:pPr>
            <a:r>
              <a:rPr lang="en-US" b="1">
                <a:latin typeface="Tahoma" pitchFamily="34" charset="0"/>
              </a:rPr>
              <a:t>-Practice your talents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2362200"/>
            <a:ext cx="8458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9939" name="Text Box 3"/>
          <p:cNvSpPr txBox="1">
            <a:spLocks noChangeArrowheads="1"/>
          </p:cNvSpPr>
          <p:nvPr/>
        </p:nvSpPr>
        <p:spPr bwMode="auto">
          <a:xfrm>
            <a:off x="304800" y="2286000"/>
            <a:ext cx="8382000" cy="4291013"/>
          </a:xfrm>
          <a:prstGeom prst="rect">
            <a:avLst/>
          </a:prstGeom>
          <a:noFill/>
          <a:ln w="9525">
            <a:noFill/>
            <a:miter lim="800000"/>
            <a:headEnd/>
            <a:tailEnd/>
          </a:ln>
          <a:effectLst/>
        </p:spPr>
        <p:txBody>
          <a:bodyPr>
            <a:spAutoFit/>
          </a:bodyPr>
          <a:lstStyle/>
          <a:p>
            <a:pPr>
              <a:spcBef>
                <a:spcPct val="50000"/>
              </a:spcBef>
            </a:pPr>
            <a:r>
              <a:rPr lang="en-US" b="1">
                <a:latin typeface="Tahoma" pitchFamily="34" charset="0"/>
              </a:rPr>
              <a:t>Step 9</a:t>
            </a:r>
          </a:p>
          <a:p>
            <a:pPr>
              <a:spcBef>
                <a:spcPct val="50000"/>
              </a:spcBef>
            </a:pPr>
            <a:r>
              <a:rPr lang="en-US" b="1">
                <a:latin typeface="Tahoma" pitchFamily="34" charset="0"/>
              </a:rPr>
              <a:t>-Become physically fit.</a:t>
            </a:r>
          </a:p>
          <a:p>
            <a:pPr>
              <a:spcBef>
                <a:spcPct val="50000"/>
              </a:spcBef>
            </a:pPr>
            <a:r>
              <a:rPr lang="en-US" b="1">
                <a:latin typeface="Tahoma" pitchFamily="34" charset="0"/>
              </a:rPr>
              <a:t>Step 10</a:t>
            </a:r>
          </a:p>
          <a:p>
            <a:pPr>
              <a:spcBef>
                <a:spcPct val="50000"/>
              </a:spcBef>
            </a:pPr>
            <a:r>
              <a:rPr lang="en-US" b="1">
                <a:latin typeface="Tahoma" pitchFamily="34" charset="0"/>
              </a:rPr>
              <a:t>-Learn new things.</a:t>
            </a:r>
          </a:p>
          <a:p>
            <a:pPr>
              <a:spcBef>
                <a:spcPct val="50000"/>
              </a:spcBef>
            </a:pPr>
            <a:r>
              <a:rPr lang="en-US" b="1">
                <a:latin typeface="Tahoma" pitchFamily="34" charset="0"/>
              </a:rPr>
              <a:t>Step 11</a:t>
            </a:r>
          </a:p>
          <a:p>
            <a:pPr>
              <a:spcBef>
                <a:spcPct val="50000"/>
              </a:spcBef>
            </a:pPr>
            <a:r>
              <a:rPr lang="en-US" b="1">
                <a:latin typeface="Tahoma" pitchFamily="34" charset="0"/>
              </a:rPr>
              <a:t>-Improve your personal relationships.</a:t>
            </a:r>
          </a:p>
          <a:p>
            <a:pPr>
              <a:spcBef>
                <a:spcPct val="50000"/>
              </a:spcBef>
            </a:pPr>
            <a:r>
              <a:rPr lang="en-US" b="1">
                <a:latin typeface="Tahoma" pitchFamily="34" charset="0"/>
              </a:rPr>
              <a:t>Step 12</a:t>
            </a:r>
          </a:p>
          <a:p>
            <a:pPr>
              <a:spcBef>
                <a:spcPct val="50000"/>
              </a:spcBef>
            </a:pPr>
            <a:r>
              <a:rPr lang="en-US" b="1">
                <a:latin typeface="Tahoma" pitchFamily="34" charset="0"/>
              </a:rPr>
              <a:t>-Dress well!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Personality</a:t>
            </a:r>
            <a:endParaRPr lang="en-US" dirty="0"/>
          </a:p>
        </p:txBody>
      </p:sp>
      <p:sp>
        <p:nvSpPr>
          <p:cNvPr id="3" name="Content Placeholder 2"/>
          <p:cNvSpPr>
            <a:spLocks noGrp="1"/>
          </p:cNvSpPr>
          <p:nvPr>
            <p:ph idx="1"/>
          </p:nvPr>
        </p:nvSpPr>
        <p:spPr/>
        <p:txBody>
          <a:bodyPr/>
          <a:lstStyle/>
          <a:p>
            <a:r>
              <a:rPr lang="en-US" dirty="0" smtClean="0"/>
              <a:t>patterns of </a:t>
            </a:r>
            <a:r>
              <a:rPr lang="en-US" dirty="0" err="1" smtClean="0"/>
              <a:t>behaviour</a:t>
            </a:r>
            <a:r>
              <a:rPr lang="en-US" dirty="0" smtClean="0"/>
              <a:t> (including thoughts</a:t>
            </a:r>
          </a:p>
          <a:p>
            <a:r>
              <a:rPr lang="en-US" dirty="0" smtClean="0"/>
              <a:t>and emotions)</a:t>
            </a:r>
          </a:p>
          <a:p>
            <a:pPr algn="just"/>
            <a:r>
              <a:rPr lang="en-US" dirty="0" smtClean="0"/>
              <a:t>individual‘s unique and relatively stable patterns of </a:t>
            </a:r>
            <a:r>
              <a:rPr lang="en-US" dirty="0" err="1" smtClean="0"/>
              <a:t>behaviour</a:t>
            </a:r>
            <a:r>
              <a:rPr lang="en-US" dirty="0" smtClean="0"/>
              <a:t>, thoughts and emotions. (Baron, 1993).</a:t>
            </a:r>
            <a:endParaRPr lang="en-US" dirty="0"/>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C00000"/>
                </a:solidFill>
              </a:rPr>
              <a:t>Factors that develop High and Low Self-Esteem</a:t>
            </a:r>
            <a:endParaRPr lang="en-US" b="1" dirty="0">
              <a:solidFill>
                <a:srgbClr val="C00000"/>
              </a:solidFill>
            </a:endParaRPr>
          </a:p>
        </p:txBody>
      </p:sp>
      <p:sp>
        <p:nvSpPr>
          <p:cNvPr id="3" name="Content Placeholder 2"/>
          <p:cNvSpPr>
            <a:spLocks noGrp="1"/>
          </p:cNvSpPr>
          <p:nvPr>
            <p:ph idx="1"/>
          </p:nvPr>
        </p:nvSpPr>
        <p:spPr>
          <a:xfrm>
            <a:off x="457200" y="1600200"/>
            <a:ext cx="4043362" cy="4525963"/>
          </a:xfrm>
          <a:ln>
            <a:solidFill>
              <a:srgbClr val="C00000"/>
            </a:solidFill>
          </a:ln>
        </p:spPr>
        <p:txBody>
          <a:bodyPr numCol="1">
            <a:normAutofit fontScale="85000" lnSpcReduction="10000"/>
          </a:bodyPr>
          <a:lstStyle/>
          <a:p>
            <a:pPr>
              <a:buNone/>
            </a:pPr>
            <a:r>
              <a:rPr lang="en-IN" b="1" dirty="0" smtClean="0">
                <a:solidFill>
                  <a:srgbClr val="C00000"/>
                </a:solidFill>
              </a:rPr>
              <a:t>High Self-Esteem</a:t>
            </a:r>
          </a:p>
          <a:p>
            <a:r>
              <a:rPr lang="en-IN" dirty="0" smtClean="0"/>
              <a:t>If you are being praised</a:t>
            </a:r>
          </a:p>
          <a:p>
            <a:r>
              <a:rPr lang="en-IN" dirty="0" smtClean="0"/>
              <a:t>If you are listened to</a:t>
            </a:r>
          </a:p>
          <a:p>
            <a:r>
              <a:rPr lang="en-IN" dirty="0" smtClean="0"/>
              <a:t>If you are being spoken to respectively</a:t>
            </a:r>
          </a:p>
          <a:p>
            <a:r>
              <a:rPr lang="en-IN" dirty="0" smtClean="0"/>
              <a:t>If you are getting attention</a:t>
            </a:r>
          </a:p>
          <a:p>
            <a:r>
              <a:rPr lang="en-IN" dirty="0" smtClean="0"/>
              <a:t>Experiencing success</a:t>
            </a:r>
          </a:p>
          <a:p>
            <a:r>
              <a:rPr lang="en-IN" dirty="0" smtClean="0"/>
              <a:t>Having trust worthy friends</a:t>
            </a:r>
          </a:p>
          <a:p>
            <a:endParaRPr lang="en-US" dirty="0">
              <a:solidFill>
                <a:srgbClr val="C00000"/>
              </a:solidFill>
            </a:endParaRPr>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30</a:t>
            </a:fld>
            <a:endParaRPr lang="en-US"/>
          </a:p>
        </p:txBody>
      </p:sp>
      <p:sp>
        <p:nvSpPr>
          <p:cNvPr id="8" name="Content Placeholder 2"/>
          <p:cNvSpPr txBox="1">
            <a:spLocks/>
          </p:cNvSpPr>
          <p:nvPr/>
        </p:nvSpPr>
        <p:spPr>
          <a:xfrm>
            <a:off x="4572000" y="1643050"/>
            <a:ext cx="4043362" cy="4525963"/>
          </a:xfrm>
          <a:prstGeom prst="rect">
            <a:avLst/>
          </a:prstGeom>
          <a:ln>
            <a:solidFill>
              <a:srgbClr val="C00000"/>
            </a:solidFill>
          </a:ln>
        </p:spPr>
        <p:txBody>
          <a:bodyPr vert="horz" lIns="91440" tIns="45720" rIns="91440" bIns="45720" numCol="1"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IN" sz="2700" b="1" i="0" u="none" strike="noStrike" kern="1200" cap="none" spc="0" normalizeH="0" baseline="0" noProof="0" dirty="0" smtClean="0">
                <a:ln>
                  <a:noFill/>
                </a:ln>
                <a:solidFill>
                  <a:srgbClr val="C00000"/>
                </a:solidFill>
                <a:effectLst/>
                <a:uLnTx/>
                <a:uFillTx/>
                <a:latin typeface="+mn-lt"/>
                <a:ea typeface="+mn-ea"/>
                <a:cs typeface="+mn-cs"/>
              </a:rPr>
              <a:t>Low Self Esteem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IN" sz="2700" dirty="0" smtClean="0"/>
              <a:t>Experiencing continuous Failure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700" i="0" u="none" strike="noStrike" kern="1200" cap="none" spc="0" normalizeH="0" baseline="0" noProof="0" dirty="0" smtClean="0">
                <a:ln>
                  <a:noFill/>
                </a:ln>
                <a:effectLst/>
                <a:uLnTx/>
                <a:uFillTx/>
                <a:latin typeface="+mn-lt"/>
                <a:ea typeface="+mn-ea"/>
                <a:cs typeface="+mn-cs"/>
              </a:rPr>
              <a:t>Being expected to perfect all the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IN" sz="2700" dirty="0" smtClean="0"/>
              <a:t>Being ignored or made fun of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700" i="0" u="none" strike="noStrike" kern="1200" cap="none" spc="0" normalizeH="0" baseline="0" noProof="0" dirty="0" smtClean="0">
                <a:ln>
                  <a:noFill/>
                </a:ln>
                <a:effectLst/>
                <a:uLnTx/>
                <a:uFillTx/>
                <a:latin typeface="+mn-lt"/>
                <a:ea typeface="+mn-ea"/>
                <a:cs typeface="+mn-cs"/>
              </a:rPr>
              <a:t>Having Physical or emotional punishment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IN" sz="2700" dirty="0" smtClean="0"/>
              <a:t>Being criticized</a:t>
            </a:r>
            <a:endParaRPr kumimoji="0" lang="en-US" sz="270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elf Esteem Stock Illustrations – 2,760 Self Esteem Stock Illustrations,  Vectors &amp; Clipart - Dreamstim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Date Placeholder 1"/>
          <p:cNvSpPr>
            <a:spLocks noGrp="1"/>
          </p:cNvSpPr>
          <p:nvPr>
            <p:ph type="dt" sz="half" idx="10"/>
          </p:nvPr>
        </p:nvSpPr>
        <p:spPr>
          <a:xfrm>
            <a:off x="500034" y="5929330"/>
            <a:ext cx="2133600" cy="365125"/>
          </a:xfrm>
        </p:spPr>
        <p:txBody>
          <a:bodyPr/>
          <a:lstStyle/>
          <a:p>
            <a:fld id="{DE1E395D-0CF7-4DE3-8C4F-27CFDC52481D}" type="datetime1">
              <a:rPr lang="en-US" smtClean="0"/>
              <a:pPr/>
              <a:t>4/7/2022</a:t>
            </a:fld>
            <a:endParaRPr lang="en-US"/>
          </a:p>
        </p:txBody>
      </p:sp>
      <p:sp>
        <p:nvSpPr>
          <p:cNvPr id="3" name="Footer Placeholder 2"/>
          <p:cNvSpPr>
            <a:spLocks noGrp="1"/>
          </p:cNvSpPr>
          <p:nvPr>
            <p:ph type="ftr" sz="quarter" idx="11"/>
          </p:nvPr>
        </p:nvSpPr>
        <p:spPr>
          <a:xfrm>
            <a:off x="3143240" y="5857892"/>
            <a:ext cx="2895600" cy="365125"/>
          </a:xfrm>
        </p:spPr>
        <p:txBody>
          <a:bodyPr/>
          <a:lstStyle/>
          <a:p>
            <a:r>
              <a:rPr lang="en-US" smtClean="0"/>
              <a:t>Dr.T.K.PSSD Unit 1</a:t>
            </a:r>
            <a:endParaRPr lang="en-US"/>
          </a:p>
        </p:txBody>
      </p:sp>
      <p:sp>
        <p:nvSpPr>
          <p:cNvPr id="4" name="Slide Number Placeholder 3"/>
          <p:cNvSpPr>
            <a:spLocks noGrp="1"/>
          </p:cNvSpPr>
          <p:nvPr>
            <p:ph type="sldNum" sz="quarter" idx="12"/>
          </p:nvPr>
        </p:nvSpPr>
        <p:spPr/>
        <p:txBody>
          <a:bodyPr/>
          <a:lstStyle/>
          <a:p>
            <a:fld id="{97B91FC4-C57C-4918-B53F-A425FC3412E9}" type="slidenum">
              <a:rPr lang="en-US" smtClean="0"/>
              <a:pPr/>
              <a:t>31</a:t>
            </a:fld>
            <a:endParaRPr lang="en-US"/>
          </a:p>
        </p:txBody>
      </p:sp>
      <p:sp>
        <p:nvSpPr>
          <p:cNvPr id="6" name="Rectangle 5"/>
          <p:cNvSpPr/>
          <p:nvPr/>
        </p:nvSpPr>
        <p:spPr>
          <a:xfrm>
            <a:off x="0" y="5929330"/>
            <a:ext cx="9144000" cy="928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Lets Review</a:t>
            </a:r>
          </a:p>
        </p:txBody>
      </p:sp>
      <p:sp>
        <p:nvSpPr>
          <p:cNvPr id="40963" name="Rectangle 3"/>
          <p:cNvSpPr>
            <a:spLocks noGrp="1" noChangeArrowheads="1"/>
          </p:cNvSpPr>
          <p:nvPr>
            <p:ph type="body" idx="1"/>
          </p:nvPr>
        </p:nvSpPr>
        <p:spPr/>
        <p:txBody>
          <a:bodyPr/>
          <a:lstStyle/>
          <a:p>
            <a:pPr>
              <a:lnSpc>
                <a:spcPct val="90000"/>
              </a:lnSpc>
            </a:pPr>
            <a:r>
              <a:rPr lang="en-US" sz="2800"/>
              <a:t>Self-esteem comes from every experience of your life.</a:t>
            </a:r>
          </a:p>
          <a:p>
            <a:pPr>
              <a:lnSpc>
                <a:spcPct val="90000"/>
              </a:lnSpc>
            </a:pPr>
            <a:r>
              <a:rPr lang="en-US" sz="2800"/>
              <a:t>How you view yourself affects everything you do in life.</a:t>
            </a:r>
          </a:p>
          <a:p>
            <a:pPr>
              <a:lnSpc>
                <a:spcPct val="90000"/>
              </a:lnSpc>
            </a:pPr>
            <a:r>
              <a:rPr lang="en-US" sz="2800"/>
              <a:t>High self-esteem gives you a GOOD feeling about yourself.</a:t>
            </a:r>
          </a:p>
          <a:p>
            <a:pPr>
              <a:lnSpc>
                <a:spcPct val="90000"/>
              </a:lnSpc>
            </a:pPr>
            <a:r>
              <a:rPr lang="en-US" sz="2800"/>
              <a:t>Low self-esteem distorts your view of yourself.</a:t>
            </a:r>
          </a:p>
          <a:p>
            <a:pPr>
              <a:lnSpc>
                <a:spcPct val="90000"/>
              </a:lnSpc>
            </a:pPr>
            <a:r>
              <a:rPr lang="en-US" sz="2800"/>
              <a:t>Self-esteem can me improved!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Final Thought</a:t>
            </a:r>
          </a:p>
        </p:txBody>
      </p:sp>
      <p:sp>
        <p:nvSpPr>
          <p:cNvPr id="41987" name="Rectangle 3"/>
          <p:cNvSpPr>
            <a:spLocks noGrp="1" noChangeArrowheads="1"/>
          </p:cNvSpPr>
          <p:nvPr>
            <p:ph type="body" idx="1"/>
          </p:nvPr>
        </p:nvSpPr>
        <p:spPr/>
        <p:txBody>
          <a:bodyPr/>
          <a:lstStyle/>
          <a:p>
            <a:r>
              <a:rPr lang="en-US"/>
              <a:t>You are a unique individual. No one else is like you in the whole world. This makes you special already!</a:t>
            </a:r>
          </a:p>
          <a:p>
            <a:r>
              <a:rPr lang="en-US"/>
              <a:t>Our time in this world is limited. Make it happen for you so you leave your mark in history!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85794"/>
            <a:ext cx="8429652" cy="5078313"/>
          </a:xfrm>
          <a:prstGeom prst="rect">
            <a:avLst/>
          </a:prstGeom>
          <a:noFill/>
        </p:spPr>
        <p:txBody>
          <a:bodyPr wrap="squar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itchFamily="66" charset="0"/>
              </a:rPr>
              <a:t>No one can </a:t>
            </a:r>
          </a:p>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itchFamily="66" charset="0"/>
              </a:rPr>
              <a:t>Make you feel </a:t>
            </a:r>
          </a:p>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itchFamily="66" charset="0"/>
              </a:rPr>
              <a:t>inferior Without </a:t>
            </a:r>
          </a:p>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itchFamily="66" charset="0"/>
              </a:rPr>
              <a:t>your Consent.</a:t>
            </a:r>
          </a:p>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itchFamily="66" charset="0"/>
              </a:rPr>
              <a:t>                 </a:t>
            </a:r>
            <a:endPar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itchFamily="66" charset="0"/>
            </a:endParaRPr>
          </a:p>
          <a:p>
            <a:pPr algn="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itchFamily="66" charset="0"/>
              </a:rPr>
              <a:t>Eleanor </a:t>
            </a: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adley Hand ITC" pitchFamily="66" charset="0"/>
              </a:rPr>
              <a:t>Roosevelt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E395D-0CF7-4DE3-8C4F-27CFDC52481D}" type="datetime1">
              <a:rPr lang="en-US" smtClean="0"/>
              <a:pPr/>
              <a:t>4/7/2022</a:t>
            </a:fld>
            <a:endParaRPr lang="en-US"/>
          </a:p>
        </p:txBody>
      </p:sp>
      <p:sp>
        <p:nvSpPr>
          <p:cNvPr id="3" name="Footer Placeholder 2"/>
          <p:cNvSpPr>
            <a:spLocks noGrp="1"/>
          </p:cNvSpPr>
          <p:nvPr>
            <p:ph type="ftr" sz="quarter" idx="11"/>
          </p:nvPr>
        </p:nvSpPr>
        <p:spPr/>
        <p:txBody>
          <a:bodyPr/>
          <a:lstStyle/>
          <a:p>
            <a:r>
              <a:rPr lang="en-US" smtClean="0"/>
              <a:t>Dr.T.K.PSSD Unit 1</a:t>
            </a:r>
            <a:endParaRPr lang="en-US"/>
          </a:p>
        </p:txBody>
      </p:sp>
      <p:sp>
        <p:nvSpPr>
          <p:cNvPr id="4" name="Slide Number Placeholder 3"/>
          <p:cNvSpPr>
            <a:spLocks noGrp="1"/>
          </p:cNvSpPr>
          <p:nvPr>
            <p:ph type="sldNum" sz="quarter" idx="12"/>
          </p:nvPr>
        </p:nvSpPr>
        <p:spPr/>
        <p:txBody>
          <a:bodyPr/>
          <a:lstStyle/>
          <a:p>
            <a:fld id="{97B91FC4-C57C-4918-B53F-A425FC3412E9}" type="slidenum">
              <a:rPr lang="en-US" smtClean="0"/>
              <a:pPr/>
              <a:t>35</a:t>
            </a:fld>
            <a:endParaRPr lang="en-US"/>
          </a:p>
        </p:txBody>
      </p:sp>
      <p:pic>
        <p:nvPicPr>
          <p:cNvPr id="43010" name="Picture 2" descr="High self respect quotes 20 confidence quotes to help you believe in  yourself | Dogtrainingobedienceschool.com"/>
          <p:cNvPicPr>
            <a:picLocks noChangeAspect="1" noChangeArrowheads="1"/>
          </p:cNvPicPr>
          <p:nvPr/>
        </p:nvPicPr>
        <p:blipFill>
          <a:blip r:embed="rId2"/>
          <a:srcRect/>
          <a:stretch>
            <a:fillRect/>
          </a:stretch>
        </p:blipFill>
        <p:spPr bwMode="auto">
          <a:xfrm>
            <a:off x="0" y="0"/>
            <a:ext cx="9144000" cy="628652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Self- Knowledge</a:t>
            </a:r>
          </a:p>
        </p:txBody>
      </p:sp>
      <p:sp>
        <p:nvSpPr>
          <p:cNvPr id="3" name="Content Placeholder 2"/>
          <p:cNvSpPr>
            <a:spLocks noGrp="1"/>
          </p:cNvSpPr>
          <p:nvPr>
            <p:ph idx="1"/>
          </p:nvPr>
        </p:nvSpPr>
        <p:spPr/>
        <p:txBody>
          <a:bodyPr/>
          <a:lstStyle/>
          <a:p>
            <a:r>
              <a:rPr lang="en-US" dirty="0" smtClean="0"/>
              <a:t>Self-knowledge</a:t>
            </a:r>
            <a:r>
              <a:rPr lang="en-US" dirty="0"/>
              <a:t>” standardly refers to knowledge of one’s own sensations, thoughts, beliefs, and other mental </a:t>
            </a:r>
            <a:r>
              <a:rPr lang="en-US" dirty="0" smtClean="0"/>
              <a:t>states.</a:t>
            </a:r>
          </a:p>
          <a:p>
            <a:r>
              <a:rPr lang="en-US" b="1" dirty="0"/>
              <a:t>knowledge</a:t>
            </a:r>
            <a:r>
              <a:rPr lang="en-US" dirty="0"/>
              <a:t> or </a:t>
            </a:r>
            <a:r>
              <a:rPr lang="en-US" b="1" dirty="0"/>
              <a:t>understanding</a:t>
            </a:r>
            <a:r>
              <a:rPr lang="en-US" dirty="0"/>
              <a:t> of one's own capabilities, character, feelings, or motivations : </a:t>
            </a:r>
            <a:r>
              <a:rPr lang="en-US" b="1" dirty="0"/>
              <a:t>self</a:t>
            </a:r>
            <a:r>
              <a:rPr lang="en-US" dirty="0"/>
              <a:t>-</a:t>
            </a:r>
            <a:r>
              <a:rPr lang="en-US" b="1" dirty="0"/>
              <a:t>understanding</a:t>
            </a:r>
            <a:r>
              <a:rPr lang="en-US" dirty="0"/>
              <a:t>.</a:t>
            </a:r>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Self- Knowledge</a:t>
            </a:r>
            <a:endParaRPr lang="en-US" b="1" dirty="0"/>
          </a:p>
        </p:txBody>
      </p:sp>
      <p:sp>
        <p:nvSpPr>
          <p:cNvPr id="3" name="Content Placeholder 2"/>
          <p:cNvSpPr>
            <a:spLocks noGrp="1"/>
          </p:cNvSpPr>
          <p:nvPr>
            <p:ph idx="1"/>
          </p:nvPr>
        </p:nvSpPr>
        <p:spPr/>
        <p:txBody>
          <a:bodyPr/>
          <a:lstStyle/>
          <a:p>
            <a:r>
              <a:rPr lang="en-US" dirty="0" smtClean="0"/>
              <a:t>Self-knowledge requires a new perspective of “seeing yourself with eyes other than your own” and understanding how your body-mind reacts to the experiences of life. “Observe without analysis the way in which you react physically, emotionally and mentally in the different circumstances of everyday life.”</a:t>
            </a:r>
            <a:endParaRPr lang="en-US" dirty="0"/>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E395D-0CF7-4DE3-8C4F-27CFDC52481D}" type="datetime1">
              <a:rPr lang="en-US" smtClean="0"/>
              <a:pPr/>
              <a:t>4/7/2022</a:t>
            </a:fld>
            <a:endParaRPr lang="en-US"/>
          </a:p>
        </p:txBody>
      </p:sp>
      <p:sp>
        <p:nvSpPr>
          <p:cNvPr id="3" name="Footer Placeholder 2"/>
          <p:cNvSpPr>
            <a:spLocks noGrp="1"/>
          </p:cNvSpPr>
          <p:nvPr>
            <p:ph type="ftr" sz="quarter" idx="11"/>
          </p:nvPr>
        </p:nvSpPr>
        <p:spPr/>
        <p:txBody>
          <a:bodyPr/>
          <a:lstStyle/>
          <a:p>
            <a:r>
              <a:rPr lang="en-US" smtClean="0"/>
              <a:t>Dr.T.K.PSSD Unit 1</a:t>
            </a:r>
            <a:endParaRPr lang="en-US"/>
          </a:p>
        </p:txBody>
      </p:sp>
      <p:sp>
        <p:nvSpPr>
          <p:cNvPr id="4" name="Slide Number Placeholder 3"/>
          <p:cNvSpPr>
            <a:spLocks noGrp="1"/>
          </p:cNvSpPr>
          <p:nvPr>
            <p:ph type="sldNum" sz="quarter" idx="12"/>
          </p:nvPr>
        </p:nvSpPr>
        <p:spPr/>
        <p:txBody>
          <a:bodyPr/>
          <a:lstStyle/>
          <a:p>
            <a:fld id="{97B91FC4-C57C-4918-B53F-A425FC3412E9}" type="slidenum">
              <a:rPr lang="en-US" smtClean="0"/>
              <a:pPr/>
              <a:t>38</a:t>
            </a:fld>
            <a:endParaRPr lang="en-US"/>
          </a:p>
        </p:txBody>
      </p:sp>
      <p:pic>
        <p:nvPicPr>
          <p:cNvPr id="47106" name="Picture 2" descr="Bs101 module 1 - self core competency1"/>
          <p:cNvPicPr>
            <a:picLocks noChangeAspect="1" noChangeArrowheads="1"/>
          </p:cNvPicPr>
          <p:nvPr/>
        </p:nvPicPr>
        <p:blipFill>
          <a:blip r:embed="rId2"/>
          <a:srcRect/>
          <a:stretch>
            <a:fillRect/>
          </a:stretch>
        </p:blipFill>
        <p:spPr bwMode="auto">
          <a:xfrm>
            <a:off x="0" y="0"/>
            <a:ext cx="9144000" cy="600076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lstStyle/>
          <a:p>
            <a:r>
              <a:rPr lang="en-US" dirty="0" smtClean="0">
                <a:solidFill>
                  <a:srgbClr val="C00000"/>
                </a:solidFill>
              </a:rPr>
              <a:t>Thank you</a:t>
            </a:r>
          </a:p>
          <a:p>
            <a:r>
              <a:rPr lang="en-IN" dirty="0" smtClean="0">
                <a:solidFill>
                  <a:srgbClr val="C00000"/>
                </a:solidFill>
              </a:rPr>
              <a:t>Doubts and ?</a:t>
            </a:r>
            <a:endParaRPr lang="en-US" dirty="0">
              <a:solidFill>
                <a:srgbClr val="C00000"/>
              </a:solidFill>
            </a:endParaRPr>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THE PSYCHOANALYTIC PERSPECTIVE</a:t>
            </a:r>
            <a:endParaRPr lang="en-US" dirty="0">
              <a:solidFill>
                <a:srgbClr val="FF0000"/>
              </a:solidFill>
            </a:endParaRPr>
          </a:p>
        </p:txBody>
      </p:sp>
      <p:sp>
        <p:nvSpPr>
          <p:cNvPr id="3" name="Content Placeholder 2"/>
          <p:cNvSpPr>
            <a:spLocks noGrp="1"/>
          </p:cNvSpPr>
          <p:nvPr>
            <p:ph idx="1"/>
          </p:nvPr>
        </p:nvSpPr>
        <p:spPr/>
        <p:txBody>
          <a:bodyPr/>
          <a:lstStyle/>
          <a:p>
            <a:pPr algn="just"/>
            <a:r>
              <a:rPr lang="en-US" b="1" dirty="0" smtClean="0">
                <a:solidFill>
                  <a:srgbClr val="0000FF"/>
                </a:solidFill>
              </a:rPr>
              <a:t>Sigmund Freud, discovered that mind is like an iceberg</a:t>
            </a:r>
          </a:p>
          <a:p>
            <a:pPr algn="just"/>
            <a:endParaRPr lang="en-US" b="1" dirty="0" smtClean="0">
              <a:solidFill>
                <a:srgbClr val="0000FF"/>
              </a:solidFill>
            </a:endParaRPr>
          </a:p>
          <a:p>
            <a:pPr algn="just"/>
            <a:r>
              <a:rPr lang="en-US" dirty="0" smtClean="0">
                <a:solidFill>
                  <a:srgbClr val="FF0000"/>
                </a:solidFill>
              </a:rPr>
              <a:t>Conscious level: </a:t>
            </a:r>
            <a:r>
              <a:rPr lang="en-US" dirty="0" smtClean="0"/>
              <a:t>The thoughts, feelings, and sensations that one is aware of </a:t>
            </a:r>
            <a:r>
              <a:rPr lang="en-US" dirty="0" smtClean="0"/>
              <a:t>at the </a:t>
            </a:r>
            <a:r>
              <a:rPr lang="en-US" dirty="0" smtClean="0"/>
              <a:t>present moment.</a:t>
            </a:r>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THE PSYCHOANALYTIC PERSPECTIVE</a:t>
            </a:r>
            <a:endParaRPr lang="en-US" dirty="0"/>
          </a:p>
        </p:txBody>
      </p:sp>
      <p:sp>
        <p:nvSpPr>
          <p:cNvPr id="3" name="Content Placeholder 2"/>
          <p:cNvSpPr>
            <a:spLocks noGrp="1"/>
          </p:cNvSpPr>
          <p:nvPr>
            <p:ph idx="1"/>
          </p:nvPr>
        </p:nvSpPr>
        <p:spPr/>
        <p:txBody>
          <a:bodyPr/>
          <a:lstStyle/>
          <a:p>
            <a:pPr algn="just"/>
            <a:r>
              <a:rPr lang="en-US" b="1" dirty="0" smtClean="0">
                <a:solidFill>
                  <a:srgbClr val="FF0000"/>
                </a:solidFill>
              </a:rPr>
              <a:t>Preconscious level</a:t>
            </a:r>
            <a:r>
              <a:rPr lang="en-US" b="1" dirty="0" smtClean="0"/>
              <a:t>: </a:t>
            </a:r>
            <a:r>
              <a:rPr lang="en-US" dirty="0" smtClean="0"/>
              <a:t>It contains information of which one is not currently aware, however, they can easily enter conscious mind.</a:t>
            </a:r>
          </a:p>
          <a:p>
            <a:pPr algn="just">
              <a:buNone/>
            </a:pPr>
            <a:endParaRPr lang="en-US" b="1" dirty="0" smtClean="0">
              <a:solidFill>
                <a:srgbClr val="FF0000"/>
              </a:solidFill>
            </a:endParaRPr>
          </a:p>
          <a:p>
            <a:pPr algn="just"/>
            <a:r>
              <a:rPr lang="en-US" b="1" dirty="0" smtClean="0">
                <a:solidFill>
                  <a:srgbClr val="FF0000"/>
                </a:solidFill>
              </a:rPr>
              <a:t>Unconscious level: </a:t>
            </a:r>
            <a:r>
              <a:rPr lang="en-US" dirty="0" smtClean="0"/>
              <a:t>It consists of thought, feelings, wishes, drives etc. of which we are not aware.</a:t>
            </a:r>
            <a:endParaRPr lang="en-US" dirty="0"/>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Personality</a:t>
            </a:r>
            <a:r>
              <a:rPr lang="en-US" b="1" dirty="0" smtClean="0"/>
              <a:t> </a:t>
            </a:r>
            <a:r>
              <a:rPr lang="en-US" b="1" dirty="0" smtClean="0">
                <a:solidFill>
                  <a:srgbClr val="FF0000"/>
                </a:solidFill>
              </a:rPr>
              <a:t>Structure</a:t>
            </a:r>
            <a:endParaRPr lang="en-US" dirty="0">
              <a:solidFill>
                <a:srgbClr val="FF0000"/>
              </a:solidFill>
            </a:endParaRPr>
          </a:p>
        </p:txBody>
      </p:sp>
      <p:sp>
        <p:nvSpPr>
          <p:cNvPr id="3" name="Content Placeholder 2"/>
          <p:cNvSpPr>
            <a:spLocks noGrp="1"/>
          </p:cNvSpPr>
          <p:nvPr>
            <p:ph idx="1"/>
          </p:nvPr>
        </p:nvSpPr>
        <p:spPr/>
        <p:txBody>
          <a:bodyPr>
            <a:normAutofit/>
          </a:bodyPr>
          <a:lstStyle/>
          <a:p>
            <a:pPr algn="just"/>
            <a:r>
              <a:rPr lang="en-US" b="1" dirty="0" smtClean="0">
                <a:solidFill>
                  <a:srgbClr val="FF0000"/>
                </a:solidFill>
              </a:rPr>
              <a:t>Id: </a:t>
            </a:r>
          </a:p>
          <a:p>
            <a:pPr algn="just"/>
            <a:r>
              <a:rPr lang="en-US" dirty="0" smtClean="0"/>
              <a:t>It is the unconscious, </a:t>
            </a:r>
          </a:p>
          <a:p>
            <a:pPr algn="just"/>
            <a:r>
              <a:rPr lang="en-US" dirty="0" smtClean="0"/>
              <a:t>irrational part of personality. </a:t>
            </a:r>
          </a:p>
          <a:p>
            <a:pPr algn="just"/>
            <a:r>
              <a:rPr lang="en-US" dirty="0" smtClean="0"/>
              <a:t>It is the primitive part </a:t>
            </a:r>
          </a:p>
          <a:p>
            <a:pPr algn="just"/>
            <a:r>
              <a:rPr lang="en-US" dirty="0" smtClean="0"/>
              <a:t>morality and demands of the external world. </a:t>
            </a:r>
          </a:p>
          <a:p>
            <a:pPr algn="just"/>
            <a:r>
              <a:rPr lang="en-US" dirty="0" smtClean="0"/>
              <a:t>It operates on the pleasure principle.</a:t>
            </a:r>
          </a:p>
          <a:p>
            <a:pPr algn="just"/>
            <a:r>
              <a:rPr lang="en-US" dirty="0" smtClean="0"/>
              <a:t>It seeks </a:t>
            </a:r>
            <a:r>
              <a:rPr lang="en-US" dirty="0" smtClean="0"/>
              <a:t>immediate satisfaction</a:t>
            </a:r>
            <a:r>
              <a:rPr lang="en-US" dirty="0" smtClean="0"/>
              <a:t>.</a:t>
            </a:r>
            <a:endParaRPr lang="en-US" dirty="0"/>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Personality</a:t>
            </a:r>
            <a:r>
              <a:rPr lang="en-US" b="1" dirty="0" smtClean="0"/>
              <a:t> </a:t>
            </a:r>
            <a:r>
              <a:rPr lang="en-US" b="1" dirty="0" smtClean="0">
                <a:solidFill>
                  <a:srgbClr val="FF0000"/>
                </a:solidFill>
              </a:rPr>
              <a:t>Structure</a:t>
            </a:r>
            <a:endParaRPr lang="en-US" dirty="0"/>
          </a:p>
        </p:txBody>
      </p:sp>
      <p:sp>
        <p:nvSpPr>
          <p:cNvPr id="3" name="Content Placeholder 2"/>
          <p:cNvSpPr>
            <a:spLocks noGrp="1"/>
          </p:cNvSpPr>
          <p:nvPr>
            <p:ph idx="1"/>
          </p:nvPr>
        </p:nvSpPr>
        <p:spPr/>
        <p:txBody>
          <a:bodyPr>
            <a:normAutofit lnSpcReduction="10000"/>
          </a:bodyPr>
          <a:lstStyle/>
          <a:p>
            <a:pPr algn="just"/>
            <a:r>
              <a:rPr lang="en-US" b="1" dirty="0" smtClean="0">
                <a:solidFill>
                  <a:srgbClr val="FF0000"/>
                </a:solidFill>
              </a:rPr>
              <a:t>Ego</a:t>
            </a:r>
            <a:r>
              <a:rPr lang="en-US" dirty="0" smtClean="0"/>
              <a:t>: </a:t>
            </a:r>
          </a:p>
          <a:p>
            <a:pPr algn="just"/>
            <a:r>
              <a:rPr lang="en-US" dirty="0" smtClean="0"/>
              <a:t>workings of the real world.</a:t>
            </a:r>
          </a:p>
          <a:p>
            <a:pPr algn="just"/>
            <a:r>
              <a:rPr lang="en-US" dirty="0" smtClean="0"/>
              <a:t>It </a:t>
            </a:r>
            <a:r>
              <a:rPr lang="en-US" dirty="0" smtClean="0"/>
              <a:t>operates on the reality principle.</a:t>
            </a:r>
          </a:p>
          <a:p>
            <a:pPr algn="just"/>
            <a:r>
              <a:rPr lang="en-US" dirty="0" smtClean="0"/>
              <a:t>It is the </a:t>
            </a:r>
            <a:r>
              <a:rPr lang="en-US" dirty="0" smtClean="0"/>
              <a:t>conscious</a:t>
            </a:r>
            <a:endParaRPr lang="en-US" dirty="0" smtClean="0"/>
          </a:p>
          <a:p>
            <a:pPr algn="just"/>
            <a:r>
              <a:rPr lang="en-US" dirty="0" smtClean="0"/>
              <a:t>and rational part of personality </a:t>
            </a:r>
          </a:p>
          <a:p>
            <a:pPr algn="just"/>
            <a:r>
              <a:rPr lang="en-US" dirty="0" smtClean="0"/>
              <a:t>It regulates thoughts and behaviors.</a:t>
            </a:r>
          </a:p>
          <a:p>
            <a:pPr algn="just"/>
            <a:r>
              <a:rPr lang="en-US" dirty="0" smtClean="0"/>
              <a:t>It teaches the person to balance demands of external world and needs of the person.</a:t>
            </a:r>
            <a:endParaRPr lang="en-US" dirty="0"/>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dirty="0" err="1" smtClean="0"/>
              <a:t>Dr.T.K.PSSD</a:t>
            </a:r>
            <a:r>
              <a:rPr lang="en-US" dirty="0" smtClean="0"/>
              <a:t> Unit 1</a:t>
            </a:r>
            <a:endParaRPr lang="en-US" dirty="0"/>
          </a:p>
        </p:txBody>
      </p:sp>
      <p:sp>
        <p:nvSpPr>
          <p:cNvPr id="6" name="Slide Number Placeholder 5"/>
          <p:cNvSpPr>
            <a:spLocks noGrp="1"/>
          </p:cNvSpPr>
          <p:nvPr>
            <p:ph type="sldNum" sz="quarter" idx="12"/>
          </p:nvPr>
        </p:nvSpPr>
        <p:spPr/>
        <p:txBody>
          <a:bodyPr/>
          <a:lstStyle/>
          <a:p>
            <a:fld id="{97B91FC4-C57C-4918-B53F-A425FC3412E9}"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Personality</a:t>
            </a:r>
            <a:r>
              <a:rPr lang="en-US" b="1" dirty="0" smtClean="0"/>
              <a:t> </a:t>
            </a:r>
            <a:r>
              <a:rPr lang="en-US" b="1" dirty="0" smtClean="0">
                <a:solidFill>
                  <a:srgbClr val="FF0000"/>
                </a:solidFill>
              </a:rPr>
              <a:t>Structure</a:t>
            </a:r>
            <a:endParaRPr lang="en-US" dirty="0"/>
          </a:p>
        </p:txBody>
      </p:sp>
      <p:sp>
        <p:nvSpPr>
          <p:cNvPr id="3" name="Content Placeholder 2"/>
          <p:cNvSpPr>
            <a:spLocks noGrp="1"/>
          </p:cNvSpPr>
          <p:nvPr>
            <p:ph idx="1"/>
          </p:nvPr>
        </p:nvSpPr>
        <p:spPr/>
        <p:txBody>
          <a:bodyPr>
            <a:normAutofit fontScale="92500"/>
          </a:bodyPr>
          <a:lstStyle/>
          <a:p>
            <a:pPr algn="just"/>
            <a:r>
              <a:rPr lang="en-US" b="1" dirty="0" smtClean="0">
                <a:solidFill>
                  <a:srgbClr val="FF0000"/>
                </a:solidFill>
              </a:rPr>
              <a:t>Super Ego</a:t>
            </a:r>
            <a:r>
              <a:rPr lang="en-US" dirty="0" smtClean="0">
                <a:solidFill>
                  <a:srgbClr val="FF0000"/>
                </a:solidFill>
              </a:rPr>
              <a:t>: </a:t>
            </a:r>
            <a:r>
              <a:rPr lang="en-US" dirty="0" smtClean="0"/>
              <a:t>It is the internal representation of parental and societal values. </a:t>
            </a:r>
          </a:p>
          <a:p>
            <a:pPr algn="just"/>
            <a:r>
              <a:rPr lang="en-US" dirty="0" smtClean="0"/>
              <a:t>It works as the voice of conscience, </a:t>
            </a:r>
          </a:p>
          <a:p>
            <a:pPr algn="just"/>
            <a:r>
              <a:rPr lang="en-US" dirty="0" smtClean="0"/>
              <a:t>that compels ideal. </a:t>
            </a:r>
          </a:p>
          <a:p>
            <a:pPr algn="just"/>
            <a:r>
              <a:rPr lang="en-US" dirty="0" smtClean="0"/>
              <a:t>It judges one’ s behaviors as right or wrong, good or bad.</a:t>
            </a:r>
          </a:p>
          <a:p>
            <a:pPr algn="just"/>
            <a:r>
              <a:rPr lang="en-US" dirty="0" smtClean="0"/>
              <a:t>Failing up to moral ideals bring about the shame,</a:t>
            </a:r>
          </a:p>
          <a:p>
            <a:pPr algn="just">
              <a:buNone/>
            </a:pPr>
            <a:r>
              <a:rPr lang="en-US" dirty="0" smtClean="0"/>
              <a:t>     guilt</a:t>
            </a:r>
            <a:r>
              <a:rPr lang="en-US" dirty="0" smtClean="0"/>
              <a:t>, inferiority and anxiety in the person.</a:t>
            </a:r>
            <a:endParaRPr lang="en-US" dirty="0"/>
          </a:p>
        </p:txBody>
      </p:sp>
      <p:sp>
        <p:nvSpPr>
          <p:cNvPr id="4" name="Date Placeholder 3"/>
          <p:cNvSpPr>
            <a:spLocks noGrp="1"/>
          </p:cNvSpPr>
          <p:nvPr>
            <p:ph type="dt" sz="half" idx="10"/>
          </p:nvPr>
        </p:nvSpPr>
        <p:spPr/>
        <p:txBody>
          <a:bodyPr/>
          <a:lstStyle/>
          <a:p>
            <a:fld id="{E9C2475C-D683-4FE5-90CE-941C0831D76F}" type="datetime1">
              <a:rPr lang="en-US" smtClean="0"/>
              <a:pPr/>
              <a:t>4/7/2022</a:t>
            </a:fld>
            <a:endParaRPr lang="en-US"/>
          </a:p>
        </p:txBody>
      </p:sp>
      <p:sp>
        <p:nvSpPr>
          <p:cNvPr id="5" name="Footer Placeholder 4"/>
          <p:cNvSpPr>
            <a:spLocks noGrp="1"/>
          </p:cNvSpPr>
          <p:nvPr>
            <p:ph type="ftr" sz="quarter" idx="11"/>
          </p:nvPr>
        </p:nvSpPr>
        <p:spPr/>
        <p:txBody>
          <a:bodyPr/>
          <a:lstStyle/>
          <a:p>
            <a:r>
              <a:rPr lang="en-US" smtClean="0"/>
              <a:t>Dr.T.K.PSSD Unit 1</a:t>
            </a:r>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amita-ppt-on-personality-theories-22-638.jpg (638×479) | Personality, Type  b personality, Personality types"/>
          <p:cNvPicPr>
            <a:picLocks noChangeAspect="1" noChangeArrowheads="1"/>
          </p:cNvPicPr>
          <p:nvPr/>
        </p:nvPicPr>
        <p:blipFill>
          <a:blip r:embed="rId2"/>
          <a:srcRect/>
          <a:stretch>
            <a:fillRect/>
          </a:stretch>
        </p:blipFill>
        <p:spPr bwMode="auto">
          <a:xfrm>
            <a:off x="0" y="-1"/>
            <a:ext cx="9144000" cy="6865167"/>
          </a:xfrm>
          <a:prstGeom prst="rect">
            <a:avLst/>
          </a:prstGeom>
          <a:noFill/>
          <a:effectLst>
            <a:softEdge rad="317500"/>
          </a:effectLst>
        </p:spPr>
      </p:pic>
      <p:sp>
        <p:nvSpPr>
          <p:cNvPr id="5" name="Date Placeholder 4"/>
          <p:cNvSpPr>
            <a:spLocks noGrp="1"/>
          </p:cNvSpPr>
          <p:nvPr>
            <p:ph type="dt" sz="half" idx="10"/>
          </p:nvPr>
        </p:nvSpPr>
        <p:spPr/>
        <p:txBody>
          <a:bodyPr/>
          <a:lstStyle/>
          <a:p>
            <a:fld id="{F1195CC3-76F3-44C3-A725-F178A704369D}" type="datetime1">
              <a:rPr lang="en-US" smtClean="0"/>
              <a:pPr/>
              <a:t>4/7/2022</a:t>
            </a:fld>
            <a:endParaRPr lang="en-US"/>
          </a:p>
        </p:txBody>
      </p:sp>
      <p:sp>
        <p:nvSpPr>
          <p:cNvPr id="6" name="Slide Number Placeholder 5"/>
          <p:cNvSpPr>
            <a:spLocks noGrp="1"/>
          </p:cNvSpPr>
          <p:nvPr>
            <p:ph type="sldNum" sz="quarter" idx="12"/>
          </p:nvPr>
        </p:nvSpPr>
        <p:spPr/>
        <p:txBody>
          <a:bodyPr/>
          <a:lstStyle/>
          <a:p>
            <a:fld id="{97B91FC4-C57C-4918-B53F-A425FC3412E9}" type="slidenum">
              <a:rPr lang="en-US" smtClean="0"/>
              <a:pPr/>
              <a:t>9</a:t>
            </a:fld>
            <a:endParaRPr lang="en-US"/>
          </a:p>
        </p:txBody>
      </p:sp>
      <p:sp>
        <p:nvSpPr>
          <p:cNvPr id="7" name="Footer Placeholder 6"/>
          <p:cNvSpPr>
            <a:spLocks noGrp="1"/>
          </p:cNvSpPr>
          <p:nvPr>
            <p:ph type="ftr" sz="quarter" idx="11"/>
          </p:nvPr>
        </p:nvSpPr>
        <p:spPr/>
        <p:txBody>
          <a:bodyPr/>
          <a:lstStyle/>
          <a:p>
            <a:r>
              <a:rPr lang="en-US" smtClean="0"/>
              <a:t>Dr.T.K.PSSD Unit 1</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1208</Words>
  <Application>Microsoft Office PowerPoint</Application>
  <PresentationFormat>On-screen Show (4:3)</PresentationFormat>
  <Paragraphs>236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Unit - I –Foundations of Personality Development   </vt:lpstr>
      <vt:lpstr>Personality </vt:lpstr>
      <vt:lpstr>Personality</vt:lpstr>
      <vt:lpstr>THE PSYCHOANALYTIC PERSPECTIVE</vt:lpstr>
      <vt:lpstr>THE PSYCHOANALYTIC PERSPECTIVE</vt:lpstr>
      <vt:lpstr>Personality Structure</vt:lpstr>
      <vt:lpstr>Personality Structure</vt:lpstr>
      <vt:lpstr>Personality Structure</vt:lpstr>
      <vt:lpstr>Slide 9</vt:lpstr>
      <vt:lpstr>Slide 10</vt:lpstr>
      <vt:lpstr>Slide 11</vt:lpstr>
      <vt:lpstr>Knowing Self</vt:lpstr>
      <vt:lpstr>SWOT Analysis</vt:lpstr>
      <vt:lpstr>Slide 14</vt:lpstr>
      <vt:lpstr>SWOT ANALYSIS </vt:lpstr>
      <vt:lpstr>Slide 16</vt:lpstr>
      <vt:lpstr>SWOT Analysis Format </vt:lpstr>
      <vt:lpstr>Slide 18</vt:lpstr>
      <vt:lpstr>SWOT analysis</vt:lpstr>
      <vt:lpstr>SELF-ESTEEM</vt:lpstr>
      <vt:lpstr>Self-Esteem…What is it?</vt:lpstr>
      <vt:lpstr>Self-Esteem…What’s it made of?</vt:lpstr>
      <vt:lpstr>The Effects of High Self-Esteem</vt:lpstr>
      <vt:lpstr>Slide 24</vt:lpstr>
      <vt:lpstr>The Effects of Low Self-Esteem</vt:lpstr>
      <vt:lpstr>Slide 26</vt:lpstr>
      <vt:lpstr>12 Steps to High Self-Esteem</vt:lpstr>
      <vt:lpstr>Slide 28</vt:lpstr>
      <vt:lpstr>Slide 29</vt:lpstr>
      <vt:lpstr>Factors that develop High and Low Self-Esteem</vt:lpstr>
      <vt:lpstr>Slide 31</vt:lpstr>
      <vt:lpstr>Lets Review</vt:lpstr>
      <vt:lpstr>Final Thought</vt:lpstr>
      <vt:lpstr>Slide 34</vt:lpstr>
      <vt:lpstr>Slide 35</vt:lpstr>
      <vt:lpstr>Self- Knowledge</vt:lpstr>
      <vt:lpstr>Self- Knowledge</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59</cp:revision>
  <dcterms:created xsi:type="dcterms:W3CDTF">2021-03-03T10:36:07Z</dcterms:created>
  <dcterms:modified xsi:type="dcterms:W3CDTF">2022-04-07T05:48:57Z</dcterms:modified>
</cp:coreProperties>
</file>