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63" r:id="rId3"/>
    <p:sldId id="264" r:id="rId4"/>
    <p:sldId id="265" r:id="rId5"/>
    <p:sldId id="266" r:id="rId6"/>
    <p:sldId id="257" r:id="rId7"/>
    <p:sldId id="258" r:id="rId8"/>
    <p:sldId id="259" r:id="rId9"/>
    <p:sldId id="260" r:id="rId10"/>
    <p:sldId id="261" r:id="rId11"/>
    <p:sldId id="267" r:id="rId12"/>
    <p:sldId id="268" r:id="rId13"/>
    <p:sldId id="269" r:id="rId14"/>
    <p:sldId id="262"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6" r:id="rId39"/>
    <p:sldId id="297" r:id="rId40"/>
    <p:sldId id="293" r:id="rId41"/>
    <p:sldId id="294" r:id="rId42"/>
    <p:sldId id="298" r:id="rId43"/>
    <p:sldId id="299" r:id="rId44"/>
    <p:sldId id="300" r:id="rId45"/>
    <p:sldId id="301" r:id="rId46"/>
    <p:sldId id="302" r:id="rId47"/>
    <p:sldId id="295" r:id="rId48"/>
    <p:sldId id="303" r:id="rId49"/>
    <p:sldId id="305" r:id="rId50"/>
    <p:sldId id="306" r:id="rId51"/>
    <p:sldId id="307" r:id="rId52"/>
    <p:sldId id="311" r:id="rId53"/>
    <p:sldId id="308" r:id="rId54"/>
    <p:sldId id="309" r:id="rId55"/>
    <p:sldId id="310" r:id="rId56"/>
    <p:sldId id="312" r:id="rId57"/>
    <p:sldId id="313" r:id="rId58"/>
    <p:sldId id="30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32" autoAdjust="0"/>
    <p:restoredTop sz="94660"/>
  </p:normalViewPr>
  <p:slideViewPr>
    <p:cSldViewPr>
      <p:cViewPr>
        <p:scale>
          <a:sx n="66" d="100"/>
          <a:sy n="66" d="100"/>
        </p:scale>
        <p:origin x="-1974" y="-5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28BE6-0EAB-45C2-97A9-8C29068B530B}" type="datetimeFigureOut">
              <a:rPr lang="en-US" smtClean="0"/>
              <a:t>4/13/2023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2625C-088E-4690-88FF-09934515951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2625C-088E-4690-88FF-09934515951F}" type="slidenum">
              <a:rPr lang="en-US" smtClean="0"/>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300182-A3BF-41EF-835B-C97F8C2ED05B}"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40079-E038-416B-8A43-5E9440B6AE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00182-A3BF-41EF-835B-C97F8C2ED05B}"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40079-E038-416B-8A43-5E9440B6AE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00182-A3BF-41EF-835B-C97F8C2ED05B}"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40079-E038-416B-8A43-5E9440B6AE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00182-A3BF-41EF-835B-C97F8C2ED05B}"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40079-E038-416B-8A43-5E9440B6AE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300182-A3BF-41EF-835B-C97F8C2ED05B}"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40079-E038-416B-8A43-5E9440B6AE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300182-A3BF-41EF-835B-C97F8C2ED05B}"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40079-E038-416B-8A43-5E9440B6AE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300182-A3BF-41EF-835B-C97F8C2ED05B}" type="datetimeFigureOut">
              <a:rPr lang="en-US" smtClean="0"/>
              <a:pPr/>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340079-E038-416B-8A43-5E9440B6AE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300182-A3BF-41EF-835B-C97F8C2ED05B}" type="datetimeFigureOut">
              <a:rPr lang="en-US" smtClean="0"/>
              <a:pPr/>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40079-E038-416B-8A43-5E9440B6AE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00182-A3BF-41EF-835B-C97F8C2ED05B}" type="datetimeFigureOut">
              <a:rPr lang="en-US" smtClean="0"/>
              <a:pPr/>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340079-E038-416B-8A43-5E9440B6AE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00182-A3BF-41EF-835B-C97F8C2ED05B}"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40079-E038-416B-8A43-5E9440B6AE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00182-A3BF-41EF-835B-C97F8C2ED05B}"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40079-E038-416B-8A43-5E9440B6AE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00182-A3BF-41EF-835B-C97F8C2ED05B}" type="datetimeFigureOut">
              <a:rPr lang="en-US" smtClean="0"/>
              <a:pPr/>
              <a:t>4/13/2023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40079-E038-416B-8A43-5E9440B6AE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714489"/>
            <a:ext cx="7772400" cy="1000131"/>
          </a:xfrm>
        </p:spPr>
        <p:txBody>
          <a:bodyPr>
            <a:normAutofit fontScale="90000"/>
          </a:bodyPr>
          <a:lstStyle/>
          <a:p>
            <a:r>
              <a:rPr lang="en-US" b="1" cap="small" dirty="0" smtClean="0">
                <a:solidFill>
                  <a:srgbClr val="C00000"/>
                </a:solidFill>
              </a:rPr>
              <a:t>Unit – III  - </a:t>
            </a:r>
            <a:r>
              <a:rPr lang="en-US" b="1" dirty="0" smtClean="0">
                <a:solidFill>
                  <a:srgbClr val="C00000"/>
                </a:solidFill>
              </a:rPr>
              <a:t>Communication Skills</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Subtitle 2"/>
          <p:cNvSpPr>
            <a:spLocks noGrp="1"/>
          </p:cNvSpPr>
          <p:nvPr>
            <p:ph type="subTitle" idx="1"/>
          </p:nvPr>
        </p:nvSpPr>
        <p:spPr>
          <a:xfrm>
            <a:off x="785786" y="3886200"/>
            <a:ext cx="7786742" cy="1752600"/>
          </a:xfrm>
        </p:spPr>
        <p:txBody>
          <a:bodyPr>
            <a:normAutofit fontScale="40000" lnSpcReduction="20000"/>
          </a:bodyPr>
          <a:lstStyle/>
          <a:p>
            <a:r>
              <a:rPr lang="en-US" cap="small" dirty="0"/>
              <a:t> </a:t>
            </a:r>
            <a:endParaRPr lang="en-US" dirty="0"/>
          </a:p>
          <a:p>
            <a:r>
              <a:rPr lang="en-US" sz="4300" dirty="0">
                <a:solidFill>
                  <a:schemeClr val="tx1"/>
                </a:solidFill>
                <a:latin typeface="Times New Roman" pitchFamily="18" charset="0"/>
                <a:cs typeface="Times New Roman" pitchFamily="18" charset="0"/>
              </a:rPr>
              <a:t>Communication Skills – Definition – Types of Communication and its Relevance to Different Situations – Active Listening and Oral Communication </a:t>
            </a:r>
            <a:r>
              <a:rPr lang="en-US" sz="4300" dirty="0" smtClean="0">
                <a:solidFill>
                  <a:schemeClr val="tx1"/>
                </a:solidFill>
                <a:latin typeface="Times New Roman" pitchFamily="18" charset="0"/>
                <a:cs typeface="Times New Roman" pitchFamily="18" charset="0"/>
              </a:rPr>
              <a:t>Skills -Resume writing, Nonverbal communication- Numerical ability, Test of reasoning-assertion, reasoning and logical deduction.</a:t>
            </a:r>
          </a:p>
          <a:p>
            <a:r>
              <a:rPr lang="en-US" sz="7000" dirty="0" smtClean="0">
                <a:solidFill>
                  <a:schemeClr val="tx1"/>
                </a:solidFill>
              </a:rPr>
              <a:t> </a:t>
            </a:r>
            <a:endParaRPr lang="en-US" sz="7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Communication</a:t>
            </a:r>
            <a:endParaRPr lang="en-US" dirty="0"/>
          </a:p>
        </p:txBody>
      </p:sp>
      <p:sp>
        <p:nvSpPr>
          <p:cNvPr id="3" name="Content Placeholder 2"/>
          <p:cNvSpPr>
            <a:spLocks noGrp="1"/>
          </p:cNvSpPr>
          <p:nvPr>
            <p:ph idx="1"/>
          </p:nvPr>
        </p:nvSpPr>
        <p:spPr/>
        <p:txBody>
          <a:bodyPr/>
          <a:lstStyle/>
          <a:p>
            <a:endParaRPr lang="en-US"/>
          </a:p>
        </p:txBody>
      </p:sp>
      <p:pic>
        <p:nvPicPr>
          <p:cNvPr id="23554" name="Picture 2" descr="Classification/Types of Communication&#10;• Interpersonal communication&#10;• Intrapersonal communication&#10;• Group Communication&#10;• ..."/>
          <p:cNvPicPr>
            <a:picLocks noChangeAspect="1" noChangeArrowheads="1"/>
          </p:cNvPicPr>
          <p:nvPr/>
        </p:nvPicPr>
        <p:blipFill>
          <a:blip r:embed="rId2"/>
          <a:srcRect/>
          <a:stretch>
            <a:fillRect/>
          </a:stretch>
        </p:blipFill>
        <p:spPr bwMode="auto">
          <a:xfrm>
            <a:off x="0" y="1357297"/>
            <a:ext cx="8786842" cy="52149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Classification/Types of Communication&#10;• Formal communication&#10;• Informal communication&#10;On the basis of&#10;organizational struc..."/>
          <p:cNvPicPr>
            <a:picLocks noChangeAspect="1" noChangeArrowheads="1"/>
          </p:cNvPicPr>
          <p:nvPr/>
        </p:nvPicPr>
        <p:blipFill>
          <a:blip r:embed="rId2"/>
          <a:srcRect/>
          <a:stretch>
            <a:fillRect/>
          </a:stretch>
        </p:blipFill>
        <p:spPr bwMode="auto">
          <a:xfrm>
            <a:off x="214282" y="214290"/>
            <a:ext cx="8572560" cy="64361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Verbal/oral&#10;communication&#10;Oral Media: Where&#10;spoken words are&#10;used .It includes&#10;face-to-face&#10;conversations,&#10;speech, radio,&#10;..."/>
          <p:cNvPicPr>
            <a:picLocks noChangeAspect="1" noChangeArrowheads="1"/>
          </p:cNvPicPr>
          <p:nvPr/>
        </p:nvPicPr>
        <p:blipFill>
          <a:blip r:embed="rId2"/>
          <a:srcRect/>
          <a:stretch>
            <a:fillRect/>
          </a:stretch>
        </p:blipFill>
        <p:spPr bwMode="auto">
          <a:xfrm>
            <a:off x="357158" y="214289"/>
            <a:ext cx="8501122" cy="638250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Oral&#10;Face to face&#10;Telephonic conversation&#10;Interviews&#10;Meetings&#10;Lectures&#10;Conferences&#10;Symposiums&#10;Radio Talks, TV, Cinema&#10;show..."/>
          <p:cNvPicPr>
            <a:picLocks noChangeAspect="1" noChangeArrowheads="1"/>
          </p:cNvPicPr>
          <p:nvPr/>
        </p:nvPicPr>
        <p:blipFill>
          <a:blip r:embed="rId2"/>
          <a:srcRect/>
          <a:stretch>
            <a:fillRect/>
          </a:stretch>
        </p:blipFill>
        <p:spPr bwMode="auto">
          <a:xfrm>
            <a:off x="357158" y="142851"/>
            <a:ext cx="8786842" cy="659701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Face to face&#10; Communication between&#10;two or more people by&#10;direct contact.&#10; Advantages:&#10; Helps people to express&#10;ideas, ..."/>
          <p:cNvPicPr>
            <a:picLocks noChangeAspect="1" noChangeArrowheads="1"/>
          </p:cNvPicPr>
          <p:nvPr/>
        </p:nvPicPr>
        <p:blipFill>
          <a:blip r:embed="rId2"/>
          <a:srcRect/>
          <a:stretch>
            <a:fillRect/>
          </a:stretch>
        </p:blipFill>
        <p:spPr bwMode="auto">
          <a:xfrm>
            <a:off x="428596" y="214290"/>
            <a:ext cx="8572560" cy="64361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Written&#10;communication&#10;various forms:&#10;Reports&#10;Circulars&#10;Magazines&#10;Manuals&#10;Memoranda&#10;Newspapers&#10;Pictures, diagrams,&#10;graphs....."/>
          <p:cNvPicPr>
            <a:picLocks noChangeAspect="1" noChangeArrowheads="1"/>
          </p:cNvPicPr>
          <p:nvPr/>
        </p:nvPicPr>
        <p:blipFill>
          <a:blip r:embed="rId2"/>
          <a:srcRect/>
          <a:stretch>
            <a:fillRect/>
          </a:stretch>
        </p:blipFill>
        <p:spPr bwMode="auto">
          <a:xfrm>
            <a:off x="285720" y="214290"/>
            <a:ext cx="8429684" cy="64294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Non-Verbal&#10;Nonverbal communication&#10;is the sending or receiving&#10;of wordless messages,&#10;such as gesture, body&#10;language, postu..."/>
          <p:cNvPicPr>
            <a:picLocks noChangeAspect="1" noChangeArrowheads="1"/>
          </p:cNvPicPr>
          <p:nvPr/>
        </p:nvPicPr>
        <p:blipFill>
          <a:blip r:embed="rId2"/>
          <a:srcRect/>
          <a:stretch>
            <a:fillRect/>
          </a:stretch>
        </p:blipFill>
        <p:spPr bwMode="auto">
          <a:xfrm>
            <a:off x="357158" y="214290"/>
            <a:ext cx="8429684" cy="600706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Kinesics&#10;Kinesics is the&#10;interpretation of body&#10;language such as&#10;facial expressions&#10;and gestures or,&#10;more formally, non-&#10;v..."/>
          <p:cNvPicPr>
            <a:picLocks noChangeAspect="1" noChangeArrowheads="1"/>
          </p:cNvPicPr>
          <p:nvPr/>
        </p:nvPicPr>
        <p:blipFill>
          <a:blip r:embed="rId2"/>
          <a:srcRect/>
          <a:stretch>
            <a:fillRect/>
          </a:stretch>
        </p:blipFill>
        <p:spPr bwMode="auto">
          <a:xfrm>
            <a:off x="357158" y="214289"/>
            <a:ext cx="8501122" cy="589979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Proxemics&#10;To communicate&#10;while keeping a&#10;distance/ space.&#10;The amount of&#10;distance we&#10;need and the&#10;amount of space&#10;we percei..."/>
          <p:cNvPicPr>
            <a:picLocks noChangeAspect="1" noChangeArrowheads="1"/>
          </p:cNvPicPr>
          <p:nvPr/>
        </p:nvPicPr>
        <p:blipFill>
          <a:blip r:embed="rId2"/>
          <a:srcRect/>
          <a:stretch>
            <a:fillRect/>
          </a:stretch>
        </p:blipFill>
        <p:spPr bwMode="auto">
          <a:xfrm>
            <a:off x="357158" y="285728"/>
            <a:ext cx="8358246" cy="62752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Signs&#10; "/>
          <p:cNvPicPr>
            <a:picLocks noChangeAspect="1" noChangeArrowheads="1"/>
          </p:cNvPicPr>
          <p:nvPr/>
        </p:nvPicPr>
        <p:blipFill>
          <a:blip r:embed="rId2"/>
          <a:srcRect/>
          <a:stretch>
            <a:fillRect/>
          </a:stretch>
        </p:blipFill>
        <p:spPr bwMode="auto">
          <a:xfrm>
            <a:off x="357158" y="214290"/>
            <a:ext cx="8286808" cy="62216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Communication Skills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a:t>Communication is derived from the Latin word </a:t>
            </a:r>
            <a:r>
              <a:rPr lang="en-US" i="1" dirty="0" err="1"/>
              <a:t>communicare</a:t>
            </a:r>
            <a:r>
              <a:rPr lang="en-US" dirty="0"/>
              <a:t>, which means "to make common". This can be taken to mean 'to share'. Communication is therefore generally defined as </a:t>
            </a:r>
            <a:r>
              <a:rPr lang="en-US" b="1" dirty="0"/>
              <a:t>the process of understanding and sharing meaning</a:t>
            </a:r>
            <a:r>
              <a:rPr lang="en-US" dirty="0"/>
              <a:t>. Communication is considered a process because it is an </a:t>
            </a:r>
            <a:r>
              <a:rPr lang="en-US" b="1" dirty="0"/>
              <a:t>activity</a:t>
            </a:r>
            <a:r>
              <a:rPr lang="en-US" dirty="0"/>
              <a:t>, an exchange or a set of </a:t>
            </a:r>
            <a:r>
              <a:rPr lang="en-US" dirty="0" err="1"/>
              <a:t>behaviours</a:t>
            </a:r>
            <a:r>
              <a:rPr lang="en-US" dirty="0"/>
              <a:t> - not an unchanging product.</a:t>
            </a:r>
          </a:p>
          <a:p>
            <a:pPr algn="just"/>
            <a:r>
              <a:rPr lang="en-US" dirty="0"/>
              <a:t>Communication is a </a:t>
            </a:r>
            <a:r>
              <a:rPr lang="en-US" b="1" dirty="0"/>
              <a:t>complicated</a:t>
            </a:r>
            <a:r>
              <a:rPr lang="en-US" dirty="0"/>
              <a:t> process. It is </a:t>
            </a:r>
            <a:r>
              <a:rPr lang="en-US" b="1" dirty="0"/>
              <a:t>variable, active and dynamic</a:t>
            </a:r>
            <a:r>
              <a:rPr lang="en-US" dirty="0"/>
              <a:t>. It starts long before the words begin to flow and can last long after the words stop.</a:t>
            </a:r>
          </a:p>
          <a:p>
            <a:pPr algn="just"/>
            <a:r>
              <a:rPr lang="en-US" dirty="0"/>
              <a:t>Communication is a process that requires </a:t>
            </a:r>
            <a:r>
              <a:rPr lang="en-US" b="1" dirty="0"/>
              <a:t>understanding</a:t>
            </a:r>
            <a:r>
              <a:rPr lang="en-US" dirty="0"/>
              <a:t> - perceiving, interpreting, and comprehending the meaning of the verbal and nonverbal </a:t>
            </a:r>
            <a:r>
              <a:rPr lang="en-US" dirty="0" err="1"/>
              <a:t>behaviour</a:t>
            </a:r>
            <a:r>
              <a:rPr lang="en-US" dirty="0"/>
              <a:t> of others. Understanding the meaning of another person's message does not occur unless the two communicators can </a:t>
            </a:r>
            <a:r>
              <a:rPr lang="en-US" b="1" dirty="0"/>
              <a:t>elicit common meanings</a:t>
            </a:r>
            <a:r>
              <a:rPr lang="en-US" dirty="0"/>
              <a:t> for words, phrases and non-verbal codes.</a:t>
            </a:r>
          </a:p>
          <a:p>
            <a:pPr algn="just"/>
            <a:r>
              <a:rPr lang="en-US" dirty="0"/>
              <a:t>In addition to understanding, communication involves </a:t>
            </a:r>
            <a:r>
              <a:rPr lang="en-US" b="1" dirty="0"/>
              <a:t>sharing and interaction</a:t>
            </a:r>
            <a:r>
              <a:rPr lang="en-US" dirty="0"/>
              <a:t> between people in order to exchange meaning. Regardless of the context, communication involves sharing.</a:t>
            </a:r>
          </a:p>
          <a:p>
            <a:pPr algn="just"/>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Silence&#10; Allowing silence in a conversation puts pressure on&#10;the other person.&#10; Silence can indicate hostility.&#10; Silenc..."/>
          <p:cNvPicPr>
            <a:picLocks noChangeAspect="1" noChangeArrowheads="1"/>
          </p:cNvPicPr>
          <p:nvPr/>
        </p:nvPicPr>
        <p:blipFill>
          <a:blip r:embed="rId2"/>
          <a:srcRect/>
          <a:stretch>
            <a:fillRect/>
          </a:stretch>
        </p:blipFill>
        <p:spPr bwMode="auto">
          <a:xfrm>
            <a:off x="214282" y="-1"/>
            <a:ext cx="8572560" cy="632887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3794" name="Picture 2" descr="Paralanguage&#10;Attributes of speaking&#10;which include the pitch,&#10;the tone, the volume,&#10;tempo, rhythm,&#10;articulation, resonance,..."/>
          <p:cNvPicPr>
            <a:picLocks noChangeAspect="1" noChangeArrowheads="1"/>
          </p:cNvPicPr>
          <p:nvPr/>
        </p:nvPicPr>
        <p:blipFill>
          <a:blip r:embed="rId2"/>
          <a:srcRect/>
          <a:stretch>
            <a:fillRect/>
          </a:stretch>
        </p:blipFill>
        <p:spPr bwMode="auto">
          <a:xfrm>
            <a:off x="285720" y="214289"/>
            <a:ext cx="8429684" cy="632887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Chronemics&#10;Chronemics is the study&#10;of the use of time&#10;in nonverbal&#10;communication. The way&#10;that one perceives and&#10;values ti..."/>
          <p:cNvPicPr>
            <a:picLocks noChangeAspect="1" noChangeArrowheads="1"/>
          </p:cNvPicPr>
          <p:nvPr/>
        </p:nvPicPr>
        <p:blipFill>
          <a:blip r:embed="rId2"/>
          <a:srcRect/>
          <a:stretch>
            <a:fillRect/>
          </a:stretch>
        </p:blipFill>
        <p:spPr bwMode="auto">
          <a:xfrm>
            <a:off x="357158" y="0"/>
            <a:ext cx="8286808" cy="622160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866" name="Picture 2" descr="Interpersonal&#10;communication&#10;Communication&#10;between two or&#10;more people&#10;called inter-&#10;personal&#10;communication&#10; "/>
          <p:cNvPicPr>
            <a:picLocks noChangeAspect="1" noChangeArrowheads="1"/>
          </p:cNvPicPr>
          <p:nvPr/>
        </p:nvPicPr>
        <p:blipFill>
          <a:blip r:embed="rId2"/>
          <a:srcRect/>
          <a:stretch>
            <a:fillRect/>
          </a:stretch>
        </p:blipFill>
        <p:spPr bwMode="auto">
          <a:xfrm>
            <a:off x="428596" y="285727"/>
            <a:ext cx="8215370" cy="616796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Intrapersonal&#10;Communication&#10;Intra-personal&#10;communicatio&#10;n is a process&#10;in which&#10;people&#10;communicate&#10;with&#10;themselves&#10;either&#10;..."/>
          <p:cNvPicPr>
            <a:picLocks noChangeAspect="1" noChangeArrowheads="1"/>
          </p:cNvPicPr>
          <p:nvPr/>
        </p:nvPicPr>
        <p:blipFill>
          <a:blip r:embed="rId2"/>
          <a:srcRect/>
          <a:stretch>
            <a:fillRect/>
          </a:stretch>
        </p:blipFill>
        <p:spPr bwMode="auto">
          <a:xfrm>
            <a:off x="285720" y="214290"/>
            <a:ext cx="8429684" cy="632887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Group communication&#10; "/>
          <p:cNvPicPr>
            <a:picLocks noChangeAspect="1" noChangeArrowheads="1"/>
          </p:cNvPicPr>
          <p:nvPr/>
        </p:nvPicPr>
        <p:blipFill>
          <a:blip r:embed="rId2"/>
          <a:srcRect/>
          <a:stretch>
            <a:fillRect/>
          </a:stretch>
        </p:blipFill>
        <p:spPr bwMode="auto">
          <a:xfrm>
            <a:off x="428596" y="285727"/>
            <a:ext cx="8215370" cy="616796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Mass&#10;Communication&#10;Communication&#10;through electronic&#10;gadgets (mass&#10;media0 like books,&#10;journals, TV,&#10;newspapers etc&#10; "/>
          <p:cNvPicPr>
            <a:picLocks noChangeAspect="1" noChangeArrowheads="1"/>
          </p:cNvPicPr>
          <p:nvPr/>
        </p:nvPicPr>
        <p:blipFill>
          <a:blip r:embed="rId2"/>
          <a:srcRect/>
          <a:stretch>
            <a:fillRect/>
          </a:stretch>
        </p:blipFill>
        <p:spPr bwMode="auto">
          <a:xfrm>
            <a:off x="428596" y="214290"/>
            <a:ext cx="8286808" cy="622160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Meta&#10;communication&#10;It is a secondary&#10;communication (including&#10;indirect cues about how a&#10;piece of information is&#10;meant to b..."/>
          <p:cNvPicPr>
            <a:picLocks noChangeAspect="1" noChangeArrowheads="1"/>
          </p:cNvPicPr>
          <p:nvPr/>
        </p:nvPicPr>
        <p:blipFill>
          <a:blip r:embed="rId2"/>
          <a:srcRect/>
          <a:stretch>
            <a:fillRect/>
          </a:stretch>
        </p:blipFill>
        <p:spPr bwMode="auto">
          <a:xfrm>
            <a:off x="357158" y="214289"/>
            <a:ext cx="8215370" cy="616796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Informal&#10;communication&#10;Includes instances of&#10;free and unrestrained&#10;communication between&#10;people who share a&#10;casual rapport..."/>
          <p:cNvPicPr>
            <a:picLocks noChangeAspect="1" noChangeArrowheads="1"/>
          </p:cNvPicPr>
          <p:nvPr/>
        </p:nvPicPr>
        <p:blipFill>
          <a:blip r:embed="rId2"/>
          <a:srcRect/>
          <a:stretch>
            <a:fillRect/>
          </a:stretch>
        </p:blipFill>
        <p:spPr bwMode="auto">
          <a:xfrm>
            <a:off x="285720" y="285727"/>
            <a:ext cx="8429684" cy="632887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Formal&#10;communication&#10;Formal communication&#10;implies the flow of the&#10;information along the&#10;lines of authority formally&#10;establ..."/>
          <p:cNvPicPr>
            <a:picLocks noChangeAspect="1" noChangeArrowheads="1"/>
          </p:cNvPicPr>
          <p:nvPr/>
        </p:nvPicPr>
        <p:blipFill>
          <a:blip r:embed="rId2"/>
          <a:srcRect/>
          <a:stretch>
            <a:fillRect/>
          </a:stretch>
        </p:blipFill>
        <p:spPr bwMode="auto">
          <a:xfrm>
            <a:off x="428596" y="214290"/>
            <a:ext cx="8358246" cy="62752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C00000"/>
                </a:solidFill>
              </a:rPr>
              <a:t>Definition of CS</a:t>
            </a:r>
            <a:endParaRPr lang="en-US" b="1" dirty="0">
              <a:solidFill>
                <a:srgbClr val="C00000"/>
              </a:solidFill>
            </a:endParaRPr>
          </a:p>
        </p:txBody>
      </p:sp>
      <p:sp>
        <p:nvSpPr>
          <p:cNvPr id="3" name="Content Placeholder 2"/>
          <p:cNvSpPr>
            <a:spLocks noGrp="1"/>
          </p:cNvSpPr>
          <p:nvPr>
            <p:ph idx="1"/>
          </p:nvPr>
        </p:nvSpPr>
        <p:spPr>
          <a:xfrm>
            <a:off x="457200" y="1285860"/>
            <a:ext cx="8229600" cy="5286412"/>
          </a:xfrm>
        </p:spPr>
        <p:txBody>
          <a:bodyPr>
            <a:normAutofit fontScale="85000" lnSpcReduction="20000"/>
          </a:bodyPr>
          <a:lstStyle/>
          <a:p>
            <a:pPr algn="just"/>
            <a:r>
              <a:rPr lang="en-US" b="1" dirty="0"/>
              <a:t>Communication skills</a:t>
            </a:r>
            <a:r>
              <a:rPr lang="en-US" dirty="0"/>
              <a:t> are abilities you use when giving and receiving different kinds of information. While these </a:t>
            </a:r>
            <a:r>
              <a:rPr lang="en-US" b="1" dirty="0"/>
              <a:t>skills</a:t>
            </a:r>
            <a:r>
              <a:rPr lang="en-US" dirty="0"/>
              <a:t> may be a regular part of your day-to-day work life, </a:t>
            </a:r>
            <a:r>
              <a:rPr lang="en-US" b="1" dirty="0"/>
              <a:t>communicating</a:t>
            </a:r>
            <a:r>
              <a:rPr lang="en-US" dirty="0"/>
              <a:t> in a clear, effective and efficient way is an extremely special and useful </a:t>
            </a:r>
            <a:r>
              <a:rPr lang="en-US" b="1" dirty="0"/>
              <a:t>skill</a:t>
            </a:r>
            <a:r>
              <a:rPr lang="en-US" dirty="0" smtClean="0"/>
              <a:t>.</a:t>
            </a:r>
          </a:p>
          <a:p>
            <a:pPr algn="just"/>
            <a:r>
              <a:rPr lang="en-US" dirty="0"/>
              <a:t>Communication is the process of exchanging ideas between two or more than two persons, objects, or persons and objects, with the desired feedback as to their objective</a:t>
            </a:r>
            <a:r>
              <a:rPr lang="en-US" dirty="0" smtClean="0"/>
              <a:t>.</a:t>
            </a:r>
          </a:p>
          <a:p>
            <a:pPr algn="just"/>
            <a:r>
              <a:rPr lang="en-US" dirty="0"/>
              <a:t>Effective communication is a process of exchanging ideas, thoughts, knowledge and information such that the purpose or intention is fulfilled in the best possible manner. In simple words, it is nothing but the presentation of views by the sender in a way best understood by the receiver.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Vertical&#10;communication&#10;Communication&#10;between a&#10;superior and&#10;subordinate is&#10;known as&#10;vertical&#10;communication.&#10;Vertical&#10;commu..."/>
          <p:cNvPicPr>
            <a:picLocks noChangeAspect="1" noChangeArrowheads="1"/>
          </p:cNvPicPr>
          <p:nvPr/>
        </p:nvPicPr>
        <p:blipFill>
          <a:blip r:embed="rId2"/>
          <a:srcRect/>
          <a:stretch>
            <a:fillRect/>
          </a:stretch>
        </p:blipFill>
        <p:spPr bwMode="auto">
          <a:xfrm>
            <a:off x="357158" y="285727"/>
            <a:ext cx="8501122" cy="638250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Downward&#10;communication&#10;Downward&#10;communication follows&#10;the line of authority from&#10;the top to the bottom of&#10;the organization..."/>
          <p:cNvPicPr>
            <a:picLocks noChangeAspect="1" noChangeArrowheads="1"/>
          </p:cNvPicPr>
          <p:nvPr/>
        </p:nvPicPr>
        <p:blipFill>
          <a:blip r:embed="rId2"/>
          <a:srcRect/>
          <a:stretch>
            <a:fillRect/>
          </a:stretch>
        </p:blipFill>
        <p:spPr bwMode="auto">
          <a:xfrm>
            <a:off x="285720" y="214289"/>
            <a:ext cx="8715436" cy="654340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descr="Upward&#10;communication&#10;Upward communication&#10;means the flow of&#10;information from the lower&#10;levels of the organization to&#10;the h..."/>
          <p:cNvPicPr>
            <a:picLocks noChangeAspect="1" noChangeArrowheads="1"/>
          </p:cNvPicPr>
          <p:nvPr/>
        </p:nvPicPr>
        <p:blipFill>
          <a:blip r:embed="rId2"/>
          <a:srcRect/>
          <a:stretch>
            <a:fillRect/>
          </a:stretch>
        </p:blipFill>
        <p:spPr bwMode="auto">
          <a:xfrm>
            <a:off x="428596" y="285727"/>
            <a:ext cx="8215370" cy="616796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descr="Diagonal&#10;Communication&#10;Diagonal&#10;communication&#10;is transfer of&#10;information&#10;between people&#10;who are neither&#10;in the same&#10;depart..."/>
          <p:cNvPicPr>
            <a:picLocks noChangeAspect="1" noChangeArrowheads="1"/>
          </p:cNvPicPr>
          <p:nvPr/>
        </p:nvPicPr>
        <p:blipFill>
          <a:blip r:embed="rId2"/>
          <a:srcRect/>
          <a:stretch>
            <a:fillRect/>
          </a:stretch>
        </p:blipFill>
        <p:spPr bwMode="auto">
          <a:xfrm>
            <a:off x="285720" y="285727"/>
            <a:ext cx="8429684" cy="632887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Horizontal&#10;communication&#10;The transmission&#10;of information&#10;and&#10;understanding&#10;between people&#10;at the same level&#10;of organizatio..."/>
          <p:cNvPicPr>
            <a:picLocks noChangeAspect="1" noChangeArrowheads="1"/>
          </p:cNvPicPr>
          <p:nvPr/>
        </p:nvPicPr>
        <p:blipFill>
          <a:blip r:embed="rId2"/>
          <a:srcRect/>
          <a:stretch>
            <a:fillRect/>
          </a:stretch>
        </p:blipFill>
        <p:spPr bwMode="auto">
          <a:xfrm>
            <a:off x="285720" y="214290"/>
            <a:ext cx="8572560" cy="643614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Phew! Thank you!&#10; "/>
          <p:cNvPicPr>
            <a:picLocks noChangeAspect="1" noChangeArrowheads="1"/>
          </p:cNvPicPr>
          <p:nvPr/>
        </p:nvPicPr>
        <p:blipFill>
          <a:blip r:embed="rId2"/>
          <a:srcRect/>
          <a:stretch>
            <a:fillRect/>
          </a:stretch>
        </p:blipFill>
        <p:spPr bwMode="auto">
          <a:xfrm>
            <a:off x="428596" y="285728"/>
            <a:ext cx="8358246" cy="627523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I</a:t>
            </a:r>
            <a:r>
              <a:rPr lang="en-US" b="1" dirty="0" smtClean="0">
                <a:solidFill>
                  <a:srgbClr val="C00000"/>
                </a:solidFill>
              </a:rPr>
              <a:t>ts Relevance to Different Situations</a:t>
            </a:r>
            <a:endParaRPr lang="en-US" b="1" dirty="0">
              <a:solidFill>
                <a:srgbClr val="C00000"/>
              </a:solidFill>
            </a:endParaRPr>
          </a:p>
        </p:txBody>
      </p:sp>
      <p:sp>
        <p:nvSpPr>
          <p:cNvPr id="3" name="Content Placeholder 2"/>
          <p:cNvSpPr>
            <a:spLocks noGrp="1"/>
          </p:cNvSpPr>
          <p:nvPr>
            <p:ph idx="1"/>
          </p:nvPr>
        </p:nvSpPr>
        <p:spPr/>
        <p:txBody>
          <a:bodyPr/>
          <a:lstStyle/>
          <a:p>
            <a:r>
              <a:rPr lang="en-US" b="1" dirty="0"/>
              <a:t>Communication skills</a:t>
            </a:r>
            <a:r>
              <a:rPr lang="en-US" dirty="0"/>
              <a:t> are needed to speak appropriately with a wide variety of people whilst maintaining good eye contact, demonstrate a varied vocabulary and tailor your language to your audience, listen effectively, present your ideas appropriately, write clearly and concisely, and work well in a group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Different Situations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Highly valued in the workplace</a:t>
            </a:r>
          </a:p>
          <a:p>
            <a:r>
              <a:rPr lang="en-US" dirty="0"/>
              <a:t>Helps your career progression</a:t>
            </a:r>
          </a:p>
          <a:p>
            <a:r>
              <a:rPr lang="en-US" dirty="0"/>
              <a:t>Allows you to speak concisely</a:t>
            </a:r>
          </a:p>
          <a:p>
            <a:r>
              <a:rPr lang="en-US" dirty="0"/>
              <a:t>Build better rapport with customers</a:t>
            </a:r>
          </a:p>
          <a:p>
            <a:r>
              <a:rPr lang="en-US" dirty="0"/>
              <a:t>Enhances your professional image</a:t>
            </a:r>
          </a:p>
          <a:p>
            <a:r>
              <a:rPr lang="en-US" dirty="0"/>
              <a:t>Highly skilled communicators make more money</a:t>
            </a:r>
          </a:p>
          <a:p>
            <a:r>
              <a:rPr lang="en-US" dirty="0"/>
              <a:t>Good communicators have higher self-esteem</a:t>
            </a:r>
          </a:p>
          <a:p>
            <a:r>
              <a:rPr lang="en-US" dirty="0"/>
              <a:t>Most important skill For people entering the workforce</a:t>
            </a:r>
          </a:p>
          <a:p>
            <a:r>
              <a:rPr lang="en-US" dirty="0"/>
              <a:t>Communication is among the top traits of successful entrepreneurs</a:t>
            </a:r>
          </a:p>
          <a:p>
            <a:r>
              <a:rPr lang="en-US" dirty="0"/>
              <a:t>Effective communication skills aid in development of leadership skills</a:t>
            </a:r>
          </a:p>
          <a:p>
            <a:r>
              <a:rPr lang="en-US" dirty="0"/>
              <a:t>Gives you the tools to participate in society</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descr="Oral Communication Situations Face-to face                              InterviewCommunication Telephone                  ..."/>
          <p:cNvPicPr>
            <a:picLocks noChangeAspect="1" noChangeArrowheads="1"/>
          </p:cNvPicPr>
          <p:nvPr/>
        </p:nvPicPr>
        <p:blipFill>
          <a:blip r:embed="rId2"/>
          <a:srcRect/>
          <a:stretch>
            <a:fillRect/>
          </a:stretch>
        </p:blipFill>
        <p:spPr bwMode="auto">
          <a:xfrm>
            <a:off x="428596" y="285728"/>
            <a:ext cx="8429684" cy="632887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5298" name="Picture 2" descr="Written Communication Many types of documents are required for officialwork which are constantly prepared and exchanged   ..."/>
          <p:cNvPicPr>
            <a:picLocks noChangeAspect="1" noChangeArrowheads="1"/>
          </p:cNvPicPr>
          <p:nvPr/>
        </p:nvPicPr>
        <p:blipFill>
          <a:blip r:embed="rId2"/>
          <a:srcRect/>
          <a:stretch>
            <a:fillRect/>
          </a:stretch>
        </p:blipFill>
        <p:spPr bwMode="auto">
          <a:xfrm>
            <a:off x="428596" y="285727"/>
            <a:ext cx="8286808" cy="616796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C00000"/>
                </a:solidFill>
              </a:rPr>
              <a:t>Definition of CS</a:t>
            </a:r>
            <a:endParaRPr lang="en-US" dirty="0"/>
          </a:p>
        </p:txBody>
      </p:sp>
      <p:sp>
        <p:nvSpPr>
          <p:cNvPr id="3" name="Content Placeholder 2"/>
          <p:cNvSpPr>
            <a:spLocks noGrp="1"/>
          </p:cNvSpPr>
          <p:nvPr>
            <p:ph idx="1"/>
          </p:nvPr>
        </p:nvSpPr>
        <p:spPr>
          <a:xfrm>
            <a:off x="457200" y="1142984"/>
            <a:ext cx="8229600" cy="5357850"/>
          </a:xfrm>
        </p:spPr>
        <p:txBody>
          <a:bodyPr>
            <a:noAutofit/>
          </a:bodyPr>
          <a:lstStyle/>
          <a:p>
            <a:r>
              <a:rPr lang="en-US" sz="1800" dirty="0"/>
              <a:t>In the words of R.W. Griffin, "Effective communication is the process of sending a message in such a way that the message received is as close in meaning as possible to the message intended".</a:t>
            </a:r>
          </a:p>
          <a:p>
            <a:endParaRPr lang="en-US" sz="1800" dirty="0" smtClean="0"/>
          </a:p>
          <a:p>
            <a:r>
              <a:rPr lang="en-US" sz="1800" dirty="0" smtClean="0"/>
              <a:t>American </a:t>
            </a:r>
            <a:r>
              <a:rPr lang="en-US" sz="1800" dirty="0"/>
              <a:t>Management Association (AMA) has defined effective communication based on the following ten points −</a:t>
            </a:r>
          </a:p>
          <a:p>
            <a:r>
              <a:rPr lang="en-US" sz="1800" dirty="0"/>
              <a:t>Clear idea regarding topics and receiver of communication.</a:t>
            </a:r>
          </a:p>
          <a:p>
            <a:r>
              <a:rPr lang="en-US" sz="1800" dirty="0"/>
              <a:t>Determination of purpose.</a:t>
            </a:r>
          </a:p>
          <a:p>
            <a:r>
              <a:rPr lang="en-US" sz="1800" dirty="0"/>
              <a:t>Understanding the environment of communication.</a:t>
            </a:r>
          </a:p>
          <a:p>
            <a:r>
              <a:rPr lang="en-US" sz="1800" dirty="0"/>
              <a:t>Planning for communication with consulting others.</a:t>
            </a:r>
          </a:p>
          <a:p>
            <a:r>
              <a:rPr lang="en-US" sz="1800" dirty="0"/>
              <a:t>Consider the content of the message.</a:t>
            </a:r>
          </a:p>
          <a:p>
            <a:r>
              <a:rPr lang="en-US" sz="1800" dirty="0"/>
              <a:t>To make the receiver aware about the value of communication.</a:t>
            </a:r>
          </a:p>
          <a:p>
            <a:r>
              <a:rPr lang="en-US" sz="1800" dirty="0"/>
              <a:t>There must be feedback from the receiver.</a:t>
            </a:r>
          </a:p>
          <a:p>
            <a:r>
              <a:rPr lang="en-US" sz="1800" dirty="0"/>
              <a:t>To define properly whether communication messages are of short-run or long-run importance.</a:t>
            </a:r>
          </a:p>
          <a:p>
            <a:r>
              <a:rPr lang="en-US" sz="1800" dirty="0"/>
              <a:t>All actions must be suitable with communication.</a:t>
            </a:r>
          </a:p>
          <a:p>
            <a:r>
              <a:rPr lang="en-US" sz="1800" dirty="0"/>
              <a:t>Good listening.</a:t>
            </a:r>
          </a:p>
          <a:p>
            <a:endParaRPr lang="en-US" sz="1400" dirty="0" smtClean="0"/>
          </a:p>
          <a:p>
            <a:endParaRPr lang="en-US"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Active </a:t>
            </a:r>
            <a:r>
              <a:rPr lang="en-US" b="1" dirty="0" smtClean="0">
                <a:solidFill>
                  <a:srgbClr val="C00000"/>
                </a:solidFill>
              </a:rPr>
              <a:t>Listening</a:t>
            </a:r>
            <a:endParaRPr lang="en-US" b="1"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algn="just"/>
            <a:r>
              <a:rPr lang="en-US" b="1" dirty="0"/>
              <a:t>Active listening</a:t>
            </a:r>
          </a:p>
          <a:p>
            <a:pPr algn="just"/>
            <a:r>
              <a:rPr lang="en-US" dirty="0"/>
              <a:t>Active listening means paying close attention to who you’re communicating with by engaging with them, asking questions and rephrasing. Practicing active listening can build respect with your coworkers and increase understanding in the workplace. As you actively listen, focus on the speaker, avoiding distractions like cell phones, laptops or other projects, and by preparing questions, comments or ideas to thoughtfully respond</a:t>
            </a:r>
            <a:r>
              <a:rPr lang="en-US" dirty="0" smtClean="0"/>
              <a:t>.</a:t>
            </a:r>
          </a:p>
          <a:p>
            <a:pPr algn="just"/>
            <a:endParaRPr lang="en-US" dirty="0"/>
          </a:p>
          <a:p>
            <a:pPr algn="just"/>
            <a:r>
              <a:rPr lang="en-US" dirty="0"/>
              <a:t>Improve your active listening abilities by paying attention to other people’s facial expressions, body language and tone. Instead of preparing what you will say, focus on what the other person is saying and how they are saying it. If you need to clarify something, ask </a:t>
            </a:r>
            <a:r>
              <a:rPr lang="en-US" dirty="0" err="1"/>
              <a:t>followup</a:t>
            </a:r>
            <a:r>
              <a:rPr lang="en-US" dirty="0"/>
              <a:t> questions or rephrase what they’ve said to confirm that you understood them correctly.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Pay Attention. Give the speaker your undivided attention, and acknowledge the message. ...</a:t>
            </a:r>
          </a:p>
          <a:p>
            <a:r>
              <a:rPr lang="en-US" dirty="0"/>
              <a:t>Show That You're </a:t>
            </a:r>
            <a:r>
              <a:rPr lang="en-US" b="1" dirty="0"/>
              <a:t>Listening</a:t>
            </a:r>
            <a:r>
              <a:rPr lang="en-US" dirty="0"/>
              <a:t>. Use your own body language and gestures to show that you are engaged. ...</a:t>
            </a:r>
          </a:p>
          <a:p>
            <a:r>
              <a:rPr lang="en-US" dirty="0"/>
              <a:t>Provide Feedback. ...</a:t>
            </a:r>
          </a:p>
          <a:p>
            <a:r>
              <a:rPr lang="en-US" dirty="0"/>
              <a:t>Defer Judgment. ...</a:t>
            </a:r>
          </a:p>
          <a:p>
            <a:r>
              <a:rPr lang="en-US" dirty="0"/>
              <a:t>Respond Appropriately.</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descr="A Guide to Active Listening Skills in Education"/>
          <p:cNvPicPr>
            <a:picLocks noChangeAspect="1" noChangeArrowheads="1"/>
          </p:cNvPicPr>
          <p:nvPr/>
        </p:nvPicPr>
        <p:blipFill>
          <a:blip r:embed="rId2"/>
          <a:srcRect/>
          <a:stretch>
            <a:fillRect/>
          </a:stretch>
        </p:blipFill>
        <p:spPr bwMode="auto">
          <a:xfrm>
            <a:off x="500034" y="285728"/>
            <a:ext cx="8215370" cy="604049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descr="Active Listening – Communication in Public Health"/>
          <p:cNvPicPr>
            <a:picLocks noChangeAspect="1" noChangeArrowheads="1"/>
          </p:cNvPicPr>
          <p:nvPr/>
        </p:nvPicPr>
        <p:blipFill>
          <a:blip r:embed="rId2"/>
          <a:srcRect/>
          <a:stretch>
            <a:fillRect/>
          </a:stretch>
        </p:blipFill>
        <p:spPr bwMode="auto">
          <a:xfrm>
            <a:off x="357159" y="441408"/>
            <a:ext cx="8286807" cy="590681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8370" name="Picture 2" descr="Active Listening Skills presented by Successfully Speaking - YouTube"/>
          <p:cNvPicPr>
            <a:picLocks noChangeAspect="1" noChangeArrowheads="1"/>
          </p:cNvPicPr>
          <p:nvPr/>
        </p:nvPicPr>
        <p:blipFill>
          <a:blip r:embed="rId2"/>
          <a:srcRect/>
          <a:stretch>
            <a:fillRect/>
          </a:stretch>
        </p:blipFill>
        <p:spPr bwMode="auto">
          <a:xfrm>
            <a:off x="-118596" y="0"/>
            <a:ext cx="9262596"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9394" name="Picture 2" descr="10 Ways to Improve Your Active Listening Skills - Get Health Gur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0418" name="Picture 2" descr="Achona | Recent Generations Lack In the Vital Skill of Listening (OPINION)"/>
          <p:cNvPicPr>
            <a:picLocks noChangeAspect="1" noChangeArrowheads="1"/>
          </p:cNvPicPr>
          <p:nvPr/>
        </p:nvPicPr>
        <p:blipFill>
          <a:blip r:embed="rId2"/>
          <a:srcRect/>
          <a:stretch>
            <a:fillRect/>
          </a:stretch>
        </p:blipFill>
        <p:spPr bwMode="auto">
          <a:xfrm>
            <a:off x="500034" y="428604"/>
            <a:ext cx="8143932" cy="618021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Oral Communication Skills</a:t>
            </a:r>
            <a:endParaRPr lang="en-US" b="1" dirty="0">
              <a:solidFill>
                <a:srgbClr val="C00000"/>
              </a:solidFill>
            </a:endParaRPr>
          </a:p>
        </p:txBody>
      </p:sp>
      <p:sp>
        <p:nvSpPr>
          <p:cNvPr id="3" name="Content Placeholder 2"/>
          <p:cNvSpPr>
            <a:spLocks noGrp="1"/>
          </p:cNvSpPr>
          <p:nvPr>
            <p:ph idx="1"/>
          </p:nvPr>
        </p:nvSpPr>
        <p:spPr/>
        <p:txBody>
          <a:bodyPr/>
          <a:lstStyle/>
          <a:p>
            <a:endParaRPr lang="en-US" dirty="0"/>
          </a:p>
        </p:txBody>
      </p:sp>
      <p:pic>
        <p:nvPicPr>
          <p:cNvPr id="50180" name="Picture 4" descr="Debate) Effective oral communication skills are more important than  effective writing skills — Dreams 'N Motion"/>
          <p:cNvPicPr>
            <a:picLocks noChangeAspect="1" noChangeArrowheads="1"/>
          </p:cNvPicPr>
          <p:nvPr/>
        </p:nvPicPr>
        <p:blipFill>
          <a:blip r:embed="rId2"/>
          <a:srcRect/>
          <a:stretch>
            <a:fillRect/>
          </a:stretch>
        </p:blipFill>
        <p:spPr bwMode="auto">
          <a:xfrm>
            <a:off x="500034" y="1500174"/>
            <a:ext cx="8643966" cy="4811617"/>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1442" name="AutoShape 2" descr="improving-english-oral-communication-skills-of-pakistani-public-10-638 -  Passnown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44" name="Picture 4" descr="Communication Essentials Oral Communication Skills Workshop. - ppt download"/>
          <p:cNvPicPr>
            <a:picLocks noChangeAspect="1" noChangeArrowheads="1"/>
          </p:cNvPicPr>
          <p:nvPr/>
        </p:nvPicPr>
        <p:blipFill>
          <a:blip r:embed="rId2"/>
          <a:srcRect/>
          <a:stretch>
            <a:fillRect/>
          </a:stretch>
        </p:blipFill>
        <p:spPr bwMode="auto">
          <a:xfrm>
            <a:off x="0" y="-1"/>
            <a:ext cx="9144000" cy="68580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Resume writing</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Resume writing, Nonverbal communication- Numerical ability, Test of </a:t>
            </a:r>
            <a:r>
              <a:rPr lang="en-US" dirty="0" smtClean="0">
                <a:latin typeface="Times New Roman" pitchFamily="18" charset="0"/>
                <a:cs typeface="Times New Roman" pitchFamily="18" charset="0"/>
              </a:rPr>
              <a:t>reasoning -</a:t>
            </a:r>
            <a:r>
              <a:rPr lang="en-US" dirty="0" smtClean="0">
                <a:latin typeface="Times New Roman" pitchFamily="18" charset="0"/>
                <a:cs typeface="Times New Roman" pitchFamily="18" charset="0"/>
              </a:rPr>
              <a:t>assertion, reasoning and logical deduction.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C00000"/>
                </a:solidFill>
              </a:rPr>
              <a:t>Definition of CS</a:t>
            </a:r>
            <a:endParaRPr lang="en-US" dirty="0"/>
          </a:p>
        </p:txBody>
      </p:sp>
      <p:sp>
        <p:nvSpPr>
          <p:cNvPr id="3" name="Content Placeholder 2"/>
          <p:cNvSpPr>
            <a:spLocks noGrp="1"/>
          </p:cNvSpPr>
          <p:nvPr>
            <p:ph idx="1"/>
          </p:nvPr>
        </p:nvSpPr>
        <p:spPr/>
        <p:txBody>
          <a:bodyPr/>
          <a:lstStyle/>
          <a:p>
            <a:pPr algn="just"/>
            <a:r>
              <a:rPr lang="en-US" dirty="0" smtClean="0"/>
              <a:t>Effective Communication is defined as the ability to convey information to another effectively and efficiently. Business managers with good verbal, nonverbal and written communication skills help facilitate the sharing of information between people within a company for its commercial benefit.</a:t>
            </a:r>
          </a:p>
          <a:p>
            <a:pPr algn="just"/>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user\Downloads\20210810001517_6111c51504bc2_resume_writing_pptpage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Nonverbal C</a:t>
            </a:r>
            <a:r>
              <a:rPr lang="en-US" dirty="0" smtClean="0">
                <a:latin typeface="Times New Roman" pitchFamily="18" charset="0"/>
                <a:cs typeface="Times New Roman" pitchFamily="18" charset="0"/>
              </a:rPr>
              <a:t>ommunication</a:t>
            </a:r>
            <a:endParaRPr lang="en-US" dirty="0"/>
          </a:p>
        </p:txBody>
      </p:sp>
      <p:sp>
        <p:nvSpPr>
          <p:cNvPr id="3" name="Content Placeholder 2"/>
          <p:cNvSpPr>
            <a:spLocks noGrp="1"/>
          </p:cNvSpPr>
          <p:nvPr>
            <p:ph idx="1"/>
          </p:nvPr>
        </p:nvSpPr>
        <p:spPr/>
        <p:txBody>
          <a:bodyPr/>
          <a:lstStyle/>
          <a:p>
            <a:endParaRPr lang="en-US"/>
          </a:p>
        </p:txBody>
      </p:sp>
      <p:pic>
        <p:nvPicPr>
          <p:cNvPr id="6146" name="Picture 2" descr="C:\Users\user\Downloads\effective_teaching_016.gif"/>
          <p:cNvPicPr>
            <a:picLocks noChangeAspect="1" noChangeArrowheads="1"/>
          </p:cNvPicPr>
          <p:nvPr/>
        </p:nvPicPr>
        <p:blipFill>
          <a:blip r:embed="rId2"/>
          <a:srcRect/>
          <a:stretch>
            <a:fillRect/>
          </a:stretch>
        </p:blipFill>
        <p:spPr bwMode="auto">
          <a:xfrm>
            <a:off x="1000100" y="1571612"/>
            <a:ext cx="7072362" cy="506941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9634" name="Picture 2" descr="C:\Users\user\Downloads\non-verbal-communication.jpg"/>
          <p:cNvPicPr>
            <a:picLocks noChangeAspect="1" noChangeArrowheads="1"/>
          </p:cNvPicPr>
          <p:nvPr/>
        </p:nvPicPr>
        <p:blipFill>
          <a:blip r:embed="rId2"/>
          <a:srcRect/>
          <a:stretch>
            <a:fillRect/>
          </a:stretch>
        </p:blipFill>
        <p:spPr bwMode="auto">
          <a:xfrm>
            <a:off x="253970" y="214290"/>
            <a:ext cx="8890030" cy="600079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728"/>
            <a:ext cx="8229600" cy="5840435"/>
          </a:xfrm>
        </p:spPr>
        <p:txBody>
          <a:bodyPr/>
          <a:lstStyle/>
          <a:p>
            <a:endParaRPr lang="en-US" dirty="0"/>
          </a:p>
        </p:txBody>
      </p:sp>
      <p:sp>
        <p:nvSpPr>
          <p:cNvPr id="5122" name="AutoShape 2" descr="C:\Users\user\Downloads\Non-Verbal-Communication-1024x68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C:\Users\user\Downloads\Non-Verbal-Communication-1024x68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Non Verbal Communic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7" name="Picture 7" descr="C:\Users\user\Downloads\types of communication.jpg"/>
          <p:cNvPicPr>
            <a:picLocks noChangeAspect="1" noChangeArrowheads="1"/>
          </p:cNvPicPr>
          <p:nvPr/>
        </p:nvPicPr>
        <p:blipFill>
          <a:blip r:embed="rId3"/>
          <a:srcRect/>
          <a:stretch>
            <a:fillRect/>
          </a:stretch>
        </p:blipFill>
        <p:spPr bwMode="auto">
          <a:xfrm>
            <a:off x="0" y="1652938"/>
            <a:ext cx="9144000" cy="384776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Numerical ability</a:t>
            </a:r>
          </a:p>
        </p:txBody>
      </p:sp>
      <p:sp>
        <p:nvSpPr>
          <p:cNvPr id="3" name="Content Placeholder 2"/>
          <p:cNvSpPr>
            <a:spLocks noGrp="1"/>
          </p:cNvSpPr>
          <p:nvPr>
            <p:ph idx="1"/>
          </p:nvPr>
        </p:nvSpPr>
        <p:spPr/>
        <p:txBody>
          <a:bodyPr/>
          <a:lstStyle/>
          <a:p>
            <a:r>
              <a:rPr lang="en-US" dirty="0" smtClean="0"/>
              <a:t>Numerical </a:t>
            </a:r>
            <a:r>
              <a:rPr lang="en-US" dirty="0" smtClean="0"/>
              <a:t>aptitude defines an individual's ability to perform tasks that require working with data and numbers</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Test of reasoning</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 logical reasoning test is used measure a candidate's problem solving ability. They assess the ability to come to conclusions based on logic.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Assertion and reasoning</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An assertion is a statement that is either true or false. In order to determine whether or not an assertion is true, you need to reason through it.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Logical Deduction</a:t>
            </a:r>
            <a:endParaRPr lang="en-US" b="1" dirty="0">
              <a:solidFill>
                <a:srgbClr val="C00000"/>
              </a:solidFill>
            </a:endParaRPr>
          </a:p>
        </p:txBody>
      </p:sp>
      <p:sp>
        <p:nvSpPr>
          <p:cNvPr id="3" name="Content Placeholder 2"/>
          <p:cNvSpPr>
            <a:spLocks noGrp="1"/>
          </p:cNvSpPr>
          <p:nvPr>
            <p:ph idx="1"/>
          </p:nvPr>
        </p:nvSpPr>
        <p:spPr/>
        <p:txBody>
          <a:bodyPr/>
          <a:lstStyle/>
          <a:p>
            <a:r>
              <a:rPr lang="en-US" smtClean="0"/>
              <a:t>LD is</a:t>
            </a:r>
            <a:r>
              <a:rPr lang="en-US" dirty="0" smtClean="0"/>
              <a:t> the process of reasoning from one or more statements (premises) to reach a logical conclusion. The logical deduction goes in the same direction as that of the conditionals and links premises with conclusions.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IN" dirty="0" smtClean="0"/>
              <a:t>? &amp; discussions</a:t>
            </a:r>
          </a:p>
          <a:p>
            <a:pPr>
              <a:buNone/>
            </a:pPr>
            <a:r>
              <a:rPr lang="en-IN" dirty="0" smtClean="0"/>
              <a:t>Thank you</a:t>
            </a:r>
            <a:endParaRPr lang="en-US" dirty="0"/>
          </a:p>
        </p:txBody>
      </p:sp>
      <p:sp>
        <p:nvSpPr>
          <p:cNvPr id="62466" name="AutoShape 2" descr="https://www.thebalancecareers.com/thmb/c8dL9E4TdEoL1FzkzIueeaInxpE=/950x0/filters:max_bytes(150000):strip_icc():format(webp)/verbal-communication-skills-list-2059698_FINAL-acc19913e1c24b12b3deffd92dc550a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https://www.thebalancecareers.com/thmb/c8dL9E4TdEoL1FzkzIueeaInxpE=/950x0/filters:max_bytes(150000):strip_icc():format(webp)/verbal-communication-skills-list-2059698_FINAL-acc19913e1c24b12b3deffd92dc550a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https://www.thebalancecareers.com/thmb/c8dL9E4TdEoL1FzkzIueeaInxpE=/950x0/filters:max_bytes(150000):strip_icc():format(webp)/verbal-communication-skills-list-2059698_FINAL-acc19913e1c24b12b3deffd92dc550a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ommunication skills"/>
          <p:cNvPicPr>
            <a:picLocks noChangeAspect="1" noChangeArrowheads="1"/>
          </p:cNvPicPr>
          <p:nvPr/>
        </p:nvPicPr>
        <p:blipFill>
          <a:blip r:embed="rId2"/>
          <a:srcRect/>
          <a:stretch>
            <a:fillRect/>
          </a:stretch>
        </p:blipFill>
        <p:spPr bwMode="auto">
          <a:xfrm>
            <a:off x="500034" y="285728"/>
            <a:ext cx="8358246" cy="62752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Top 5 Communication Skills and How to Improve Them"/>
          <p:cNvPicPr>
            <a:picLocks noChangeAspect="1" noChangeArrowheads="1"/>
          </p:cNvPicPr>
          <p:nvPr/>
        </p:nvPicPr>
        <p:blipFill>
          <a:blip r:embed="rId2"/>
          <a:srcRect/>
          <a:stretch>
            <a:fillRect/>
          </a:stretch>
        </p:blipFill>
        <p:spPr bwMode="auto">
          <a:xfrm>
            <a:off x="428596" y="285727"/>
            <a:ext cx="8286808" cy="594668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Does good communication skills can help achieve your dream in market?"/>
          <p:cNvPicPr>
            <a:picLocks noChangeAspect="1" noChangeArrowheads="1"/>
          </p:cNvPicPr>
          <p:nvPr/>
        </p:nvPicPr>
        <p:blipFill>
          <a:blip r:embed="rId2"/>
          <a:srcRect/>
          <a:stretch>
            <a:fillRect/>
          </a:stretch>
        </p:blipFill>
        <p:spPr bwMode="auto">
          <a:xfrm>
            <a:off x="428596" y="285727"/>
            <a:ext cx="8286808" cy="582309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ffective Communication Skills - ppt download"/>
          <p:cNvPicPr>
            <a:picLocks noChangeAspect="1" noChangeArrowheads="1"/>
          </p:cNvPicPr>
          <p:nvPr/>
        </p:nvPicPr>
        <p:blipFill>
          <a:blip r:embed="rId2"/>
          <a:srcRect/>
          <a:stretch>
            <a:fillRect/>
          </a:stretch>
        </p:blipFill>
        <p:spPr bwMode="auto">
          <a:xfrm>
            <a:off x="357158" y="285728"/>
            <a:ext cx="8358246" cy="616152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521</Words>
  <Application>Microsoft Office PowerPoint</Application>
  <PresentationFormat>On-screen Show (4:3)</PresentationFormat>
  <Paragraphs>69</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Unit – III  - Communication Skills </vt:lpstr>
      <vt:lpstr>Communication Skills</vt:lpstr>
      <vt:lpstr>Definition of CS</vt:lpstr>
      <vt:lpstr>Definition of CS</vt:lpstr>
      <vt:lpstr>Definition of CS</vt:lpstr>
      <vt:lpstr>Slide 6</vt:lpstr>
      <vt:lpstr>Slide 7</vt:lpstr>
      <vt:lpstr>Slide 8</vt:lpstr>
      <vt:lpstr>Slide 9</vt:lpstr>
      <vt:lpstr>Types of Communication</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Its Relevance to Different Situations</vt:lpstr>
      <vt:lpstr>Different Situations</vt:lpstr>
      <vt:lpstr>Slide 38</vt:lpstr>
      <vt:lpstr>Slide 39</vt:lpstr>
      <vt:lpstr>Active Listening</vt:lpstr>
      <vt:lpstr>Slide 41</vt:lpstr>
      <vt:lpstr>Slide 42</vt:lpstr>
      <vt:lpstr>Slide 43</vt:lpstr>
      <vt:lpstr>Slide 44</vt:lpstr>
      <vt:lpstr>Slide 45</vt:lpstr>
      <vt:lpstr>Slide 46</vt:lpstr>
      <vt:lpstr>Oral Communication Skills</vt:lpstr>
      <vt:lpstr>Slide 48</vt:lpstr>
      <vt:lpstr>Resume writing</vt:lpstr>
      <vt:lpstr>Slide 50</vt:lpstr>
      <vt:lpstr>Nonverbal Communication</vt:lpstr>
      <vt:lpstr>Slide 52</vt:lpstr>
      <vt:lpstr>Slide 53</vt:lpstr>
      <vt:lpstr>Numerical ability</vt:lpstr>
      <vt:lpstr>Test of reasoning</vt:lpstr>
      <vt:lpstr>Assertion and reasoning</vt:lpstr>
      <vt:lpstr>Logical Deduction</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III  - Communication Skills</dc:title>
  <dc:creator>USER</dc:creator>
  <cp:lastModifiedBy>user</cp:lastModifiedBy>
  <cp:revision>49</cp:revision>
  <dcterms:created xsi:type="dcterms:W3CDTF">2021-03-15T07:43:40Z</dcterms:created>
  <dcterms:modified xsi:type="dcterms:W3CDTF">2023-04-13T07:48:13Z</dcterms:modified>
</cp:coreProperties>
</file>