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90" r:id="rId2"/>
    <p:sldId id="291" r:id="rId3"/>
    <p:sldId id="258" r:id="rId4"/>
    <p:sldId id="259" r:id="rId5"/>
    <p:sldId id="271" r:id="rId6"/>
    <p:sldId id="272" r:id="rId7"/>
    <p:sldId id="273" r:id="rId8"/>
    <p:sldId id="274" r:id="rId9"/>
    <p:sldId id="275" r:id="rId10"/>
    <p:sldId id="276" r:id="rId11"/>
    <p:sldId id="277" r:id="rId12"/>
    <p:sldId id="278" r:id="rId13"/>
    <p:sldId id="279" r:id="rId14"/>
    <p:sldId id="288" r:id="rId15"/>
    <p:sldId id="292" r:id="rId16"/>
    <p:sldId id="281" r:id="rId17"/>
    <p:sldId id="282" r:id="rId18"/>
    <p:sldId id="287" r:id="rId19"/>
    <p:sldId id="283" r:id="rId20"/>
    <p:sldId id="286" r:id="rId21"/>
    <p:sldId id="28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CF47C5-491B-4B2E-8CFF-E96199937626}" type="datetimeFigureOut">
              <a:rPr lang="en-US" smtClean="0"/>
              <a:pPr/>
              <a:t>7/6/2023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5F7EF7-D620-4B6D-AB06-0CC0571B0B6D}" type="slidenum">
              <a:rPr lang="en-US" smtClean="0"/>
              <a:pPr/>
              <a:t>‹#›</a:t>
            </a:fld>
            <a:endParaRPr lang="en-US"/>
          </a:p>
        </p:txBody>
      </p:sp>
    </p:spTree>
    <p:extLst>
      <p:ext uri="{BB962C8B-B14F-4D97-AF65-F5344CB8AC3E}">
        <p14:creationId xmlns:p14="http://schemas.microsoft.com/office/powerpoint/2010/main" val="3595523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F7C1694E-0728-4601-A9A3-33C2E2882D18}" type="slidenum">
              <a:rPr lang="en-US" smtClean="0"/>
              <a:pPr/>
              <a:t>5</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CF0C83-4637-483B-A587-11C613CD9B81}" type="slidenum">
              <a:rPr lang="ar-SA"/>
              <a:pPr/>
              <a:t>6</a:t>
            </a:fld>
            <a:endParaRPr lang="en-US"/>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07768E-59B8-4C9E-960E-8058A60800A9}" type="slidenum">
              <a:rPr lang="ar-SA"/>
              <a:pPr/>
              <a:t>10</a:t>
            </a:fld>
            <a:endParaRPr lang="en-US"/>
          </a:p>
        </p:txBody>
      </p:sp>
      <p:sp>
        <p:nvSpPr>
          <p:cNvPr id="210946" name="Rectangle 2"/>
          <p:cNvSpPr>
            <a:spLocks noGrp="1" noRot="1" noChangeAspect="1" noChangeArrowheads="1" noTextEdit="1"/>
          </p:cNvSpPr>
          <p:nvPr>
            <p:ph type="sldImg"/>
          </p:nvPr>
        </p:nvSpPr>
        <p:spPr>
          <a:ln/>
        </p:spPr>
      </p:sp>
      <p:sp>
        <p:nvSpPr>
          <p:cNvPr id="21094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D5FF17C-27A3-4FD2-B170-FD4C7B3DDBEB}" type="datetime1">
              <a:rPr lang="en-US" smtClean="0"/>
              <a:t>7/6/2023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smtClean="0"/>
              <a:t>Compiled by Dr.T.Kumuthavalli,DLL,BDU</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1FCCFAA-61EF-45F4-A59E-A9245B91D60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942F2C0-F3D6-4C50-9BA5-C163872DD3D1}" type="datetime1">
              <a:rPr lang="en-US" smtClean="0"/>
              <a:t>7/6/2023</a:t>
            </a:fld>
            <a:endParaRPr lang="en-US"/>
          </a:p>
        </p:txBody>
      </p:sp>
      <p:sp>
        <p:nvSpPr>
          <p:cNvPr id="5" name="Footer Placeholder 4"/>
          <p:cNvSpPr>
            <a:spLocks noGrp="1"/>
          </p:cNvSpPr>
          <p:nvPr>
            <p:ph type="ftr" sz="quarter" idx="11"/>
          </p:nvPr>
        </p:nvSpPr>
        <p:spPr/>
        <p:txBody>
          <a:bodyPr/>
          <a:lstStyle>
            <a:extLst/>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extLst/>
          </a:lstStyle>
          <a:p>
            <a:fld id="{81FCCFAA-61EF-45F4-A59E-A9245B91D6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FB60DB3-190C-4A4D-8B7B-01346EE63192}" type="datetime1">
              <a:rPr lang="en-US" smtClean="0"/>
              <a:t>7/6/2023</a:t>
            </a:fld>
            <a:endParaRPr lang="en-US"/>
          </a:p>
        </p:txBody>
      </p:sp>
      <p:sp>
        <p:nvSpPr>
          <p:cNvPr id="5" name="Footer Placeholder 4"/>
          <p:cNvSpPr>
            <a:spLocks noGrp="1"/>
          </p:cNvSpPr>
          <p:nvPr>
            <p:ph type="ftr" sz="quarter" idx="11"/>
          </p:nvPr>
        </p:nvSpPr>
        <p:spPr/>
        <p:txBody>
          <a:bodyPr/>
          <a:lstStyle>
            <a:extLst/>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extLst/>
          </a:lstStyle>
          <a:p>
            <a:fld id="{81FCCFAA-61EF-45F4-A59E-A9245B91D60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21336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495800" y="2133600"/>
            <a:ext cx="3810000" cy="4114800"/>
          </a:xfrm>
        </p:spPr>
        <p:txBody>
          <a:bodyPr/>
          <a:lstStyle/>
          <a:p>
            <a:endParaRPr lang="en-US"/>
          </a:p>
        </p:txBody>
      </p:sp>
      <p:sp>
        <p:nvSpPr>
          <p:cNvPr id="5" name="Date Placeholder 4"/>
          <p:cNvSpPr>
            <a:spLocks noGrp="1"/>
          </p:cNvSpPr>
          <p:nvPr>
            <p:ph type="dt" sz="half" idx="10"/>
          </p:nvPr>
        </p:nvSpPr>
        <p:spPr>
          <a:xfrm>
            <a:off x="533400" y="6324600"/>
            <a:ext cx="1905000" cy="457200"/>
          </a:xfrm>
        </p:spPr>
        <p:txBody>
          <a:bodyPr/>
          <a:lstStyle>
            <a:lvl1pPr>
              <a:defRPr/>
            </a:lvl1pPr>
          </a:lstStyle>
          <a:p>
            <a:fld id="{43DE9302-519D-4D3B-9E6F-A03FD7FC8613}" type="datetime1">
              <a:rPr lang="en-US" smtClean="0"/>
              <a:t>7/6/2023</a:t>
            </a:fld>
            <a:endParaRPr lang="en-US"/>
          </a:p>
        </p:txBody>
      </p:sp>
      <p:sp>
        <p:nvSpPr>
          <p:cNvPr id="6" name="Footer Placeholder 5"/>
          <p:cNvSpPr>
            <a:spLocks noGrp="1"/>
          </p:cNvSpPr>
          <p:nvPr>
            <p:ph type="ftr" sz="quarter" idx="11"/>
          </p:nvPr>
        </p:nvSpPr>
        <p:spPr>
          <a:xfrm>
            <a:off x="2971800" y="6324600"/>
            <a:ext cx="2895600" cy="457200"/>
          </a:xfrm>
        </p:spPr>
        <p:txBody>
          <a:bodyPr/>
          <a:lstStyle>
            <a:lvl1pPr>
              <a:defRPr/>
            </a:lvl1pPr>
          </a:lstStyle>
          <a:p>
            <a:r>
              <a:rPr lang="en-US" smtClean="0"/>
              <a:t>Compiled by Dr.T.Kumuthavalli,DLL,BDU</a:t>
            </a:r>
            <a:endParaRPr lang="en-US"/>
          </a:p>
        </p:txBody>
      </p:sp>
      <p:sp>
        <p:nvSpPr>
          <p:cNvPr id="7" name="Slide Number Placeholder 6"/>
          <p:cNvSpPr>
            <a:spLocks noGrp="1"/>
          </p:cNvSpPr>
          <p:nvPr>
            <p:ph type="sldNum" sz="quarter" idx="12"/>
          </p:nvPr>
        </p:nvSpPr>
        <p:spPr>
          <a:xfrm>
            <a:off x="6400800" y="6324600"/>
            <a:ext cx="1905000" cy="457200"/>
          </a:xfrm>
        </p:spPr>
        <p:txBody>
          <a:bodyPr/>
          <a:lstStyle>
            <a:lvl1pPr>
              <a:defRPr/>
            </a:lvl1pPr>
          </a:lstStyle>
          <a:p>
            <a:fld id="{CD8CF87F-B304-4051-B8B3-0942E603E77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9F198DE-C0C4-4F57-B546-7C874E97170C}" type="datetime1">
              <a:rPr lang="en-US" smtClean="0"/>
              <a:t>7/6/2023</a:t>
            </a:fld>
            <a:endParaRPr lang="en-US"/>
          </a:p>
        </p:txBody>
      </p:sp>
      <p:sp>
        <p:nvSpPr>
          <p:cNvPr id="5" name="Footer Placeholder 4"/>
          <p:cNvSpPr>
            <a:spLocks noGrp="1"/>
          </p:cNvSpPr>
          <p:nvPr>
            <p:ph type="ftr" sz="quarter" idx="11"/>
          </p:nvPr>
        </p:nvSpPr>
        <p:spPr/>
        <p:txBody>
          <a:bodyPr/>
          <a:lstStyle>
            <a:extLst/>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extLst/>
          </a:lstStyle>
          <a:p>
            <a:fld id="{81FCCFAA-61EF-45F4-A59E-A9245B91D60E}"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70917D2-05D1-4CF8-BEC0-36852A927896}" type="datetime1">
              <a:rPr lang="en-US" smtClean="0"/>
              <a:t>7/6/2023</a:t>
            </a:fld>
            <a:endParaRPr lang="en-US"/>
          </a:p>
        </p:txBody>
      </p:sp>
      <p:sp>
        <p:nvSpPr>
          <p:cNvPr id="5" name="Footer Placeholder 4"/>
          <p:cNvSpPr>
            <a:spLocks noGrp="1"/>
          </p:cNvSpPr>
          <p:nvPr>
            <p:ph type="ftr" sz="quarter" idx="11"/>
          </p:nvPr>
        </p:nvSpPr>
        <p:spPr/>
        <p:txBody>
          <a:bodyPr/>
          <a:lstStyle>
            <a:extLst/>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extLst/>
          </a:lstStyle>
          <a:p>
            <a:fld id="{81FCCFAA-61EF-45F4-A59E-A9245B91D60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8CCB91F-0164-40CB-A330-6668D2B5B7D1}" type="datetime1">
              <a:rPr lang="en-US" smtClean="0"/>
              <a:t>7/6/2023</a:t>
            </a:fld>
            <a:endParaRPr lang="en-US"/>
          </a:p>
        </p:txBody>
      </p:sp>
      <p:sp>
        <p:nvSpPr>
          <p:cNvPr id="6" name="Footer Placeholder 5"/>
          <p:cNvSpPr>
            <a:spLocks noGrp="1"/>
          </p:cNvSpPr>
          <p:nvPr>
            <p:ph type="ftr" sz="quarter" idx="11"/>
          </p:nvPr>
        </p:nvSpPr>
        <p:spPr/>
        <p:txBody>
          <a:bodyPr/>
          <a:lstStyle>
            <a:extLst/>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extLst/>
          </a:lstStyle>
          <a:p>
            <a:fld id="{81FCCFAA-61EF-45F4-A59E-A9245B91D60E}"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1F88612-6841-40EC-BC6C-D8E0E9A9B367}" type="datetime1">
              <a:rPr lang="en-US" smtClean="0"/>
              <a:t>7/6/2023</a:t>
            </a:fld>
            <a:endParaRPr lang="en-US"/>
          </a:p>
        </p:txBody>
      </p:sp>
      <p:sp>
        <p:nvSpPr>
          <p:cNvPr id="8" name="Footer Placeholder 7"/>
          <p:cNvSpPr>
            <a:spLocks noGrp="1"/>
          </p:cNvSpPr>
          <p:nvPr>
            <p:ph type="ftr" sz="quarter" idx="11"/>
          </p:nvPr>
        </p:nvSpPr>
        <p:spPr/>
        <p:txBody>
          <a:bodyPr/>
          <a:lstStyle>
            <a:extLst/>
          </a:lstStyle>
          <a:p>
            <a:r>
              <a:rPr lang="en-US" smtClean="0"/>
              <a:t>Compiled by Dr.T.Kumuthavalli,DLL,BDU</a:t>
            </a:r>
            <a:endParaRPr lang="en-US"/>
          </a:p>
        </p:txBody>
      </p:sp>
      <p:sp>
        <p:nvSpPr>
          <p:cNvPr id="9" name="Slide Number Placeholder 8"/>
          <p:cNvSpPr>
            <a:spLocks noGrp="1"/>
          </p:cNvSpPr>
          <p:nvPr>
            <p:ph type="sldNum" sz="quarter" idx="12"/>
          </p:nvPr>
        </p:nvSpPr>
        <p:spPr/>
        <p:txBody>
          <a:bodyPr/>
          <a:lstStyle>
            <a:extLst/>
          </a:lstStyle>
          <a:p>
            <a:fld id="{81FCCFAA-61EF-45F4-A59E-A9245B91D60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CC2233E-614D-4885-A1AC-2A9FCEADE514}" type="datetime1">
              <a:rPr lang="en-US" smtClean="0"/>
              <a:t>7/6/2023</a:t>
            </a:fld>
            <a:endParaRPr lang="en-US"/>
          </a:p>
        </p:txBody>
      </p:sp>
      <p:sp>
        <p:nvSpPr>
          <p:cNvPr id="4" name="Footer Placeholder 3"/>
          <p:cNvSpPr>
            <a:spLocks noGrp="1"/>
          </p:cNvSpPr>
          <p:nvPr>
            <p:ph type="ftr" sz="quarter" idx="11"/>
          </p:nvPr>
        </p:nvSpPr>
        <p:spPr/>
        <p:txBody>
          <a:bodyPr/>
          <a:lstStyle>
            <a:extLst/>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extLst/>
          </a:lstStyle>
          <a:p>
            <a:fld id="{81FCCFAA-61EF-45F4-A59E-A9245B91D60E}"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93B9C8B-453A-403F-AA47-F8DC5192FFCE}" type="datetime1">
              <a:rPr lang="en-US" smtClean="0"/>
              <a:t>7/6/2023</a:t>
            </a:fld>
            <a:endParaRPr lang="en-US"/>
          </a:p>
        </p:txBody>
      </p:sp>
      <p:sp>
        <p:nvSpPr>
          <p:cNvPr id="3" name="Footer Placeholder 2"/>
          <p:cNvSpPr>
            <a:spLocks noGrp="1"/>
          </p:cNvSpPr>
          <p:nvPr>
            <p:ph type="ftr" sz="quarter" idx="11"/>
          </p:nvPr>
        </p:nvSpPr>
        <p:spPr/>
        <p:txBody>
          <a:bodyPr/>
          <a:lstStyle>
            <a:extLst/>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extLst/>
          </a:lstStyle>
          <a:p>
            <a:fld id="{81FCCFAA-61EF-45F4-A59E-A9245B91D6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3104864-6350-45E5-B082-64B205B8C830}" type="datetime1">
              <a:rPr lang="en-US" smtClean="0"/>
              <a:t>7/6/2023</a:t>
            </a:fld>
            <a:endParaRPr lang="en-US"/>
          </a:p>
        </p:txBody>
      </p:sp>
      <p:sp>
        <p:nvSpPr>
          <p:cNvPr id="6" name="Footer Placeholder 5"/>
          <p:cNvSpPr>
            <a:spLocks noGrp="1"/>
          </p:cNvSpPr>
          <p:nvPr>
            <p:ph type="ftr" sz="quarter" idx="11"/>
          </p:nvPr>
        </p:nvSpPr>
        <p:spPr/>
        <p:txBody>
          <a:bodyPr/>
          <a:lstStyle>
            <a:extLst/>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extLst/>
          </a:lstStyle>
          <a:p>
            <a:fld id="{81FCCFAA-61EF-45F4-A59E-A9245B91D60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ED285F2-3BF2-4E8F-91F5-2B61202E93D4}" type="datetime1">
              <a:rPr lang="en-US" smtClean="0"/>
              <a:t>7/6/2023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smtClean="0"/>
              <a:t>Compiled by Dr.T.Kumuthavalli,DLL,BDU</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FCCFAA-61EF-45F4-A59E-A9245B91D60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4E41615-A28C-41E4-A398-CFA4C49B53AB}" type="datetime1">
              <a:rPr lang="en-US" smtClean="0"/>
              <a:t>7/6/2023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Compiled by Dr.T.Kumuthavalli,DLL,BDU</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1FCCFAA-61EF-45F4-A59E-A9245B91D6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dirty="0" smtClean="0"/>
              <a:t>Personality Development</a:t>
            </a:r>
            <a:br>
              <a:rPr lang="en-US" dirty="0" smtClean="0"/>
            </a:br>
            <a:r>
              <a:rPr lang="en-US" dirty="0" smtClean="0"/>
              <a:t>Meaning and theories</a:t>
            </a:r>
            <a:endParaRPr lang="en-US" dirty="0"/>
          </a:p>
        </p:txBody>
      </p:sp>
      <p:pic>
        <p:nvPicPr>
          <p:cNvPr id="65538" name="Picture 2" descr="Image result for images on personality development"/>
          <p:cNvPicPr>
            <a:picLocks noChangeAspect="1" noChangeArrowheads="1"/>
          </p:cNvPicPr>
          <p:nvPr/>
        </p:nvPicPr>
        <p:blipFill>
          <a:blip r:embed="rId2" cstate="print"/>
          <a:srcRect/>
          <a:stretch>
            <a:fillRect/>
          </a:stretch>
        </p:blipFill>
        <p:spPr bwMode="auto">
          <a:xfrm>
            <a:off x="1219200" y="1371600"/>
            <a:ext cx="6400800" cy="3048000"/>
          </a:xfrm>
          <a:prstGeom prst="rect">
            <a:avLst/>
          </a:prstGeom>
          <a:noFill/>
        </p:spPr>
      </p:pic>
      <p:sp>
        <p:nvSpPr>
          <p:cNvPr id="5" name="Footer Placeholder 4"/>
          <p:cNvSpPr>
            <a:spLocks noGrp="1"/>
          </p:cNvSpPr>
          <p:nvPr>
            <p:ph type="ftr" sz="quarter" idx="11"/>
          </p:nvPr>
        </p:nvSpPr>
        <p:spPr/>
        <p:txBody>
          <a:bodyPr/>
          <a:lstStyle/>
          <a:p>
            <a:r>
              <a:rPr lang="en-US" smtClean="0"/>
              <a:t>Compiled by Dr.T.Kumuthavalli,DLL,BDU</a:t>
            </a:r>
            <a:endParaRPr lang="en-US"/>
          </a:p>
        </p:txBody>
      </p:sp>
      <p:sp>
        <p:nvSpPr>
          <p:cNvPr id="6" name="Slide Number Placeholder 5"/>
          <p:cNvSpPr>
            <a:spLocks noGrp="1"/>
          </p:cNvSpPr>
          <p:nvPr>
            <p:ph type="sldNum" sz="quarter" idx="12"/>
          </p:nvPr>
        </p:nvSpPr>
        <p:spPr/>
        <p:txBody>
          <a:bodyPr/>
          <a:lstStyle/>
          <a:p>
            <a:fld id="{81FCCFAA-61EF-45F4-A59E-A9245B91D60E}"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r>
              <a:rPr lang="en-US"/>
              <a:t>Factors Affecting Self-Concept</a:t>
            </a:r>
          </a:p>
        </p:txBody>
      </p:sp>
      <p:sp>
        <p:nvSpPr>
          <p:cNvPr id="191491" name="Rectangle 3"/>
          <p:cNvSpPr>
            <a:spLocks noGrp="1" noChangeArrowheads="1"/>
          </p:cNvSpPr>
          <p:nvPr>
            <p:ph type="body" idx="1"/>
          </p:nvPr>
        </p:nvSpPr>
        <p:spPr/>
        <p:txBody>
          <a:bodyPr/>
          <a:lstStyle/>
          <a:p>
            <a:pPr>
              <a:lnSpc>
                <a:spcPct val="90000"/>
              </a:lnSpc>
            </a:pPr>
            <a:r>
              <a:rPr lang="en-US" dirty="0"/>
              <a:t>Altered Health Status</a:t>
            </a:r>
          </a:p>
          <a:p>
            <a:pPr>
              <a:lnSpc>
                <a:spcPct val="90000"/>
              </a:lnSpc>
            </a:pPr>
            <a:r>
              <a:rPr lang="en-US" dirty="0"/>
              <a:t>Experience</a:t>
            </a:r>
          </a:p>
          <a:p>
            <a:pPr>
              <a:lnSpc>
                <a:spcPct val="90000"/>
              </a:lnSpc>
            </a:pPr>
            <a:r>
              <a:rPr lang="en-US" dirty="0"/>
              <a:t>Developmental considerations</a:t>
            </a:r>
          </a:p>
          <a:p>
            <a:pPr>
              <a:lnSpc>
                <a:spcPct val="90000"/>
              </a:lnSpc>
            </a:pPr>
            <a:r>
              <a:rPr lang="en-US" dirty="0"/>
              <a:t>Culture</a:t>
            </a:r>
          </a:p>
          <a:p>
            <a:pPr>
              <a:lnSpc>
                <a:spcPct val="90000"/>
              </a:lnSpc>
            </a:pPr>
            <a:r>
              <a:rPr lang="en-US" dirty="0"/>
              <a:t>Internal and external resources</a:t>
            </a:r>
          </a:p>
          <a:p>
            <a:pPr>
              <a:lnSpc>
                <a:spcPct val="90000"/>
              </a:lnSpc>
            </a:pPr>
            <a:r>
              <a:rPr lang="en-US" dirty="0"/>
              <a:t>History of success and failure</a:t>
            </a:r>
          </a:p>
          <a:p>
            <a:pPr>
              <a:lnSpc>
                <a:spcPct val="90000"/>
              </a:lnSpc>
            </a:pPr>
            <a:r>
              <a:rPr lang="en-US" dirty="0"/>
              <a:t>Crisis or life stressors</a:t>
            </a:r>
          </a:p>
          <a:p>
            <a:pPr>
              <a:lnSpc>
                <a:spcPct val="90000"/>
              </a:lnSpc>
            </a:pPr>
            <a:r>
              <a:rPr lang="en-US" dirty="0"/>
              <a:t>Aging, illness, or trauma</a:t>
            </a:r>
          </a:p>
          <a:p>
            <a:pPr>
              <a:lnSpc>
                <a:spcPct val="90000"/>
              </a:lnSpc>
            </a:pPr>
            <a:endParaRPr lang="en-US" dirty="0"/>
          </a:p>
          <a:p>
            <a:pPr>
              <a:lnSpc>
                <a:spcPct val="90000"/>
              </a:lnSpc>
            </a:pPr>
            <a:endParaRPr lang="en-US" dirty="0"/>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3" name="Slide Number Placeholder 2"/>
          <p:cNvSpPr>
            <a:spLocks noGrp="1"/>
          </p:cNvSpPr>
          <p:nvPr>
            <p:ph type="sldNum" sz="quarter" idx="12"/>
          </p:nvPr>
        </p:nvSpPr>
        <p:spPr/>
        <p:txBody>
          <a:bodyPr/>
          <a:lstStyle/>
          <a:p>
            <a:fld id="{81FCCFAA-61EF-45F4-A59E-A9245B91D60E}"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a:r>
              <a:rPr lang="en-US" dirty="0"/>
              <a:t>Self-Esteem…What is it?</a:t>
            </a:r>
          </a:p>
        </p:txBody>
      </p:sp>
      <p:sp>
        <p:nvSpPr>
          <p:cNvPr id="29699" name="Rectangle 3"/>
          <p:cNvSpPr>
            <a:spLocks noGrp="1" noChangeArrowheads="1"/>
          </p:cNvSpPr>
          <p:nvPr>
            <p:ph type="body" sz="half" idx="1"/>
          </p:nvPr>
        </p:nvSpPr>
        <p:spPr/>
        <p:txBody>
          <a:bodyPr/>
          <a:lstStyle/>
          <a:p>
            <a:r>
              <a:rPr lang="en-US" sz="2800"/>
              <a:t>Self-esteem refers to the way we see and think about ourselves.</a:t>
            </a:r>
          </a:p>
        </p:txBody>
      </p:sp>
      <p:pic>
        <p:nvPicPr>
          <p:cNvPr id="29701" name="Picture 5" descr="C:\Program Files\Microsoft Office\Clipart\smbusbas\bd10568_.wmf"/>
          <p:cNvPicPr>
            <a:picLocks noGrp="1" noChangeAspect="1" noChangeArrowheads="1"/>
          </p:cNvPicPr>
          <p:nvPr>
            <p:ph type="clipArt" sz="half" idx="2"/>
          </p:nvPr>
        </p:nvPicPr>
        <p:blipFill>
          <a:blip r:embed="rId2" cstate="print"/>
          <a:srcRect/>
          <a:stretch>
            <a:fillRect/>
          </a:stretch>
        </p:blipFill>
        <p:spPr>
          <a:xfrm>
            <a:off x="4824413" y="2133600"/>
            <a:ext cx="3152775" cy="4114800"/>
          </a:xfrm>
        </p:spPr>
      </p:pic>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3" name="Slide Number Placeholder 2"/>
          <p:cNvSpPr>
            <a:spLocks noGrp="1"/>
          </p:cNvSpPr>
          <p:nvPr>
            <p:ph type="sldNum" sz="quarter" idx="12"/>
          </p:nvPr>
        </p:nvSpPr>
        <p:spPr/>
        <p:txBody>
          <a:bodyPr/>
          <a:lstStyle/>
          <a:p>
            <a:fld id="{CD8CF87F-B304-4051-B8B3-0942E603E77E}"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r>
              <a:rPr lang="en-US" sz="4000"/>
              <a:t>Self-Esteem…What’s it made of?</a:t>
            </a:r>
          </a:p>
        </p:txBody>
      </p:sp>
      <p:sp>
        <p:nvSpPr>
          <p:cNvPr id="30723" name="Rectangle 3"/>
          <p:cNvSpPr>
            <a:spLocks noGrp="1" noChangeArrowheads="1"/>
          </p:cNvSpPr>
          <p:nvPr>
            <p:ph type="body" sz="half" idx="1"/>
          </p:nvPr>
        </p:nvSpPr>
        <p:spPr/>
        <p:txBody>
          <a:bodyPr/>
          <a:lstStyle/>
          <a:p>
            <a:r>
              <a:rPr lang="en-US" sz="2400" b="1"/>
              <a:t>Your self-esteem is made up of all the experiences and interpersonal relationships you’ve had in your life. Everyone you’ve ever met has added to or taken away from how you see yourself!</a:t>
            </a:r>
          </a:p>
        </p:txBody>
      </p:sp>
      <p:pic>
        <p:nvPicPr>
          <p:cNvPr id="30725" name="Picture 5" descr="C:\Program Files\Common Files\Microsoft Shared\Clipart\cagcat50\bd05545_.wmf"/>
          <p:cNvPicPr>
            <a:picLocks noGrp="1" noChangeAspect="1" noChangeArrowheads="1"/>
          </p:cNvPicPr>
          <p:nvPr>
            <p:ph type="clipArt" sz="half" idx="2"/>
          </p:nvPr>
        </p:nvPicPr>
        <p:blipFill>
          <a:blip r:embed="rId2" cstate="print"/>
          <a:srcRect/>
          <a:stretch>
            <a:fillRect/>
          </a:stretch>
        </p:blipFill>
        <p:spPr>
          <a:xfrm>
            <a:off x="4495800" y="2317750"/>
            <a:ext cx="3810000" cy="3744913"/>
          </a:xfrm>
        </p:spPr>
      </p:pic>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3" name="Slide Number Placeholder 2"/>
          <p:cNvSpPr>
            <a:spLocks noGrp="1"/>
          </p:cNvSpPr>
          <p:nvPr>
            <p:ph type="sldNum" sz="quarter" idx="12"/>
          </p:nvPr>
        </p:nvSpPr>
        <p:spPr/>
        <p:txBody>
          <a:bodyPr/>
          <a:lstStyle/>
          <a:p>
            <a:fld id="{CD8CF87F-B304-4051-B8B3-0942E603E77E}"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z="4000"/>
              <a:t>The Effects of High Self-Esteem</a:t>
            </a:r>
          </a:p>
        </p:txBody>
      </p:sp>
      <p:sp>
        <p:nvSpPr>
          <p:cNvPr id="31747" name="Rectangle 3"/>
          <p:cNvSpPr>
            <a:spLocks noGrp="1" noChangeArrowheads="1"/>
          </p:cNvSpPr>
          <p:nvPr>
            <p:ph type="body" idx="1"/>
          </p:nvPr>
        </p:nvSpPr>
        <p:spPr/>
        <p:txBody>
          <a:bodyPr/>
          <a:lstStyle/>
          <a:p>
            <a:pPr>
              <a:lnSpc>
                <a:spcPct val="90000"/>
              </a:lnSpc>
            </a:pPr>
            <a:r>
              <a:rPr lang="en-US" sz="2800"/>
              <a:t>People with high self-esteem possess the following characteristics:</a:t>
            </a:r>
          </a:p>
          <a:p>
            <a:pPr>
              <a:lnSpc>
                <a:spcPct val="90000"/>
              </a:lnSpc>
              <a:buFont typeface="Wingdings" pitchFamily="2" charset="2"/>
              <a:buNone/>
            </a:pPr>
            <a:r>
              <a:rPr lang="en-US" sz="2800"/>
              <a:t>	-They like to meet new people.</a:t>
            </a:r>
          </a:p>
          <a:p>
            <a:pPr>
              <a:lnSpc>
                <a:spcPct val="90000"/>
              </a:lnSpc>
              <a:buFont typeface="Wingdings" pitchFamily="2" charset="2"/>
              <a:buNone/>
            </a:pPr>
            <a:r>
              <a:rPr lang="en-US" sz="2800"/>
              <a:t>	-They don’t worry about how others will judge them.</a:t>
            </a:r>
          </a:p>
          <a:p>
            <a:pPr>
              <a:lnSpc>
                <a:spcPct val="90000"/>
              </a:lnSpc>
              <a:buFont typeface="Wingdings" pitchFamily="2" charset="2"/>
              <a:buNone/>
            </a:pPr>
            <a:r>
              <a:rPr lang="en-US" sz="2800"/>
              <a:t>	-They have the courage to express themselves.</a:t>
            </a:r>
          </a:p>
          <a:p>
            <a:pPr>
              <a:lnSpc>
                <a:spcPct val="90000"/>
              </a:lnSpc>
              <a:buFont typeface="Wingdings" pitchFamily="2" charset="2"/>
              <a:buNone/>
            </a:pPr>
            <a:r>
              <a:rPr lang="en-US" sz="2800"/>
              <a:t>	-Their lives are enriched with each new encounter.</a:t>
            </a:r>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3" name="Slide Number Placeholder 2"/>
          <p:cNvSpPr>
            <a:spLocks noGrp="1"/>
          </p:cNvSpPr>
          <p:nvPr>
            <p:ph type="sldNum" sz="quarter" idx="12"/>
          </p:nvPr>
        </p:nvSpPr>
        <p:spPr/>
        <p:txBody>
          <a:bodyPr/>
          <a:lstStyle/>
          <a:p>
            <a:fld id="{81FCCFAA-61EF-45F4-A59E-A9245B91D60E}"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228600" y="228600"/>
            <a:ext cx="8458200" cy="784830"/>
          </a:xfrm>
          <a:prstGeom prst="rect">
            <a:avLst/>
          </a:prstGeom>
          <a:noFill/>
          <a:ln w="9525">
            <a:noFill/>
            <a:miter lim="800000"/>
            <a:headEnd/>
            <a:tailEnd/>
          </a:ln>
          <a:effectLst/>
        </p:spPr>
        <p:txBody>
          <a:bodyPr wrap="square">
            <a:spAutoFit/>
          </a:bodyPr>
          <a:lstStyle/>
          <a:p>
            <a:pPr>
              <a:spcBef>
                <a:spcPct val="50000"/>
              </a:spcBef>
            </a:pPr>
            <a:endParaRPr lang="en-US" b="1" dirty="0" smtClean="0">
              <a:latin typeface="Tahoma" pitchFamily="34" charset="0"/>
            </a:endParaRPr>
          </a:p>
          <a:p>
            <a:pPr>
              <a:spcBef>
                <a:spcPct val="50000"/>
              </a:spcBef>
            </a:pPr>
            <a:endParaRPr lang="en-US" b="1" dirty="0">
              <a:latin typeface="Tahoma" pitchFamily="34" charset="0"/>
            </a:endParaRPr>
          </a:p>
        </p:txBody>
      </p:sp>
      <p:graphicFrame>
        <p:nvGraphicFramePr>
          <p:cNvPr id="3" name="Table 2"/>
          <p:cNvGraphicFramePr>
            <a:graphicFrameLocks noGrp="1"/>
          </p:cNvGraphicFramePr>
          <p:nvPr/>
        </p:nvGraphicFramePr>
        <p:xfrm>
          <a:off x="0" y="65325"/>
          <a:ext cx="9144000" cy="6640274"/>
        </p:xfrm>
        <a:graphic>
          <a:graphicData uri="http://schemas.openxmlformats.org/drawingml/2006/table">
            <a:tbl>
              <a:tblPr firstRow="1" bandRow="1">
                <a:tableStyleId>{5C22544A-7EE6-4342-B048-85BDC9FD1C3A}</a:tableStyleId>
              </a:tblPr>
              <a:tblGrid>
                <a:gridCol w="4572000"/>
                <a:gridCol w="4572000"/>
              </a:tblGrid>
              <a:tr h="682842">
                <a:tc gridSpan="2">
                  <a:txBody>
                    <a:bodyPr/>
                    <a:lstStyle/>
                    <a:p>
                      <a:pPr algn="ctr"/>
                      <a:r>
                        <a:rPr lang="en-US" sz="2400" dirty="0" smtClean="0"/>
                        <a:t>12 Steps to High Self-Esteem</a:t>
                      </a:r>
                      <a:endParaRPr lang="en-US" sz="2400" dirty="0"/>
                    </a:p>
                  </a:txBody>
                  <a:tcPr/>
                </a:tc>
                <a:tc hMerge="1">
                  <a:txBody>
                    <a:bodyPr/>
                    <a:lstStyle/>
                    <a:p>
                      <a:endParaRPr lang="en-US" dirty="0"/>
                    </a:p>
                  </a:txBody>
                  <a:tcPr/>
                </a:tc>
              </a:tr>
              <a:tr h="751674">
                <a:tc>
                  <a:txBody>
                    <a:bodyPr/>
                    <a:lstStyle/>
                    <a:p>
                      <a:pPr>
                        <a:lnSpc>
                          <a:spcPct val="90000"/>
                        </a:lnSpc>
                      </a:pPr>
                      <a:r>
                        <a:rPr lang="en-US" sz="1800" b="1" dirty="0" smtClean="0"/>
                        <a:t>Step 1:-Forgive yourself for past mistakes.</a:t>
                      </a:r>
                      <a:endParaRPr lang="en-US" b="1" dirty="0"/>
                    </a:p>
                  </a:txBody>
                  <a:tcPr/>
                </a:tc>
                <a:tc>
                  <a:txBody>
                    <a:bodyPr/>
                    <a:lstStyle/>
                    <a:p>
                      <a:pPr>
                        <a:lnSpc>
                          <a:spcPct val="90000"/>
                        </a:lnSpc>
                      </a:pPr>
                      <a:r>
                        <a:rPr lang="en-US" sz="1800" b="1" dirty="0" smtClean="0"/>
                        <a:t>Step 2:	-Focus on your positive attributes.</a:t>
                      </a:r>
                    </a:p>
                  </a:txBody>
                  <a:tcPr/>
                </a:tc>
              </a:tr>
              <a:tr h="734206">
                <a:tc>
                  <a:txBody>
                    <a:bodyPr/>
                    <a:lstStyle/>
                    <a:p>
                      <a:pPr>
                        <a:lnSpc>
                          <a:spcPct val="90000"/>
                        </a:lnSpc>
                      </a:pPr>
                      <a:r>
                        <a:rPr lang="en-US" sz="1800" b="1" dirty="0" smtClean="0"/>
                        <a:t>Step 3:-Follow the example of successful people.</a:t>
                      </a:r>
                      <a:endParaRPr lang="en-US" b="1" dirty="0"/>
                    </a:p>
                  </a:txBody>
                  <a:tcPr/>
                </a:tc>
                <a:tc>
                  <a:txBody>
                    <a:bodyPr/>
                    <a:lstStyle/>
                    <a:p>
                      <a:pPr>
                        <a:lnSpc>
                          <a:spcPct val="90000"/>
                        </a:lnSpc>
                      </a:pPr>
                      <a:r>
                        <a:rPr lang="en-US" sz="1800" b="1" dirty="0" smtClean="0"/>
                        <a:t>Step 4:-Become a self talker.</a:t>
                      </a:r>
                    </a:p>
                  </a:txBody>
                  <a:tcPr/>
                </a:tc>
              </a:tr>
              <a:tr h="820595">
                <a:tc>
                  <a:txBody>
                    <a:bodyPr/>
                    <a:lstStyle/>
                    <a:p>
                      <a:pPr>
                        <a:spcBef>
                          <a:spcPct val="50000"/>
                        </a:spcBef>
                      </a:pPr>
                      <a:r>
                        <a:rPr lang="en-US" b="1" dirty="0" smtClean="0">
                          <a:latin typeface="Tahoma" pitchFamily="34" charset="0"/>
                        </a:rPr>
                        <a:t>Step 5:-Exhibit a good attitude.</a:t>
                      </a:r>
                      <a:endParaRPr lang="en-US" dirty="0"/>
                    </a:p>
                  </a:txBody>
                  <a:tcPr/>
                </a:tc>
                <a:tc>
                  <a:txBody>
                    <a:bodyPr/>
                    <a:lstStyle/>
                    <a:p>
                      <a:pPr>
                        <a:spcBef>
                          <a:spcPct val="50000"/>
                        </a:spcBef>
                      </a:pPr>
                      <a:r>
                        <a:rPr lang="en-US" b="1" dirty="0" smtClean="0">
                          <a:latin typeface="Tahoma" pitchFamily="34" charset="0"/>
                        </a:rPr>
                        <a:t>Step 6:-Get plenty of rest</a:t>
                      </a:r>
                      <a:endParaRPr lang="en-US" dirty="0"/>
                    </a:p>
                  </a:txBody>
                  <a:tcPr/>
                </a:tc>
              </a:tr>
              <a:tr h="803038">
                <a:tc>
                  <a:txBody>
                    <a:bodyPr/>
                    <a:lstStyle/>
                    <a:p>
                      <a:pPr>
                        <a:spcBef>
                          <a:spcPct val="50000"/>
                        </a:spcBef>
                      </a:pPr>
                      <a:r>
                        <a:rPr lang="en-US" b="1" dirty="0" smtClean="0">
                          <a:latin typeface="Tahoma" pitchFamily="34" charset="0"/>
                        </a:rPr>
                        <a:t>Step 7:-Make your work skills your own</a:t>
                      </a:r>
                      <a:endParaRPr lang="en-US" b="1" dirty="0">
                        <a:latin typeface="Tahoma" pitchFamily="34" charset="0"/>
                      </a:endParaRPr>
                    </a:p>
                  </a:txBody>
                  <a:tcPr/>
                </a:tc>
                <a:tc>
                  <a:txBody>
                    <a:bodyPr/>
                    <a:lstStyle/>
                    <a:p>
                      <a:pPr>
                        <a:spcBef>
                          <a:spcPct val="50000"/>
                        </a:spcBef>
                      </a:pPr>
                      <a:r>
                        <a:rPr lang="en-US" b="1" dirty="0" smtClean="0">
                          <a:latin typeface="Tahoma" pitchFamily="34" charset="0"/>
                        </a:rPr>
                        <a:t>Step 8:-Practice your talents</a:t>
                      </a:r>
                    </a:p>
                  </a:txBody>
                  <a:tcPr/>
                </a:tc>
              </a:tr>
              <a:tr h="1087672">
                <a:tc>
                  <a:txBody>
                    <a:bodyPr/>
                    <a:lstStyle/>
                    <a:p>
                      <a:pPr>
                        <a:spcBef>
                          <a:spcPct val="50000"/>
                        </a:spcBef>
                      </a:pPr>
                      <a:r>
                        <a:rPr lang="en-US" b="1" dirty="0" smtClean="0">
                          <a:latin typeface="Tahoma" pitchFamily="34" charset="0"/>
                        </a:rPr>
                        <a:t>Step 9:-Become physically fit.</a:t>
                      </a:r>
                    </a:p>
                  </a:txBody>
                  <a:tcPr/>
                </a:tc>
                <a:tc>
                  <a:txBody>
                    <a:bodyPr/>
                    <a:lstStyle/>
                    <a:p>
                      <a:pPr>
                        <a:spcBef>
                          <a:spcPct val="50000"/>
                        </a:spcBef>
                      </a:pPr>
                      <a:r>
                        <a:rPr lang="en-US" b="1" dirty="0" smtClean="0">
                          <a:latin typeface="Tahoma" pitchFamily="34" charset="0"/>
                        </a:rPr>
                        <a:t>Step 10:-Learn new things</a:t>
                      </a:r>
                      <a:endParaRPr lang="en-US" dirty="0"/>
                    </a:p>
                  </a:txBody>
                  <a:tcPr/>
                </a:tc>
              </a:tr>
              <a:tr h="1760247">
                <a:tc>
                  <a:txBody>
                    <a:bodyPr/>
                    <a:lstStyle/>
                    <a:p>
                      <a:pPr>
                        <a:spcBef>
                          <a:spcPct val="50000"/>
                        </a:spcBef>
                      </a:pPr>
                      <a:r>
                        <a:rPr lang="en-US" b="1" dirty="0" smtClean="0">
                          <a:latin typeface="Tahoma" pitchFamily="34" charset="0"/>
                        </a:rPr>
                        <a:t>Step 11:-Improve your personal relationships.</a:t>
                      </a:r>
                    </a:p>
                  </a:txBody>
                  <a:tcPr/>
                </a:tc>
                <a:tc>
                  <a:txBody>
                    <a:bodyPr/>
                    <a:lstStyle/>
                    <a:p>
                      <a:pPr>
                        <a:spcBef>
                          <a:spcPct val="50000"/>
                        </a:spcBef>
                      </a:pPr>
                      <a:r>
                        <a:rPr lang="en-US" b="1" dirty="0" smtClean="0">
                          <a:latin typeface="Tahoma" pitchFamily="34" charset="0"/>
                        </a:rPr>
                        <a:t>Step 12:-Dress well!</a:t>
                      </a:r>
                    </a:p>
                  </a:txBody>
                  <a:tcPr/>
                </a:tc>
              </a:tr>
            </a:tbl>
          </a:graphicData>
        </a:graphic>
      </p:graphicFrame>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81FCCFAA-61EF-45F4-A59E-A9245B91D60E}"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838200"/>
            <a:ext cx="3733800" cy="369332"/>
          </a:xfrm>
          <a:prstGeom prst="rect">
            <a:avLst/>
          </a:prstGeom>
          <a:noFill/>
        </p:spPr>
        <p:txBody>
          <a:bodyPr wrap="square" rtlCol="0">
            <a:spAutoFit/>
          </a:bodyPr>
          <a:lstStyle/>
          <a:p>
            <a:r>
              <a:rPr lang="en-US" dirty="0" smtClean="0"/>
              <a:t>Types of Personality</a:t>
            </a:r>
            <a:endParaRPr lang="en-US" dirty="0"/>
          </a:p>
        </p:txBody>
      </p:sp>
      <p:sp>
        <p:nvSpPr>
          <p:cNvPr id="3" name="TextBox 2"/>
          <p:cNvSpPr txBox="1"/>
          <p:nvPr/>
        </p:nvSpPr>
        <p:spPr>
          <a:xfrm>
            <a:off x="1371600" y="1752600"/>
            <a:ext cx="6553200" cy="3539430"/>
          </a:xfrm>
          <a:prstGeom prst="rect">
            <a:avLst/>
          </a:prstGeom>
          <a:noFill/>
        </p:spPr>
        <p:txBody>
          <a:bodyPr wrap="square" rtlCol="0">
            <a:spAutoFit/>
          </a:bodyPr>
          <a:lstStyle/>
          <a:p>
            <a:pPr marL="342900" indent="-342900">
              <a:buAutoNum type="arabicPeriod"/>
            </a:pPr>
            <a:r>
              <a:rPr lang="en-US" sz="3200" dirty="0" smtClean="0"/>
              <a:t>Psychodynamic perspective</a:t>
            </a:r>
          </a:p>
          <a:p>
            <a:pPr marL="342900" indent="-342900"/>
            <a:endParaRPr lang="en-US" sz="3200" dirty="0" smtClean="0"/>
          </a:p>
          <a:p>
            <a:r>
              <a:rPr lang="en-US" sz="3200" dirty="0" smtClean="0"/>
              <a:t>2. </a:t>
            </a:r>
            <a:r>
              <a:rPr lang="en-US" sz="3200" dirty="0" err="1" smtClean="0"/>
              <a:t>Genetical</a:t>
            </a:r>
            <a:r>
              <a:rPr lang="en-US" sz="3200" dirty="0" smtClean="0"/>
              <a:t> perspective </a:t>
            </a:r>
          </a:p>
          <a:p>
            <a:endParaRPr lang="en-US" sz="3200" dirty="0" smtClean="0"/>
          </a:p>
          <a:p>
            <a:pPr marL="342900" indent="-342900">
              <a:buAutoNum type="arabicPeriod" startAt="3"/>
            </a:pPr>
            <a:r>
              <a:rPr lang="en-US" sz="3200" dirty="0" smtClean="0"/>
              <a:t> Humanistic view</a:t>
            </a:r>
          </a:p>
          <a:p>
            <a:pPr marL="342900" indent="-342900"/>
            <a:endParaRPr lang="en-US" sz="3200" dirty="0" smtClean="0"/>
          </a:p>
          <a:p>
            <a:pPr marL="342900" indent="-342900"/>
            <a:r>
              <a:rPr lang="en-US" sz="3200" dirty="0" smtClean="0"/>
              <a:t>4. </a:t>
            </a:r>
            <a:r>
              <a:rPr lang="en-US" sz="3200" dirty="0" err="1" smtClean="0"/>
              <a:t>Behavioural</a:t>
            </a:r>
            <a:r>
              <a:rPr lang="en-US" sz="3200" dirty="0" smtClean="0"/>
              <a:t> view</a:t>
            </a:r>
            <a:endParaRPr lang="en-US" sz="3200"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81FCCFAA-61EF-45F4-A59E-A9245B91D60E}"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843272"/>
          </a:xfrm>
        </p:spPr>
        <p:txBody>
          <a:bodyPr>
            <a:normAutofit lnSpcReduction="10000"/>
          </a:bodyPr>
          <a:lstStyle/>
          <a:p>
            <a:r>
              <a:rPr lang="en-US" dirty="0" smtClean="0"/>
              <a:t>ID: the unorganized, inborn part of personality whose purpose is to immediately reduce tensions relating to hunger, sex, aggression, and other primitive impulses</a:t>
            </a:r>
          </a:p>
          <a:p>
            <a:pPr>
              <a:buNone/>
            </a:pPr>
            <a:endParaRPr lang="en-US" dirty="0" smtClean="0"/>
          </a:p>
          <a:p>
            <a:r>
              <a:rPr lang="en-US" dirty="0" smtClean="0"/>
              <a:t>EGO: Restrains instinctual energy in order to maintain the safety of the individual and to help the person to be a member of society.</a:t>
            </a:r>
          </a:p>
          <a:p>
            <a:endParaRPr lang="en-US" dirty="0" smtClean="0"/>
          </a:p>
          <a:p>
            <a:r>
              <a:rPr lang="en-US" dirty="0" smtClean="0"/>
              <a:t>SUPER EGO: The rights and wrongs of  society  and consists of the conscience and the ego-ideal.</a:t>
            </a:r>
            <a:endParaRPr lang="en-US" dirty="0"/>
          </a:p>
        </p:txBody>
      </p:sp>
      <p:sp>
        <p:nvSpPr>
          <p:cNvPr id="3" name="Title 2"/>
          <p:cNvSpPr>
            <a:spLocks noGrp="1"/>
          </p:cNvSpPr>
          <p:nvPr>
            <p:ph type="title"/>
          </p:nvPr>
        </p:nvSpPr>
        <p:spPr/>
        <p:txBody>
          <a:bodyPr/>
          <a:lstStyle/>
          <a:p>
            <a:pPr algn="ctr"/>
            <a:r>
              <a:rPr lang="en-US" dirty="0" smtClean="0"/>
              <a:t>Sigmund Freud’s theory</a:t>
            </a: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81FCCFAA-61EF-45F4-A59E-A9245B91D60E}"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dirty="0"/>
          </a:p>
        </p:txBody>
      </p:sp>
      <p:pic>
        <p:nvPicPr>
          <p:cNvPr id="34820" name="Picture 4" descr="+                 Psychoanalysis:            Freud’s Theory of Personality Three   levels of consciousness:  Conscious  ..."/>
          <p:cNvPicPr>
            <a:picLocks noChangeAspect="1" noChangeArrowheads="1"/>
          </p:cNvPicPr>
          <p:nvPr/>
        </p:nvPicPr>
        <p:blipFill>
          <a:blip r:embed="rId2" cstate="print"/>
          <a:srcRect/>
          <a:stretch>
            <a:fillRect/>
          </a:stretch>
        </p:blipFill>
        <p:spPr bwMode="auto">
          <a:xfrm>
            <a:off x="0" y="0"/>
            <a:ext cx="9143999" cy="6858000"/>
          </a:xfrm>
          <a:prstGeom prst="rect">
            <a:avLst/>
          </a:prstGeom>
          <a:noFill/>
        </p:spPr>
      </p:pic>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81FCCFAA-61EF-45F4-A59E-A9245B91D60E}"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376672"/>
          </a:xfrm>
        </p:spPr>
        <p:txBody>
          <a:bodyPr/>
          <a:lstStyle/>
          <a:p>
            <a:r>
              <a:rPr lang="en-US" dirty="0" smtClean="0"/>
              <a:t>It uses most primitive thinking process</a:t>
            </a:r>
          </a:p>
          <a:p>
            <a:r>
              <a:rPr lang="en-US" dirty="0" smtClean="0"/>
              <a:t>It operates pleasure Principle (what I want now)</a:t>
            </a:r>
          </a:p>
          <a:p>
            <a:r>
              <a:rPr lang="en-US" dirty="0" smtClean="0"/>
              <a:t>It operates unconscious level or no direct contact with reality</a:t>
            </a:r>
          </a:p>
          <a:p>
            <a:r>
              <a:rPr lang="en-US" dirty="0" smtClean="0"/>
              <a:t>Id has two instincts:</a:t>
            </a:r>
          </a:p>
          <a:p>
            <a:r>
              <a:rPr lang="en-US" dirty="0" smtClean="0"/>
              <a:t>Life Instinct: Motivates people to focus on pleasure tendencies</a:t>
            </a:r>
          </a:p>
          <a:p>
            <a:r>
              <a:rPr lang="en-US" dirty="0" smtClean="0"/>
              <a:t>Death instinct: Motivates people to use aggressive urges to destroy </a:t>
            </a:r>
          </a:p>
          <a:p>
            <a:r>
              <a:rPr lang="en-US" dirty="0" smtClean="0"/>
              <a:t>It comes from the energy  storehouse.</a:t>
            </a:r>
          </a:p>
          <a:p>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p:txBody>
          <a:bodyPr/>
          <a:lstStyle/>
          <a:p>
            <a:pPr algn="ctr"/>
            <a:r>
              <a:rPr lang="en-US" dirty="0" smtClean="0"/>
              <a:t>The ID</a:t>
            </a: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81FCCFAA-61EF-45F4-A59E-A9245B91D60E}"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It deals intelligently with reality</a:t>
            </a:r>
          </a:p>
          <a:p>
            <a:r>
              <a:rPr lang="en-US" dirty="0" smtClean="0"/>
              <a:t>It acts as a mediator between the Id and super ego</a:t>
            </a:r>
          </a:p>
          <a:p>
            <a:r>
              <a:rPr lang="en-US" dirty="0" smtClean="0"/>
              <a:t>It is partly conscious</a:t>
            </a:r>
          </a:p>
          <a:p>
            <a:r>
              <a:rPr lang="en-US" dirty="0" smtClean="0"/>
              <a:t>Deals with the demands of reality</a:t>
            </a:r>
          </a:p>
          <a:p>
            <a:r>
              <a:rPr lang="en-US" dirty="0" smtClean="0"/>
              <a:t>Makes rational decisions</a:t>
            </a:r>
          </a:p>
          <a:p>
            <a:r>
              <a:rPr lang="en-US" dirty="0" smtClean="0"/>
              <a:t>It controls higher mental process( reasoning, problem solving</a:t>
            </a:r>
          </a:p>
          <a:p>
            <a:r>
              <a:rPr lang="en-US" dirty="0" smtClean="0"/>
              <a:t>It maintains rational part of personality with reality</a:t>
            </a:r>
            <a:endParaRPr lang="en-US" dirty="0"/>
          </a:p>
        </p:txBody>
      </p:sp>
      <p:sp>
        <p:nvSpPr>
          <p:cNvPr id="3" name="Title 2"/>
          <p:cNvSpPr>
            <a:spLocks noGrp="1"/>
          </p:cNvSpPr>
          <p:nvPr>
            <p:ph type="title"/>
          </p:nvPr>
        </p:nvSpPr>
        <p:spPr/>
        <p:txBody>
          <a:bodyPr/>
          <a:lstStyle/>
          <a:p>
            <a:pPr algn="ctr"/>
            <a:r>
              <a:rPr lang="en-US" dirty="0" smtClean="0"/>
              <a:t>The Ego</a:t>
            </a: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81FCCFAA-61EF-45F4-A59E-A9245B91D60E}"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2" name="Title 1"/>
          <p:cNvSpPr>
            <a:spLocks noGrp="1"/>
          </p:cNvSpPr>
          <p:nvPr>
            <p:ph type="title"/>
          </p:nvPr>
        </p:nvSpPr>
        <p:spPr/>
        <p:txBody>
          <a:bodyPr/>
          <a:lstStyle/>
          <a:p>
            <a:endParaRPr lang="en-US"/>
          </a:p>
        </p:txBody>
      </p:sp>
      <p:pic>
        <p:nvPicPr>
          <p:cNvPr id="23554" name="Picture 2" descr="So What is Personality Development? &lt;ul&gt;&lt;li&gt;Personality  &lt;/li&gt;&lt;/ul&gt;&lt;ul&gt;&lt;ul&gt;&lt;li&gt;a integrated organization of physical, emot..."/>
          <p:cNvPicPr>
            <a:picLocks noChangeAspect="1" noChangeArrowheads="1"/>
          </p:cNvPicPr>
          <p:nvPr/>
        </p:nvPicPr>
        <p:blipFill>
          <a:blip r:embed="rId2" cstate="print"/>
          <a:srcRect/>
          <a:stretch>
            <a:fillRect/>
          </a:stretch>
        </p:blipFill>
        <p:spPr bwMode="auto">
          <a:xfrm>
            <a:off x="0" y="0"/>
            <a:ext cx="9143999" cy="6858000"/>
          </a:xfrm>
          <a:prstGeom prst="rect">
            <a:avLst/>
          </a:prstGeom>
          <a:noFill/>
        </p:spPr>
      </p:pic>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81FCCFAA-61EF-45F4-A59E-A9245B91D60E}"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Moral part of personality</a:t>
            </a:r>
          </a:p>
          <a:p>
            <a:r>
              <a:rPr lang="en-US" dirty="0" smtClean="0"/>
              <a:t>Internalized rules of parents and society</a:t>
            </a:r>
          </a:p>
          <a:p>
            <a:r>
              <a:rPr lang="en-US" dirty="0" smtClean="0"/>
              <a:t>It consists of two parts:</a:t>
            </a:r>
          </a:p>
          <a:p>
            <a:pPr>
              <a:buNone/>
            </a:pPr>
            <a:r>
              <a:rPr lang="en-US" dirty="0" smtClean="0"/>
              <a:t>1.Notions of right / wrong</a:t>
            </a:r>
          </a:p>
          <a:p>
            <a:pPr>
              <a:buNone/>
            </a:pPr>
            <a:r>
              <a:rPr lang="en-US" dirty="0" smtClean="0"/>
              <a:t>2. How we ideally like to be</a:t>
            </a:r>
          </a:p>
          <a:p>
            <a:pPr>
              <a:buNone/>
            </a:pPr>
            <a:r>
              <a:rPr lang="en-US" dirty="0" smtClean="0"/>
              <a:t>It is partly conscious and partly unconscious.</a:t>
            </a:r>
          </a:p>
          <a:p>
            <a:pPr>
              <a:buNone/>
            </a:pPr>
            <a:endParaRPr lang="en-US" dirty="0" smtClean="0"/>
          </a:p>
          <a:p>
            <a:pPr>
              <a:buNone/>
            </a:pPr>
            <a:r>
              <a:rPr lang="en-US" dirty="0" smtClean="0"/>
              <a:t>	Our feeling, thoughts and </a:t>
            </a:r>
            <a:r>
              <a:rPr lang="en-US" dirty="0" err="1" smtClean="0"/>
              <a:t>behaviours</a:t>
            </a:r>
            <a:r>
              <a:rPr lang="en-US" dirty="0" smtClean="0"/>
              <a:t> are the result of the interaction of the id, the superego and the ego.</a:t>
            </a:r>
            <a:endParaRPr lang="en-US" dirty="0"/>
          </a:p>
        </p:txBody>
      </p:sp>
      <p:sp>
        <p:nvSpPr>
          <p:cNvPr id="3" name="Title 2"/>
          <p:cNvSpPr>
            <a:spLocks noGrp="1"/>
          </p:cNvSpPr>
          <p:nvPr>
            <p:ph type="title"/>
          </p:nvPr>
        </p:nvSpPr>
        <p:spPr/>
        <p:txBody>
          <a:bodyPr/>
          <a:lstStyle/>
          <a:p>
            <a:pPr algn="ctr"/>
            <a:r>
              <a:rPr lang="en-US" dirty="0" smtClean="0"/>
              <a:t>Superego</a:t>
            </a:r>
            <a:endParaRPr lang="en-US" dirty="0"/>
          </a:p>
        </p:txBody>
      </p:sp>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81FCCFAA-61EF-45F4-A59E-A9245B91D60E}"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endParaRPr lang="en-US" sz="6600" dirty="0" smtClean="0"/>
          </a:p>
          <a:p>
            <a:pPr>
              <a:buNone/>
            </a:pPr>
            <a:r>
              <a:rPr lang="en-US" sz="6600" dirty="0" smtClean="0"/>
              <a:t>			Thank you</a:t>
            </a:r>
            <a:endParaRPr lang="en-US" sz="6600" dirty="0"/>
          </a:p>
        </p:txBody>
      </p:sp>
      <p:sp>
        <p:nvSpPr>
          <p:cNvPr id="3" name="Footer Placeholder 2"/>
          <p:cNvSpPr>
            <a:spLocks noGrp="1"/>
          </p:cNvSpPr>
          <p:nvPr>
            <p:ph type="ftr" sz="quarter" idx="11"/>
          </p:nvPr>
        </p:nvSpPr>
        <p:spPr/>
        <p:txBody>
          <a:bodyPr/>
          <a:lstStyle/>
          <a:p>
            <a:r>
              <a:rPr lang="en-US" smtClean="0"/>
              <a:t>Compiled by Dr.T.Kumuthavalli,DLL,BDU</a:t>
            </a:r>
            <a:endParaRPr lang="en-US"/>
          </a:p>
        </p:txBody>
      </p:sp>
      <p:sp>
        <p:nvSpPr>
          <p:cNvPr id="4" name="Slide Number Placeholder 3"/>
          <p:cNvSpPr>
            <a:spLocks noGrp="1"/>
          </p:cNvSpPr>
          <p:nvPr>
            <p:ph type="sldNum" sz="quarter" idx="12"/>
          </p:nvPr>
        </p:nvSpPr>
        <p:spPr/>
        <p:txBody>
          <a:bodyPr/>
          <a:lstStyle/>
          <a:p>
            <a:fld id="{81FCCFAA-61EF-45F4-A59E-A9245B91D60E}" type="slidenum">
              <a:rPr lang="en-US" smtClean="0"/>
              <a:pPr/>
              <a:t>21</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2" name="Title 1"/>
          <p:cNvSpPr>
            <a:spLocks noGrp="1"/>
          </p:cNvSpPr>
          <p:nvPr>
            <p:ph type="title"/>
          </p:nvPr>
        </p:nvSpPr>
        <p:spPr/>
        <p:txBody>
          <a:bodyPr/>
          <a:lstStyle/>
          <a:p>
            <a:endParaRPr lang="en-US"/>
          </a:p>
        </p:txBody>
      </p:sp>
      <p:pic>
        <p:nvPicPr>
          <p:cNvPr id="22530" name="Picture 2" descr="Definition of Personality&#10;Development&#10; Personality development is actually the development&#10;from the organized pattern of ..."/>
          <p:cNvPicPr>
            <a:picLocks noChangeAspect="1" noChangeArrowheads="1"/>
          </p:cNvPicPr>
          <p:nvPr/>
        </p:nvPicPr>
        <p:blipFill>
          <a:blip r:embed="rId2" cstate="print"/>
          <a:srcRect/>
          <a:stretch>
            <a:fillRect/>
          </a:stretch>
        </p:blipFill>
        <p:spPr bwMode="auto">
          <a:xfrm>
            <a:off x="0" y="-76200"/>
            <a:ext cx="9143999" cy="6858000"/>
          </a:xfrm>
          <a:prstGeom prst="rect">
            <a:avLst/>
          </a:prstGeom>
          <a:noFill/>
        </p:spPr>
      </p:pic>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81FCCFAA-61EF-45F4-A59E-A9245B91D60E}"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2" name="Title 1"/>
          <p:cNvSpPr>
            <a:spLocks noGrp="1"/>
          </p:cNvSpPr>
          <p:nvPr>
            <p:ph type="title"/>
          </p:nvPr>
        </p:nvSpPr>
        <p:spPr/>
        <p:txBody>
          <a:bodyPr/>
          <a:lstStyle/>
          <a:p>
            <a:endParaRPr lang="en-US"/>
          </a:p>
        </p:txBody>
      </p:sp>
      <p:pic>
        <p:nvPicPr>
          <p:cNvPr id="12290" name="Picture 2" descr="THINGS TO ENHANCE YOUR&#10;PERSONALITY&#10; Don't compare your life&#10; Don't have negative thoughts or things you cannot&#10;control. ..."/>
          <p:cNvPicPr>
            <a:picLocks noChangeAspect="1" noChangeArrowheads="1"/>
          </p:cNvPicPr>
          <p:nvPr/>
        </p:nvPicPr>
        <p:blipFill>
          <a:blip r:embed="rId2" cstate="print"/>
          <a:srcRect/>
          <a:stretch>
            <a:fillRect/>
          </a:stretch>
        </p:blipFill>
        <p:spPr bwMode="auto">
          <a:xfrm>
            <a:off x="0" y="0"/>
            <a:ext cx="9143999" cy="6858000"/>
          </a:xfrm>
          <a:prstGeom prst="rect">
            <a:avLst/>
          </a:prstGeom>
          <a:noFill/>
        </p:spPr>
      </p:pic>
      <p:sp>
        <p:nvSpPr>
          <p:cNvPr id="4" name="Footer Placeholder 3"/>
          <p:cNvSpPr>
            <a:spLocks noGrp="1"/>
          </p:cNvSpPr>
          <p:nvPr>
            <p:ph type="ftr" sz="quarter" idx="11"/>
          </p:nvPr>
        </p:nvSpPr>
        <p:spPr/>
        <p:txBody>
          <a:bodyPr/>
          <a:lstStyle/>
          <a:p>
            <a:r>
              <a:rPr lang="en-US" smtClean="0"/>
              <a:t>Compiled by Dr.T.Kumuthavalli,DLL,BDU</a:t>
            </a:r>
            <a:endParaRPr lang="en-US"/>
          </a:p>
        </p:txBody>
      </p:sp>
      <p:sp>
        <p:nvSpPr>
          <p:cNvPr id="5" name="Slide Number Placeholder 4"/>
          <p:cNvSpPr>
            <a:spLocks noGrp="1"/>
          </p:cNvSpPr>
          <p:nvPr>
            <p:ph type="sldNum" sz="quarter" idx="12"/>
          </p:nvPr>
        </p:nvSpPr>
        <p:spPr/>
        <p:txBody>
          <a:bodyPr/>
          <a:lstStyle/>
          <a:p>
            <a:fld id="{81FCCFAA-61EF-45F4-A59E-A9245B91D60E}"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p:txBody>
          <a:bodyPr/>
          <a:lstStyle/>
          <a:p>
            <a:r>
              <a:rPr lang="en-US" u="sng" dirty="0" smtClean="0"/>
              <a:t>Self</a:t>
            </a:r>
            <a:r>
              <a:rPr lang="en-US" dirty="0" smtClean="0"/>
              <a:t>:  A conceptual system made up of one’s thoughts and attitudes about one’s self, including one’s:</a:t>
            </a:r>
          </a:p>
          <a:p>
            <a:pPr>
              <a:buFontTx/>
              <a:buNone/>
            </a:pPr>
            <a:endParaRPr lang="en-US" dirty="0" smtClean="0"/>
          </a:p>
          <a:p>
            <a:pPr lvl="1"/>
            <a:r>
              <a:rPr lang="en-US" dirty="0" smtClean="0"/>
              <a:t>Body</a:t>
            </a:r>
          </a:p>
          <a:p>
            <a:pPr lvl="1"/>
            <a:r>
              <a:rPr lang="en-US" dirty="0" smtClean="0"/>
              <a:t>Possessions</a:t>
            </a:r>
          </a:p>
          <a:p>
            <a:pPr lvl="1"/>
            <a:r>
              <a:rPr lang="en-US" dirty="0" smtClean="0"/>
              <a:t>Thoughts</a:t>
            </a:r>
          </a:p>
          <a:p>
            <a:pPr lvl="1"/>
            <a:r>
              <a:rPr lang="en-US" dirty="0" smtClean="0"/>
              <a:t>Psychological functioning</a:t>
            </a:r>
          </a:p>
        </p:txBody>
      </p:sp>
      <p:sp>
        <p:nvSpPr>
          <p:cNvPr id="5122" name="Rectangle 2"/>
          <p:cNvSpPr>
            <a:spLocks noGrp="1" noChangeArrowheads="1"/>
          </p:cNvSpPr>
          <p:nvPr>
            <p:ph type="title"/>
          </p:nvPr>
        </p:nvSpPr>
        <p:spPr/>
        <p:txBody>
          <a:bodyPr/>
          <a:lstStyle/>
          <a:p>
            <a:pPr algn="ctr"/>
            <a:r>
              <a:rPr lang="en-US" dirty="0" smtClean="0"/>
              <a:t>Who am I?</a:t>
            </a:r>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3" name="Slide Number Placeholder 2"/>
          <p:cNvSpPr>
            <a:spLocks noGrp="1"/>
          </p:cNvSpPr>
          <p:nvPr>
            <p:ph type="sldNum" sz="quarter" idx="12"/>
          </p:nvPr>
        </p:nvSpPr>
        <p:spPr/>
        <p:txBody>
          <a:bodyPr/>
          <a:lstStyle/>
          <a:p>
            <a:fld id="{81FCCFAA-61EF-45F4-A59E-A9245B91D60E}"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pPr algn="ctr"/>
            <a:r>
              <a:rPr lang="en-US" dirty="0"/>
              <a:t>Self-Concept</a:t>
            </a:r>
          </a:p>
        </p:txBody>
      </p:sp>
      <p:sp>
        <p:nvSpPr>
          <p:cNvPr id="183299" name="Rectangle 3"/>
          <p:cNvSpPr>
            <a:spLocks noGrp="1" noChangeArrowheads="1"/>
          </p:cNvSpPr>
          <p:nvPr>
            <p:ph type="body" idx="1"/>
          </p:nvPr>
        </p:nvSpPr>
        <p:spPr/>
        <p:txBody>
          <a:bodyPr/>
          <a:lstStyle/>
          <a:p>
            <a:pPr>
              <a:lnSpc>
                <a:spcPct val="90000"/>
              </a:lnSpc>
            </a:pPr>
            <a:r>
              <a:rPr lang="en-US" i="1" dirty="0"/>
              <a:t>Self-concept</a:t>
            </a:r>
            <a:r>
              <a:rPr lang="en-US" b="1" i="1" dirty="0"/>
              <a:t> </a:t>
            </a:r>
            <a:r>
              <a:rPr lang="en-US" dirty="0"/>
              <a:t>is an individual’s perception of self and is what helps make each individual unique.</a:t>
            </a:r>
          </a:p>
          <a:p>
            <a:pPr>
              <a:lnSpc>
                <a:spcPct val="90000"/>
              </a:lnSpc>
            </a:pPr>
            <a:r>
              <a:rPr lang="en-US" dirty="0"/>
              <a:t>Positive and negative self-assessments in the physical, emotional, intellectual, and functional dimensions change over time.</a:t>
            </a:r>
          </a:p>
          <a:p>
            <a:pPr>
              <a:lnSpc>
                <a:spcPct val="90000"/>
              </a:lnSpc>
            </a:pPr>
            <a:r>
              <a:rPr lang="en-US" dirty="0"/>
              <a:t>Self-concept affects the ability to function and greatly influences health status.</a:t>
            </a:r>
          </a:p>
          <a:p>
            <a:pPr>
              <a:lnSpc>
                <a:spcPct val="90000"/>
              </a:lnSpc>
            </a:pPr>
            <a:endParaRPr lang="en-US" b="1" i="1" dirty="0"/>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3" name="Slide Number Placeholder 2"/>
          <p:cNvSpPr>
            <a:spLocks noGrp="1"/>
          </p:cNvSpPr>
          <p:nvPr>
            <p:ph type="sldNum" sz="quarter" idx="12"/>
          </p:nvPr>
        </p:nvSpPr>
        <p:spPr/>
        <p:txBody>
          <a:bodyPr/>
          <a:lstStyle/>
          <a:p>
            <a:fld id="{81FCCFAA-61EF-45F4-A59E-A9245B91D60E}"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a:xfrm>
            <a:off x="457200" y="304800"/>
            <a:ext cx="8308975" cy="903288"/>
          </a:xfrm>
        </p:spPr>
        <p:txBody>
          <a:bodyPr>
            <a:normAutofit/>
          </a:bodyPr>
          <a:lstStyle/>
          <a:p>
            <a:pPr algn="ctr"/>
            <a:r>
              <a:rPr lang="en-US" dirty="0"/>
              <a:t>Dimensions of Self-Concept</a:t>
            </a:r>
          </a:p>
        </p:txBody>
      </p:sp>
      <p:sp>
        <p:nvSpPr>
          <p:cNvPr id="257027" name="Rectangle 3"/>
          <p:cNvSpPr>
            <a:spLocks noGrp="1" noChangeArrowheads="1"/>
          </p:cNvSpPr>
          <p:nvPr>
            <p:ph type="body" idx="1"/>
          </p:nvPr>
        </p:nvSpPr>
        <p:spPr>
          <a:xfrm>
            <a:off x="228600" y="1752600"/>
            <a:ext cx="8540750" cy="4495800"/>
          </a:xfrm>
        </p:spPr>
        <p:txBody>
          <a:bodyPr/>
          <a:lstStyle/>
          <a:p>
            <a:r>
              <a:rPr lang="en-US"/>
              <a:t>Self-knowledge — “Who am I?” </a:t>
            </a:r>
          </a:p>
          <a:p>
            <a:r>
              <a:rPr lang="en-US"/>
              <a:t>Self-expectation — “Who or what do I want to be?”</a:t>
            </a:r>
          </a:p>
          <a:p>
            <a:r>
              <a:rPr lang="en-GB"/>
              <a:t>Social self – How person perceived by others? </a:t>
            </a:r>
            <a:endParaRPr lang="en-US"/>
          </a:p>
          <a:p>
            <a:r>
              <a:rPr lang="en-US"/>
              <a:t>Self-evaluation — “How well do I like myself?”</a:t>
            </a:r>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3" name="Slide Number Placeholder 2"/>
          <p:cNvSpPr>
            <a:spLocks noGrp="1"/>
          </p:cNvSpPr>
          <p:nvPr>
            <p:ph type="sldNum" sz="quarter" idx="12"/>
          </p:nvPr>
        </p:nvSpPr>
        <p:spPr/>
        <p:txBody>
          <a:bodyPr/>
          <a:lstStyle/>
          <a:p>
            <a:fld id="{81FCCFAA-61EF-45F4-A59E-A9245B91D60E}"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xfrm>
            <a:off x="457200" y="404813"/>
            <a:ext cx="8205788" cy="661987"/>
          </a:xfrm>
        </p:spPr>
        <p:txBody>
          <a:bodyPr>
            <a:normAutofit fontScale="90000"/>
          </a:bodyPr>
          <a:lstStyle/>
          <a:p>
            <a:pPr algn="ctr"/>
            <a:r>
              <a:rPr lang="en-US" dirty="0"/>
              <a:t>Formation of Self-Concept</a:t>
            </a:r>
          </a:p>
        </p:txBody>
      </p:sp>
      <p:sp>
        <p:nvSpPr>
          <p:cNvPr id="261123" name="Rectangle 3"/>
          <p:cNvSpPr>
            <a:spLocks noGrp="1" noChangeArrowheads="1"/>
          </p:cNvSpPr>
          <p:nvPr>
            <p:ph type="body" idx="1"/>
          </p:nvPr>
        </p:nvSpPr>
        <p:spPr>
          <a:xfrm>
            <a:off x="301625" y="1749425"/>
            <a:ext cx="8540750" cy="4879975"/>
          </a:xfrm>
        </p:spPr>
        <p:txBody>
          <a:bodyPr/>
          <a:lstStyle/>
          <a:p>
            <a:pPr marL="609600" indent="-609600">
              <a:buFont typeface="Wingdings" pitchFamily="2" charset="2"/>
              <a:buAutoNum type="arabicPeriod"/>
            </a:pPr>
            <a:r>
              <a:rPr lang="en-US" dirty="0"/>
              <a:t>Infant learns physical self different from environment.</a:t>
            </a:r>
          </a:p>
          <a:p>
            <a:pPr marL="609600" indent="-609600">
              <a:buFont typeface="Wingdings" pitchFamily="2" charset="2"/>
              <a:buAutoNum type="arabicPeriod"/>
            </a:pPr>
            <a:r>
              <a:rPr lang="en-US" dirty="0"/>
              <a:t>If basic needs are met, child has positive feelings of self.</a:t>
            </a:r>
          </a:p>
          <a:p>
            <a:pPr marL="609600" indent="-609600">
              <a:buFont typeface="Wingdings" pitchFamily="2" charset="2"/>
              <a:buAutoNum type="arabicPeriod"/>
            </a:pPr>
            <a:r>
              <a:rPr lang="en-US" dirty="0"/>
              <a:t>Child internalizes others people’s attitudes toward self.</a:t>
            </a:r>
          </a:p>
          <a:p>
            <a:pPr marL="609600" indent="-609600">
              <a:buFont typeface="Wingdings" pitchFamily="2" charset="2"/>
              <a:buAutoNum type="arabicPeriod"/>
            </a:pPr>
            <a:r>
              <a:rPr lang="en-US" dirty="0"/>
              <a:t>Child or adult internalizes standards of society.</a:t>
            </a:r>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3" name="Slide Number Placeholder 2"/>
          <p:cNvSpPr>
            <a:spLocks noGrp="1"/>
          </p:cNvSpPr>
          <p:nvPr>
            <p:ph type="sldNum" sz="quarter" idx="12"/>
          </p:nvPr>
        </p:nvSpPr>
        <p:spPr/>
        <p:txBody>
          <a:bodyPr/>
          <a:lstStyle/>
          <a:p>
            <a:fld id="{81FCCFAA-61EF-45F4-A59E-A9245B91D60E}"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609600" y="430213"/>
            <a:ext cx="8156575" cy="544512"/>
          </a:xfrm>
        </p:spPr>
        <p:txBody>
          <a:bodyPr>
            <a:normAutofit fontScale="90000"/>
          </a:bodyPr>
          <a:lstStyle/>
          <a:p>
            <a:pPr algn="ctr"/>
            <a:r>
              <a:rPr lang="en-US" dirty="0"/>
              <a:t>Stages in Development of Self</a:t>
            </a:r>
          </a:p>
        </p:txBody>
      </p:sp>
      <p:sp>
        <p:nvSpPr>
          <p:cNvPr id="263171" name="Rectangle 3"/>
          <p:cNvSpPr>
            <a:spLocks noGrp="1" noChangeArrowheads="1"/>
          </p:cNvSpPr>
          <p:nvPr>
            <p:ph type="body" idx="1"/>
          </p:nvPr>
        </p:nvSpPr>
        <p:spPr/>
        <p:txBody>
          <a:bodyPr/>
          <a:lstStyle/>
          <a:p>
            <a:r>
              <a:rPr lang="en-US" dirty="0"/>
              <a:t>Self-awareness (infancy)</a:t>
            </a:r>
          </a:p>
          <a:p>
            <a:r>
              <a:rPr lang="en-US" dirty="0"/>
              <a:t>Self-recognition (18 months)</a:t>
            </a:r>
          </a:p>
          <a:p>
            <a:r>
              <a:rPr lang="en-US" dirty="0"/>
              <a:t>Self-definition (3 years)</a:t>
            </a:r>
          </a:p>
          <a:p>
            <a:r>
              <a:rPr lang="en-US" dirty="0"/>
              <a:t>Self-concept (6 to 7 years)</a:t>
            </a:r>
          </a:p>
        </p:txBody>
      </p:sp>
      <p:sp>
        <p:nvSpPr>
          <p:cNvPr id="2" name="Footer Placeholder 1"/>
          <p:cNvSpPr>
            <a:spLocks noGrp="1"/>
          </p:cNvSpPr>
          <p:nvPr>
            <p:ph type="ftr" sz="quarter" idx="11"/>
          </p:nvPr>
        </p:nvSpPr>
        <p:spPr/>
        <p:txBody>
          <a:bodyPr/>
          <a:lstStyle/>
          <a:p>
            <a:r>
              <a:rPr lang="en-US" smtClean="0"/>
              <a:t>Compiled by Dr.T.Kumuthavalli,DLL,BDU</a:t>
            </a:r>
            <a:endParaRPr lang="en-US"/>
          </a:p>
        </p:txBody>
      </p:sp>
      <p:sp>
        <p:nvSpPr>
          <p:cNvPr id="3" name="Slide Number Placeholder 2"/>
          <p:cNvSpPr>
            <a:spLocks noGrp="1"/>
          </p:cNvSpPr>
          <p:nvPr>
            <p:ph type="sldNum" sz="quarter" idx="12"/>
          </p:nvPr>
        </p:nvSpPr>
        <p:spPr/>
        <p:txBody>
          <a:bodyPr/>
          <a:lstStyle/>
          <a:p>
            <a:fld id="{81FCCFAA-61EF-45F4-A59E-A9245B91D60E}"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214</TotalTime>
  <Words>701</Words>
  <Application>Microsoft Office PowerPoint</Application>
  <PresentationFormat>On-screen Show (4:3)</PresentationFormat>
  <Paragraphs>147</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Personality Development Meaning and theories</vt:lpstr>
      <vt:lpstr>PowerPoint Presentation</vt:lpstr>
      <vt:lpstr>PowerPoint Presentation</vt:lpstr>
      <vt:lpstr>PowerPoint Presentation</vt:lpstr>
      <vt:lpstr>Who am I?</vt:lpstr>
      <vt:lpstr>Self-Concept</vt:lpstr>
      <vt:lpstr>Dimensions of Self-Concept</vt:lpstr>
      <vt:lpstr>Formation of Self-Concept</vt:lpstr>
      <vt:lpstr>Stages in Development of Self</vt:lpstr>
      <vt:lpstr>Factors Affecting Self-Concept</vt:lpstr>
      <vt:lpstr>Self-Esteem…What is it?</vt:lpstr>
      <vt:lpstr>Self-Esteem…What’s it made of?</vt:lpstr>
      <vt:lpstr>The Effects of High Self-Esteem</vt:lpstr>
      <vt:lpstr>PowerPoint Presentation</vt:lpstr>
      <vt:lpstr>PowerPoint Presentation</vt:lpstr>
      <vt:lpstr>Sigmund Freud’s theory</vt:lpstr>
      <vt:lpstr>PowerPoint Presentation</vt:lpstr>
      <vt:lpstr>The ID</vt:lpstr>
      <vt:lpstr>The Ego</vt:lpstr>
      <vt:lpstr>Superego</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ADMIN</cp:lastModifiedBy>
  <cp:revision>22</cp:revision>
  <dcterms:created xsi:type="dcterms:W3CDTF">2016-01-21T07:07:13Z</dcterms:created>
  <dcterms:modified xsi:type="dcterms:W3CDTF">2023-07-06T07:44:12Z</dcterms:modified>
</cp:coreProperties>
</file>