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810" r:id="rId2"/>
  </p:sldMasterIdLst>
  <p:notesMasterIdLst>
    <p:notesMasterId r:id="rId52"/>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9" r:id="rId16"/>
    <p:sldId id="354" r:id="rId17"/>
    <p:sldId id="280" r:id="rId18"/>
    <p:sldId id="281" r:id="rId19"/>
    <p:sldId id="282" r:id="rId20"/>
    <p:sldId id="283" r:id="rId21"/>
    <p:sldId id="284" r:id="rId22"/>
    <p:sldId id="285" r:id="rId23"/>
    <p:sldId id="287" r:id="rId24"/>
    <p:sldId id="288"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55" r:id="rId42"/>
    <p:sldId id="356" r:id="rId43"/>
    <p:sldId id="357" r:id="rId44"/>
    <p:sldId id="358" r:id="rId45"/>
    <p:sldId id="359" r:id="rId46"/>
    <p:sldId id="360" r:id="rId47"/>
    <p:sldId id="361" r:id="rId48"/>
    <p:sldId id="306" r:id="rId49"/>
    <p:sldId id="352" r:id="rId50"/>
    <p:sldId id="353" r:id="rId51"/>
  </p:sldIdLst>
  <p:sldSz cx="9144000" cy="6858000" type="screen4x3"/>
  <p:notesSz cx="6858000" cy="9144000"/>
  <p:embeddedFontLst>
    <p:embeddedFont>
      <p:font typeface="Calibri" pitchFamily="34" charset="0"/>
      <p:regular r:id="rId53"/>
      <p:bold r:id="rId54"/>
      <p:italic r:id="rId55"/>
      <p:boldItalic r:id="rId56"/>
    </p:embeddedFont>
    <p:embeddedFont>
      <p:font typeface="Century Schoolbook" pitchFamily="18" charset="0"/>
      <p:regular r:id="rId57"/>
      <p:bold r:id="rId58"/>
      <p:italic r:id="rId59"/>
      <p:boldItalic r:id="rId60"/>
    </p:embeddedFont>
    <p:embeddedFont>
      <p:font typeface="Overlock" charset="0"/>
      <p:regular r:id="rId61"/>
      <p:bold r:id="rId62"/>
      <p:italic r:id="rId63"/>
      <p:boldItalic r:id="rId64"/>
    </p:embeddedFont>
    <p:embeddedFont>
      <p:font typeface="Lustria" charset="0"/>
      <p:regular r:id="rId65"/>
    </p:embeddedFont>
    <p:embeddedFont>
      <p:font typeface="Georgia" pitchFamily="18" charset="0"/>
      <p:regular r:id="rId66"/>
      <p:bold r:id="rId67"/>
      <p:italic r:id="rId68"/>
      <p:boldItalic r:id="rId69"/>
    </p:embeddedFont>
    <p:embeddedFont>
      <p:font typeface="Arial Narrow"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7" roundtripDataSignature="AMtx7mg9wzOoRJLErUJRmvZWbLBFwAgi5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48BB946-5230-4830-9066-8D6F80F42356}">
  <a:tblStyle styleId="{248BB946-5230-4830-9066-8D6F80F4235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AEB"/>
          </a:solidFill>
        </a:fill>
      </a:tcStyle>
    </a:wholeTbl>
    <a:band1H>
      <a:tcTxStyle/>
      <a:tcStyle>
        <a:tcBdr/>
        <a:fill>
          <a:solidFill>
            <a:srgbClr val="D1D2D4"/>
          </a:solidFill>
        </a:fill>
      </a:tcStyle>
    </a:band1H>
    <a:band2H>
      <a:tcTxStyle/>
      <a:tcStyle>
        <a:tcBdr/>
      </a:tcStyle>
    </a:band2H>
    <a:band1V>
      <a:tcTxStyle/>
      <a:tcStyle>
        <a:tcBdr/>
        <a:fill>
          <a:solidFill>
            <a:srgbClr val="D1D2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144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 Type="http://schemas.openxmlformats.org/officeDocument/2006/relationships/slide" Target="slides/slide5.xml"/><Relationship Id="rId71"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128" Type="http://schemas.openxmlformats.org/officeDocument/2006/relationships/presProps" Target="presProps.xml"/><Relationship Id="rId131"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61" Type="http://schemas.openxmlformats.org/officeDocument/2006/relationships/font" Target="fonts/font9.fntdata"/><Relationship Id="rId127"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13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2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font" Target="fonts/font15.fntdata"/><Relationship Id="rId12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disabilityaffairs.gov.in/upload/uploadfiles/files/PWD_Act.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rsindia.org/uploads/media/Disability/Comparis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disabilityaffairs.gov.in/uploaad/uploadfiles/files/RPWD/ACT/2016.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The Persons with Disabilities (Equal Opportunities, Protection of Rights and Full Participation) Act.1995. [Last accessed on 2017 Jan 27]. Available from:</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http://www.disabilityaffairs.gov.in/upload/uploadfiles/files/PWD_Act.pdf</a:t>
            </a:r>
            <a:r>
              <a:rPr lang="en-US" sz="1200" b="0" i="0">
                <a:solidFill>
                  <a:schemeClr val="dk1"/>
                </a:solidFill>
                <a:latin typeface="Calibri"/>
                <a:ea typeface="Calibri"/>
                <a:cs typeface="Calibri"/>
                <a:sym typeface="Calibri"/>
              </a:rPr>
              <a:t> .</a:t>
            </a:r>
            <a:endParaRPr/>
          </a:p>
        </p:txBody>
      </p:sp>
      <p:sp>
        <p:nvSpPr>
          <p:cNvPr id="531" name="Google Shape;53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Comparison of the Rights of Persons with Disabilities Bill, 2014, the Official Amendments and the Recommendations of the Standing Committee PRS Legislative Research. [Last accessed on 2017 Jan 27]. Available from: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http://www.prsindia.org/uploads/media/Disability/Comparison</a:t>
            </a:r>
            <a:r>
              <a:rPr lang="en-US" sz="1200" b="0" i="0">
                <a:solidFill>
                  <a:schemeClr val="dk1"/>
                </a:solidFill>
                <a:latin typeface="Calibri"/>
                <a:ea typeface="Calibri"/>
                <a:cs typeface="Calibri"/>
                <a:sym typeface="Calibri"/>
              </a:rPr>
              <a:t> .</a:t>
            </a:r>
            <a:endParaRPr/>
          </a:p>
        </p:txBody>
      </p:sp>
      <p:sp>
        <p:nvSpPr>
          <p:cNvPr id="538" name="Google Shape;53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49" name="Google Shape;649;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The Rights of Persons with Disabilities Act, 2016, Gazette of India (Extra-Ordinary); 28 December.2016. [Last accessed on 2017 Jan 27]. Available from:</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http://www.disabilityaffairs.gov.in/uploaad/uploadfiles/files/RPWD/ACT/2016.pdf</a:t>
            </a:r>
            <a:r>
              <a:rPr lang="en-US" sz="1200" b="0" i="0">
                <a:solidFill>
                  <a:schemeClr val="dk1"/>
                </a:solidFill>
                <a:latin typeface="Calibri"/>
                <a:ea typeface="Calibri"/>
                <a:cs typeface="Calibri"/>
                <a:sym typeface="Calibri"/>
              </a:rPr>
              <a:t> .</a:t>
            </a:r>
            <a:endParaRPr/>
          </a:p>
        </p:txBody>
      </p:sp>
      <p:sp>
        <p:nvSpPr>
          <p:cNvPr id="655" name="Google Shape;655;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http://www.ccdisabilities.nic.in/content/en/docs/RPwDRule2017.pdf</a:t>
            </a:r>
            <a:endParaRPr/>
          </a:p>
        </p:txBody>
      </p:sp>
      <p:sp>
        <p:nvSpPr>
          <p:cNvPr id="662" name="Google Shape;662;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5" name="Google Shape;685;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Discuss barriers specific to campus, but relevant in all areas of life. Barriers to DA-have ppl think of 2 examples for each category, then discuss.</a:t>
            </a:r>
            <a:endParaRPr/>
          </a:p>
        </p:txBody>
      </p:sp>
      <p:sp>
        <p:nvSpPr>
          <p:cNvPr id="686" name="Google Shape;686;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0" name="Google Shape;980;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After completing this program hopefully you have a better idea of the face of disability at UT, gained more info about types of disabilities and the challenges facing PWD</a:t>
            </a:r>
            <a:endParaRPr/>
          </a:p>
        </p:txBody>
      </p:sp>
      <p:sp>
        <p:nvSpPr>
          <p:cNvPr id="981" name="Google Shape;981;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8" name="Google Shape;988;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8" name="Google Shape;35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Different definitions of DA-dictionary-emphasizes inability to have “normal” life.</a:t>
            </a:r>
            <a:endParaRPr/>
          </a:p>
          <a:p>
            <a:pPr marL="0" lvl="0" indent="0" algn="l" rtl="0">
              <a:lnSpc>
                <a:spcPct val="100000"/>
              </a:lnSpc>
              <a:spcBef>
                <a:spcPts val="0"/>
              </a:spcBef>
              <a:spcAft>
                <a:spcPts val="0"/>
              </a:spcAft>
              <a:buSzPts val="1400"/>
              <a:buNone/>
            </a:pPr>
            <a:r>
              <a:rPr lang="en-US"/>
              <a:t>WHO and ADA have different criteria for defining</a:t>
            </a:r>
            <a:endParaRPr/>
          </a:p>
        </p:txBody>
      </p:sp>
      <p:sp>
        <p:nvSpPr>
          <p:cNvPr id="359" name="Google Shape;35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pPr marL="0" lvl="0" indent="0" algn="r" rtl="0">
                <a:lnSpc>
                  <a:spcPct val="100000"/>
                </a:lnSpc>
                <a:spcBef>
                  <a:spcPts val="0"/>
                </a:spcBef>
                <a:spcAft>
                  <a:spcPts val="0"/>
                </a:spcAft>
                <a:buSzPts val="1400"/>
                <a:buNone/>
              </a:pPr>
              <a:t>7</a:t>
            </a:fld>
            <a:endParaRPr>
              <a:latin typeface="Arial"/>
              <a:ea typeface="Arial"/>
              <a:cs typeface="Arial"/>
              <a:sym typeface="Arial"/>
            </a:endParaRPr>
          </a:p>
        </p:txBody>
      </p:sp>
      <p:sp>
        <p:nvSpPr>
          <p:cNvPr id="372" name="Google Shape;3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3" name="Google Shape;37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pPr marL="0" lvl="0" indent="0" algn="r" rtl="0">
                <a:lnSpc>
                  <a:spcPct val="100000"/>
                </a:lnSpc>
                <a:spcBef>
                  <a:spcPts val="0"/>
                </a:spcBef>
                <a:spcAft>
                  <a:spcPts val="0"/>
                </a:spcAft>
                <a:buSzPts val="1400"/>
                <a:buNone/>
              </a:pPr>
              <a:t>8</a:t>
            </a:fld>
            <a:endParaRPr>
              <a:latin typeface="Arial"/>
              <a:ea typeface="Arial"/>
              <a:cs typeface="Arial"/>
              <a:sym typeface="Arial"/>
            </a:endParaRPr>
          </a:p>
        </p:txBody>
      </p:sp>
      <p:sp>
        <p:nvSpPr>
          <p:cNvPr id="385" name="Google Shape;3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6" name="Google Shape;38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1200"/>
              <a:buFont typeface="Calibri"/>
              <a:buNone/>
            </a:pPr>
            <a:endParaRPr i="1">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6" name="Google Shape;3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Medical-”broken”, no longer fit into AB world, sorry. </a:t>
            </a:r>
            <a:endParaRPr/>
          </a:p>
          <a:p>
            <a:pPr marL="0" lvl="0" indent="0" algn="l" rtl="0">
              <a:lnSpc>
                <a:spcPct val="100000"/>
              </a:lnSpc>
              <a:spcBef>
                <a:spcPts val="0"/>
              </a:spcBef>
              <a:spcAft>
                <a:spcPts val="0"/>
              </a:spcAft>
              <a:buSzPts val="1400"/>
              <a:buNone/>
            </a:pPr>
            <a:r>
              <a:rPr lang="en-US"/>
              <a:t>Environmental- w/c-with ramp and elevator reduces impact of disability, ADHD-timed tests, </a:t>
            </a:r>
            <a:endParaRPr/>
          </a:p>
          <a:p>
            <a:pPr marL="0" lvl="0" indent="0" algn="l" rtl="0">
              <a:lnSpc>
                <a:spcPct val="100000"/>
              </a:lnSpc>
              <a:spcBef>
                <a:spcPts val="0"/>
              </a:spcBef>
              <a:spcAft>
                <a:spcPts val="0"/>
              </a:spcAft>
              <a:buSzPts val="1400"/>
              <a:buNone/>
            </a:pPr>
            <a:r>
              <a:rPr lang="en-US"/>
              <a:t>Minority-seen as diversity, DA as culture, </a:t>
            </a:r>
            <a:endParaRPr/>
          </a:p>
        </p:txBody>
      </p:sp>
      <p:sp>
        <p:nvSpPr>
          <p:cNvPr id="397" name="Google Shape;39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pPr marL="0" lvl="0" indent="0" algn="r" rtl="0">
                <a:lnSpc>
                  <a:spcPct val="100000"/>
                </a:lnSpc>
                <a:spcBef>
                  <a:spcPts val="0"/>
                </a:spcBef>
                <a:spcAft>
                  <a:spcPts val="0"/>
                </a:spcAft>
                <a:buSzPts val="1400"/>
                <a:buNone/>
              </a:pPr>
              <a:t>10</a:t>
            </a:fld>
            <a:endParaRPr>
              <a:latin typeface="Arial"/>
              <a:ea typeface="Arial"/>
              <a:cs typeface="Arial"/>
              <a:sym typeface="Arial"/>
            </a:endParaRPr>
          </a:p>
        </p:txBody>
      </p:sp>
      <p:sp>
        <p:nvSpPr>
          <p:cNvPr id="404" name="Google Shape;4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5" name="Google Shape;4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98"/>
        <p:cNvGrpSpPr/>
        <p:nvPr/>
      </p:nvGrpSpPr>
      <p:grpSpPr>
        <a:xfrm>
          <a:off x="0" y="0"/>
          <a:ext cx="0" cy="0"/>
          <a:chOff x="0" y="0"/>
          <a:chExt cx="0" cy="0"/>
        </a:xfrm>
      </p:grpSpPr>
      <p:sp>
        <p:nvSpPr>
          <p:cNvPr id="99" name="Google Shape;99;p114"/>
          <p:cNvSpPr/>
          <p:nvPr/>
        </p:nvSpPr>
        <p:spPr>
          <a:xfrm>
            <a:off x="0" y="295700"/>
            <a:ext cx="251520" cy="24002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 name="Google Shape;100;p114"/>
          <p:cNvSpPr txBox="1">
            <a:spLocks noGrp="1"/>
          </p:cNvSpPr>
          <p:nvPr>
            <p:ph type="body" idx="1"/>
          </p:nvPr>
        </p:nvSpPr>
        <p:spPr>
          <a:xfrm>
            <a:off x="395684" y="409284"/>
            <a:ext cx="3600400" cy="15361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Google Shape;101;p114"/>
          <p:cNvSpPr txBox="1">
            <a:spLocks noGrp="1"/>
          </p:cNvSpPr>
          <p:nvPr>
            <p:ph type="body" idx="2"/>
          </p:nvPr>
        </p:nvSpPr>
        <p:spPr>
          <a:xfrm>
            <a:off x="395536" y="1900244"/>
            <a:ext cx="3600400" cy="672075"/>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1"/>
        <p:cNvGrpSpPr/>
        <p:nvPr/>
      </p:nvGrpSpPr>
      <p:grpSpPr>
        <a:xfrm>
          <a:off x="0" y="0"/>
          <a:ext cx="0" cy="0"/>
          <a:chOff x="0" y="0"/>
          <a:chExt cx="0" cy="0"/>
        </a:xfrm>
      </p:grpSpPr>
      <p:sp>
        <p:nvSpPr>
          <p:cNvPr id="152" name="Google Shape;152;p123"/>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 name="Google Shape;153;p12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4" name="Google Shape;154;p12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5" name="Google Shape;155;p12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6" y="4039820"/>
            <a:ext cx="8246069" cy="1628853"/>
          </a:xfrm>
          <a:noFill/>
          <a:effectLst>
            <a:outerShdw blurRad="50800" dist="38100" dir="2700000" algn="tl" rotWithShape="0">
              <a:prstClr val="black">
                <a:alpha val="40000"/>
              </a:prstClr>
            </a:outerShdw>
          </a:effectLst>
        </p:spPr>
        <p:txBody>
          <a:bodyPr>
            <a:normAutofit/>
          </a:bodyPr>
          <a:lstStyle>
            <a:lvl1pPr algn="r">
              <a:defRPr sz="3600">
                <a:solidFill>
                  <a:srgbClr val="FFFF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6" y="5668673"/>
            <a:ext cx="8246069" cy="610820"/>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596540"/>
            <a:ext cx="8246070" cy="814427"/>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48966" y="2614573"/>
            <a:ext cx="8246070" cy="3664913"/>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261" y="578507"/>
            <a:ext cx="6108200" cy="763525"/>
          </a:xfrm>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96261" y="1596541"/>
            <a:ext cx="6108200" cy="4477808"/>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293913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596540"/>
            <a:ext cx="8246071" cy="814427"/>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536879" y="2446427"/>
            <a:ext cx="4040188"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6879" y="3021787"/>
            <a:ext cx="4040188" cy="2850495"/>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1" y="2446427"/>
            <a:ext cx="4041775"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3021787"/>
            <a:ext cx="4041775" cy="2850495"/>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02"/>
        <p:cNvGrpSpPr/>
        <p:nvPr/>
      </p:nvGrpSpPr>
      <p:grpSpPr>
        <a:xfrm>
          <a:off x="0" y="0"/>
          <a:ext cx="0" cy="0"/>
          <a:chOff x="0" y="0"/>
          <a:chExt cx="0" cy="0"/>
        </a:xfrm>
      </p:grpSpPr>
      <p:sp>
        <p:nvSpPr>
          <p:cNvPr id="103" name="Google Shape;103;p115"/>
          <p:cNvSpPr txBox="1">
            <a:spLocks noGrp="1"/>
          </p:cNvSpPr>
          <p:nvPr>
            <p:ph type="body" idx="1"/>
          </p:nvPr>
        </p:nvSpPr>
        <p:spPr>
          <a:xfrm>
            <a:off x="0" y="4727939"/>
            <a:ext cx="9144000" cy="76808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Google Shape;104;p115"/>
          <p:cNvSpPr txBox="1">
            <a:spLocks noGrp="1"/>
          </p:cNvSpPr>
          <p:nvPr>
            <p:ph type="body" idx="2"/>
          </p:nvPr>
        </p:nvSpPr>
        <p:spPr>
          <a:xfrm>
            <a:off x="-148" y="5546825"/>
            <a:ext cx="9144000" cy="38404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115"/>
          <p:cNvSpPr/>
          <p:nvPr/>
        </p:nvSpPr>
        <p:spPr>
          <a:xfrm>
            <a:off x="3203848" y="644692"/>
            <a:ext cx="2736304" cy="364840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6" name="Google Shape;106;p115"/>
          <p:cNvPicPr preferRelativeResize="0"/>
          <p:nvPr/>
        </p:nvPicPr>
        <p:blipFill rotWithShape="1">
          <a:blip r:embed="rId2">
            <a:alphaModFix/>
          </a:blip>
          <a:srcRect/>
          <a:stretch/>
        </p:blipFill>
        <p:spPr>
          <a:xfrm>
            <a:off x="3995936" y="1412776"/>
            <a:ext cx="1434734" cy="19935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pic>
        <p:nvPicPr>
          <p:cNvPr id="7" name="Picture 6" descr="E:\websites\free-power-point-templates\2012\logos.png">
            <a:extLst>
              <a:ext uri="{FF2B5EF4-FFF2-40B4-BE49-F238E27FC236}">
                <a16:creationId xmlns="" xmlns:a16="http://schemas.microsoft.com/office/drawing/2014/main" id="{A37B323B-9FF4-4DD8-98AC-465A3DFAB007}"/>
              </a:ext>
            </a:extLst>
          </p:cNvPr>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3918306" y="3101618"/>
            <a:ext cx="1463784" cy="70261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3609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
        <p:cNvGrpSpPr/>
        <p:nvPr/>
      </p:nvGrpSpPr>
      <p:grpSpPr>
        <a:xfrm>
          <a:off x="0" y="0"/>
          <a:ext cx="0" cy="0"/>
          <a:chOff x="0" y="0"/>
          <a:chExt cx="0" cy="0"/>
        </a:xfrm>
      </p:grpSpPr>
      <p:sp>
        <p:nvSpPr>
          <p:cNvPr id="39" name="Google Shape;39;p104"/>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0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116"/>
          <p:cNvSpPr txBox="1">
            <a:spLocks noGrp="1"/>
          </p:cNvSpPr>
          <p:nvPr>
            <p:ph type="ctrTitle"/>
          </p:nvPr>
        </p:nvSpPr>
        <p:spPr>
          <a:xfrm>
            <a:off x="381000" y="4853413"/>
            <a:ext cx="8458200" cy="122237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116"/>
          <p:cNvSpPr txBox="1">
            <a:spLocks noGrp="1"/>
          </p:cNvSpPr>
          <p:nvPr>
            <p:ph type="subTitle" idx="1"/>
          </p:nvPr>
        </p:nvSpPr>
        <p:spPr>
          <a:xfrm>
            <a:off x="381000" y="3886200"/>
            <a:ext cx="8458200" cy="914400"/>
          </a:xfrm>
          <a:prstGeom prst="rect">
            <a:avLst/>
          </a:prstGeom>
          <a:noFill/>
          <a:ln>
            <a:noFill/>
          </a:ln>
        </p:spPr>
        <p:txBody>
          <a:bodyPr spcFirstLastPara="1" wrap="square" lIns="91425" tIns="45700" rIns="91425" bIns="45700" anchor="b" anchorCtr="0">
            <a:noAutofit/>
          </a:bodyPr>
          <a:lstStyle>
            <a:lvl1pPr marR="0" lvl="0" algn="l" rtl="0">
              <a:spcBef>
                <a:spcPts val="480"/>
              </a:spcBef>
              <a:spcAft>
                <a:spcPts val="0"/>
              </a:spcAft>
              <a:buClr>
                <a:srgbClr val="1B406D"/>
              </a:buClr>
              <a:buSzPts val="2400"/>
              <a:buFont typeface="Arial"/>
              <a:buNone/>
              <a:defRPr sz="2400" b="0" i="0" u="none" strike="noStrike" cap="none">
                <a:solidFill>
                  <a:srgbClr val="1B406D"/>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0" name="Google Shape;110;p116"/>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1" name="Google Shape;111;p116"/>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2" name="Google Shape;112;p116"/>
          <p:cNvSpPr txBox="1">
            <a:spLocks noGrp="1"/>
          </p:cNvSpPr>
          <p:nvPr>
            <p:ph type="sldNum" idx="12"/>
          </p:nvPr>
        </p:nvSpPr>
        <p:spPr>
          <a:xfrm>
            <a:off x="8229600" y="6473952"/>
            <a:ext cx="758952" cy="2468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117"/>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5" name="Google Shape;115;p117"/>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6" name="Google Shape;116;p117"/>
          <p:cNvSpPr txBox="1">
            <a:spLocks noGrp="1"/>
          </p:cNvSpPr>
          <p:nvPr>
            <p:ph type="sldNum" idx="12"/>
          </p:nvPr>
        </p:nvSpPr>
        <p:spPr>
          <a:xfrm>
            <a:off x="8229600" y="6477001"/>
            <a:ext cx="762000" cy="2444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7"/>
        <p:cNvGrpSpPr/>
        <p:nvPr/>
      </p:nvGrpSpPr>
      <p:grpSpPr>
        <a:xfrm>
          <a:off x="0" y="0"/>
          <a:ext cx="0" cy="0"/>
          <a:chOff x="0" y="0"/>
          <a:chExt cx="0" cy="0"/>
        </a:xfrm>
      </p:grpSpPr>
      <p:sp>
        <p:nvSpPr>
          <p:cNvPr id="118" name="Google Shape;118;p118"/>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118"/>
          <p:cNvSpPr txBox="1">
            <a:spLocks noGrp="1"/>
          </p:cNvSpPr>
          <p:nvPr>
            <p:ph type="body" idx="1"/>
          </p:nvPr>
        </p:nvSpPr>
        <p:spPr>
          <a:xfrm>
            <a:off x="304800" y="1554163"/>
            <a:ext cx="8686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0" name="Google Shape;120;p118"/>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1" name="Google Shape;121;p118"/>
          <p:cNvSpPr txBox="1">
            <a:spLocks noGrp="1"/>
          </p:cNvSpPr>
          <p:nvPr>
            <p:ph type="ftr" idx="11"/>
          </p:nvPr>
        </p:nvSpPr>
        <p:spPr>
          <a:xfrm>
            <a:off x="3581400" y="76200"/>
            <a:ext cx="2895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2" name="Google Shape;122;p118"/>
          <p:cNvSpPr txBox="1">
            <a:spLocks noGrp="1"/>
          </p:cNvSpPr>
          <p:nvPr>
            <p:ph type="sldNum" idx="12"/>
          </p:nvPr>
        </p:nvSpPr>
        <p:spPr>
          <a:xfrm>
            <a:off x="8229600" y="6473952"/>
            <a:ext cx="758952" cy="2468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119"/>
          <p:cNvSpPr txBox="1">
            <a:spLocks noGrp="1"/>
          </p:cNvSpPr>
          <p:nvPr>
            <p:ph type="title"/>
          </p:nvPr>
        </p:nvSpPr>
        <p:spPr>
          <a:xfrm>
            <a:off x="301752" y="457200"/>
            <a:ext cx="8686800" cy="841248"/>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119"/>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6" name="Google Shape;126;p119"/>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7" name="Google Shape;127;p119"/>
          <p:cNvSpPr txBox="1">
            <a:spLocks noGrp="1"/>
          </p:cNvSpPr>
          <p:nvPr>
            <p:ph type="sldNum" idx="12"/>
          </p:nvPr>
        </p:nvSpPr>
        <p:spPr>
          <a:xfrm>
            <a:off x="8229600" y="6477001"/>
            <a:ext cx="762000" cy="2444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28"/>
        <p:cNvGrpSpPr/>
        <p:nvPr/>
      </p:nvGrpSpPr>
      <p:grpSpPr>
        <a:xfrm>
          <a:off x="0" y="0"/>
          <a:ext cx="0" cy="0"/>
          <a:chOff x="0" y="0"/>
          <a:chExt cx="0" cy="0"/>
        </a:xfrm>
      </p:grpSpPr>
      <p:sp>
        <p:nvSpPr>
          <p:cNvPr id="129" name="Google Shape;129;p120"/>
          <p:cNvSpPr txBox="1">
            <a:spLocks noGrp="1"/>
          </p:cNvSpPr>
          <p:nvPr>
            <p:ph type="title"/>
          </p:nvPr>
        </p:nvSpPr>
        <p:spPr>
          <a:xfrm>
            <a:off x="574675" y="304801"/>
            <a:ext cx="8001000" cy="1216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20"/>
          <p:cNvSpPr txBox="1">
            <a:spLocks noGrp="1"/>
          </p:cNvSpPr>
          <p:nvPr>
            <p:ph type="body" idx="1"/>
          </p:nvPr>
        </p:nvSpPr>
        <p:spPr>
          <a:xfrm>
            <a:off x="566738" y="1752600"/>
            <a:ext cx="3924300" cy="42672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120"/>
          <p:cNvSpPr txBox="1">
            <a:spLocks noGrp="1"/>
          </p:cNvSpPr>
          <p:nvPr>
            <p:ph type="body" idx="2"/>
          </p:nvPr>
        </p:nvSpPr>
        <p:spPr>
          <a:xfrm>
            <a:off x="4643438" y="1752600"/>
            <a:ext cx="3924300" cy="42672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Google Shape;132;p120"/>
          <p:cNvSpPr txBox="1">
            <a:spLocks noGrp="1"/>
          </p:cNvSpPr>
          <p:nvPr>
            <p:ph type="dt" idx="10"/>
          </p:nvPr>
        </p:nvSpPr>
        <p:spPr>
          <a:xfrm>
            <a:off x="609600" y="6245225"/>
            <a:ext cx="1981200" cy="47625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3" name="Google Shape;133;p120"/>
          <p:cNvSpPr txBox="1">
            <a:spLocks noGrp="1"/>
          </p:cNvSpPr>
          <p:nvPr>
            <p:ph type="ftr" idx="11"/>
          </p:nvPr>
        </p:nvSpPr>
        <p:spPr>
          <a:xfrm>
            <a:off x="3124200" y="6245225"/>
            <a:ext cx="2895600" cy="47625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4" name="Google Shape;134;p120"/>
          <p:cNvSpPr txBox="1">
            <a:spLocks noGrp="1"/>
          </p:cNvSpPr>
          <p:nvPr>
            <p:ph type="sldNum" idx="12"/>
          </p:nvPr>
        </p:nvSpPr>
        <p:spPr>
          <a:xfrm>
            <a:off x="6553200" y="6245225"/>
            <a:ext cx="1981200"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121"/>
          <p:cNvSpPr txBox="1">
            <a:spLocks noGrp="1"/>
          </p:cNvSpPr>
          <p:nvPr>
            <p:ph type="title"/>
          </p:nvPr>
        </p:nvSpPr>
        <p:spPr>
          <a:xfrm>
            <a:off x="304800" y="5410200"/>
            <a:ext cx="8610600" cy="88265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121"/>
          <p:cNvSpPr txBox="1">
            <a:spLocks noGrp="1"/>
          </p:cNvSpPr>
          <p:nvPr>
            <p:ph type="body" idx="1"/>
          </p:nvPr>
        </p:nvSpPr>
        <p:spPr>
          <a:xfrm>
            <a:off x="281444" y="666749"/>
            <a:ext cx="4290556" cy="639763"/>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360"/>
              </a:spcBef>
              <a:spcAft>
                <a:spcPts val="0"/>
              </a:spcAft>
              <a:buClr>
                <a:srgbClr val="98410D"/>
              </a:buClr>
              <a:buSzPts val="1800"/>
              <a:buFont typeface="Arial"/>
              <a:buNone/>
              <a:defRPr sz="1800" b="0" i="0" u="none" strike="noStrike" cap="none">
                <a:solidFill>
                  <a:srgbClr val="98410D"/>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121"/>
          <p:cNvSpPr txBox="1">
            <a:spLocks noGrp="1"/>
          </p:cNvSpPr>
          <p:nvPr>
            <p:ph type="body" idx="2"/>
          </p:nvPr>
        </p:nvSpPr>
        <p:spPr>
          <a:xfrm>
            <a:off x="4645027" y="666749"/>
            <a:ext cx="4292241" cy="639763"/>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360"/>
              </a:spcBef>
              <a:spcAft>
                <a:spcPts val="0"/>
              </a:spcAft>
              <a:buClr>
                <a:srgbClr val="98410D"/>
              </a:buClr>
              <a:buSzPts val="1800"/>
              <a:buFont typeface="Arial"/>
              <a:buNone/>
              <a:defRPr sz="1800" b="0" i="0" u="none" strike="noStrike" cap="none">
                <a:solidFill>
                  <a:srgbClr val="98410D"/>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Google Shape;139;p121"/>
          <p:cNvSpPr txBox="1">
            <a:spLocks noGrp="1"/>
          </p:cNvSpPr>
          <p:nvPr>
            <p:ph type="body" idx="3"/>
          </p:nvPr>
        </p:nvSpPr>
        <p:spPr>
          <a:xfrm>
            <a:off x="281444" y="1316037"/>
            <a:ext cx="4290556" cy="39417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121"/>
          <p:cNvSpPr txBox="1">
            <a:spLocks noGrp="1"/>
          </p:cNvSpPr>
          <p:nvPr>
            <p:ph type="body" idx="4"/>
          </p:nvPr>
        </p:nvSpPr>
        <p:spPr>
          <a:xfrm>
            <a:off x="4648730" y="1316037"/>
            <a:ext cx="4288536" cy="39417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Google Shape;141;p121"/>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2" name="Google Shape;142;p121"/>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3" name="Google Shape;143;p121"/>
          <p:cNvSpPr txBox="1">
            <a:spLocks noGrp="1"/>
          </p:cNvSpPr>
          <p:nvPr>
            <p:ph type="sldNum" idx="12"/>
          </p:nvPr>
        </p:nvSpPr>
        <p:spPr>
          <a:xfrm>
            <a:off x="8229600" y="6477000"/>
            <a:ext cx="762000" cy="2468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4"/>
        <p:cNvGrpSpPr/>
        <p:nvPr/>
      </p:nvGrpSpPr>
      <p:grpSpPr>
        <a:xfrm>
          <a:off x="0" y="0"/>
          <a:ext cx="0" cy="0"/>
          <a:chOff x="0" y="0"/>
          <a:chExt cx="0" cy="0"/>
        </a:xfrm>
      </p:grpSpPr>
      <p:sp>
        <p:nvSpPr>
          <p:cNvPr id="145" name="Google Shape;145;p122"/>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46" name="Google Shape;146;p122"/>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7" name="Google Shape;147;p122"/>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8" name="Google Shape;148;p12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9" name="Google Shape;149;p12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0" name="Google Shape;150;p12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Shape 9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6/21/2022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516A4F20-4313-4C7A-9E2E-BF4918ECD361}"/>
              </a:ext>
            </a:extLst>
          </p:cNvPr>
          <p:cNvSpPr txBox="1"/>
          <p:nvPr/>
        </p:nvSpPr>
        <p:spPr>
          <a:xfrm>
            <a:off x="-9150" y="6951663"/>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www.making-prsp-inclusive.org/index.php?eID=tx_cms_showpic&amp;file=uploads/pics/5c-4_Linkage.jpg&amp;md5=5fea824d8c78574fc0b41f59e991dc7dc2bb3b06&amp;parameters%5b0%5d=YTo0OntzOjU6IndpZHRoIjtzOjQ6IjgwMG0iO3M6NjoiaGVpZ2h0IjtzOjQ6IjYw&amp;parameters%5b1%5d=MG0iO3M6NzoiYm9keVRhZyI7czo0MToiPGJvZHkgc3R5bGU9Im1hcmdpbjowOyBi&amp;parameters%5b2%5d=YWNrZ3JvdW5kOiNmZmY7Ij4iO3M6NDoid3JhcCI7czozNzoiPGEgaHJlZj0iamF2&amp;parameters%5b3%5d=YXNjcmlwdDpjbG9zZSgpOyI+IHwgPC9hPiI7fQ=="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s://www.physio-pedia.com/ADLs" TargetMode="External"/><Relationship Id="rId2" Type="http://schemas.openxmlformats.org/officeDocument/2006/relationships/hyperlink" Target="https://www.physio-pedia.com/Palliative_Care_Competence_Framework_for_Physiotherapists"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https://www.physio-pedia.com/Universal_Health_Care"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25.gif"/><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984" y="1806403"/>
            <a:ext cx="8246070" cy="814427"/>
          </a:xfrm>
        </p:spPr>
        <p:txBody>
          <a:bodyPr>
            <a:noAutofit/>
          </a:bodyPr>
          <a:lstStyle/>
          <a:p>
            <a:r>
              <a:rPr lang="en-IN" sz="4800" dirty="0" smtClean="0">
                <a:solidFill>
                  <a:srgbClr val="FF0000"/>
                </a:solidFill>
              </a:rPr>
              <a:t>Disability and Rehabilitation</a:t>
            </a:r>
            <a:endParaRPr lang="en-IN" sz="4800" dirty="0">
              <a:solidFill>
                <a:srgbClr val="FF0000"/>
              </a:solidFill>
            </a:endParaRPr>
          </a:p>
        </p:txBody>
      </p:sp>
      <p:sp>
        <p:nvSpPr>
          <p:cNvPr id="3" name="Text Placeholder 2"/>
          <p:cNvSpPr>
            <a:spLocks noGrp="1"/>
          </p:cNvSpPr>
          <p:nvPr>
            <p:ph idx="1"/>
          </p:nvPr>
        </p:nvSpPr>
        <p:spPr>
          <a:xfrm>
            <a:off x="448966" y="2614573"/>
            <a:ext cx="8185368" cy="1013047"/>
          </a:xfrm>
        </p:spPr>
        <p:txBody>
          <a:bodyPr>
            <a:normAutofit/>
          </a:bodyPr>
          <a:lstStyle/>
          <a:p>
            <a:pPr>
              <a:buNone/>
            </a:pPr>
            <a:r>
              <a:rPr lang="en-IN" dirty="0" smtClean="0"/>
              <a:t>Facilitators and Barriers </a:t>
            </a:r>
            <a:r>
              <a:rPr lang="en-IN" dirty="0" smtClean="0"/>
              <a:t>in Rural Communities</a:t>
            </a:r>
          </a:p>
          <a:p>
            <a:pPr>
              <a:buNone/>
            </a:pPr>
            <a:endParaRPr lang="en-IN" dirty="0" smtClean="0"/>
          </a:p>
          <a:p>
            <a:pPr>
              <a:buNone/>
            </a:pPr>
            <a:endParaRPr lang="en-IN" dirty="0" smtClean="0"/>
          </a:p>
          <a:p>
            <a:pPr>
              <a:buNone/>
            </a:pPr>
            <a:endParaRPr lang="en-IN" dirty="0" smtClean="0"/>
          </a:p>
        </p:txBody>
      </p:sp>
      <p:sp>
        <p:nvSpPr>
          <p:cNvPr id="4" name="Rectangle 3"/>
          <p:cNvSpPr/>
          <p:nvPr/>
        </p:nvSpPr>
        <p:spPr>
          <a:xfrm>
            <a:off x="4572000" y="4813438"/>
            <a:ext cx="4572000" cy="1754326"/>
          </a:xfrm>
          <a:prstGeom prst="rect">
            <a:avLst/>
          </a:prstGeom>
        </p:spPr>
        <p:txBody>
          <a:bodyPr>
            <a:spAutoFit/>
          </a:bodyPr>
          <a:lstStyle/>
          <a:p>
            <a:pPr algn="r">
              <a:buNone/>
            </a:pPr>
            <a:r>
              <a:rPr lang="en-IN" sz="1800" dirty="0" smtClean="0">
                <a:solidFill>
                  <a:schemeClr val="bg1"/>
                </a:solidFill>
              </a:rPr>
              <a:t>Presented by </a:t>
            </a:r>
          </a:p>
          <a:p>
            <a:pPr algn="r">
              <a:buNone/>
            </a:pPr>
            <a:r>
              <a:rPr lang="en-IN" sz="1800" dirty="0" err="1" smtClean="0">
                <a:solidFill>
                  <a:schemeClr val="bg1"/>
                </a:solidFill>
              </a:rPr>
              <a:t>Dr.M.Prabavathy</a:t>
            </a:r>
            <a:endParaRPr lang="en-IN" sz="1800" dirty="0" smtClean="0">
              <a:solidFill>
                <a:schemeClr val="bg1"/>
              </a:solidFill>
            </a:endParaRPr>
          </a:p>
          <a:p>
            <a:pPr algn="r">
              <a:buNone/>
            </a:pPr>
            <a:r>
              <a:rPr lang="en-IN" sz="1800" dirty="0" smtClean="0">
                <a:solidFill>
                  <a:schemeClr val="bg1"/>
                </a:solidFill>
              </a:rPr>
              <a:t>Director</a:t>
            </a:r>
          </a:p>
          <a:p>
            <a:pPr algn="r">
              <a:buNone/>
            </a:pPr>
            <a:r>
              <a:rPr lang="en-IN" sz="1800" dirty="0" smtClean="0">
                <a:solidFill>
                  <a:schemeClr val="bg1"/>
                </a:solidFill>
              </a:rPr>
              <a:t>Centre for Differently Abled Persons</a:t>
            </a:r>
          </a:p>
          <a:p>
            <a:pPr algn="r">
              <a:buNone/>
            </a:pPr>
            <a:r>
              <a:rPr lang="en-IN" sz="1800" dirty="0" err="1" smtClean="0">
                <a:solidFill>
                  <a:schemeClr val="bg1"/>
                </a:solidFill>
              </a:rPr>
              <a:t>Bharathidasan</a:t>
            </a:r>
            <a:r>
              <a:rPr lang="en-IN" sz="1800" dirty="0" smtClean="0">
                <a:solidFill>
                  <a:schemeClr val="bg1"/>
                </a:solidFill>
              </a:rPr>
              <a:t> University</a:t>
            </a:r>
          </a:p>
          <a:p>
            <a:pPr algn="r">
              <a:buNone/>
            </a:pPr>
            <a:r>
              <a:rPr lang="en-IN" sz="1800" dirty="0" smtClean="0">
                <a:solidFill>
                  <a:schemeClr val="bg1"/>
                </a:solidFill>
              </a:rPr>
              <a:t>7200004044</a:t>
            </a:r>
            <a:endParaRPr lang="en-IN" sz="1800" dirty="0">
              <a:solidFill>
                <a:schemeClr val="bg1"/>
              </a:solidFill>
            </a:endParaRPr>
          </a:p>
        </p:txBody>
      </p:sp>
      <p:pic>
        <p:nvPicPr>
          <p:cNvPr id="6" name="Picture 5" descr="785e7b4d-9f54-4b6f-8b71-2cfc8af86415.png"/>
          <p:cNvPicPr>
            <a:picLocks noChangeAspect="1"/>
          </p:cNvPicPr>
          <p:nvPr/>
        </p:nvPicPr>
        <p:blipFill>
          <a:blip r:embed="rId2"/>
          <a:stretch>
            <a:fillRect/>
          </a:stretch>
        </p:blipFill>
        <p:spPr>
          <a:xfrm>
            <a:off x="1279159" y="3043004"/>
            <a:ext cx="6337979" cy="221829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1"/>
          <p:cNvSpPr txBox="1">
            <a:spLocks noGrp="1"/>
          </p:cNvSpPr>
          <p:nvPr>
            <p:ph type="title"/>
          </p:nvPr>
        </p:nvSpPr>
        <p:spPr>
          <a:xfrm>
            <a:off x="1908475" y="152400"/>
            <a:ext cx="5183807" cy="576363"/>
          </a:xfrm>
          <a:prstGeom prst="rect">
            <a:avLst/>
          </a:prstGeom>
          <a:solidFill>
            <a:srgbClr val="0070C0"/>
          </a:solidFill>
          <a:ln w="9525" cap="flat" cmpd="sng">
            <a:solidFill>
              <a:srgbClr val="A50021"/>
            </a:solidFill>
            <a:prstDash val="solid"/>
            <a:round/>
            <a:headEnd type="none" w="sm" len="sm"/>
            <a:tailEnd type="none" w="sm" len="sm"/>
          </a:ln>
        </p:spPr>
        <p:txBody>
          <a:bodyPr spcFirstLastPara="1" wrap="square" lIns="91425" tIns="45675" rIns="91425" bIns="45675" anchor="t" anchorCtr="0">
            <a:normAutofit fontScale="90000"/>
          </a:bodyPr>
          <a:lstStyle/>
          <a:p>
            <a:pPr marL="0" lvl="0" indent="0" algn="l" rtl="0">
              <a:lnSpc>
                <a:spcPct val="99000"/>
              </a:lnSpc>
              <a:spcBef>
                <a:spcPts val="0"/>
              </a:spcBef>
              <a:spcAft>
                <a:spcPts val="0"/>
              </a:spcAft>
              <a:buClr>
                <a:schemeClr val="lt1"/>
              </a:buClr>
              <a:buSzPct val="111083"/>
              <a:buFont typeface="Century Schoolbook"/>
              <a:buNone/>
            </a:pPr>
            <a:r>
              <a:rPr lang="en-US" sz="3959" b="1">
                <a:solidFill>
                  <a:schemeClr val="lt1"/>
                </a:solidFill>
              </a:rPr>
              <a:t>Human Rights Model</a:t>
            </a:r>
            <a:endParaRPr sz="3959" b="1">
              <a:solidFill>
                <a:schemeClr val="lt1"/>
              </a:solidFill>
            </a:endParaRPr>
          </a:p>
        </p:txBody>
      </p:sp>
      <p:sp>
        <p:nvSpPr>
          <p:cNvPr id="408" name="Google Shape;408;p11"/>
          <p:cNvSpPr txBox="1">
            <a:spLocks noGrp="1"/>
          </p:cNvSpPr>
          <p:nvPr>
            <p:ph type="body" idx="4294967295"/>
          </p:nvPr>
        </p:nvSpPr>
        <p:spPr>
          <a:xfrm>
            <a:off x="0" y="1676400"/>
            <a:ext cx="4392613" cy="4876800"/>
          </a:xfrm>
          <a:prstGeom prst="rect">
            <a:avLst/>
          </a:prstGeom>
          <a:solidFill>
            <a:srgbClr val="CCB5B6"/>
          </a:solidFill>
          <a:ln w="9525" cap="flat" cmpd="sng">
            <a:solidFill>
              <a:schemeClr val="accent4"/>
            </a:solidFill>
            <a:prstDash val="solid"/>
            <a:round/>
            <a:headEnd type="none" w="sm" len="sm"/>
            <a:tailEnd type="none" w="sm" len="sm"/>
          </a:ln>
        </p:spPr>
        <p:txBody>
          <a:bodyPr spcFirstLastPara="1" wrap="square" lIns="91425" tIns="45675" rIns="91425" bIns="45675" anchor="t" anchorCtr="0">
            <a:noAutofit/>
          </a:bodyPr>
          <a:lstStyle/>
          <a:p>
            <a:pPr marL="320040" lvl="0" indent="-320040" algn="l" rtl="0">
              <a:lnSpc>
                <a:spcPct val="95000"/>
              </a:lnSpc>
              <a:spcBef>
                <a:spcPts val="0"/>
              </a:spcBef>
              <a:spcAft>
                <a:spcPts val="0"/>
              </a:spcAft>
              <a:buClr>
                <a:srgbClr val="464B56"/>
              </a:buClr>
              <a:buSzPts val="2400"/>
              <a:buFont typeface="Noto Sans Symbols"/>
              <a:buChar char="●"/>
            </a:pPr>
            <a:r>
              <a:rPr lang="en-US" sz="2400">
                <a:solidFill>
                  <a:schemeClr val="dk1"/>
                </a:solidFill>
                <a:latin typeface="Calibri"/>
                <a:ea typeface="Calibri"/>
                <a:cs typeface="Calibri"/>
                <a:sym typeface="Calibri"/>
              </a:rPr>
              <a:t>Recognizes that disability is a </a:t>
            </a:r>
            <a:r>
              <a:rPr lang="en-US" sz="2400" b="1">
                <a:solidFill>
                  <a:schemeClr val="dk1"/>
                </a:solidFill>
                <a:latin typeface="Calibri"/>
                <a:ea typeface="Calibri"/>
                <a:cs typeface="Calibri"/>
                <a:sym typeface="Calibri"/>
              </a:rPr>
              <a:t>part of society</a:t>
            </a:r>
            <a:endParaRPr/>
          </a:p>
          <a:p>
            <a:pPr marL="320040" lvl="0" indent="-320040" algn="l" rtl="0">
              <a:lnSpc>
                <a:spcPct val="95000"/>
              </a:lnSpc>
              <a:spcBef>
                <a:spcPts val="93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More comprehensive and global. Considers:</a:t>
            </a:r>
            <a:endParaRPr/>
          </a:p>
          <a:p>
            <a:pPr marL="109220" lvl="0" indent="0" algn="l" rtl="0">
              <a:lnSpc>
                <a:spcPct val="95000"/>
              </a:lnSpc>
              <a:spcBef>
                <a:spcPts val="930"/>
              </a:spcBef>
              <a:spcAft>
                <a:spcPts val="0"/>
              </a:spcAft>
              <a:buClr>
                <a:schemeClr val="dk1"/>
              </a:buClr>
              <a:buSzPts val="2400"/>
              <a:buFont typeface="Noto Sans Symbols"/>
              <a:buNone/>
            </a:pPr>
            <a:r>
              <a:rPr lang="en-US" sz="2400">
                <a:solidFill>
                  <a:schemeClr val="dk1"/>
                </a:solidFill>
                <a:latin typeface="Calibri"/>
                <a:ea typeface="Calibri"/>
                <a:cs typeface="Calibri"/>
                <a:sym typeface="Calibri"/>
              </a:rPr>
              <a:t>    - </a:t>
            </a:r>
            <a:r>
              <a:rPr lang="en-US" sz="2400" b="1">
                <a:solidFill>
                  <a:schemeClr val="dk1"/>
                </a:solidFill>
                <a:latin typeface="Calibri"/>
                <a:ea typeface="Calibri"/>
                <a:cs typeface="Calibri"/>
                <a:sym typeface="Calibri"/>
              </a:rPr>
              <a:t>Civil and political rights </a:t>
            </a:r>
            <a:r>
              <a:rPr lang="en-US" sz="2400">
                <a:solidFill>
                  <a:schemeClr val="dk1"/>
                </a:solidFill>
                <a:latin typeface="Calibri"/>
                <a:ea typeface="Calibri"/>
                <a:cs typeface="Calibri"/>
                <a:sym typeface="Calibri"/>
              </a:rPr>
              <a:t>(voting, freedom of expression )</a:t>
            </a:r>
            <a:endParaRPr/>
          </a:p>
          <a:p>
            <a:pPr marL="109220" lvl="0" indent="0" algn="l" rtl="0">
              <a:lnSpc>
                <a:spcPct val="95000"/>
              </a:lnSpc>
              <a:spcBef>
                <a:spcPts val="930"/>
              </a:spcBef>
              <a:spcAft>
                <a:spcPts val="0"/>
              </a:spcAft>
              <a:buClr>
                <a:schemeClr val="dk1"/>
              </a:buClr>
              <a:buSzPts val="2400"/>
              <a:buFont typeface="Noto Sans Symbols"/>
              <a:buNone/>
            </a:pPr>
            <a:r>
              <a:rPr lang="en-US" sz="2400">
                <a:solidFill>
                  <a:schemeClr val="dk1"/>
                </a:solidFill>
                <a:latin typeface="Calibri"/>
                <a:ea typeface="Calibri"/>
                <a:cs typeface="Calibri"/>
                <a:sym typeface="Calibri"/>
              </a:rPr>
              <a:t>    - Economic, social and cultural rights (health, education ...)</a:t>
            </a:r>
            <a:endParaRPr/>
          </a:p>
          <a:p>
            <a:pPr marL="109220" lvl="0" indent="0" algn="l" rtl="0">
              <a:lnSpc>
                <a:spcPct val="95000"/>
              </a:lnSpc>
              <a:spcBef>
                <a:spcPts val="930"/>
              </a:spcBef>
              <a:spcAft>
                <a:spcPts val="0"/>
              </a:spcAft>
              <a:buClr>
                <a:schemeClr val="dk1"/>
              </a:buClr>
              <a:buSzPts val="2400"/>
              <a:buFont typeface="Noto Sans Symbols"/>
              <a:buNone/>
            </a:pPr>
            <a:r>
              <a:rPr lang="en-US" sz="2400">
                <a:solidFill>
                  <a:schemeClr val="dk1"/>
                </a:solidFill>
                <a:latin typeface="Calibri"/>
                <a:ea typeface="Calibri"/>
                <a:cs typeface="Calibri"/>
                <a:sym typeface="Calibri"/>
              </a:rPr>
              <a:t>    - PwD and their families reclaim their place as </a:t>
            </a:r>
            <a:r>
              <a:rPr lang="en-US" sz="2400" b="1">
                <a:solidFill>
                  <a:srgbClr val="C00000"/>
                </a:solidFill>
                <a:latin typeface="Calibri"/>
                <a:ea typeface="Calibri"/>
                <a:cs typeface="Calibri"/>
                <a:sym typeface="Calibri"/>
              </a:rPr>
              <a:t>PERSONS</a:t>
            </a:r>
            <a:r>
              <a:rPr lang="en-US" sz="2400">
                <a:solidFill>
                  <a:schemeClr val="dk1"/>
                </a:solidFill>
                <a:latin typeface="Calibri"/>
                <a:ea typeface="Calibri"/>
                <a:cs typeface="Calibri"/>
                <a:sym typeface="Calibri"/>
              </a:rPr>
              <a:t>, with rights and duties.</a:t>
            </a:r>
            <a:endParaRPr sz="2800"/>
          </a:p>
          <a:p>
            <a:pPr marL="320040" lvl="0" indent="-167640" algn="l" rtl="0">
              <a:lnSpc>
                <a:spcPct val="95000"/>
              </a:lnSpc>
              <a:spcBef>
                <a:spcPts val="930"/>
              </a:spcBef>
              <a:spcAft>
                <a:spcPts val="0"/>
              </a:spcAft>
              <a:buClr>
                <a:schemeClr val="dk1"/>
              </a:buClr>
              <a:buSzPts val="2400"/>
              <a:buFont typeface="Noto Sans Symbols"/>
              <a:buNone/>
            </a:pPr>
            <a:endParaRPr sz="2400">
              <a:solidFill>
                <a:schemeClr val="hlink"/>
              </a:solidFill>
            </a:endParaRPr>
          </a:p>
        </p:txBody>
      </p:sp>
      <p:sp>
        <p:nvSpPr>
          <p:cNvPr id="409" name="Google Shape;409;p11"/>
          <p:cNvSpPr/>
          <p:nvPr/>
        </p:nvSpPr>
        <p:spPr>
          <a:xfrm>
            <a:off x="381000" y="838201"/>
            <a:ext cx="8458200" cy="503239"/>
          </a:xfrm>
          <a:prstGeom prst="rect">
            <a:avLst/>
          </a:prstGeom>
          <a:noFill/>
          <a:ln>
            <a:noFill/>
          </a:ln>
        </p:spPr>
        <p:txBody>
          <a:bodyPr spcFirstLastPara="1" wrap="square" lIns="91425" tIns="45675" rIns="91425" bIns="45675" anchor="t" anchorCtr="0">
            <a:noAutofit/>
          </a:bodyPr>
          <a:lstStyle/>
          <a:p>
            <a:pPr marL="0" marR="0" lvl="0" indent="0" algn="l" rtl="0">
              <a:lnSpc>
                <a:spcPct val="95000"/>
              </a:lnSpc>
              <a:spcBef>
                <a:spcPts val="0"/>
              </a:spcBef>
              <a:spcAft>
                <a:spcPts val="0"/>
              </a:spcAft>
              <a:buClr>
                <a:srgbClr val="000000"/>
              </a:buClr>
              <a:buSzPts val="2800"/>
              <a:buFont typeface="Arial"/>
              <a:buNone/>
            </a:pPr>
            <a:r>
              <a:rPr lang="en-US" sz="2800" b="1" i="0" u="none" strike="noStrike" cap="none">
                <a:solidFill>
                  <a:srgbClr val="C00000"/>
                </a:solidFill>
                <a:latin typeface="Century Schoolbook"/>
                <a:ea typeface="Century Schoolbook"/>
                <a:cs typeface="Century Schoolbook"/>
                <a:sym typeface="Century Schoolbook"/>
              </a:rPr>
              <a:t>The main issue is in society rather than in the individual</a:t>
            </a:r>
            <a:endParaRPr/>
          </a:p>
        </p:txBody>
      </p:sp>
      <p:sp>
        <p:nvSpPr>
          <p:cNvPr id="410" name="Google Shape;410;p11"/>
          <p:cNvSpPr/>
          <p:nvPr/>
        </p:nvSpPr>
        <p:spPr>
          <a:xfrm>
            <a:off x="4495800" y="5334001"/>
            <a:ext cx="4343400" cy="981075"/>
          </a:xfrm>
          <a:prstGeom prst="rect">
            <a:avLst/>
          </a:prstGeom>
          <a:solidFill>
            <a:srgbClr val="0070C0"/>
          </a:solidFill>
          <a:ln w="9525" cap="flat" cmpd="sng">
            <a:solidFill>
              <a:srgbClr val="A50021"/>
            </a:solidFill>
            <a:prstDash val="solid"/>
            <a:miter lim="800000"/>
            <a:headEnd type="none" w="sm" len="sm"/>
            <a:tailEnd type="none" w="sm" len="sm"/>
          </a:ln>
        </p:spPr>
        <p:txBody>
          <a:bodyPr spcFirstLastPara="1" wrap="square" lIns="91425" tIns="45675" rIns="91425" bIns="45675" anchor="t" anchorCtr="0">
            <a:noAutofit/>
          </a:bodyPr>
          <a:lstStyle/>
          <a:p>
            <a:pPr marL="342900" marR="0" lvl="0" indent="-342900" algn="ctr" rtl="0">
              <a:lnSpc>
                <a:spcPct val="8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    Equal opportunities                  and full participation               in political and social life.</a:t>
            </a:r>
            <a:endParaRPr/>
          </a:p>
        </p:txBody>
      </p:sp>
      <p:pic>
        <p:nvPicPr>
          <p:cNvPr id="411" name="Google Shape;411;p11"/>
          <p:cNvPicPr preferRelativeResize="0"/>
          <p:nvPr/>
        </p:nvPicPr>
        <p:blipFill rotWithShape="1">
          <a:blip r:embed="rId3">
            <a:alphaModFix/>
          </a:blip>
          <a:srcRect/>
          <a:stretch/>
        </p:blipFill>
        <p:spPr>
          <a:xfrm>
            <a:off x="5278643" y="1471713"/>
            <a:ext cx="3207937" cy="37830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2"/>
          <p:cNvSpPr txBox="1"/>
          <p:nvPr/>
        </p:nvSpPr>
        <p:spPr>
          <a:xfrm>
            <a:off x="1295400" y="152402"/>
            <a:ext cx="6400800" cy="584685"/>
          </a:xfrm>
          <a:prstGeom prst="rect">
            <a:avLst/>
          </a:prstGeom>
          <a:solidFill>
            <a:srgbClr val="0070C0"/>
          </a:solidFill>
          <a:ln w="9525" cap="flat" cmpd="sng">
            <a:solidFill>
              <a:srgbClr val="A50021"/>
            </a:solidFill>
            <a:prstDash val="solid"/>
            <a:miter lim="800000"/>
            <a:headEnd type="none" w="sm" len="sm"/>
            <a:tailEnd type="none" w="sm" len="sm"/>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Poverty &amp; Disability</a:t>
            </a:r>
            <a:endParaRPr/>
          </a:p>
        </p:txBody>
      </p:sp>
      <p:pic>
        <p:nvPicPr>
          <p:cNvPr id="417" name="Google Shape;417;p12" descr="H:\My Documents\Post Conflict\Fotos\Kids Cambodia foto Tim Grant.JPG"/>
          <p:cNvPicPr preferRelativeResize="0"/>
          <p:nvPr/>
        </p:nvPicPr>
        <p:blipFill rotWithShape="1">
          <a:blip r:embed="rId3">
            <a:alphaModFix/>
          </a:blip>
          <a:srcRect/>
          <a:stretch/>
        </p:blipFill>
        <p:spPr>
          <a:xfrm>
            <a:off x="914400" y="2330451"/>
            <a:ext cx="7632700" cy="4495800"/>
          </a:xfrm>
          <a:prstGeom prst="rect">
            <a:avLst/>
          </a:prstGeom>
          <a:noFill/>
          <a:ln>
            <a:noFill/>
          </a:ln>
        </p:spPr>
      </p:pic>
      <p:sp>
        <p:nvSpPr>
          <p:cNvPr id="418" name="Google Shape;418;p12"/>
          <p:cNvSpPr txBox="1"/>
          <p:nvPr/>
        </p:nvSpPr>
        <p:spPr>
          <a:xfrm>
            <a:off x="0" y="838200"/>
            <a:ext cx="8534400" cy="1815791"/>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Narrow"/>
                <a:ea typeface="Arial Narrow"/>
                <a:cs typeface="Arial Narrow"/>
                <a:sym typeface="Arial Narrow"/>
              </a:rPr>
              <a:t>WHO estimate approximately 15 percent of world’s population has a disability. This translates into over</a:t>
            </a:r>
            <a:r>
              <a:rPr lang="en-US" sz="2800" b="0" i="0" u="none" strike="noStrike" cap="none">
                <a:solidFill>
                  <a:srgbClr val="FFCC00"/>
                </a:solidFill>
                <a:latin typeface="Arial Narrow"/>
                <a:ea typeface="Arial Narrow"/>
                <a:cs typeface="Arial Narrow"/>
                <a:sym typeface="Arial Narrow"/>
              </a:rPr>
              <a:t> </a:t>
            </a:r>
            <a:r>
              <a:rPr lang="en-US" sz="2800" b="1" i="0" u="none" strike="noStrike" cap="none">
                <a:solidFill>
                  <a:srgbClr val="A50021"/>
                </a:solidFill>
                <a:latin typeface="Arial Narrow"/>
                <a:ea typeface="Arial Narrow"/>
                <a:cs typeface="Arial Narrow"/>
                <a:sym typeface="Arial Narrow"/>
              </a:rPr>
              <a:t>a million people, at least </a:t>
            </a:r>
            <a:r>
              <a:rPr lang="en-US" sz="2800" b="1" i="0" u="sng" strike="noStrike" cap="none">
                <a:solidFill>
                  <a:srgbClr val="A50021"/>
                </a:solidFill>
                <a:latin typeface="Arial Narrow"/>
                <a:ea typeface="Arial Narrow"/>
                <a:cs typeface="Arial Narrow"/>
                <a:sym typeface="Arial Narrow"/>
              </a:rPr>
              <a:t>200 million being children with disabilities </a:t>
            </a:r>
            <a:r>
              <a:rPr lang="en-US" sz="2800" b="1" i="0" u="none" strike="noStrike" cap="none">
                <a:solidFill>
                  <a:srgbClr val="A50021"/>
                </a:solidFill>
                <a:latin typeface="Arial Narrow"/>
                <a:ea typeface="Arial Narrow"/>
                <a:cs typeface="Arial Narrow"/>
                <a:sym typeface="Arial Narrow"/>
              </a:rPr>
              <a:t>(CWD), 80% of them living in developing countries. </a:t>
            </a:r>
            <a:endParaRPr sz="2800" b="0" i="0" u="none" strike="noStrike" cap="none">
              <a:solidFill>
                <a:srgbClr val="FFCC00"/>
              </a:solidFill>
              <a:latin typeface="Arial Narrow"/>
              <a:ea typeface="Arial Narrow"/>
              <a:cs typeface="Arial Narrow"/>
              <a:sym typeface="Arial Narrow"/>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13" descr="This diagram illustrates the vicious circle of poverty and disability.">
            <a:hlinkClick r:id="rId3"/>
          </p:cNvPr>
          <p:cNvPicPr preferRelativeResize="0"/>
          <p:nvPr/>
        </p:nvPicPr>
        <p:blipFill rotWithShape="1">
          <a:blip r:embed="rId4">
            <a:alphaModFix/>
          </a:blip>
          <a:srcRect/>
          <a:stretch/>
        </p:blipFill>
        <p:spPr>
          <a:xfrm>
            <a:off x="1066800" y="609600"/>
            <a:ext cx="7162800" cy="5824539"/>
          </a:xfrm>
          <a:prstGeom prst="rect">
            <a:avLst/>
          </a:prstGeom>
          <a:solidFill>
            <a:srgbClr val="0070C0"/>
          </a:solidFill>
          <a:ln w="9525" cap="flat" cmpd="sng">
            <a:solidFill>
              <a:schemeClr val="lt1"/>
            </a:solidFill>
            <a:prstDash val="solid"/>
            <a:miter lim="800000"/>
            <a:headEnd type="none" w="sm" len="sm"/>
            <a:tailEnd type="none" w="sm" len="sm"/>
          </a:ln>
        </p:spPr>
      </p:pic>
      <p:sp>
        <p:nvSpPr>
          <p:cNvPr id="424" name="Google Shape;424;p13"/>
          <p:cNvSpPr/>
          <p:nvPr/>
        </p:nvSpPr>
        <p:spPr>
          <a:xfrm>
            <a:off x="0" y="6305551"/>
            <a:ext cx="9144000" cy="830906"/>
          </a:xfrm>
          <a:prstGeom prst="rect">
            <a:avLst/>
          </a:prstGeom>
          <a:solidFill>
            <a:srgbClr val="DEDEE2"/>
          </a:solidFill>
          <a:ln w="9525" cap="flat" cmpd="sng">
            <a:solidFill>
              <a:schemeClr val="lt1"/>
            </a:solidFill>
            <a:prstDash val="solid"/>
            <a:round/>
            <a:headEnd type="none" w="sm" len="sm"/>
            <a:tailEnd type="none" w="sm" len="sm"/>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Narrow"/>
                <a:ea typeface="Arial Narrow"/>
                <a:cs typeface="Arial Narrow"/>
                <a:sym typeface="Arial Narrow"/>
              </a:rPr>
              <a:t>Poverty not only from </a:t>
            </a:r>
            <a:r>
              <a:rPr lang="en-US" sz="2400" b="1" i="0" u="none" strike="noStrike" cap="none">
                <a:solidFill>
                  <a:srgbClr val="A50021"/>
                </a:solidFill>
                <a:latin typeface="Arial Narrow"/>
                <a:ea typeface="Arial Narrow"/>
                <a:cs typeface="Arial Narrow"/>
                <a:sym typeface="Arial Narrow"/>
              </a:rPr>
              <a:t>economic perspective</a:t>
            </a:r>
            <a:r>
              <a:rPr lang="en-US" sz="2400" b="0" i="0" u="none" strike="noStrike" cap="none">
                <a:solidFill>
                  <a:schemeClr val="dk1"/>
                </a:solidFill>
                <a:latin typeface="Arial Narrow"/>
                <a:ea typeface="Arial Narrow"/>
                <a:cs typeface="Arial Narrow"/>
                <a:sym typeface="Arial Narrow"/>
              </a:rPr>
              <a:t>,                                                    but </a:t>
            </a:r>
            <a:r>
              <a:rPr lang="en-US" sz="2400" b="1" i="0" u="none" strike="noStrike" cap="none">
                <a:solidFill>
                  <a:srgbClr val="A50021"/>
                </a:solidFill>
                <a:latin typeface="Arial Narrow"/>
                <a:ea typeface="Arial Narrow"/>
                <a:cs typeface="Arial Narrow"/>
                <a:sym typeface="Arial Narrow"/>
              </a:rPr>
              <a:t>social exclusion and powerlessness</a:t>
            </a:r>
            <a:endParaRPr/>
          </a:p>
        </p:txBody>
      </p:sp>
      <p:sp>
        <p:nvSpPr>
          <p:cNvPr id="425" name="Google Shape;425;p13"/>
          <p:cNvSpPr txBox="1"/>
          <p:nvPr/>
        </p:nvSpPr>
        <p:spPr>
          <a:xfrm>
            <a:off x="914400" y="76202"/>
            <a:ext cx="7315200" cy="584685"/>
          </a:xfrm>
          <a:prstGeom prst="rect">
            <a:avLst/>
          </a:prstGeom>
          <a:solidFill>
            <a:srgbClr val="0070C0"/>
          </a:solidFill>
          <a:ln w="9525" cap="flat" cmpd="sng">
            <a:solidFill>
              <a:srgbClr val="A50021"/>
            </a:solidFill>
            <a:prstDash val="solid"/>
            <a:miter lim="800000"/>
            <a:headEnd type="none" w="sm" len="sm"/>
            <a:tailEnd type="none" w="sm" len="sm"/>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Narrow"/>
                <a:ea typeface="Arial Narrow"/>
                <a:cs typeface="Arial Narrow"/>
                <a:sym typeface="Arial Narrow"/>
              </a:rPr>
              <a:t>Vicious cycle between poverty and disability</a:t>
            </a:r>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14"/>
          <p:cNvPicPr preferRelativeResize="0"/>
          <p:nvPr/>
        </p:nvPicPr>
        <p:blipFill rotWithShape="1">
          <a:blip r:embed="rId3">
            <a:alphaModFix/>
          </a:blip>
          <a:srcRect/>
          <a:stretch/>
        </p:blipFill>
        <p:spPr>
          <a:xfrm>
            <a:off x="381002" y="457200"/>
            <a:ext cx="8302625" cy="6400800"/>
          </a:xfrm>
          <a:prstGeom prst="rect">
            <a:avLst/>
          </a:prstGeom>
          <a:noFill/>
          <a:ln>
            <a:noFill/>
          </a:ln>
        </p:spPr>
      </p:pic>
      <p:sp>
        <p:nvSpPr>
          <p:cNvPr id="431" name="Google Shape;431;p14"/>
          <p:cNvSpPr/>
          <p:nvPr/>
        </p:nvSpPr>
        <p:spPr>
          <a:xfrm>
            <a:off x="0" y="801688"/>
            <a:ext cx="9144000" cy="830906"/>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A50021"/>
                </a:solidFill>
                <a:latin typeface="Arial Narrow"/>
                <a:ea typeface="Arial Narrow"/>
                <a:cs typeface="Arial Narrow"/>
                <a:sym typeface="Arial Narrow"/>
              </a:rPr>
              <a:t>About 80% of disabilities have causes associated to poverty.</a:t>
            </a:r>
            <a:r>
              <a:rPr lang="en-US" sz="2400" b="1" i="0" u="none" strike="noStrike" cap="none">
                <a:solidFill>
                  <a:srgbClr val="FFCC00"/>
                </a:solidFill>
                <a:latin typeface="Arial Narrow"/>
                <a:ea typeface="Arial Narrow"/>
                <a:cs typeface="Arial Narrow"/>
                <a:sym typeface="Arial Narrow"/>
              </a:rPr>
              <a:t>                     </a:t>
            </a:r>
            <a:r>
              <a:rPr lang="en-US" sz="2400" b="0" i="0" u="none" strike="noStrike" cap="none">
                <a:solidFill>
                  <a:schemeClr val="dk1"/>
                </a:solidFill>
                <a:latin typeface="Arial Narrow"/>
                <a:ea typeface="Arial Narrow"/>
                <a:cs typeface="Arial Narrow"/>
                <a:sym typeface="Arial Narrow"/>
              </a:rPr>
              <a:t>An estimated 130 million people globally acquired a disability due to malnutrition.  </a:t>
            </a:r>
            <a:endParaRPr/>
          </a:p>
        </p:txBody>
      </p:sp>
      <p:sp>
        <p:nvSpPr>
          <p:cNvPr id="432" name="Google Shape;432;p14"/>
          <p:cNvSpPr txBox="1"/>
          <p:nvPr/>
        </p:nvSpPr>
        <p:spPr>
          <a:xfrm>
            <a:off x="1295400" y="152402"/>
            <a:ext cx="6400800" cy="584685"/>
          </a:xfrm>
          <a:prstGeom prst="rect">
            <a:avLst/>
          </a:prstGeom>
          <a:solidFill>
            <a:srgbClr val="0070C0"/>
          </a:solidFill>
          <a:ln w="9525" cap="flat" cmpd="sng">
            <a:solidFill>
              <a:srgbClr val="A50021"/>
            </a:solidFill>
            <a:prstDash val="solid"/>
            <a:miter lim="800000"/>
            <a:headEnd type="none" w="sm" len="sm"/>
            <a:tailEnd type="none" w="sm" len="sm"/>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Causes of Impairments</a:t>
            </a: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4"/>
          <p:cNvSpPr txBox="1">
            <a:spLocks noGrp="1"/>
          </p:cNvSpPr>
          <p:nvPr>
            <p:ph type="title"/>
          </p:nvPr>
        </p:nvSpPr>
        <p:spPr>
          <a:xfrm>
            <a:off x="685800" y="152400"/>
            <a:ext cx="7772400" cy="457200"/>
          </a:xfrm>
          <a:prstGeom prst="rect">
            <a:avLst/>
          </a:prstGeom>
          <a:solidFill>
            <a:srgbClr val="0070C0"/>
          </a:solidFill>
          <a:ln w="9525" cap="flat" cmpd="sng">
            <a:solidFill>
              <a:srgbClr val="A50021"/>
            </a:solidFill>
            <a:prstDash val="solid"/>
            <a:round/>
            <a:headEnd type="none" w="sm" len="sm"/>
            <a:tailEnd type="none" w="sm" len="sm"/>
          </a:ln>
        </p:spPr>
        <p:txBody>
          <a:bodyPr spcFirstLastPara="1" wrap="square" lIns="91425" tIns="45675" rIns="91425" bIns="45675" anchor="t" anchorCtr="0">
            <a:normAutofit fontScale="90000"/>
          </a:bodyPr>
          <a:lstStyle/>
          <a:p>
            <a:pPr marL="0" lvl="0" indent="0" algn="l" rtl="0">
              <a:lnSpc>
                <a:spcPct val="99000"/>
              </a:lnSpc>
              <a:spcBef>
                <a:spcPts val="0"/>
              </a:spcBef>
              <a:spcAft>
                <a:spcPts val="0"/>
              </a:spcAft>
              <a:buClr>
                <a:schemeClr val="lt1"/>
              </a:buClr>
              <a:buSzPct val="111111"/>
              <a:buFont typeface="Arial Narrow"/>
              <a:buNone/>
            </a:pPr>
            <a:r>
              <a:rPr lang="en-US" sz="3240" b="1">
                <a:solidFill>
                  <a:schemeClr val="lt1"/>
                </a:solidFill>
                <a:latin typeface="Arial Narrow"/>
                <a:ea typeface="Arial Narrow"/>
                <a:cs typeface="Arial Narrow"/>
                <a:sym typeface="Arial Narrow"/>
              </a:rPr>
              <a:t>Disability and Education</a:t>
            </a:r>
            <a:endParaRPr sz="3240" b="1">
              <a:solidFill>
                <a:schemeClr val="lt1"/>
              </a:solidFill>
              <a:latin typeface="Arial Narrow"/>
              <a:ea typeface="Arial Narrow"/>
              <a:cs typeface="Arial Narrow"/>
              <a:sym typeface="Arial Narrow"/>
            </a:endParaRPr>
          </a:p>
        </p:txBody>
      </p:sp>
      <p:sp>
        <p:nvSpPr>
          <p:cNvPr id="525" name="Google Shape;525;p24"/>
          <p:cNvSpPr txBox="1">
            <a:spLocks noGrp="1"/>
          </p:cNvSpPr>
          <p:nvPr>
            <p:ph idx="1"/>
          </p:nvPr>
        </p:nvSpPr>
        <p:spPr>
          <a:xfrm>
            <a:off x="304800" y="1933731"/>
            <a:ext cx="4800600" cy="3324070"/>
          </a:xfrm>
          <a:prstGeom prst="rect">
            <a:avLst/>
          </a:prstGeom>
          <a:noFill/>
          <a:ln>
            <a:noFill/>
          </a:ln>
        </p:spPr>
        <p:txBody>
          <a:bodyPr spcFirstLastPara="1" wrap="square" lIns="91425" tIns="45675" rIns="91425" bIns="45675" anchor="t" anchorCtr="0">
            <a:normAutofit fontScale="92500" lnSpcReduction="10000"/>
          </a:bodyPr>
          <a:lstStyle/>
          <a:p>
            <a:pPr marL="0" lvl="0" indent="0" algn="just" rtl="0">
              <a:lnSpc>
                <a:spcPct val="90000"/>
              </a:lnSpc>
              <a:spcBef>
                <a:spcPts val="0"/>
              </a:spcBef>
              <a:spcAft>
                <a:spcPts val="0"/>
              </a:spcAft>
              <a:buClr>
                <a:srgbClr val="464B56"/>
              </a:buClr>
              <a:buSzPts val="2800"/>
              <a:buFont typeface="Arial"/>
              <a:buNone/>
            </a:pPr>
            <a:r>
              <a:rPr lang="en-US" sz="2800" dirty="0">
                <a:latin typeface="Arial Narrow"/>
                <a:ea typeface="Arial Narrow"/>
                <a:cs typeface="Arial Narrow"/>
                <a:sym typeface="Arial Narrow"/>
              </a:rPr>
              <a:t>Estimated </a:t>
            </a:r>
            <a:r>
              <a:rPr lang="en-US" sz="2800" b="1" dirty="0">
                <a:solidFill>
                  <a:srgbClr val="A50021"/>
                </a:solidFill>
                <a:latin typeface="Arial Narrow"/>
                <a:ea typeface="Arial Narrow"/>
                <a:cs typeface="Arial Narrow"/>
                <a:sym typeface="Arial Narrow"/>
              </a:rPr>
              <a:t>40 million of 115 million </a:t>
            </a:r>
            <a:r>
              <a:rPr lang="en-US" sz="2800" dirty="0">
                <a:solidFill>
                  <a:srgbClr val="A50021"/>
                </a:solidFill>
                <a:latin typeface="Arial Narrow"/>
                <a:ea typeface="Arial Narrow"/>
                <a:cs typeface="Arial Narrow"/>
                <a:sym typeface="Arial Narrow"/>
              </a:rPr>
              <a:t>out-of-school children have disabilities.</a:t>
            </a:r>
            <a:r>
              <a:rPr lang="en-US" sz="2800" dirty="0">
                <a:latin typeface="Arial Narrow"/>
                <a:ea typeface="Arial Narrow"/>
                <a:cs typeface="Arial Narrow"/>
                <a:sym typeface="Arial Narrow"/>
              </a:rPr>
              <a:t> </a:t>
            </a:r>
            <a:endParaRPr/>
          </a:p>
          <a:p>
            <a:pPr marL="0" lvl="0" indent="0" algn="just" rtl="0">
              <a:lnSpc>
                <a:spcPct val="90000"/>
              </a:lnSpc>
              <a:spcBef>
                <a:spcPts val="930"/>
              </a:spcBef>
              <a:spcAft>
                <a:spcPts val="0"/>
              </a:spcAft>
              <a:buClr>
                <a:srgbClr val="464B56"/>
              </a:buClr>
              <a:buSzPts val="2800"/>
              <a:buFont typeface="Arial"/>
              <a:buNone/>
            </a:pPr>
            <a:endParaRPr sz="2800">
              <a:solidFill>
                <a:srgbClr val="000000"/>
              </a:solidFill>
              <a:latin typeface="Arial Narrow"/>
              <a:ea typeface="Arial Narrow"/>
              <a:cs typeface="Arial Narrow"/>
              <a:sym typeface="Arial Narrow"/>
            </a:endParaRPr>
          </a:p>
          <a:p>
            <a:pPr marL="0" lvl="0" indent="0" algn="just" rtl="0">
              <a:lnSpc>
                <a:spcPct val="90000"/>
              </a:lnSpc>
              <a:spcBef>
                <a:spcPts val="930"/>
              </a:spcBef>
              <a:spcAft>
                <a:spcPts val="0"/>
              </a:spcAft>
              <a:buClr>
                <a:srgbClr val="000000"/>
              </a:buClr>
              <a:buSzPts val="2800"/>
              <a:buFont typeface="Arial"/>
              <a:buNone/>
            </a:pPr>
            <a:r>
              <a:rPr lang="en-US" sz="2800" dirty="0">
                <a:solidFill>
                  <a:srgbClr val="000000"/>
                </a:solidFill>
                <a:latin typeface="Arial Narrow"/>
                <a:ea typeface="Arial Narrow"/>
                <a:cs typeface="Arial Narrow"/>
                <a:sym typeface="Arial Narrow"/>
              </a:rPr>
              <a:t>UNESCO: </a:t>
            </a:r>
            <a:r>
              <a:rPr lang="en-US" sz="2800" dirty="0">
                <a:solidFill>
                  <a:srgbClr val="A50021"/>
                </a:solidFill>
                <a:latin typeface="Arial Narrow"/>
                <a:ea typeface="Arial Narrow"/>
                <a:cs typeface="Arial Narrow"/>
                <a:sym typeface="Arial Narrow"/>
              </a:rPr>
              <a:t>90% of children with disabilities in developing countries do not attend school</a:t>
            </a:r>
            <a:r>
              <a:rPr lang="en-US" sz="2800" dirty="0">
                <a:solidFill>
                  <a:srgbClr val="000000"/>
                </a:solidFill>
                <a:latin typeface="Arial Narrow"/>
                <a:ea typeface="Arial Narrow"/>
                <a:cs typeface="Arial Narrow"/>
                <a:sym typeface="Arial Narrow"/>
              </a:rPr>
              <a:t>; therefore absent in school data sets, and invisible on national policy agenda.</a:t>
            </a:r>
            <a:r>
              <a:rPr lang="en-US" sz="2800" dirty="0">
                <a:latin typeface="Arial Narrow"/>
                <a:ea typeface="Arial Narrow"/>
                <a:cs typeface="Arial Narrow"/>
                <a:sym typeface="Arial Narrow"/>
              </a:rPr>
              <a:t>	</a:t>
            </a:r>
            <a:endParaRPr sz="2800">
              <a:solidFill>
                <a:srgbClr val="A50021"/>
              </a:solidFill>
              <a:latin typeface="Arial Narrow"/>
              <a:ea typeface="Arial Narrow"/>
              <a:cs typeface="Arial Narrow"/>
              <a:sym typeface="Arial Narrow"/>
            </a:endParaRPr>
          </a:p>
        </p:txBody>
      </p:sp>
      <p:pic>
        <p:nvPicPr>
          <p:cNvPr id="526" name="Google Shape;526;p24" descr="H:\My Documents\My Pictures\Cartoons and art\Art &amp; pictures\MDCs menino escola.JPG"/>
          <p:cNvPicPr preferRelativeResize="0"/>
          <p:nvPr/>
        </p:nvPicPr>
        <p:blipFill rotWithShape="1">
          <a:blip r:embed="rId3">
            <a:alphaModFix/>
          </a:blip>
          <a:srcRect/>
          <a:stretch/>
        </p:blipFill>
        <p:spPr>
          <a:xfrm>
            <a:off x="5365750" y="1143000"/>
            <a:ext cx="3168650" cy="4267200"/>
          </a:xfrm>
          <a:prstGeom prst="rect">
            <a:avLst/>
          </a:prstGeom>
          <a:noFill/>
          <a:ln>
            <a:noFill/>
          </a:ln>
        </p:spPr>
      </p:pic>
      <p:sp>
        <p:nvSpPr>
          <p:cNvPr id="527" name="Google Shape;527;p24"/>
          <p:cNvSpPr/>
          <p:nvPr/>
        </p:nvSpPr>
        <p:spPr>
          <a:xfrm>
            <a:off x="304800" y="5486402"/>
            <a:ext cx="8305800" cy="867839"/>
          </a:xfrm>
          <a:prstGeom prst="rect">
            <a:avLst/>
          </a:prstGeom>
          <a:noFill/>
          <a:ln>
            <a:noFill/>
          </a:ln>
        </p:spPr>
        <p:txBody>
          <a:bodyPr spcFirstLastPara="1" wrap="square" lIns="91425" tIns="45675" rIns="91425" bIns="45675" anchor="t" anchorCtr="0">
            <a:spAutoFit/>
          </a:bodyPr>
          <a:lstStyle/>
          <a:p>
            <a:pPr marL="0" marR="0" lvl="0" indent="0" algn="just" rtl="0">
              <a:lnSpc>
                <a:spcPct val="90000"/>
              </a:lnSpc>
              <a:spcBef>
                <a:spcPts val="0"/>
              </a:spcBef>
              <a:spcAft>
                <a:spcPts val="0"/>
              </a:spcAft>
              <a:buClr>
                <a:srgbClr val="000000"/>
              </a:buClr>
              <a:buSzPts val="2800"/>
              <a:buFont typeface="Arial"/>
              <a:buNone/>
            </a:pPr>
            <a:r>
              <a:rPr lang="en-US" sz="2800" b="0" i="0" u="none" strike="noStrike" cap="none">
                <a:solidFill>
                  <a:schemeClr val="dk1"/>
                </a:solidFill>
                <a:latin typeface="Arial Narrow"/>
                <a:ea typeface="Arial Narrow"/>
                <a:cs typeface="Arial Narrow"/>
                <a:sym typeface="Arial Narrow"/>
              </a:rPr>
              <a:t>Estimated </a:t>
            </a:r>
            <a:r>
              <a:rPr lang="en-US" sz="2800" b="0" i="0" u="none" strike="noStrike" cap="none">
                <a:solidFill>
                  <a:srgbClr val="A50021"/>
                </a:solidFill>
                <a:latin typeface="Arial Narrow"/>
                <a:ea typeface="Arial Narrow"/>
                <a:cs typeface="Arial Narrow"/>
                <a:sym typeface="Arial Narrow"/>
              </a:rPr>
              <a:t>30% of world’s children who live on the street are children with disabilities.	</a:t>
            </a:r>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sz="5400" dirty="0" smtClean="0"/>
              <a:t>Disability related Laws</a:t>
            </a:r>
            <a:endParaRPr lang="en-IN" sz="5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5"/>
          <p:cNvSpPr txBox="1">
            <a:spLocks noGrp="1"/>
          </p:cNvSpPr>
          <p:nvPr>
            <p:ph type="title"/>
          </p:nvPr>
        </p:nvSpPr>
        <p:spPr>
          <a:prstGeom prst="rect">
            <a:avLst/>
          </a:prstGeom>
          <a:noFill/>
          <a:ln>
            <a:noFill/>
          </a:ln>
        </p:spPr>
        <p:txBody>
          <a:bodyPr spcFirstLastPara="1" wrap="square" lIns="91425" tIns="45675" rIns="91425" bIns="45675" anchor="ctr" anchorCtr="0">
            <a:normAutofit fontScale="90000"/>
          </a:bodyPr>
          <a:lstStyle/>
          <a:p>
            <a:pPr marL="0" lvl="0" indent="0" algn="l" rtl="0">
              <a:spcBef>
                <a:spcPts val="0"/>
              </a:spcBef>
              <a:spcAft>
                <a:spcPts val="0"/>
              </a:spcAft>
              <a:buClr>
                <a:schemeClr val="lt1"/>
              </a:buClr>
              <a:buSzPts val="5400"/>
              <a:buFont typeface="Calibri"/>
              <a:buNone/>
            </a:pPr>
            <a:r>
              <a:rPr lang="en-US" sz="5400" b="1">
                <a:solidFill>
                  <a:schemeClr val="lt1"/>
                </a:solidFill>
              </a:rPr>
              <a:t>Prelude</a:t>
            </a:r>
            <a:endParaRPr sz="5400" b="1">
              <a:solidFill>
                <a:schemeClr val="lt1"/>
              </a:solidFill>
            </a:endParaRPr>
          </a:p>
        </p:txBody>
      </p:sp>
      <p:sp>
        <p:nvSpPr>
          <p:cNvPr id="534" name="Google Shape;534;p25"/>
          <p:cNvSpPr txBox="1">
            <a:spLocks noGrp="1"/>
          </p:cNvSpPr>
          <p:nvPr>
            <p:ph idx="1"/>
          </p:nvPr>
        </p:nvSpPr>
        <p:spPr>
          <a:prstGeom prst="rect">
            <a:avLst/>
          </a:prstGeom>
          <a:noFill/>
          <a:ln>
            <a:noFill/>
          </a:ln>
        </p:spPr>
        <p:txBody>
          <a:bodyPr spcFirstLastPara="1" wrap="square" lIns="91425" tIns="45675" rIns="91425" bIns="45675" anchor="t" anchorCtr="0">
            <a:normAutofit/>
          </a:bodyPr>
          <a:lstStyle/>
          <a:p>
            <a:pPr marL="342900" lvl="0" indent="-342900" algn="l" rtl="0">
              <a:lnSpc>
                <a:spcPct val="80000"/>
              </a:lnSpc>
              <a:spcBef>
                <a:spcPts val="0"/>
              </a:spcBef>
              <a:spcAft>
                <a:spcPts val="0"/>
              </a:spcAft>
              <a:buClr>
                <a:srgbClr val="FFFF00"/>
              </a:buClr>
              <a:buSzPts val="3700"/>
              <a:buChar char="•"/>
            </a:pPr>
            <a:r>
              <a:rPr lang="en-US" sz="3700">
                <a:solidFill>
                  <a:srgbClr val="002060"/>
                </a:solidFill>
              </a:rPr>
              <a:t>India signed and ratified the UNCRPD in 2007, the process of enacting a new legislation in place of the Persons with Disabilities Act, 1995 (PWD Act, 1995) began in 2010 to make it compliant with the UNCRPD</a:t>
            </a:r>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6"/>
          <p:cNvSpPr txBox="1">
            <a:spLocks noGrp="1"/>
          </p:cNvSpPr>
          <p:nvPr>
            <p:ph type="title"/>
          </p:nvPr>
        </p:nvSpPr>
        <p:spPr>
          <a:xfrm>
            <a:off x="2123049" y="225083"/>
            <a:ext cx="8229600" cy="1143000"/>
          </a:xfrm>
          <a:prstGeom prst="rect">
            <a:avLst/>
          </a:prstGeom>
          <a:noFill/>
          <a:ln>
            <a:noFill/>
          </a:ln>
        </p:spPr>
        <p:txBody>
          <a:bodyPr spcFirstLastPara="1" wrap="square" lIns="91425" tIns="45675" rIns="91425" bIns="45675" anchor="ctr" anchorCtr="0">
            <a:normAutofit/>
          </a:bodyPr>
          <a:lstStyle/>
          <a:p>
            <a:pPr marL="0" lvl="0" indent="0" algn="l" rtl="0">
              <a:spcBef>
                <a:spcPts val="0"/>
              </a:spcBef>
              <a:spcAft>
                <a:spcPts val="0"/>
              </a:spcAft>
              <a:buClr>
                <a:srgbClr val="FABF8E"/>
              </a:buClr>
              <a:buSzPts val="3600"/>
              <a:buFont typeface="Calibri"/>
              <a:buNone/>
            </a:pPr>
            <a:r>
              <a:rPr lang="en-US"/>
              <a:t>PWD ACT</a:t>
            </a:r>
            <a:endParaRPr/>
          </a:p>
        </p:txBody>
      </p:sp>
      <p:sp>
        <p:nvSpPr>
          <p:cNvPr id="541" name="Google Shape;541;p26"/>
          <p:cNvSpPr txBox="1">
            <a:spLocks noGrp="1"/>
          </p:cNvSpPr>
          <p:nvPr>
            <p:ph idx="1"/>
          </p:nvPr>
        </p:nvSpPr>
        <p:spPr>
          <a:xfrm>
            <a:off x="457200" y="1899140"/>
            <a:ext cx="8229600" cy="4227025"/>
          </a:xfrm>
          <a:prstGeom prst="rect">
            <a:avLst/>
          </a:prstGeom>
          <a:noFill/>
          <a:ln>
            <a:noFill/>
          </a:ln>
        </p:spPr>
        <p:txBody>
          <a:bodyPr spcFirstLastPara="1" wrap="square" lIns="91425" tIns="45675" rIns="91425" bIns="45675" anchor="t" anchorCtr="0">
            <a:normAutofit/>
          </a:bodyPr>
          <a:lstStyle/>
          <a:p>
            <a:pPr marL="342900" lvl="0" indent="-342900" algn="l" rtl="0">
              <a:spcBef>
                <a:spcPts val="0"/>
              </a:spcBef>
              <a:spcAft>
                <a:spcPts val="0"/>
              </a:spcAft>
              <a:buClr>
                <a:srgbClr val="FFFF00"/>
              </a:buClr>
              <a:buSzPts val="2800"/>
              <a:buChar char="•"/>
            </a:pPr>
            <a:r>
              <a:rPr lang="en-US">
                <a:solidFill>
                  <a:srgbClr val="3F3151"/>
                </a:solidFill>
              </a:rPr>
              <a:t>The PWD (Equal Opportunities, Protection of Rights, and Full Participations) Act, 1995 was enacted to give an effect to the “Proclamation on the</a:t>
            </a:r>
            <a:endParaRPr/>
          </a:p>
          <a:p>
            <a:pPr marL="342900" lvl="0" indent="-342900" algn="ctr" rtl="0">
              <a:spcBef>
                <a:spcPts val="800"/>
              </a:spcBef>
              <a:spcAft>
                <a:spcPts val="0"/>
              </a:spcAft>
              <a:buClr>
                <a:schemeClr val="accent3"/>
              </a:buClr>
              <a:buSzPts val="4000"/>
              <a:buNone/>
            </a:pPr>
            <a:r>
              <a:rPr lang="en-US" sz="4000" b="1">
                <a:solidFill>
                  <a:srgbClr val="3F3151"/>
                </a:solidFill>
              </a:rPr>
              <a:t>“</a:t>
            </a:r>
            <a:r>
              <a:rPr lang="en-US" sz="4000">
                <a:solidFill>
                  <a:srgbClr val="3F3151"/>
                </a:solidFill>
              </a:rPr>
              <a:t>Full Participation and Equality of the People”</a:t>
            </a:r>
            <a:endParaRPr/>
          </a:p>
          <a:p>
            <a:pPr marL="342900" lvl="0" indent="-342900" algn="l" rtl="0">
              <a:spcBef>
                <a:spcPts val="800"/>
              </a:spcBef>
              <a:spcAft>
                <a:spcPts val="0"/>
              </a:spcAft>
              <a:buClr>
                <a:schemeClr val="lt1"/>
              </a:buClr>
              <a:buSzPts val="4000"/>
              <a:buNone/>
            </a:pPr>
            <a:r>
              <a:rPr lang="en-US" sz="4000">
                <a:solidFill>
                  <a:srgbClr val="3F3151"/>
                </a:solidFill>
              </a:rPr>
              <a:t> </a:t>
            </a:r>
            <a:r>
              <a:rPr lang="en-US">
                <a:solidFill>
                  <a:srgbClr val="3F3151"/>
                </a:solidFill>
              </a:rPr>
              <a:t>with Disabilities in the Asian and Pacific Region.</a:t>
            </a:r>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7"/>
          <p:cNvSpPr/>
          <p:nvPr/>
        </p:nvSpPr>
        <p:spPr>
          <a:xfrm>
            <a:off x="228600" y="1547447"/>
            <a:ext cx="8458200" cy="5078222"/>
          </a:xfrm>
          <a:prstGeom prst="rect">
            <a:avLst/>
          </a:prstGeom>
          <a:noFill/>
          <a:ln>
            <a:noFill/>
          </a:ln>
        </p:spPr>
        <p:txBody>
          <a:bodyPr spcFirstLastPara="1" wrap="square" lIns="91425" tIns="45675" rIns="91425" bIns="4567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F3151"/>
                </a:solidFill>
                <a:latin typeface="Calibri"/>
                <a:ea typeface="Calibri"/>
                <a:cs typeface="Calibri"/>
                <a:sym typeface="Calibri"/>
              </a:rPr>
              <a:t>The PWD Act listed seven conditions of disabilities, which were </a:t>
            </a:r>
            <a:endParaRPr sz="36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F3151"/>
                </a:solidFill>
                <a:latin typeface="Calibri"/>
                <a:ea typeface="Calibri"/>
                <a:cs typeface="Calibri"/>
                <a:sym typeface="Calibri"/>
              </a:rPr>
              <a:t>blindness, </a:t>
            </a:r>
            <a:endParaRPr sz="36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F3151"/>
                </a:solidFill>
                <a:latin typeface="Calibri"/>
                <a:ea typeface="Calibri"/>
                <a:cs typeface="Calibri"/>
                <a:sym typeface="Calibri"/>
              </a:rPr>
              <a:t>low vision, </a:t>
            </a:r>
            <a:endParaRPr sz="36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F3151"/>
                </a:solidFill>
                <a:latin typeface="Calibri"/>
                <a:ea typeface="Calibri"/>
                <a:cs typeface="Calibri"/>
                <a:sym typeface="Calibri"/>
              </a:rPr>
              <a:t>leprosy cured, </a:t>
            </a:r>
            <a:endParaRPr sz="36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F3151"/>
                </a:solidFill>
                <a:latin typeface="Calibri"/>
                <a:ea typeface="Calibri"/>
                <a:cs typeface="Calibri"/>
                <a:sym typeface="Calibri"/>
              </a:rPr>
              <a:t>hearing impairment, </a:t>
            </a:r>
            <a:endParaRPr sz="36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F3151"/>
                </a:solidFill>
                <a:latin typeface="Calibri"/>
                <a:ea typeface="Calibri"/>
                <a:cs typeface="Calibri"/>
                <a:sym typeface="Calibri"/>
              </a:rPr>
              <a:t>locomotor disability,</a:t>
            </a:r>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F3151"/>
                </a:solidFill>
                <a:latin typeface="Calibri"/>
                <a:ea typeface="Calibri"/>
                <a:cs typeface="Calibri"/>
                <a:sym typeface="Calibri"/>
              </a:rPr>
              <a:t> mental retardation, and</a:t>
            </a:r>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F3151"/>
                </a:solidFill>
                <a:latin typeface="Calibri"/>
                <a:ea typeface="Calibri"/>
                <a:cs typeface="Calibri"/>
                <a:sym typeface="Calibri"/>
              </a:rPr>
              <a:t> mental illness</a:t>
            </a:r>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8"/>
          <p:cNvSpPr txBox="1">
            <a:spLocks noGrp="1"/>
          </p:cNvSpPr>
          <p:nvPr>
            <p:ph type="body" idx="4294967295"/>
          </p:nvPr>
        </p:nvSpPr>
        <p:spPr>
          <a:xfrm>
            <a:off x="914400" y="1801813"/>
            <a:ext cx="8229600" cy="4525962"/>
          </a:xfrm>
          <a:prstGeom prst="rect">
            <a:avLst/>
          </a:prstGeom>
          <a:no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lt1"/>
              </a:buClr>
              <a:buSzPts val="3200"/>
              <a:buNone/>
            </a:pPr>
            <a:r>
              <a:rPr lang="en-US">
                <a:solidFill>
                  <a:srgbClr val="002060"/>
                </a:solidFill>
              </a:rPr>
              <a:t>After series of consultation meetings and drafting process, the </a:t>
            </a:r>
            <a:endParaRPr>
              <a:solidFill>
                <a:srgbClr val="002060"/>
              </a:solidFill>
            </a:endParaRPr>
          </a:p>
          <a:p>
            <a:pPr marL="342900" lvl="0" indent="-342900" algn="l" rtl="0">
              <a:spcBef>
                <a:spcPts val="880"/>
              </a:spcBef>
              <a:spcAft>
                <a:spcPts val="0"/>
              </a:spcAft>
              <a:buClr>
                <a:schemeClr val="lt1"/>
              </a:buClr>
              <a:buSzPts val="4400"/>
              <a:buNone/>
            </a:pPr>
            <a:r>
              <a:rPr lang="en-US" sz="4400">
                <a:solidFill>
                  <a:srgbClr val="002060"/>
                </a:solidFill>
              </a:rPr>
              <a:t>       Rights of PWD Act, 2016 </a:t>
            </a:r>
            <a:endParaRPr sz="4400">
              <a:solidFill>
                <a:srgbClr val="002060"/>
              </a:solidFill>
            </a:endParaRPr>
          </a:p>
          <a:p>
            <a:pPr marL="342900" lvl="0" indent="-342900" algn="l" rtl="0">
              <a:spcBef>
                <a:spcPts val="880"/>
              </a:spcBef>
              <a:spcAft>
                <a:spcPts val="0"/>
              </a:spcAft>
              <a:buClr>
                <a:schemeClr val="lt1"/>
              </a:buClr>
              <a:buSzPts val="4400"/>
              <a:buNone/>
            </a:pPr>
            <a:r>
              <a:rPr lang="en-US" sz="4400">
                <a:solidFill>
                  <a:srgbClr val="002060"/>
                </a:solidFill>
              </a:rPr>
              <a:t>(RPWD Act, 2016)</a:t>
            </a:r>
            <a:endParaRPr/>
          </a:p>
          <a:p>
            <a:pPr marL="342900" lvl="0" indent="-342900" algn="l" rtl="0">
              <a:spcBef>
                <a:spcPts val="640"/>
              </a:spcBef>
              <a:spcAft>
                <a:spcPts val="0"/>
              </a:spcAft>
              <a:buClr>
                <a:schemeClr val="lt1"/>
              </a:buClr>
              <a:buSzPts val="3200"/>
              <a:buNone/>
            </a:pPr>
            <a:r>
              <a:rPr lang="en-US">
                <a:solidFill>
                  <a:srgbClr val="002060"/>
                </a:solidFill>
              </a:rPr>
              <a:t> was passed by both the houses of the Parliament. It was notified on December 28, 2016 after receiving the presidential assent.</a:t>
            </a:r>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
          <p:cNvSpPr txBox="1">
            <a:spLocks noGrp="1"/>
          </p:cNvSpPr>
          <p:nvPr>
            <p:ph type="title"/>
          </p:nvPr>
        </p:nvSpPr>
        <p:spPr>
          <a:xfrm>
            <a:off x="2209800" y="1"/>
            <a:ext cx="6577928" cy="1560716"/>
          </a:xfrm>
          <a:prstGeom prst="rect">
            <a:avLst/>
          </a:prstGeom>
          <a:noFill/>
          <a:ln>
            <a:noFill/>
          </a:ln>
        </p:spPr>
        <p:txBody>
          <a:bodyPr spcFirstLastPara="1" wrap="square" lIns="91425" tIns="45675" rIns="91425" bIns="45675" anchor="t" anchorCtr="0">
            <a:normAutofit/>
          </a:bodyPr>
          <a:lstStyle/>
          <a:p>
            <a:pPr marL="0" lvl="0" indent="0" algn="l" rtl="0">
              <a:lnSpc>
                <a:spcPct val="99000"/>
              </a:lnSpc>
              <a:spcBef>
                <a:spcPts val="0"/>
              </a:spcBef>
              <a:spcAft>
                <a:spcPts val="0"/>
              </a:spcAft>
              <a:buClr>
                <a:srgbClr val="FF0000"/>
              </a:buClr>
              <a:buSzPts val="4400"/>
              <a:buFont typeface="Century Schoolbook"/>
              <a:buNone/>
            </a:pPr>
            <a:r>
              <a:rPr lang="en-US" b="1">
                <a:solidFill>
                  <a:srgbClr val="FF0000"/>
                </a:solidFill>
              </a:rPr>
              <a:t>Objective</a:t>
            </a:r>
            <a:r>
              <a:rPr lang="en-US" b="1"/>
              <a:t> </a:t>
            </a:r>
            <a:r>
              <a:rPr lang="en-US">
                <a:solidFill>
                  <a:srgbClr val="FF0000"/>
                </a:solidFill>
              </a:rPr>
              <a:t>of this session </a:t>
            </a:r>
            <a:endParaRPr>
              <a:solidFill>
                <a:srgbClr val="FF0000"/>
              </a:solidFill>
            </a:endParaRPr>
          </a:p>
        </p:txBody>
      </p:sp>
      <p:sp>
        <p:nvSpPr>
          <p:cNvPr id="332" name="Google Shape;332;p2"/>
          <p:cNvSpPr txBox="1">
            <a:spLocks noGrp="1"/>
          </p:cNvSpPr>
          <p:nvPr>
            <p:ph idx="1"/>
          </p:nvPr>
        </p:nvSpPr>
        <p:spPr>
          <a:xfrm>
            <a:off x="0" y="1600201"/>
            <a:ext cx="8542330" cy="4730195"/>
          </a:xfrm>
          <a:prstGeom prst="rect">
            <a:avLst/>
          </a:prstGeom>
          <a:noFill/>
          <a:ln>
            <a:noFill/>
          </a:ln>
        </p:spPr>
        <p:txBody>
          <a:bodyPr spcFirstLastPara="1" wrap="square" lIns="91425" tIns="45675" rIns="91425" bIns="45675" anchor="t" anchorCtr="0">
            <a:normAutofit/>
          </a:bodyPr>
          <a:lstStyle/>
          <a:p>
            <a:pPr marL="320040" lvl="0" indent="-320040" algn="l" rtl="0">
              <a:lnSpc>
                <a:spcPct val="111000"/>
              </a:lnSpc>
              <a:spcBef>
                <a:spcPts val="0"/>
              </a:spcBef>
              <a:spcAft>
                <a:spcPts val="0"/>
              </a:spcAft>
              <a:buClr>
                <a:srgbClr val="464B56"/>
              </a:buClr>
              <a:buSzPts val="2000"/>
              <a:buChar char="–"/>
            </a:pPr>
            <a:r>
              <a:rPr lang="en-US" dirty="0"/>
              <a:t>I</a:t>
            </a:r>
            <a:r>
              <a:rPr lang="en-US" dirty="0">
                <a:latin typeface="Overlock"/>
                <a:ea typeface="Overlock"/>
                <a:cs typeface="Overlock"/>
                <a:sym typeface="Overlock"/>
              </a:rPr>
              <a:t>n this session, we are going to analyze </a:t>
            </a:r>
            <a:endParaRPr/>
          </a:p>
          <a:p>
            <a:pPr marL="320040" lvl="0" indent="-320040" algn="ctr" rtl="0">
              <a:lnSpc>
                <a:spcPct val="111000"/>
              </a:lnSpc>
              <a:spcBef>
                <a:spcPts val="930"/>
              </a:spcBef>
              <a:spcAft>
                <a:spcPts val="0"/>
              </a:spcAft>
              <a:buClr>
                <a:srgbClr val="C00000"/>
              </a:buClr>
              <a:buSzPts val="2000"/>
              <a:buChar char="–"/>
            </a:pPr>
            <a:r>
              <a:rPr lang="en-US" b="1" dirty="0">
                <a:solidFill>
                  <a:srgbClr val="C00000"/>
                </a:solidFill>
                <a:latin typeface="Overlock"/>
                <a:ea typeface="Overlock"/>
                <a:cs typeface="Overlock"/>
                <a:sym typeface="Overlock"/>
              </a:rPr>
              <a:t>WHAT</a:t>
            </a:r>
            <a:endParaRPr/>
          </a:p>
          <a:p>
            <a:pPr marL="320040" lvl="0" indent="-320040" algn="ctr" rtl="0">
              <a:lnSpc>
                <a:spcPct val="111000"/>
              </a:lnSpc>
              <a:spcBef>
                <a:spcPts val="930"/>
              </a:spcBef>
              <a:spcAft>
                <a:spcPts val="0"/>
              </a:spcAft>
              <a:buClr>
                <a:srgbClr val="C00000"/>
              </a:buClr>
              <a:buSzPts val="2000"/>
              <a:buChar char="–"/>
            </a:pPr>
            <a:r>
              <a:rPr lang="en-US" b="1" dirty="0">
                <a:solidFill>
                  <a:srgbClr val="C00000"/>
                </a:solidFill>
                <a:latin typeface="Overlock"/>
                <a:ea typeface="Overlock"/>
                <a:cs typeface="Overlock"/>
                <a:sym typeface="Overlock"/>
              </a:rPr>
              <a:t>WHY</a:t>
            </a:r>
            <a:endParaRPr/>
          </a:p>
          <a:p>
            <a:pPr marL="320040" lvl="0" indent="-320040" algn="ctr" rtl="0">
              <a:lnSpc>
                <a:spcPct val="111000"/>
              </a:lnSpc>
              <a:spcBef>
                <a:spcPts val="930"/>
              </a:spcBef>
              <a:spcAft>
                <a:spcPts val="0"/>
              </a:spcAft>
              <a:buClr>
                <a:srgbClr val="C00000"/>
              </a:buClr>
              <a:buSzPts val="2000"/>
              <a:buChar char="–"/>
            </a:pPr>
            <a:r>
              <a:rPr lang="en-US" b="1" dirty="0">
                <a:solidFill>
                  <a:srgbClr val="C00000"/>
                </a:solidFill>
                <a:latin typeface="Overlock"/>
                <a:ea typeface="Overlock"/>
                <a:cs typeface="Overlock"/>
                <a:sym typeface="Overlock"/>
              </a:rPr>
              <a:t>HOW</a:t>
            </a:r>
            <a:endParaRPr/>
          </a:p>
          <a:p>
            <a:pPr marL="320040" lvl="0" indent="-320040" algn="l" rtl="0">
              <a:lnSpc>
                <a:spcPct val="111000"/>
              </a:lnSpc>
              <a:spcBef>
                <a:spcPts val="930"/>
              </a:spcBef>
              <a:spcAft>
                <a:spcPts val="0"/>
              </a:spcAft>
              <a:buClr>
                <a:srgbClr val="464B56"/>
              </a:buClr>
              <a:buSzPts val="2000"/>
              <a:buNone/>
            </a:pPr>
            <a:r>
              <a:rPr lang="en-US" dirty="0">
                <a:latin typeface="Overlock"/>
                <a:ea typeface="Overlock"/>
                <a:cs typeface="Overlock"/>
                <a:sym typeface="Overlock"/>
              </a:rPr>
              <a:t>					</a:t>
            </a:r>
            <a:r>
              <a:rPr lang="en-US" sz="3200" dirty="0">
                <a:solidFill>
                  <a:srgbClr val="002060"/>
                </a:solidFill>
                <a:latin typeface="Overlock"/>
                <a:ea typeface="Overlock"/>
                <a:cs typeface="Overlock"/>
                <a:sym typeface="Overlock"/>
              </a:rPr>
              <a:t>Of Disability and inclusion</a:t>
            </a:r>
            <a:endParaRPr sz="3200">
              <a:solidFill>
                <a:srgbClr val="002060"/>
              </a:solidFill>
              <a:latin typeface="Overlock"/>
              <a:ea typeface="Overlock"/>
              <a:cs typeface="Overlock"/>
              <a:sym typeface="Overlock"/>
            </a:endParaRPr>
          </a:p>
        </p:txBody>
      </p:sp>
      <p:pic>
        <p:nvPicPr>
          <p:cNvPr id="333" name="Google Shape;333;p2" descr="giphy (1).gif"/>
          <p:cNvPicPr preferRelativeResize="0"/>
          <p:nvPr/>
        </p:nvPicPr>
        <p:blipFill rotWithShape="1">
          <a:blip r:embed="rId3">
            <a:alphaModFix/>
          </a:blip>
          <a:srcRect/>
          <a:stretch/>
        </p:blipFill>
        <p:spPr>
          <a:xfrm>
            <a:off x="4373842" y="4845021"/>
            <a:ext cx="3154680" cy="1803083"/>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29"/>
          <p:cNvSpPr txBox="1">
            <a:spLocks noGrp="1"/>
          </p:cNvSpPr>
          <p:nvPr>
            <p:ph type="title"/>
          </p:nvPr>
        </p:nvSpPr>
        <p:spPr>
          <a:prstGeom prst="rect">
            <a:avLst/>
          </a:prstGeom>
          <a:noFill/>
          <a:ln>
            <a:noFill/>
          </a:ln>
        </p:spPr>
        <p:txBody>
          <a:bodyPr spcFirstLastPara="1" wrap="square" lIns="91425" tIns="45675" rIns="91425" bIns="45675" anchor="ctr" anchorCtr="0">
            <a:normAutofit/>
          </a:bodyPr>
          <a:lstStyle/>
          <a:p>
            <a:pPr marL="0" lvl="0" indent="0" algn="l" rtl="0">
              <a:spcBef>
                <a:spcPts val="0"/>
              </a:spcBef>
              <a:spcAft>
                <a:spcPts val="0"/>
              </a:spcAft>
              <a:buClr>
                <a:srgbClr val="FABF8E"/>
              </a:buClr>
              <a:buSzPts val="3240"/>
              <a:buFont typeface="Calibri"/>
              <a:buNone/>
            </a:pPr>
            <a:r>
              <a:rPr lang="en-US" sz="3240" dirty="0"/>
              <a:t> </a:t>
            </a:r>
            <a:r>
              <a:rPr lang="en-US" sz="3240" dirty="0">
                <a:solidFill>
                  <a:srgbClr val="FFFF00"/>
                </a:solidFill>
              </a:rPr>
              <a:t>PARADIGM SHIFT</a:t>
            </a:r>
            <a:endParaRPr sz="3240">
              <a:solidFill>
                <a:srgbClr val="FFFF00"/>
              </a:solidFill>
            </a:endParaRPr>
          </a:p>
        </p:txBody>
      </p:sp>
      <p:sp>
        <p:nvSpPr>
          <p:cNvPr id="557" name="Google Shape;557;p29"/>
          <p:cNvSpPr txBox="1">
            <a:spLocks noGrp="1"/>
          </p:cNvSpPr>
          <p:nvPr>
            <p:ph idx="1"/>
          </p:nvPr>
        </p:nvSpPr>
        <p:spPr>
          <a:xfrm>
            <a:off x="448968" y="2773180"/>
            <a:ext cx="4362185" cy="3709916"/>
          </a:xfrm>
          <a:prstGeom prst="rect">
            <a:avLst/>
          </a:prstGeom>
          <a:noFill/>
          <a:ln>
            <a:noFill/>
          </a:ln>
        </p:spPr>
        <p:txBody>
          <a:bodyPr spcFirstLastPara="1" wrap="square" lIns="91425" tIns="45675" rIns="91425" bIns="45675" anchor="t" anchorCtr="0">
            <a:normAutofit lnSpcReduction="10000"/>
          </a:bodyPr>
          <a:lstStyle/>
          <a:p>
            <a:pPr marL="342900" lvl="0" indent="-342900" algn="l" rtl="0">
              <a:spcBef>
                <a:spcPts val="0"/>
              </a:spcBef>
              <a:spcAft>
                <a:spcPts val="0"/>
              </a:spcAft>
              <a:buClr>
                <a:schemeClr val="lt1"/>
              </a:buClr>
              <a:buSzPts val="2800"/>
              <a:buChar char="•"/>
            </a:pPr>
            <a:r>
              <a:rPr lang="en-US" dirty="0">
                <a:solidFill>
                  <a:srgbClr val="002060"/>
                </a:solidFill>
              </a:rPr>
              <a:t>The principle reflects a paradigm shift in thinking about disability from a </a:t>
            </a:r>
            <a:endParaRPr/>
          </a:p>
          <a:p>
            <a:pPr marL="342900" lvl="0" indent="-342900" algn="l" rtl="0">
              <a:spcBef>
                <a:spcPts val="800"/>
              </a:spcBef>
              <a:spcAft>
                <a:spcPts val="0"/>
              </a:spcAft>
              <a:buClr>
                <a:schemeClr val="lt1"/>
              </a:buClr>
              <a:buSzPts val="4000"/>
              <a:buNone/>
            </a:pPr>
            <a:r>
              <a:rPr lang="en-US" sz="4000" b="1" dirty="0">
                <a:solidFill>
                  <a:srgbClr val="002060"/>
                </a:solidFill>
              </a:rPr>
              <a:t>social welfare concern to a human rights issue</a:t>
            </a:r>
            <a:r>
              <a:rPr lang="en-US" dirty="0">
                <a:solidFill>
                  <a:srgbClr val="002060"/>
                </a:solidFill>
              </a:rPr>
              <a:t>.</a:t>
            </a:r>
            <a:endParaRPr/>
          </a:p>
          <a:p>
            <a:pPr marL="342900" lvl="0" indent="-342900" algn="l" rtl="0">
              <a:spcBef>
                <a:spcPts val="800"/>
              </a:spcBef>
              <a:spcAft>
                <a:spcPts val="0"/>
              </a:spcAft>
              <a:buClr>
                <a:schemeClr val="lt1"/>
              </a:buClr>
              <a:buSzPts val="4000"/>
              <a:buNone/>
            </a:pPr>
            <a:endParaRPr>
              <a:solidFill>
                <a:srgbClr val="002060"/>
              </a:solidFill>
            </a:endParaRPr>
          </a:p>
        </p:txBody>
      </p:sp>
      <p:pic>
        <p:nvPicPr>
          <p:cNvPr id="558" name="Google Shape;558;p29" descr="giphy.gif"/>
          <p:cNvPicPr preferRelativeResize="0"/>
          <p:nvPr/>
        </p:nvPicPr>
        <p:blipFill rotWithShape="1">
          <a:blip r:embed="rId3">
            <a:alphaModFix/>
          </a:blip>
          <a:srcRect/>
          <a:stretch/>
        </p:blipFill>
        <p:spPr>
          <a:xfrm>
            <a:off x="4572000" y="2286000"/>
            <a:ext cx="4572000" cy="4572000"/>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0"/>
          <p:cNvSpPr txBox="1">
            <a:spLocks noGrp="1"/>
          </p:cNvSpPr>
          <p:nvPr>
            <p:ph type="body" idx="4294967295"/>
          </p:nvPr>
        </p:nvSpPr>
        <p:spPr>
          <a:xfrm>
            <a:off x="0" y="0"/>
            <a:ext cx="9144000" cy="6324600"/>
          </a:xfrm>
          <a:prstGeom prst="rect">
            <a:avLst/>
          </a:prstGeom>
          <a:blipFill rotWithShape="1">
            <a:blip r:embed="rId3">
              <a:alphaModFix/>
            </a:blip>
            <a:tile tx="0" ty="0" sx="100000" sy="100000" flip="none" algn="tl"/>
          </a:blip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dk1"/>
              </a:buClr>
              <a:buSzPts val="3200"/>
              <a:buChar char="•"/>
            </a:pPr>
            <a:r>
              <a:rPr lang="en-US"/>
              <a:t>The Act lays stress on</a:t>
            </a:r>
            <a:r>
              <a:rPr lang="en-US">
                <a:solidFill>
                  <a:srgbClr val="FFFF00"/>
                </a:solidFill>
              </a:rPr>
              <a:t> </a:t>
            </a:r>
            <a:r>
              <a:rPr lang="en-US">
                <a:solidFill>
                  <a:srgbClr val="002060"/>
                </a:solidFill>
              </a:rPr>
              <a:t>nondiscrimination, full and effective participation and inclusion in society, </a:t>
            </a:r>
            <a:endParaRPr/>
          </a:p>
          <a:p>
            <a:pPr marL="342900" lvl="0" indent="-342900" algn="l" rtl="0">
              <a:spcBef>
                <a:spcPts val="640"/>
              </a:spcBef>
              <a:spcAft>
                <a:spcPts val="0"/>
              </a:spcAft>
              <a:buClr>
                <a:srgbClr val="002060"/>
              </a:buClr>
              <a:buSzPts val="3200"/>
              <a:buChar char="•"/>
            </a:pPr>
            <a:r>
              <a:rPr lang="en-US">
                <a:solidFill>
                  <a:srgbClr val="002060"/>
                </a:solidFill>
              </a:rPr>
              <a:t>respect for difference and acceptance of disabilities as part of human diversity and humanity, equality of opportunity,</a:t>
            </a:r>
            <a:endParaRPr/>
          </a:p>
          <a:p>
            <a:pPr marL="342900" lvl="0" indent="-342900" algn="l" rtl="0">
              <a:spcBef>
                <a:spcPts val="640"/>
              </a:spcBef>
              <a:spcAft>
                <a:spcPts val="0"/>
              </a:spcAft>
              <a:buClr>
                <a:srgbClr val="002060"/>
              </a:buClr>
              <a:buSzPts val="3200"/>
              <a:buChar char="•"/>
            </a:pPr>
            <a:r>
              <a:rPr lang="en-US">
                <a:solidFill>
                  <a:srgbClr val="002060"/>
                </a:solidFill>
              </a:rPr>
              <a:t> accessibility, equality between men and women, </a:t>
            </a:r>
            <a:endParaRPr/>
          </a:p>
          <a:p>
            <a:pPr marL="342900" lvl="0" indent="-342900" algn="l" rtl="0">
              <a:spcBef>
                <a:spcPts val="640"/>
              </a:spcBef>
              <a:spcAft>
                <a:spcPts val="0"/>
              </a:spcAft>
              <a:buClr>
                <a:srgbClr val="002060"/>
              </a:buClr>
              <a:buSzPts val="3200"/>
              <a:buChar char="•"/>
            </a:pPr>
            <a:r>
              <a:rPr lang="en-US">
                <a:solidFill>
                  <a:srgbClr val="002060"/>
                </a:solidFill>
              </a:rPr>
              <a:t>respect for the evolving capacities of children with disabilities, and respect for the right of children with disabilities to preserve their identities.</a:t>
            </a:r>
            <a:endParaRPr>
              <a:solidFill>
                <a:srgbClr val="002060"/>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2"/>
          <p:cNvSpPr txBox="1">
            <a:spLocks noGrp="1"/>
          </p:cNvSpPr>
          <p:nvPr>
            <p:ph type="title"/>
          </p:nvPr>
        </p:nvSpPr>
        <p:spPr>
          <a:xfrm>
            <a:off x="914400" y="2667000"/>
            <a:ext cx="8229600" cy="1143000"/>
          </a:xfrm>
          <a:prstGeom prst="rect">
            <a:avLst/>
          </a:prstGeom>
          <a:noFill/>
          <a:ln>
            <a:noFill/>
          </a:ln>
        </p:spPr>
        <p:txBody>
          <a:bodyPr spcFirstLastPara="1" wrap="square" lIns="91425" tIns="45675" rIns="91425" bIns="45675" anchor="ctr" anchorCtr="0">
            <a:noAutofit/>
          </a:bodyPr>
          <a:lstStyle/>
          <a:p>
            <a:pPr marL="0" lvl="0" indent="0" algn="ctr" rtl="0">
              <a:spcBef>
                <a:spcPts val="0"/>
              </a:spcBef>
              <a:spcAft>
                <a:spcPts val="0"/>
              </a:spcAft>
              <a:buClr>
                <a:srgbClr val="FABF8E"/>
              </a:buClr>
              <a:buSzPts val="5400"/>
              <a:buFont typeface="Calibri"/>
              <a:buNone/>
            </a:pPr>
            <a:r>
              <a:rPr lang="en-US" sz="5400"/>
              <a:t>In the RPWD Act, 2016, the list has been expanded from </a:t>
            </a:r>
            <a:br>
              <a:rPr lang="en-US" sz="5400"/>
            </a:br>
            <a:r>
              <a:rPr lang="en-US" sz="5400"/>
              <a:t>7 to 21 conditions </a:t>
            </a:r>
            <a:endParaRPr sz="54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3"/>
          <p:cNvSpPr txBox="1">
            <a:spLocks noGrp="1"/>
          </p:cNvSpPr>
          <p:nvPr>
            <p:ph type="body" idx="4294967295"/>
          </p:nvPr>
        </p:nvSpPr>
        <p:spPr>
          <a:xfrm>
            <a:off x="0" y="0"/>
            <a:ext cx="4495800" cy="6858000"/>
          </a:xfrm>
          <a:prstGeom prst="rect">
            <a:avLst/>
          </a:prstGeom>
          <a:gradFill>
            <a:gsLst>
              <a:gs pos="0">
                <a:srgbClr val="992D2B"/>
              </a:gs>
              <a:gs pos="80000">
                <a:srgbClr val="C93D39"/>
              </a:gs>
              <a:gs pos="100000">
                <a:srgbClr val="CD3A36"/>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675" rIns="91425" bIns="45675" anchor="t" anchorCtr="0">
            <a:noAutofit/>
          </a:bodyPr>
          <a:lstStyle/>
          <a:p>
            <a:pPr marL="342900" lvl="0" indent="-342900" algn="l" rtl="0">
              <a:spcBef>
                <a:spcPts val="0"/>
              </a:spcBef>
              <a:spcAft>
                <a:spcPts val="0"/>
              </a:spcAft>
              <a:buClr>
                <a:schemeClr val="lt1"/>
              </a:buClr>
              <a:buSzPts val="3200"/>
              <a:buNone/>
            </a:pPr>
            <a:r>
              <a:rPr lang="en-US">
                <a:solidFill>
                  <a:schemeClr val="lt1"/>
                </a:solidFill>
                <a:latin typeface="Calibri"/>
                <a:ea typeface="Calibri"/>
                <a:cs typeface="Calibri"/>
                <a:sym typeface="Calibri"/>
              </a:rPr>
              <a:t>1. </a:t>
            </a:r>
            <a:r>
              <a:rPr lang="en-US">
                <a:solidFill>
                  <a:schemeClr val="lt1"/>
                </a:solidFill>
                <a:latin typeface="Arial"/>
                <a:ea typeface="Arial"/>
                <a:cs typeface="Arial"/>
                <a:sym typeface="Arial"/>
              </a:rPr>
              <a:t>Locomotor disability </a:t>
            </a:r>
            <a:endParaRPr/>
          </a:p>
          <a:p>
            <a:pPr marL="342900" lvl="0" indent="-342900" algn="l" rtl="0">
              <a:spcBef>
                <a:spcPts val="640"/>
              </a:spcBef>
              <a:spcAft>
                <a:spcPts val="0"/>
              </a:spcAft>
              <a:buClr>
                <a:schemeClr val="lt1"/>
              </a:buClr>
              <a:buSzPts val="3200"/>
              <a:buNone/>
            </a:pPr>
            <a:r>
              <a:rPr lang="en-US">
                <a:solidFill>
                  <a:schemeClr val="lt1"/>
                </a:solidFill>
                <a:latin typeface="Arial"/>
                <a:ea typeface="Arial"/>
                <a:cs typeface="Arial"/>
                <a:sym typeface="Arial"/>
              </a:rPr>
              <a:t> 2. Muscular Dystrophy </a:t>
            </a:r>
            <a:endParaRPr/>
          </a:p>
          <a:p>
            <a:pPr marL="342900" lvl="0" indent="-342900" algn="l" rtl="0">
              <a:spcBef>
                <a:spcPts val="640"/>
              </a:spcBef>
              <a:spcAft>
                <a:spcPts val="0"/>
              </a:spcAft>
              <a:buClr>
                <a:schemeClr val="lt1"/>
              </a:buClr>
              <a:buSzPts val="3200"/>
              <a:buNone/>
            </a:pPr>
            <a:r>
              <a:rPr lang="en-US">
                <a:solidFill>
                  <a:schemeClr val="lt1"/>
                </a:solidFill>
                <a:latin typeface="Arial"/>
                <a:ea typeface="Arial"/>
                <a:cs typeface="Arial"/>
                <a:sym typeface="Arial"/>
              </a:rPr>
              <a:t>3. Leprosy cured </a:t>
            </a:r>
            <a:endParaRPr/>
          </a:p>
          <a:p>
            <a:pPr marL="342900" lvl="0" indent="-342900" algn="l" rtl="0">
              <a:spcBef>
                <a:spcPts val="640"/>
              </a:spcBef>
              <a:spcAft>
                <a:spcPts val="0"/>
              </a:spcAft>
              <a:buClr>
                <a:schemeClr val="lt1"/>
              </a:buClr>
              <a:buSzPts val="3200"/>
              <a:buNone/>
            </a:pPr>
            <a:r>
              <a:rPr lang="en-US">
                <a:solidFill>
                  <a:schemeClr val="lt1"/>
                </a:solidFill>
                <a:latin typeface="Arial"/>
                <a:ea typeface="Arial"/>
                <a:cs typeface="Arial"/>
                <a:sym typeface="Arial"/>
              </a:rPr>
              <a:t>4. Dwarfism</a:t>
            </a:r>
            <a:endParaRPr/>
          </a:p>
          <a:p>
            <a:pPr marL="342900" lvl="0" indent="-342900" algn="l" rtl="0">
              <a:spcBef>
                <a:spcPts val="640"/>
              </a:spcBef>
              <a:spcAft>
                <a:spcPts val="0"/>
              </a:spcAft>
              <a:buClr>
                <a:schemeClr val="lt1"/>
              </a:buClr>
              <a:buSzPts val="3200"/>
              <a:buNone/>
            </a:pPr>
            <a:r>
              <a:rPr lang="en-US">
                <a:solidFill>
                  <a:schemeClr val="lt1"/>
                </a:solidFill>
                <a:latin typeface="Arial"/>
                <a:ea typeface="Arial"/>
                <a:cs typeface="Arial"/>
                <a:sym typeface="Arial"/>
              </a:rPr>
              <a:t> 5. Cerebral Palsy </a:t>
            </a:r>
            <a:endParaRPr/>
          </a:p>
          <a:p>
            <a:pPr marL="342900" lvl="0" indent="-342900" algn="l" rtl="0">
              <a:spcBef>
                <a:spcPts val="640"/>
              </a:spcBef>
              <a:spcAft>
                <a:spcPts val="0"/>
              </a:spcAft>
              <a:buClr>
                <a:schemeClr val="lt1"/>
              </a:buClr>
              <a:buSzPts val="3200"/>
              <a:buNone/>
            </a:pPr>
            <a:r>
              <a:rPr lang="en-US">
                <a:solidFill>
                  <a:schemeClr val="lt1"/>
                </a:solidFill>
                <a:latin typeface="Arial"/>
                <a:ea typeface="Arial"/>
                <a:cs typeface="Arial"/>
                <a:sym typeface="Arial"/>
              </a:rPr>
              <a:t>6. Acid attack Victim </a:t>
            </a:r>
            <a:endParaRPr/>
          </a:p>
          <a:p>
            <a:pPr marL="342900" lvl="0" indent="-342900" algn="l" rtl="0">
              <a:spcBef>
                <a:spcPts val="640"/>
              </a:spcBef>
              <a:spcAft>
                <a:spcPts val="0"/>
              </a:spcAft>
              <a:buClr>
                <a:schemeClr val="lt1"/>
              </a:buClr>
              <a:buSzPts val="3200"/>
              <a:buNone/>
            </a:pPr>
            <a:r>
              <a:rPr lang="en-US">
                <a:solidFill>
                  <a:schemeClr val="lt1"/>
                </a:solidFill>
                <a:latin typeface="Arial"/>
                <a:ea typeface="Arial"/>
                <a:cs typeface="Arial"/>
                <a:sym typeface="Arial"/>
              </a:rPr>
              <a:t>7. Low vision</a:t>
            </a:r>
            <a:endParaRPr/>
          </a:p>
          <a:p>
            <a:pPr marL="342900" lvl="0" indent="-342900" algn="l" rtl="0">
              <a:spcBef>
                <a:spcPts val="640"/>
              </a:spcBef>
              <a:spcAft>
                <a:spcPts val="0"/>
              </a:spcAft>
              <a:buClr>
                <a:schemeClr val="lt1"/>
              </a:buClr>
              <a:buSzPts val="3200"/>
              <a:buNone/>
            </a:pPr>
            <a:r>
              <a:rPr lang="en-US">
                <a:solidFill>
                  <a:schemeClr val="lt1"/>
                </a:solidFill>
                <a:latin typeface="Arial"/>
                <a:ea typeface="Arial"/>
                <a:cs typeface="Arial"/>
                <a:sym typeface="Arial"/>
              </a:rPr>
              <a:t> 8. Blindness </a:t>
            </a:r>
            <a:endParaRPr/>
          </a:p>
          <a:p>
            <a:pPr marL="342900" lvl="0" indent="-342900" algn="l" rtl="0">
              <a:spcBef>
                <a:spcPts val="640"/>
              </a:spcBef>
              <a:spcAft>
                <a:spcPts val="0"/>
              </a:spcAft>
              <a:buClr>
                <a:schemeClr val="lt1"/>
              </a:buClr>
              <a:buSzPts val="3200"/>
              <a:buNone/>
            </a:pPr>
            <a:r>
              <a:rPr lang="en-US">
                <a:solidFill>
                  <a:schemeClr val="lt1"/>
                </a:solidFill>
                <a:latin typeface="Arial"/>
                <a:ea typeface="Arial"/>
                <a:cs typeface="Arial"/>
                <a:sym typeface="Arial"/>
              </a:rPr>
              <a:t> 9. Deaf </a:t>
            </a:r>
            <a:endParaRPr/>
          </a:p>
          <a:p>
            <a:pPr marL="342900" lvl="0" indent="-342900" algn="l" rtl="0">
              <a:spcBef>
                <a:spcPts val="640"/>
              </a:spcBef>
              <a:spcAft>
                <a:spcPts val="0"/>
              </a:spcAft>
              <a:buClr>
                <a:schemeClr val="lt1"/>
              </a:buClr>
              <a:buSzPts val="3200"/>
              <a:buNone/>
            </a:pPr>
            <a:r>
              <a:rPr lang="en-US">
                <a:solidFill>
                  <a:schemeClr val="lt1"/>
                </a:solidFill>
                <a:latin typeface="Arial"/>
                <a:ea typeface="Arial"/>
                <a:cs typeface="Arial"/>
                <a:sym typeface="Arial"/>
              </a:rPr>
              <a:t>10. Hard of Hearing </a:t>
            </a:r>
            <a:endParaRPr/>
          </a:p>
          <a:p>
            <a:pPr marL="342900" lvl="0" indent="-342900" algn="l" rtl="0">
              <a:spcBef>
                <a:spcPts val="640"/>
              </a:spcBef>
              <a:spcAft>
                <a:spcPts val="0"/>
              </a:spcAft>
              <a:buClr>
                <a:schemeClr val="lt1"/>
              </a:buClr>
              <a:buSzPts val="3200"/>
              <a:buNone/>
            </a:pPr>
            <a:r>
              <a:rPr lang="en-US">
                <a:solidFill>
                  <a:schemeClr val="lt1"/>
                </a:solidFill>
                <a:latin typeface="Arial"/>
                <a:ea typeface="Arial"/>
                <a:cs typeface="Arial"/>
                <a:sym typeface="Arial"/>
              </a:rPr>
              <a:t> 11. Speech and Language disability </a:t>
            </a:r>
            <a:endParaRPr/>
          </a:p>
        </p:txBody>
      </p:sp>
      <p:sp>
        <p:nvSpPr>
          <p:cNvPr id="579" name="Google Shape;579;p33"/>
          <p:cNvSpPr txBox="1"/>
          <p:nvPr/>
        </p:nvSpPr>
        <p:spPr>
          <a:xfrm>
            <a:off x="4648200" y="0"/>
            <a:ext cx="4495800" cy="6858000"/>
          </a:xfrm>
          <a:prstGeom prst="rect">
            <a:avLst/>
          </a:prstGeom>
          <a:solidFill>
            <a:srgbClr val="00B050"/>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675" rIns="91425" bIns="45675" anchor="t" anchorCtr="0">
            <a:noAutofit/>
          </a:bodyPr>
          <a:lstStyle/>
          <a:p>
            <a:pPr marL="342900" marR="0" lvl="0" indent="-342900" algn="l" rtl="0">
              <a:lnSpc>
                <a:spcPct val="100000"/>
              </a:lnSpc>
              <a:spcBef>
                <a:spcPts val="0"/>
              </a:spcBef>
              <a:spcAft>
                <a:spcPts val="0"/>
              </a:spcAft>
              <a:buClr>
                <a:schemeClr val="lt1"/>
              </a:buClr>
              <a:buSzPts val="3000"/>
              <a:buFont typeface="Arial"/>
              <a:buChar char="•"/>
            </a:pPr>
            <a:r>
              <a:rPr lang="en-US" sz="2800" b="0" i="0" u="none" strike="noStrike" cap="none" dirty="0">
                <a:solidFill>
                  <a:schemeClr val="lt1"/>
                </a:solidFill>
                <a:latin typeface="Arial"/>
                <a:ea typeface="Arial"/>
                <a:cs typeface="Arial"/>
                <a:sym typeface="Arial"/>
              </a:rPr>
              <a:t>12. Intellectual Disability </a:t>
            </a:r>
            <a:endParaRPr sz="1200"/>
          </a:p>
          <a:p>
            <a:pPr marL="342900" marR="0" lvl="0" indent="-342900" algn="l" rtl="0">
              <a:lnSpc>
                <a:spcPct val="100000"/>
              </a:lnSpc>
              <a:spcBef>
                <a:spcPts val="600"/>
              </a:spcBef>
              <a:spcAft>
                <a:spcPts val="0"/>
              </a:spcAft>
              <a:buClr>
                <a:schemeClr val="lt1"/>
              </a:buClr>
              <a:buSzPts val="3000"/>
              <a:buFont typeface="Arial"/>
              <a:buChar char="•"/>
            </a:pPr>
            <a:r>
              <a:rPr lang="en-US" sz="2800" b="0" i="0" u="none" strike="noStrike" cap="none" dirty="0">
                <a:solidFill>
                  <a:schemeClr val="lt1"/>
                </a:solidFill>
                <a:latin typeface="Arial"/>
                <a:ea typeface="Arial"/>
                <a:cs typeface="Arial"/>
                <a:sym typeface="Arial"/>
              </a:rPr>
              <a:t>13. Specific Learning Disability </a:t>
            </a:r>
            <a:endParaRPr sz="1200"/>
          </a:p>
          <a:p>
            <a:pPr marL="342900" marR="0" lvl="0" indent="-342900" algn="l" rtl="0">
              <a:lnSpc>
                <a:spcPct val="100000"/>
              </a:lnSpc>
              <a:spcBef>
                <a:spcPts val="600"/>
              </a:spcBef>
              <a:spcAft>
                <a:spcPts val="0"/>
              </a:spcAft>
              <a:buClr>
                <a:schemeClr val="lt1"/>
              </a:buClr>
              <a:buSzPts val="3000"/>
              <a:buFont typeface="Arial"/>
              <a:buChar char="•"/>
            </a:pPr>
            <a:r>
              <a:rPr lang="en-US" sz="2800" b="0" i="0" u="none" strike="noStrike" cap="none" dirty="0">
                <a:solidFill>
                  <a:schemeClr val="lt1"/>
                </a:solidFill>
                <a:latin typeface="Arial"/>
                <a:ea typeface="Arial"/>
                <a:cs typeface="Arial"/>
                <a:sym typeface="Arial"/>
              </a:rPr>
              <a:t>14. Autism Spectrum Disorder </a:t>
            </a:r>
            <a:endParaRPr sz="1200"/>
          </a:p>
          <a:p>
            <a:pPr marL="342900" marR="0" lvl="0" indent="-342900" algn="l" rtl="0">
              <a:lnSpc>
                <a:spcPct val="100000"/>
              </a:lnSpc>
              <a:spcBef>
                <a:spcPts val="600"/>
              </a:spcBef>
              <a:spcAft>
                <a:spcPts val="0"/>
              </a:spcAft>
              <a:buClr>
                <a:schemeClr val="lt1"/>
              </a:buClr>
              <a:buSzPts val="3000"/>
              <a:buFont typeface="Arial"/>
              <a:buChar char="•"/>
            </a:pPr>
            <a:r>
              <a:rPr lang="en-US" sz="2800" b="0" i="0" u="none" strike="noStrike" cap="none" dirty="0">
                <a:solidFill>
                  <a:schemeClr val="lt1"/>
                </a:solidFill>
                <a:latin typeface="Arial"/>
                <a:ea typeface="Arial"/>
                <a:cs typeface="Arial"/>
                <a:sym typeface="Arial"/>
              </a:rPr>
              <a:t>15. Mental illness </a:t>
            </a:r>
            <a:endParaRPr sz="1200"/>
          </a:p>
          <a:p>
            <a:pPr marL="342900" marR="0" lvl="0" indent="-342900" algn="l" rtl="0">
              <a:lnSpc>
                <a:spcPct val="100000"/>
              </a:lnSpc>
              <a:spcBef>
                <a:spcPts val="600"/>
              </a:spcBef>
              <a:spcAft>
                <a:spcPts val="0"/>
              </a:spcAft>
              <a:buClr>
                <a:schemeClr val="lt1"/>
              </a:buClr>
              <a:buSzPts val="3000"/>
              <a:buFont typeface="Arial"/>
              <a:buChar char="•"/>
            </a:pPr>
            <a:r>
              <a:rPr lang="en-US" sz="2800" b="0" i="0" u="none" strike="noStrike" cap="none" dirty="0">
                <a:solidFill>
                  <a:schemeClr val="lt1"/>
                </a:solidFill>
                <a:latin typeface="Arial"/>
                <a:ea typeface="Arial"/>
                <a:cs typeface="Arial"/>
                <a:sym typeface="Arial"/>
              </a:rPr>
              <a:t>16. Chronic Neurological Conditions </a:t>
            </a:r>
            <a:endParaRPr sz="1200"/>
          </a:p>
          <a:p>
            <a:pPr marL="342900" marR="0" lvl="0" indent="-342900" algn="l" rtl="0">
              <a:lnSpc>
                <a:spcPct val="100000"/>
              </a:lnSpc>
              <a:spcBef>
                <a:spcPts val="600"/>
              </a:spcBef>
              <a:spcAft>
                <a:spcPts val="0"/>
              </a:spcAft>
              <a:buClr>
                <a:schemeClr val="lt1"/>
              </a:buClr>
              <a:buSzPts val="3000"/>
              <a:buFont typeface="Arial"/>
              <a:buChar char="•"/>
            </a:pPr>
            <a:r>
              <a:rPr lang="en-US" sz="2800" b="0" i="0" u="none" strike="noStrike" cap="none" dirty="0">
                <a:solidFill>
                  <a:schemeClr val="lt1"/>
                </a:solidFill>
                <a:latin typeface="Arial"/>
                <a:ea typeface="Arial"/>
                <a:cs typeface="Arial"/>
                <a:sym typeface="Arial"/>
              </a:rPr>
              <a:t>17. Multiple sclerosis </a:t>
            </a:r>
            <a:endParaRPr sz="1200"/>
          </a:p>
          <a:p>
            <a:pPr marL="342900" marR="0" lvl="0" indent="-342900" algn="l" rtl="0">
              <a:lnSpc>
                <a:spcPct val="100000"/>
              </a:lnSpc>
              <a:spcBef>
                <a:spcPts val="600"/>
              </a:spcBef>
              <a:spcAft>
                <a:spcPts val="0"/>
              </a:spcAft>
              <a:buClr>
                <a:schemeClr val="lt1"/>
              </a:buClr>
              <a:buSzPts val="3000"/>
              <a:buFont typeface="Arial"/>
              <a:buChar char="•"/>
            </a:pPr>
            <a:r>
              <a:rPr lang="en-US" sz="2800" b="0" i="0" u="none" strike="noStrike" cap="none" dirty="0">
                <a:solidFill>
                  <a:schemeClr val="lt1"/>
                </a:solidFill>
                <a:latin typeface="Arial"/>
                <a:ea typeface="Arial"/>
                <a:cs typeface="Arial"/>
                <a:sym typeface="Arial"/>
              </a:rPr>
              <a:t>18. Parkinson’s disease </a:t>
            </a:r>
            <a:endParaRPr sz="1200"/>
          </a:p>
          <a:p>
            <a:pPr marL="342900" marR="0" lvl="0" indent="-342900" algn="l" rtl="0">
              <a:lnSpc>
                <a:spcPct val="100000"/>
              </a:lnSpc>
              <a:spcBef>
                <a:spcPts val="600"/>
              </a:spcBef>
              <a:spcAft>
                <a:spcPts val="0"/>
              </a:spcAft>
              <a:buClr>
                <a:schemeClr val="lt1"/>
              </a:buClr>
              <a:buSzPts val="3000"/>
              <a:buFont typeface="Arial"/>
              <a:buChar char="•"/>
            </a:pPr>
            <a:r>
              <a:rPr lang="en-US" sz="2800" b="0" i="0" u="none" strike="noStrike" cap="none" dirty="0">
                <a:solidFill>
                  <a:schemeClr val="lt1"/>
                </a:solidFill>
                <a:latin typeface="Arial"/>
                <a:ea typeface="Arial"/>
                <a:cs typeface="Arial"/>
                <a:sym typeface="Arial"/>
              </a:rPr>
              <a:t>19. </a:t>
            </a:r>
            <a:r>
              <a:rPr lang="en-US" sz="2800" b="0" i="0" u="none" strike="noStrike" cap="none" dirty="0" err="1">
                <a:solidFill>
                  <a:schemeClr val="lt1"/>
                </a:solidFill>
                <a:latin typeface="Arial"/>
                <a:ea typeface="Arial"/>
                <a:cs typeface="Arial"/>
                <a:sym typeface="Arial"/>
              </a:rPr>
              <a:t>Haemophilia</a:t>
            </a:r>
            <a:r>
              <a:rPr lang="en-US" sz="2800" b="0" i="0" u="none" strike="noStrike" cap="none" dirty="0">
                <a:solidFill>
                  <a:schemeClr val="lt1"/>
                </a:solidFill>
                <a:latin typeface="Arial"/>
                <a:ea typeface="Arial"/>
                <a:cs typeface="Arial"/>
                <a:sym typeface="Arial"/>
              </a:rPr>
              <a:t> </a:t>
            </a:r>
            <a:endParaRPr sz="1200"/>
          </a:p>
          <a:p>
            <a:pPr marL="342900" marR="0" lvl="0" indent="-342900" algn="l" rtl="0">
              <a:lnSpc>
                <a:spcPct val="100000"/>
              </a:lnSpc>
              <a:spcBef>
                <a:spcPts val="600"/>
              </a:spcBef>
              <a:spcAft>
                <a:spcPts val="0"/>
              </a:spcAft>
              <a:buClr>
                <a:schemeClr val="lt1"/>
              </a:buClr>
              <a:buSzPts val="3000"/>
              <a:buFont typeface="Arial"/>
              <a:buChar char="•"/>
            </a:pPr>
            <a:r>
              <a:rPr lang="en-US" sz="2800" b="0" i="0" u="none" strike="noStrike" cap="none" dirty="0">
                <a:solidFill>
                  <a:schemeClr val="lt1"/>
                </a:solidFill>
                <a:latin typeface="Arial"/>
                <a:ea typeface="Arial"/>
                <a:cs typeface="Arial"/>
                <a:sym typeface="Arial"/>
              </a:rPr>
              <a:t>20. </a:t>
            </a:r>
            <a:r>
              <a:rPr lang="en-US" sz="2800" b="0" i="0" u="none" strike="noStrike" cap="none" dirty="0" err="1">
                <a:solidFill>
                  <a:schemeClr val="lt1"/>
                </a:solidFill>
                <a:latin typeface="Arial"/>
                <a:ea typeface="Arial"/>
                <a:cs typeface="Arial"/>
                <a:sym typeface="Arial"/>
              </a:rPr>
              <a:t>Thalassemia</a:t>
            </a:r>
            <a:r>
              <a:rPr lang="en-US" sz="2800" b="0" i="0" u="none" strike="noStrike" cap="none" dirty="0">
                <a:solidFill>
                  <a:schemeClr val="lt1"/>
                </a:solidFill>
                <a:latin typeface="Arial"/>
                <a:ea typeface="Arial"/>
                <a:cs typeface="Arial"/>
                <a:sym typeface="Arial"/>
              </a:rPr>
              <a:t> </a:t>
            </a:r>
            <a:endParaRPr sz="1200"/>
          </a:p>
          <a:p>
            <a:pPr marL="342900" marR="0" lvl="0" indent="-342900" algn="l" rtl="0">
              <a:lnSpc>
                <a:spcPct val="100000"/>
              </a:lnSpc>
              <a:spcBef>
                <a:spcPts val="600"/>
              </a:spcBef>
              <a:spcAft>
                <a:spcPts val="0"/>
              </a:spcAft>
              <a:buClr>
                <a:schemeClr val="lt1"/>
              </a:buClr>
              <a:buSzPts val="3000"/>
              <a:buFont typeface="Arial"/>
              <a:buChar char="•"/>
            </a:pPr>
            <a:r>
              <a:rPr lang="en-US" sz="2800" b="0" i="0" u="none" strike="noStrike" cap="none" dirty="0">
                <a:solidFill>
                  <a:schemeClr val="lt1"/>
                </a:solidFill>
                <a:latin typeface="Arial"/>
                <a:ea typeface="Arial"/>
                <a:cs typeface="Arial"/>
                <a:sym typeface="Arial"/>
              </a:rPr>
              <a:t>21. Sickle Cell disease</a:t>
            </a:r>
            <a:endParaRPr sz="12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5"/>
          <p:cNvSpPr txBox="1">
            <a:spLocks noGrp="1"/>
          </p:cNvSpPr>
          <p:nvPr>
            <p:ph type="body" idx="4294967295"/>
          </p:nvPr>
        </p:nvSpPr>
        <p:spPr>
          <a:xfrm>
            <a:off x="0" y="1905000"/>
            <a:ext cx="9144000" cy="6126163"/>
          </a:xfrm>
          <a:prstGeom prst="rect">
            <a:avLst/>
          </a:prstGeom>
          <a:noFill/>
          <a:ln>
            <a:noFill/>
          </a:ln>
        </p:spPr>
        <p:txBody>
          <a:bodyPr spcFirstLastPara="1" wrap="square" lIns="91425" tIns="45675" rIns="91425" bIns="45675" anchor="t" anchorCtr="0">
            <a:normAutofit/>
          </a:bodyPr>
          <a:lstStyle/>
          <a:p>
            <a:pPr marL="342900" lvl="0" indent="-342900" algn="l" rtl="0">
              <a:spcBef>
                <a:spcPts val="0"/>
              </a:spcBef>
              <a:spcAft>
                <a:spcPts val="0"/>
              </a:spcAft>
              <a:buClr>
                <a:srgbClr val="FFFF00"/>
              </a:buClr>
              <a:buSzPts val="4400"/>
              <a:buChar char="•"/>
            </a:pPr>
            <a:r>
              <a:rPr lang="en-US" sz="4400">
                <a:solidFill>
                  <a:srgbClr val="002060"/>
                </a:solidFill>
              </a:rPr>
              <a:t>Persons with benchmark disabilities are defined as those with at least 40% of any of the above disability. PWD having high support needs are those who are certified as such under section 58(2) of the Act</a:t>
            </a:r>
            <a:r>
              <a:rPr lang="en-US">
                <a:solidFill>
                  <a:srgbClr val="002060"/>
                </a:solidFill>
              </a:rPr>
              <a:t>.</a:t>
            </a:r>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6"/>
          <p:cNvSpPr txBox="1">
            <a:spLocks noGrp="1"/>
          </p:cNvSpPr>
          <p:nvPr>
            <p:ph type="body" idx="4294967295"/>
          </p:nvPr>
        </p:nvSpPr>
        <p:spPr>
          <a:xfrm>
            <a:off x="0" y="1524000"/>
            <a:ext cx="9144000" cy="6126163"/>
          </a:xfrm>
          <a:prstGeom prst="rect">
            <a:avLst/>
          </a:prstGeom>
          <a:solidFill>
            <a:srgbClr val="FFFF00">
              <a:alpha val="24313"/>
            </a:srgbClr>
          </a:solid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dk1"/>
              </a:buClr>
              <a:buSzPts val="4000"/>
              <a:buNone/>
            </a:pPr>
            <a:r>
              <a:rPr lang="en-US" sz="4000"/>
              <a:t>The RPWD Act, 2016 provides that </a:t>
            </a:r>
            <a:endParaRPr sz="4000"/>
          </a:p>
          <a:p>
            <a:pPr marL="342900" lvl="0" indent="-342900" algn="ctr" rtl="0">
              <a:spcBef>
                <a:spcPts val="880"/>
              </a:spcBef>
              <a:spcAft>
                <a:spcPts val="0"/>
              </a:spcAft>
              <a:buClr>
                <a:schemeClr val="lt1"/>
              </a:buClr>
              <a:buSzPts val="4400"/>
              <a:buNone/>
            </a:pPr>
            <a:r>
              <a:rPr lang="en-US" sz="4400">
                <a:solidFill>
                  <a:srgbClr val="002060"/>
                </a:solidFill>
              </a:rPr>
              <a:t>the appropriate Government shall ensure that the PWD enjoy the right to equality, life with dignity, and respect for his or her own integrity equally with others.</a:t>
            </a:r>
            <a:endParaRPr sz="4400">
              <a:solidFill>
                <a:srgbClr val="002060"/>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7"/>
          <p:cNvSpPr txBox="1">
            <a:spLocks noGrp="1"/>
          </p:cNvSpPr>
          <p:nvPr>
            <p:ph type="body" idx="4294967295"/>
          </p:nvPr>
        </p:nvSpPr>
        <p:spPr>
          <a:xfrm>
            <a:off x="0" y="0"/>
            <a:ext cx="9144000" cy="5943600"/>
          </a:xfrm>
          <a:prstGeom prst="rect">
            <a:avLst/>
          </a:prstGeom>
          <a:solidFill>
            <a:schemeClr val="lt1"/>
          </a:solid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dk1"/>
              </a:buClr>
              <a:buSzPts val="3200"/>
              <a:buChar char="•"/>
            </a:pPr>
            <a:r>
              <a:rPr lang="en-US"/>
              <a:t>The Government is to take steps to utilize the capacity of the PWD by providing appropriate environment.</a:t>
            </a:r>
            <a:endParaRPr/>
          </a:p>
          <a:p>
            <a:pPr marL="342900" lvl="0" indent="-342900" algn="l" rtl="0">
              <a:spcBef>
                <a:spcPts val="640"/>
              </a:spcBef>
              <a:spcAft>
                <a:spcPts val="0"/>
              </a:spcAft>
              <a:buClr>
                <a:schemeClr val="dk1"/>
              </a:buClr>
              <a:buSzPts val="3200"/>
              <a:buChar char="•"/>
            </a:pPr>
            <a:r>
              <a:rPr lang="en-US"/>
              <a:t> It is also stipulated in the section 3 that no PWD shall be discriminated on the ground of disability, </a:t>
            </a:r>
            <a:endParaRPr/>
          </a:p>
          <a:p>
            <a:pPr marL="342900" lvl="0" indent="-342900" algn="l" rtl="0">
              <a:spcBef>
                <a:spcPts val="640"/>
              </a:spcBef>
              <a:spcAft>
                <a:spcPts val="0"/>
              </a:spcAft>
              <a:buClr>
                <a:schemeClr val="dk1"/>
              </a:buClr>
              <a:buSzPts val="3200"/>
              <a:buChar char="•"/>
            </a:pPr>
            <a:r>
              <a:rPr lang="en-US"/>
              <a:t>unless it is shown that the impugned act or omission is a proportionate means of achieving a legitimate aim and no person shall be deprived of his personal liberty only on the ground of disability</a:t>
            </a:r>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38"/>
          <p:cNvSpPr txBox="1">
            <a:spLocks noGrp="1"/>
          </p:cNvSpPr>
          <p:nvPr>
            <p:ph type="body" idx="4294967295"/>
          </p:nvPr>
        </p:nvSpPr>
        <p:spPr>
          <a:xfrm>
            <a:off x="0" y="1927225"/>
            <a:ext cx="8991600" cy="4930775"/>
          </a:xfrm>
          <a:prstGeom prst="rect">
            <a:avLst/>
          </a:prstGeom>
          <a:noFill/>
          <a:ln>
            <a:noFill/>
          </a:ln>
        </p:spPr>
        <p:txBody>
          <a:bodyPr spcFirstLastPara="1" wrap="square" lIns="91425" tIns="45675" rIns="91425" bIns="45675" anchor="t" anchorCtr="0">
            <a:normAutofit lnSpcReduction="10000"/>
          </a:bodyPr>
          <a:lstStyle/>
          <a:p>
            <a:pPr marL="342900" lvl="0" indent="-342900" algn="l" rtl="0">
              <a:spcBef>
                <a:spcPts val="0"/>
              </a:spcBef>
              <a:spcAft>
                <a:spcPts val="0"/>
              </a:spcAft>
              <a:buClr>
                <a:srgbClr val="F2F2F2"/>
              </a:buClr>
              <a:buSzPts val="3200"/>
              <a:buChar char="•"/>
            </a:pPr>
            <a:r>
              <a:rPr lang="en-US">
                <a:solidFill>
                  <a:srgbClr val="002060"/>
                </a:solidFill>
              </a:rPr>
              <a:t>Living in the community for PWD is to be ensured and steps are to be taken by the Government to ensure reasonable accommodation for them. </a:t>
            </a:r>
            <a:endParaRPr>
              <a:solidFill>
                <a:srgbClr val="002060"/>
              </a:solidFill>
            </a:endParaRPr>
          </a:p>
          <a:p>
            <a:pPr marL="342900" lvl="0" indent="-342900" algn="l" rtl="0">
              <a:spcBef>
                <a:spcPts val="640"/>
              </a:spcBef>
              <a:spcAft>
                <a:spcPts val="0"/>
              </a:spcAft>
              <a:buClr>
                <a:srgbClr val="F2F2F2"/>
              </a:buClr>
              <a:buSzPts val="3200"/>
              <a:buChar char="•"/>
            </a:pPr>
            <a:r>
              <a:rPr lang="en-US">
                <a:solidFill>
                  <a:srgbClr val="002060"/>
                </a:solidFill>
              </a:rPr>
              <a:t>Special measures are to be taken to ensure women and children with disabilities enjoy rights equally with others.</a:t>
            </a:r>
            <a:endParaRPr/>
          </a:p>
          <a:p>
            <a:pPr marL="342900" lvl="0" indent="-342900" algn="l" rtl="0">
              <a:spcBef>
                <a:spcPts val="640"/>
              </a:spcBef>
              <a:spcAft>
                <a:spcPts val="0"/>
              </a:spcAft>
              <a:buClr>
                <a:srgbClr val="F2F2F2"/>
              </a:buClr>
              <a:buSzPts val="3200"/>
              <a:buChar char="•"/>
            </a:pPr>
            <a:r>
              <a:rPr lang="en-US">
                <a:solidFill>
                  <a:srgbClr val="002060"/>
                </a:solidFill>
              </a:rPr>
              <a:t> Measures are to be taken to protect the PWD from being subjected to cruelty, inhuman, and degrading treatments and from all forms of abuse, violence, and exploitation.</a:t>
            </a:r>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9"/>
          <p:cNvSpPr txBox="1">
            <a:spLocks noGrp="1"/>
          </p:cNvSpPr>
          <p:nvPr>
            <p:ph type="title"/>
          </p:nvPr>
        </p:nvSpPr>
        <p:spPr>
          <a:prstGeom prst="rect">
            <a:avLst/>
          </a:prstGeom>
          <a:noFill/>
          <a:ln>
            <a:noFill/>
          </a:ln>
        </p:spPr>
        <p:txBody>
          <a:bodyPr spcFirstLastPara="1" wrap="square" lIns="91425" tIns="45675" rIns="91425" bIns="45675" anchor="ctr" anchorCtr="0">
            <a:noAutofit/>
          </a:bodyPr>
          <a:lstStyle/>
          <a:p>
            <a:pPr marL="0" lvl="0" indent="0" algn="ctr" rtl="0">
              <a:spcBef>
                <a:spcPts val="0"/>
              </a:spcBef>
              <a:spcAft>
                <a:spcPts val="0"/>
              </a:spcAft>
              <a:buClr>
                <a:srgbClr val="FABF8E"/>
              </a:buClr>
              <a:buSzPts val="4000"/>
              <a:buFont typeface="Calibri"/>
              <a:buNone/>
            </a:pPr>
            <a:r>
              <a:rPr lang="en-US" sz="4000" b="1"/>
              <a:t>Research </a:t>
            </a:r>
            <a:endParaRPr sz="4000" b="1"/>
          </a:p>
        </p:txBody>
      </p:sp>
      <p:sp>
        <p:nvSpPr>
          <p:cNvPr id="610" name="Google Shape;610;p39"/>
          <p:cNvSpPr txBox="1">
            <a:spLocks noGrp="1"/>
          </p:cNvSpPr>
          <p:nvPr>
            <p:ph idx="1"/>
          </p:nvPr>
        </p:nvSpPr>
        <p:spPr>
          <a:prstGeom prst="rect">
            <a:avLst/>
          </a:prstGeom>
          <a:no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lt1"/>
              </a:buClr>
              <a:buSzPts val="2800"/>
              <a:buChar char="•"/>
            </a:pPr>
            <a:r>
              <a:rPr lang="en-US"/>
              <a:t>For conducting any research, free and informed consent from the PWD as well as a prior permission from a Committee for Research on Disability to be constituted in the prescribed manner.</a:t>
            </a:r>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0"/>
          <p:cNvSpPr txBox="1">
            <a:spLocks noGrp="1"/>
          </p:cNvSpPr>
          <p:nvPr>
            <p:ph type="title"/>
          </p:nvPr>
        </p:nvSpPr>
        <p:spPr>
          <a:prstGeom prst="rect">
            <a:avLst/>
          </a:prstGeom>
          <a:noFill/>
          <a:ln>
            <a:noFill/>
          </a:ln>
        </p:spPr>
        <p:txBody>
          <a:bodyPr spcFirstLastPara="1" wrap="square" lIns="91425" tIns="45675" rIns="91425" bIns="45675" anchor="ctr" anchorCtr="0">
            <a:normAutofit/>
          </a:bodyPr>
          <a:lstStyle/>
          <a:p>
            <a:pPr marL="0" lvl="0" indent="0" algn="l" rtl="0">
              <a:spcBef>
                <a:spcPts val="0"/>
              </a:spcBef>
              <a:spcAft>
                <a:spcPts val="0"/>
              </a:spcAft>
              <a:buClr>
                <a:srgbClr val="FABF8E"/>
              </a:buClr>
              <a:buSzPts val="3240"/>
              <a:buFont typeface="Calibri"/>
              <a:buNone/>
            </a:pPr>
            <a:r>
              <a:rPr lang="en-US" sz="3240"/>
              <a:t>Accessibilty</a:t>
            </a:r>
            <a:endParaRPr sz="3240"/>
          </a:p>
        </p:txBody>
      </p:sp>
      <p:sp>
        <p:nvSpPr>
          <p:cNvPr id="616" name="Google Shape;616;p40"/>
          <p:cNvSpPr txBox="1">
            <a:spLocks noGrp="1"/>
          </p:cNvSpPr>
          <p:nvPr>
            <p:ph idx="1"/>
          </p:nvPr>
        </p:nvSpPr>
        <p:spPr>
          <a:prstGeom prst="rect">
            <a:avLst/>
          </a:prstGeom>
          <a:no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lt1"/>
              </a:buClr>
              <a:buSzPts val="2800"/>
              <a:buChar char="•"/>
            </a:pPr>
            <a:r>
              <a:rPr lang="en-US"/>
              <a:t>Accessibility in voting and access to justice without discrimination to the PWD are to be ensured. Public documents are to be made available in accessible formats.</a:t>
            </a:r>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
          <p:cNvSpPr txBox="1"/>
          <p:nvPr/>
        </p:nvSpPr>
        <p:spPr>
          <a:xfrm>
            <a:off x="1520190" y="1237299"/>
            <a:ext cx="5257800" cy="707795"/>
          </a:xfrm>
          <a:prstGeom prst="rect">
            <a:avLst/>
          </a:prstGeom>
          <a:noFill/>
          <a:ln>
            <a:noFill/>
          </a:ln>
        </p:spPr>
        <p:txBody>
          <a:bodyPr spcFirstLastPara="1" wrap="square" lIns="91425" tIns="45675" rIns="91425" bIns="4567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99"/>
                </a:solidFill>
                <a:latin typeface="Calibri"/>
                <a:ea typeface="Calibri"/>
                <a:cs typeface="Calibri"/>
                <a:sym typeface="Calibri"/>
              </a:rPr>
              <a:t>Disability and Diversity</a:t>
            </a:r>
            <a:endParaRPr sz="4000" b="1" i="0" u="none" strike="noStrike" cap="none">
              <a:solidFill>
                <a:srgbClr val="000099"/>
              </a:solidFill>
              <a:latin typeface="Calibri"/>
              <a:ea typeface="Calibri"/>
              <a:cs typeface="Calibri"/>
              <a:sym typeface="Calibri"/>
            </a:endParaRPr>
          </a:p>
        </p:txBody>
      </p:sp>
      <p:pic>
        <p:nvPicPr>
          <p:cNvPr id="339" name="Google Shape;339;p3" descr="iStock-615829508-1024x1024.jpg"/>
          <p:cNvPicPr preferRelativeResize="0"/>
          <p:nvPr/>
        </p:nvPicPr>
        <p:blipFill rotWithShape="1">
          <a:blip r:embed="rId3">
            <a:alphaModFix/>
          </a:blip>
          <a:srcRect/>
          <a:stretch/>
        </p:blipFill>
        <p:spPr>
          <a:xfrm>
            <a:off x="2667000" y="1828800"/>
            <a:ext cx="5893594" cy="4191000"/>
          </a:xfrm>
          <a:prstGeom prst="rect">
            <a:avLst/>
          </a:prstGeom>
          <a:noFill/>
          <a:ln>
            <a:noFill/>
          </a:ln>
        </p:spPr>
      </p:pic>
      <p:pic>
        <p:nvPicPr>
          <p:cNvPr id="340" name="Google Shape;340;p3" descr="unnamed (1).gif"/>
          <p:cNvPicPr preferRelativeResize="0"/>
          <p:nvPr/>
        </p:nvPicPr>
        <p:blipFill rotWithShape="1">
          <a:blip r:embed="rId4">
            <a:alphaModFix/>
          </a:blip>
          <a:srcRect/>
          <a:stretch/>
        </p:blipFill>
        <p:spPr>
          <a:xfrm>
            <a:off x="0" y="3124200"/>
            <a:ext cx="2847684" cy="2903704"/>
          </a:xfrm>
          <a:prstGeom prst="rect">
            <a:avLst/>
          </a:prstGeom>
          <a:noFill/>
          <a:ln>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1"/>
          <p:cNvSpPr txBox="1">
            <a:spLocks noGrp="1"/>
          </p:cNvSpPr>
          <p:nvPr>
            <p:ph type="body" idx="4294967295"/>
          </p:nvPr>
        </p:nvSpPr>
        <p:spPr>
          <a:xfrm>
            <a:off x="0" y="0"/>
            <a:ext cx="9144000" cy="5943600"/>
          </a:xfrm>
          <a:prstGeom prst="rect">
            <a:avLst/>
          </a:prstGeom>
          <a:solidFill>
            <a:schemeClr val="lt1"/>
          </a:solid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dk1"/>
              </a:buClr>
              <a:buSzPts val="4000"/>
              <a:buChar char="•"/>
            </a:pPr>
            <a:r>
              <a:rPr lang="en-US" sz="4000"/>
              <a:t>PWD enjoy legal capacity on an equal basis with others in all aspects of life and has the right to equal recognition everywhere as any other person before the law and have the right, equally with others, to own and inherit movable and immovable property as well as control their financial affairs (Sec 13)</a:t>
            </a:r>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2"/>
          <p:cNvSpPr txBox="1">
            <a:spLocks noGrp="1"/>
          </p:cNvSpPr>
          <p:nvPr>
            <p:ph type="title"/>
          </p:nvPr>
        </p:nvSpPr>
        <p:spPr>
          <a:prstGeom prst="rect">
            <a:avLst/>
          </a:prstGeom>
          <a:noFill/>
          <a:ln>
            <a:noFill/>
          </a:ln>
        </p:spPr>
        <p:txBody>
          <a:bodyPr spcFirstLastPara="1" wrap="square" lIns="91425" tIns="45675" rIns="91425" bIns="45675" anchor="ctr" anchorCtr="0">
            <a:noAutofit/>
          </a:bodyPr>
          <a:lstStyle/>
          <a:p>
            <a:pPr marL="0" lvl="0" indent="0" algn="l" rtl="0">
              <a:spcBef>
                <a:spcPts val="0"/>
              </a:spcBef>
              <a:spcAft>
                <a:spcPts val="0"/>
              </a:spcAft>
              <a:buClr>
                <a:srgbClr val="FABF8E"/>
              </a:buClr>
              <a:buSzPts val="3240"/>
              <a:buFont typeface="Calibri"/>
              <a:buNone/>
            </a:pPr>
            <a:r>
              <a:rPr lang="en-US" sz="4400"/>
              <a:t>Inclusive education mandatory</a:t>
            </a:r>
            <a:endParaRPr sz="4400"/>
          </a:p>
        </p:txBody>
      </p:sp>
      <p:sp>
        <p:nvSpPr>
          <p:cNvPr id="627" name="Google Shape;627;p42"/>
          <p:cNvSpPr txBox="1">
            <a:spLocks noGrp="1"/>
          </p:cNvSpPr>
          <p:nvPr>
            <p:ph idx="1"/>
          </p:nvPr>
        </p:nvSpPr>
        <p:spPr>
          <a:xfrm>
            <a:off x="237951" y="3238381"/>
            <a:ext cx="8237835" cy="4956051"/>
          </a:xfrm>
          <a:prstGeom prst="rect">
            <a:avLst/>
          </a:prstGeom>
          <a:no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lt1"/>
              </a:buClr>
              <a:buSzPts val="3600"/>
              <a:buChar char="•"/>
            </a:pPr>
            <a:r>
              <a:rPr lang="en-US" sz="2400"/>
              <a:t>The Bill provides for the access to inclusive education, vocational training, and self-employment of disabled persons without discrimination and buildings, campuses, and various facilities are to be made accessible to the PWD and their special needs are to be addressed.</a:t>
            </a:r>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3"/>
          <p:cNvSpPr txBox="1">
            <a:spLocks noGrp="1"/>
          </p:cNvSpPr>
          <p:nvPr>
            <p:ph type="title"/>
          </p:nvPr>
        </p:nvSpPr>
        <p:spPr>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675" rIns="91425" bIns="45675" anchor="ctr" anchorCtr="0">
            <a:normAutofit/>
          </a:bodyPr>
          <a:lstStyle/>
          <a:p>
            <a:pPr marL="0" lvl="0" indent="0" algn="l" rtl="0">
              <a:spcBef>
                <a:spcPts val="0"/>
              </a:spcBef>
              <a:spcAft>
                <a:spcPts val="0"/>
              </a:spcAft>
              <a:buClr>
                <a:srgbClr val="FF0000"/>
              </a:buClr>
              <a:buSzPts val="3240"/>
              <a:buFont typeface="Calibri"/>
              <a:buNone/>
            </a:pPr>
            <a:r>
              <a:rPr lang="en-US" sz="3240">
                <a:solidFill>
                  <a:srgbClr val="FF0000"/>
                </a:solidFill>
                <a:latin typeface="Calibri"/>
                <a:ea typeface="Calibri"/>
                <a:cs typeface="Calibri"/>
                <a:sym typeface="Calibri"/>
              </a:rPr>
              <a:t>Reservation in enrolment</a:t>
            </a:r>
            <a:endParaRPr sz="3240">
              <a:solidFill>
                <a:srgbClr val="FF0000"/>
              </a:solidFill>
            </a:endParaRPr>
          </a:p>
        </p:txBody>
      </p:sp>
      <p:sp>
        <p:nvSpPr>
          <p:cNvPr id="633" name="Google Shape;633;p43"/>
          <p:cNvSpPr txBox="1">
            <a:spLocks noGrp="1"/>
          </p:cNvSpPr>
          <p:nvPr>
            <p:ph idx="1"/>
          </p:nvPr>
        </p:nvSpPr>
        <p:spPr>
          <a:xfrm>
            <a:off x="448965" y="1901949"/>
            <a:ext cx="8695035" cy="4123035"/>
          </a:xfrm>
          <a:prstGeom prst="rect">
            <a:avLst/>
          </a:prstGeom>
          <a:no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lt1"/>
              </a:buClr>
              <a:buSzPts val="2800"/>
              <a:buChar char="•"/>
            </a:pPr>
            <a:r>
              <a:rPr lang="en-US"/>
              <a:t>All Government institutions of higher education and those getting aid from the Government are required to reserve at least 5% of seats for persons with benchmark disabilities. </a:t>
            </a:r>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4"/>
          <p:cNvSpPr txBox="1">
            <a:spLocks noGrp="1"/>
          </p:cNvSpPr>
          <p:nvPr>
            <p:ph type="title"/>
          </p:nvPr>
        </p:nvSpPr>
        <p:spPr>
          <a:prstGeom prst="rect">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675" rIns="91425" bIns="45675" anchor="ctr" anchorCtr="0">
            <a:normAutofit/>
          </a:bodyPr>
          <a:lstStyle/>
          <a:p>
            <a:pPr marL="0" lvl="0" indent="0" algn="l" rtl="0">
              <a:spcBef>
                <a:spcPts val="0"/>
              </a:spcBef>
              <a:spcAft>
                <a:spcPts val="0"/>
              </a:spcAft>
              <a:buClr>
                <a:srgbClr val="FABF8E"/>
              </a:buClr>
              <a:buSzPts val="3240"/>
              <a:buFont typeface="Calibri"/>
              <a:buNone/>
            </a:pPr>
            <a:r>
              <a:rPr lang="en-US" sz="3240">
                <a:solidFill>
                  <a:schemeClr val="lt1"/>
                </a:solidFill>
                <a:latin typeface="Calibri"/>
                <a:ea typeface="Calibri"/>
                <a:cs typeface="Calibri"/>
                <a:sym typeface="Calibri"/>
              </a:rPr>
              <a:t>Reservation in  Employment</a:t>
            </a:r>
            <a:endParaRPr sz="3240">
              <a:solidFill>
                <a:schemeClr val="lt1"/>
              </a:solidFill>
            </a:endParaRPr>
          </a:p>
        </p:txBody>
      </p:sp>
      <p:sp>
        <p:nvSpPr>
          <p:cNvPr id="639" name="Google Shape;639;p44"/>
          <p:cNvSpPr txBox="1">
            <a:spLocks noGrp="1"/>
          </p:cNvSpPr>
          <p:nvPr>
            <p:ph idx="1"/>
          </p:nvPr>
        </p:nvSpPr>
        <p:spPr>
          <a:prstGeom prst="rect">
            <a:avLst/>
          </a:prstGeom>
          <a:no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lt1"/>
              </a:buClr>
              <a:buSzPts val="2800"/>
              <a:buChar char="•"/>
            </a:pPr>
            <a:r>
              <a:rPr lang="en-US"/>
              <a:t>Four percent reservation for persons with benchmark disabilities is to be provided in posts of all Government establishments with differential quotas for different forms of disabilities. Incentives to employer in private sector are to be given who provide 5% reservation for persons with benchmark disability</a:t>
            </a:r>
            <a:endParaRPr/>
          </a:p>
          <a:p>
            <a:pPr marL="342900" lvl="0" indent="-165100" algn="l" rtl="0">
              <a:spcBef>
                <a:spcPts val="560"/>
              </a:spcBef>
              <a:spcAft>
                <a:spcPts val="0"/>
              </a:spcAft>
              <a:buClr>
                <a:schemeClr val="lt1"/>
              </a:buClr>
              <a:buSzPts val="2800"/>
              <a:buNone/>
            </a:pPr>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45"/>
          <p:cNvSpPr txBox="1">
            <a:spLocks noGrp="1"/>
          </p:cNvSpPr>
          <p:nvPr>
            <p:ph type="title"/>
          </p:nvPr>
        </p:nvSpPr>
        <p:spPr>
          <a:xfrm>
            <a:off x="393555" y="1942161"/>
            <a:ext cx="8259098" cy="1018035"/>
          </a:xfrm>
          <a:prstGeom prst="rect">
            <a:avLst/>
          </a:prstGeom>
          <a:noFill/>
          <a:ln>
            <a:noFill/>
          </a:ln>
        </p:spPr>
        <p:txBody>
          <a:bodyPr spcFirstLastPara="1" wrap="square" lIns="91425" tIns="45675" rIns="91425" bIns="45675" anchor="ctr" anchorCtr="0">
            <a:normAutofit/>
          </a:bodyPr>
          <a:lstStyle/>
          <a:p>
            <a:pPr marL="0" lvl="0" indent="0" algn="l" rtl="0">
              <a:spcBef>
                <a:spcPts val="0"/>
              </a:spcBef>
              <a:spcAft>
                <a:spcPts val="0"/>
              </a:spcAft>
              <a:buClr>
                <a:srgbClr val="FABF8E"/>
              </a:buClr>
              <a:buSzPts val="3240"/>
              <a:buFont typeface="Calibri"/>
              <a:buNone/>
            </a:pPr>
            <a:r>
              <a:rPr lang="en-US" sz="3240"/>
              <a:t>Special Employment exchanges</a:t>
            </a:r>
            <a:endParaRPr sz="3240"/>
          </a:p>
        </p:txBody>
      </p:sp>
      <p:sp>
        <p:nvSpPr>
          <p:cNvPr id="645" name="Google Shape;645;p45"/>
          <p:cNvSpPr txBox="1">
            <a:spLocks noGrp="1"/>
          </p:cNvSpPr>
          <p:nvPr>
            <p:ph idx="1"/>
          </p:nvPr>
        </p:nvSpPr>
        <p:spPr>
          <a:xfrm>
            <a:off x="0" y="3732326"/>
            <a:ext cx="8246070" cy="1796279"/>
          </a:xfrm>
          <a:prstGeom prst="rect">
            <a:avLst/>
          </a:prstGeom>
          <a:no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lt1"/>
              </a:buClr>
              <a:buSzPts val="2800"/>
              <a:buChar char="•"/>
            </a:pPr>
            <a:r>
              <a:rPr lang="en-US"/>
              <a:t>Special employment exchanges for the PWD are to be set up. Awareness and sensitization programs are to be conducted and promoted regarding the PWD</a:t>
            </a:r>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6"/>
          <p:cNvSpPr txBox="1">
            <a:spLocks noGrp="1"/>
          </p:cNvSpPr>
          <p:nvPr>
            <p:ph type="body" idx="4294967295"/>
          </p:nvPr>
        </p:nvSpPr>
        <p:spPr>
          <a:xfrm>
            <a:off x="0" y="0"/>
            <a:ext cx="8991600" cy="6858000"/>
          </a:xfrm>
          <a:prstGeom prst="rect">
            <a:avLst/>
          </a:prstGeom>
          <a:gradFill>
            <a:gsLst>
              <a:gs pos="0">
                <a:srgbClr val="992D2B"/>
              </a:gs>
              <a:gs pos="80000">
                <a:srgbClr val="C93D39"/>
              </a:gs>
              <a:gs pos="100000">
                <a:srgbClr val="CD3A36"/>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675" rIns="91425" bIns="45675" anchor="t" anchorCtr="0">
            <a:normAutofit/>
          </a:bodyPr>
          <a:lstStyle/>
          <a:p>
            <a:pPr marL="342900" lvl="0" indent="-342900" algn="l" rtl="0">
              <a:spcBef>
                <a:spcPts val="0"/>
              </a:spcBef>
              <a:spcAft>
                <a:spcPts val="0"/>
              </a:spcAft>
              <a:buClr>
                <a:schemeClr val="lt1"/>
              </a:buClr>
              <a:buSzPts val="3200"/>
              <a:buChar char="•"/>
            </a:pPr>
            <a:r>
              <a:rPr lang="en-US">
                <a:solidFill>
                  <a:schemeClr val="lt1"/>
                </a:solidFill>
                <a:latin typeface="Calibri"/>
                <a:ea typeface="Calibri"/>
                <a:cs typeface="Calibri"/>
                <a:sym typeface="Calibri"/>
              </a:rPr>
              <a:t>Awareness and sensitization programs are to be conducted and promoted regarding the PWD. </a:t>
            </a:r>
            <a:endParaRPr/>
          </a:p>
          <a:p>
            <a:pPr marL="342900" lvl="0" indent="-342900" algn="l" rtl="0">
              <a:spcBef>
                <a:spcPts val="640"/>
              </a:spcBef>
              <a:spcAft>
                <a:spcPts val="0"/>
              </a:spcAft>
              <a:buClr>
                <a:schemeClr val="lt1"/>
              </a:buClr>
              <a:buSzPts val="3200"/>
              <a:buChar char="•"/>
            </a:pPr>
            <a:r>
              <a:rPr lang="en-US">
                <a:solidFill>
                  <a:schemeClr val="lt1"/>
                </a:solidFill>
                <a:latin typeface="Calibri"/>
                <a:ea typeface="Calibri"/>
                <a:cs typeface="Calibri"/>
                <a:sym typeface="Calibri"/>
              </a:rPr>
              <a:t>Standards of accessibility in physical environment, different modes of transports, public building and areas are to be laid down which are to be observed mandatorily and a </a:t>
            </a:r>
            <a:endParaRPr/>
          </a:p>
          <a:p>
            <a:pPr marL="342900" lvl="0" indent="-342900" algn="l" rtl="0">
              <a:spcBef>
                <a:spcPts val="640"/>
              </a:spcBef>
              <a:spcAft>
                <a:spcPts val="0"/>
              </a:spcAft>
              <a:buClr>
                <a:schemeClr val="lt1"/>
              </a:buClr>
              <a:buSzPts val="3200"/>
              <a:buChar char="•"/>
            </a:pPr>
            <a:r>
              <a:rPr lang="en-US">
                <a:solidFill>
                  <a:schemeClr val="lt1"/>
                </a:solidFill>
                <a:latin typeface="Calibri"/>
                <a:ea typeface="Calibri"/>
                <a:cs typeface="Calibri"/>
                <a:sym typeface="Calibri"/>
              </a:rPr>
              <a:t>5-year time limit is provided to make existing public building accessible. </a:t>
            </a:r>
            <a:endParaRPr/>
          </a:p>
          <a:p>
            <a:pPr marL="342900" lvl="0" indent="-342900" algn="l" rtl="0">
              <a:spcBef>
                <a:spcPts val="640"/>
              </a:spcBef>
              <a:spcAft>
                <a:spcPts val="0"/>
              </a:spcAft>
              <a:buClr>
                <a:schemeClr val="lt1"/>
              </a:buClr>
              <a:buSzPts val="3200"/>
              <a:buChar char="•"/>
            </a:pPr>
            <a:r>
              <a:rPr lang="en-US">
                <a:solidFill>
                  <a:schemeClr val="lt1"/>
                </a:solidFill>
                <a:latin typeface="Calibri"/>
                <a:ea typeface="Calibri"/>
                <a:cs typeface="Calibri"/>
                <a:sym typeface="Calibri"/>
              </a:rPr>
              <a:t>Access to information and communication technology is to be ensured</a:t>
            </a:r>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7"/>
          <p:cNvSpPr txBox="1">
            <a:spLocks noGrp="1"/>
          </p:cNvSpPr>
          <p:nvPr>
            <p:ph type="title"/>
          </p:nvPr>
        </p:nvSpPr>
        <p:spPr>
          <a:prstGeom prst="rect">
            <a:avLst/>
          </a:prstGeom>
          <a:noFill/>
          <a:ln>
            <a:noFill/>
          </a:ln>
        </p:spPr>
        <p:txBody>
          <a:bodyPr spcFirstLastPara="1" wrap="square" lIns="91425" tIns="45675" rIns="91425" bIns="45675" anchor="ctr" anchorCtr="0">
            <a:normAutofit/>
          </a:bodyPr>
          <a:lstStyle/>
          <a:p>
            <a:pPr marL="0" lvl="0" indent="0" algn="l" rtl="0">
              <a:spcBef>
                <a:spcPts val="0"/>
              </a:spcBef>
              <a:spcAft>
                <a:spcPts val="0"/>
              </a:spcAft>
              <a:buClr>
                <a:srgbClr val="FABF8E"/>
              </a:buClr>
              <a:buSzPts val="3240"/>
              <a:buFont typeface="Calibri"/>
              <a:buNone/>
            </a:pPr>
            <a:endParaRPr sz="3240"/>
          </a:p>
        </p:txBody>
      </p:sp>
      <p:sp>
        <p:nvSpPr>
          <p:cNvPr id="658" name="Google Shape;658;p47"/>
          <p:cNvSpPr txBox="1">
            <a:spLocks noGrp="1"/>
          </p:cNvSpPr>
          <p:nvPr>
            <p:ph idx="1"/>
          </p:nvPr>
        </p:nvSpPr>
        <p:spPr>
          <a:xfrm>
            <a:off x="0" y="1"/>
            <a:ext cx="9144000" cy="6096000"/>
          </a:xfrm>
          <a:prstGeom prst="rect">
            <a:avLst/>
          </a:prstGeom>
          <a:solidFill>
            <a:srgbClr val="D6E3BC"/>
          </a:solidFill>
          <a:ln>
            <a:noFill/>
          </a:ln>
        </p:spPr>
        <p:txBody>
          <a:bodyPr spcFirstLastPara="1" wrap="square" lIns="91425" tIns="45675" rIns="91425" bIns="45675" anchor="t" anchorCtr="0">
            <a:normAutofit/>
          </a:bodyPr>
          <a:lstStyle/>
          <a:p>
            <a:pPr marL="342900" lvl="0" indent="-342900" algn="l" rtl="0">
              <a:spcBef>
                <a:spcPts val="0"/>
              </a:spcBef>
              <a:spcAft>
                <a:spcPts val="0"/>
              </a:spcAft>
              <a:buClr>
                <a:srgbClr val="FF0000"/>
              </a:buClr>
              <a:buSzPts val="4800"/>
              <a:buChar char="•"/>
            </a:pPr>
            <a:r>
              <a:rPr lang="en-US" sz="4000" dirty="0">
                <a:solidFill>
                  <a:srgbClr val="FF0000"/>
                </a:solidFill>
              </a:rPr>
              <a:t>Atrocities on PWD have been made punishable with imprisonment of 6 months extendable to 5 years and with fine. </a:t>
            </a:r>
            <a:endParaRPr sz="4000">
              <a:solidFill>
                <a:srgbClr val="FF0000"/>
              </a:solidFill>
            </a:endParaRPr>
          </a:p>
          <a:p>
            <a:pPr marL="342900" lvl="0" indent="-342900" algn="l" rtl="0">
              <a:spcBef>
                <a:spcPts val="960"/>
              </a:spcBef>
              <a:spcAft>
                <a:spcPts val="0"/>
              </a:spcAft>
              <a:buClr>
                <a:srgbClr val="FF0000"/>
              </a:buClr>
              <a:buSzPts val="4800"/>
              <a:buChar char="•"/>
            </a:pPr>
            <a:r>
              <a:rPr lang="en-US" sz="4000" dirty="0">
                <a:solidFill>
                  <a:srgbClr val="FF0000"/>
                </a:solidFill>
              </a:rPr>
              <a:t>Fraudulently availing of the benefits meant for PWD has also been made punishable</a:t>
            </a:r>
            <a:r>
              <a:rPr lang="en-US" sz="4000" dirty="0"/>
              <a:t>.</a:t>
            </a:r>
            <a:endParaRPr sz="20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8"/>
          <p:cNvSpPr txBox="1">
            <a:spLocks noGrp="1"/>
          </p:cNvSpPr>
          <p:nvPr>
            <p:ph type="title"/>
          </p:nvPr>
        </p:nvSpPr>
        <p:spPr>
          <a:xfrm>
            <a:off x="533400" y="4191000"/>
            <a:ext cx="8229600" cy="1143000"/>
          </a:xfrm>
          <a:prstGeom prst="rect">
            <a:avLst/>
          </a:prstGeom>
          <a:noFill/>
          <a:ln>
            <a:noFill/>
          </a:ln>
        </p:spPr>
        <p:txBody>
          <a:bodyPr spcFirstLastPara="1" wrap="square" lIns="91425" tIns="45675" rIns="91425" bIns="45675" anchor="ctr" anchorCtr="0">
            <a:normAutofit fontScale="90000"/>
          </a:bodyPr>
          <a:lstStyle/>
          <a:p>
            <a:pPr marL="0" lvl="0" indent="0" algn="l" rtl="0">
              <a:spcBef>
                <a:spcPts val="0"/>
              </a:spcBef>
              <a:spcAft>
                <a:spcPts val="0"/>
              </a:spcAft>
              <a:buClr>
                <a:srgbClr val="FABF8E"/>
              </a:buClr>
              <a:buSzPct val="111111"/>
              <a:buFont typeface="Calibri"/>
              <a:buNone/>
            </a:pPr>
            <a:r>
              <a:rPr lang="en-US" sz="3240"/>
              <a:t>Rights of Persons with Disabilities Rules, 2017 was published as required by sub-sections (1) and (2) of section 100 of the Rights of Persons with Disabilities Act, 2016 (49 of 2016)</a:t>
            </a:r>
            <a:endParaRPr sz="3240"/>
          </a:p>
        </p:txBody>
      </p:sp>
      <p:sp>
        <p:nvSpPr>
          <p:cNvPr id="665" name="Google Shape;665;p48"/>
          <p:cNvSpPr txBox="1">
            <a:spLocks noGrp="1"/>
          </p:cNvSpPr>
          <p:nvPr>
            <p:ph idx="1"/>
          </p:nvPr>
        </p:nvSpPr>
        <p:spPr>
          <a:xfrm>
            <a:off x="381000" y="1524000"/>
            <a:ext cx="8229600" cy="4525963"/>
          </a:xfrm>
          <a:prstGeom prst="rect">
            <a:avLst/>
          </a:prstGeom>
          <a:noFill/>
          <a:ln>
            <a:noFill/>
          </a:ln>
        </p:spPr>
        <p:txBody>
          <a:bodyPr spcFirstLastPara="1" wrap="square" lIns="91425" tIns="45675" rIns="91425" bIns="45675" anchor="t" anchorCtr="0">
            <a:normAutofit/>
          </a:bodyPr>
          <a:lstStyle/>
          <a:p>
            <a:pPr marL="342900" lvl="0" indent="-342900" algn="l" rtl="0">
              <a:spcBef>
                <a:spcPts val="0"/>
              </a:spcBef>
              <a:spcAft>
                <a:spcPts val="0"/>
              </a:spcAft>
              <a:buClr>
                <a:schemeClr val="lt1"/>
              </a:buClr>
              <a:buSzPts val="2800"/>
              <a:buChar char="•"/>
            </a:pPr>
            <a:r>
              <a:rPr lang="en-US"/>
              <a:t>MINISTRY OF SOCIAL JUSTICE AND EMPOWERMENT [Department of Empowerment of Persons with Disabilities (Divyangjan)] </a:t>
            </a:r>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a:p>
        </p:txBody>
      </p:sp>
      <p:sp>
        <p:nvSpPr>
          <p:cNvPr id="3" name="Text Placeholder 2"/>
          <p:cNvSpPr>
            <a:spLocks noGrp="1"/>
          </p:cNvSpPr>
          <p:nvPr>
            <p:ph idx="1"/>
          </p:nvPr>
        </p:nvSpPr>
        <p:spPr/>
        <p:txBody>
          <a:bodyPr/>
          <a:lstStyle/>
          <a:p>
            <a:r>
              <a:rPr lang="en-IN" dirty="0" smtClean="0"/>
              <a:t>CBR was defined as a strategy within community development for the rehabilitation, equalization of opportunities, and social integration of all peoples with disabilities.</a:t>
            </a:r>
            <a:endParaRPr lang="en-IN"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a:p>
        </p:txBody>
      </p:sp>
      <p:sp>
        <p:nvSpPr>
          <p:cNvPr id="3" name="Text Placeholder 2"/>
          <p:cNvSpPr>
            <a:spLocks noGrp="1"/>
          </p:cNvSpPr>
          <p:nvPr>
            <p:ph idx="1"/>
          </p:nvPr>
        </p:nvSpPr>
        <p:spPr/>
        <p:txBody>
          <a:bodyPr/>
          <a:lstStyle/>
          <a:p>
            <a:r>
              <a:rPr lang="en-IN" dirty="0" smtClean="0"/>
              <a:t>CBR was defined as a strategy </a:t>
            </a:r>
            <a:endParaRPr lang="en-IN" dirty="0" smtClean="0"/>
          </a:p>
          <a:p>
            <a:r>
              <a:rPr lang="en-IN" dirty="0" smtClean="0"/>
              <a:t>within </a:t>
            </a:r>
            <a:r>
              <a:rPr lang="en-IN" dirty="0" smtClean="0"/>
              <a:t>community development for the rehabilitation, </a:t>
            </a:r>
            <a:endParaRPr lang="en-IN" dirty="0" smtClean="0"/>
          </a:p>
          <a:p>
            <a:r>
              <a:rPr lang="en-IN" dirty="0" smtClean="0"/>
              <a:t>equalization </a:t>
            </a:r>
            <a:r>
              <a:rPr lang="en-IN" dirty="0" smtClean="0"/>
              <a:t>of opportunities</a:t>
            </a:r>
            <a:r>
              <a:rPr lang="en-IN" dirty="0" smtClean="0"/>
              <a:t>,</a:t>
            </a:r>
          </a:p>
          <a:p>
            <a:r>
              <a:rPr lang="en-IN" dirty="0" smtClean="0"/>
              <a:t> </a:t>
            </a:r>
            <a:r>
              <a:rPr lang="en-IN" dirty="0" smtClean="0"/>
              <a:t>poverty reduction, and </a:t>
            </a:r>
            <a:endParaRPr lang="en-IN" dirty="0" smtClean="0"/>
          </a:p>
          <a:p>
            <a:r>
              <a:rPr lang="en-IN" dirty="0" smtClean="0"/>
              <a:t>social </a:t>
            </a:r>
            <a:r>
              <a:rPr lang="en-IN" dirty="0" smtClean="0"/>
              <a:t>integration of all peoples with disabilities.</a:t>
            </a:r>
            <a:endParaRPr lang="en-IN"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
          <p:cNvSpPr txBox="1">
            <a:spLocks noGrp="1"/>
          </p:cNvSpPr>
          <p:nvPr>
            <p:ph type="title"/>
          </p:nvPr>
        </p:nvSpPr>
        <p:spPr>
          <a:xfrm>
            <a:off x="339778" y="1574198"/>
            <a:ext cx="8534400" cy="1560716"/>
          </a:xfrm>
          <a:prstGeom prst="rect">
            <a:avLst/>
          </a:prstGeom>
          <a:noFill/>
          <a:ln>
            <a:noFill/>
          </a:ln>
        </p:spPr>
        <p:txBody>
          <a:bodyPr spcFirstLastPara="1" wrap="square" lIns="91425" tIns="45675" rIns="91425" bIns="45675" anchor="t" anchorCtr="0">
            <a:normAutofit/>
          </a:bodyPr>
          <a:lstStyle/>
          <a:p>
            <a:pPr marL="0" lvl="0" indent="0" algn="l" rtl="0">
              <a:lnSpc>
                <a:spcPct val="99000"/>
              </a:lnSpc>
              <a:spcBef>
                <a:spcPts val="0"/>
              </a:spcBef>
              <a:spcAft>
                <a:spcPts val="0"/>
              </a:spcAft>
              <a:buClr>
                <a:srgbClr val="FF0000"/>
              </a:buClr>
              <a:buSzPts val="4400"/>
              <a:buFont typeface="Century Schoolbook"/>
              <a:buNone/>
            </a:pPr>
            <a:r>
              <a:rPr lang="en-US" sz="4400" b="1" dirty="0">
                <a:solidFill>
                  <a:schemeClr val="accent6">
                    <a:lumMod val="50000"/>
                  </a:schemeClr>
                </a:solidFill>
              </a:rPr>
              <a:t>Impairment and Disability </a:t>
            </a:r>
            <a:endParaRPr sz="4400" b="1">
              <a:solidFill>
                <a:schemeClr val="accent6">
                  <a:lumMod val="50000"/>
                </a:schemeClr>
              </a:solidFill>
            </a:endParaRPr>
          </a:p>
        </p:txBody>
      </p:sp>
      <p:sp>
        <p:nvSpPr>
          <p:cNvPr id="355" name="Google Shape;355;p5"/>
          <p:cNvSpPr/>
          <p:nvPr/>
        </p:nvSpPr>
        <p:spPr>
          <a:xfrm>
            <a:off x="228600" y="2329722"/>
            <a:ext cx="8915400" cy="4308781"/>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003300"/>
                </a:solidFill>
                <a:latin typeface="Lustria"/>
                <a:ea typeface="Lustria"/>
                <a:cs typeface="Lustria"/>
                <a:sym typeface="Lustria"/>
              </a:rPr>
              <a:t> </a:t>
            </a:r>
            <a:r>
              <a:rPr lang="en-US" sz="3200" b="1" i="0" u="none" strike="noStrike" cap="none" dirty="0">
                <a:solidFill>
                  <a:srgbClr val="003300"/>
                </a:solidFill>
                <a:latin typeface="Lustria"/>
                <a:ea typeface="Lustria"/>
                <a:cs typeface="Lustria"/>
                <a:sym typeface="Lustria"/>
              </a:rPr>
              <a:t>Impairment </a:t>
            </a:r>
            <a:r>
              <a:rPr lang="en-US" sz="3200" b="0" i="0" u="none" strike="noStrike" cap="none" dirty="0">
                <a:solidFill>
                  <a:schemeClr val="dk1"/>
                </a:solidFill>
                <a:latin typeface="Lustria"/>
                <a:ea typeface="Lustria"/>
                <a:cs typeface="Lustria"/>
                <a:sym typeface="Lustria"/>
              </a:rPr>
              <a:t>refers to a problem with a </a:t>
            </a:r>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FF0000"/>
                </a:solidFill>
                <a:latin typeface="Lustria"/>
                <a:ea typeface="Lustria"/>
                <a:cs typeface="Lustria"/>
                <a:sym typeface="Lustria"/>
              </a:rPr>
              <a:t>structure or organ of the body; </a:t>
            </a:r>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FF0000"/>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3300"/>
                </a:solidFill>
                <a:latin typeface="Lustria"/>
                <a:ea typeface="Lustria"/>
                <a:cs typeface="Lustria"/>
                <a:sym typeface="Lustria"/>
              </a:rPr>
              <a:t> Handicap</a:t>
            </a:r>
            <a:r>
              <a:rPr lang="en-US" sz="3200" b="0" i="0" u="none" strike="noStrike" cap="none" dirty="0">
                <a:solidFill>
                  <a:schemeClr val="dk1"/>
                </a:solidFill>
                <a:latin typeface="Lustria"/>
                <a:ea typeface="Lustria"/>
                <a:cs typeface="Lustria"/>
                <a:sym typeface="Lustria"/>
              </a:rPr>
              <a:t> refers </a:t>
            </a:r>
            <a:r>
              <a:rPr lang="en-US" sz="3200" b="0" i="0" u="none" strike="noStrike" cap="none" dirty="0" smtClean="0">
                <a:solidFill>
                  <a:schemeClr val="dk1"/>
                </a:solidFill>
                <a:latin typeface="Lustria"/>
                <a:ea typeface="Lustria"/>
                <a:cs typeface="Lustria"/>
                <a:sym typeface="Lustria"/>
              </a:rPr>
              <a:t>to </a:t>
            </a:r>
            <a:r>
              <a:rPr lang="en-US" sz="3200" b="0" i="0" u="none" strike="noStrike" cap="none" dirty="0">
                <a:solidFill>
                  <a:schemeClr val="dk1"/>
                </a:solidFill>
                <a:latin typeface="Lustria"/>
                <a:ea typeface="Lustria"/>
                <a:cs typeface="Lustria"/>
                <a:sym typeface="Lustria"/>
              </a:rPr>
              <a:t>a </a:t>
            </a:r>
            <a:r>
              <a:rPr lang="en-US" sz="3200" b="1" i="0" u="none" strike="noStrike" cap="none" dirty="0">
                <a:solidFill>
                  <a:srgbClr val="FF0000"/>
                </a:solidFill>
                <a:latin typeface="Lustria"/>
                <a:ea typeface="Lustria"/>
                <a:cs typeface="Lustria"/>
                <a:sym typeface="Lustria"/>
              </a:rPr>
              <a:t>functional limitation </a:t>
            </a:r>
            <a:r>
              <a:rPr lang="en-US" sz="3200" b="0" i="0" u="none" strike="noStrike" cap="none" dirty="0">
                <a:solidFill>
                  <a:schemeClr val="dk1"/>
                </a:solidFill>
                <a:latin typeface="Lustria"/>
                <a:ea typeface="Lustria"/>
                <a:cs typeface="Lustria"/>
                <a:sym typeface="Lustria"/>
              </a:rPr>
              <a:t>with regard to a particular activity and</a:t>
            </a:r>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3300"/>
                </a:solidFill>
                <a:latin typeface="Lustria"/>
                <a:ea typeface="Lustria"/>
                <a:cs typeface="Lustria"/>
                <a:sym typeface="Lustria"/>
              </a:rPr>
              <a:t>Disability</a:t>
            </a:r>
            <a:r>
              <a:rPr lang="en-US" sz="3200" b="0" i="0" u="none" strike="noStrike" cap="none" dirty="0">
                <a:solidFill>
                  <a:schemeClr val="dk1"/>
                </a:solidFill>
                <a:latin typeface="Lustria"/>
                <a:ea typeface="Lustria"/>
                <a:cs typeface="Lustria"/>
                <a:sym typeface="Lustria"/>
              </a:rPr>
              <a:t>  refers to a </a:t>
            </a:r>
            <a:r>
              <a:rPr lang="en-US" sz="3200" b="1" i="0" u="none" strike="noStrike" cap="none" dirty="0">
                <a:solidFill>
                  <a:srgbClr val="FF0000"/>
                </a:solidFill>
                <a:latin typeface="Lustria"/>
                <a:ea typeface="Lustria"/>
                <a:cs typeface="Lustria"/>
                <a:sym typeface="Lustria"/>
              </a:rPr>
              <a:t>disadvantage in filling a role</a:t>
            </a:r>
            <a:r>
              <a:rPr lang="en-US" sz="3200" b="0" i="0" u="none" strike="noStrike" cap="none" dirty="0">
                <a:solidFill>
                  <a:schemeClr val="dk1"/>
                </a:solidFill>
                <a:latin typeface="Lustria"/>
                <a:ea typeface="Lustria"/>
                <a:cs typeface="Lustria"/>
                <a:sym typeface="Lustria"/>
              </a:rPr>
              <a:t> in life relative to a peer group.</a:t>
            </a:r>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6" y="1"/>
            <a:ext cx="8246070" cy="6279486"/>
          </a:xfrm>
        </p:spPr>
        <p:txBody>
          <a:bodyPr>
            <a:noAutofit/>
          </a:bodyPr>
          <a:lstStyle/>
          <a:p>
            <a:pPr>
              <a:lnSpc>
                <a:spcPct val="150000"/>
              </a:lnSpc>
            </a:pPr>
            <a:r>
              <a:rPr lang="en-IN" sz="2400" dirty="0" smtClean="0"/>
              <a:t>According to the World Health Organisation (WHO), </a:t>
            </a:r>
            <a:r>
              <a:rPr lang="en-IN" sz="2400" dirty="0" smtClean="0">
                <a:solidFill>
                  <a:schemeClr val="accent6">
                    <a:lumMod val="50000"/>
                  </a:schemeClr>
                </a:solidFill>
              </a:rPr>
              <a:t>REHABILITATION </a:t>
            </a:r>
            <a:r>
              <a:rPr lang="en-IN" sz="2400" dirty="0" smtClean="0"/>
              <a:t>is </a:t>
            </a:r>
            <a:r>
              <a:rPr lang="en-IN" sz="2400" dirty="0" smtClean="0"/>
              <a:t>one of the essential components of Universal Health Coverage (UHC), which features alongside “promotion of good health, prevention of diseases, treatment and </a:t>
            </a:r>
            <a:r>
              <a:rPr lang="en-IN" sz="2400" dirty="0" smtClean="0">
                <a:hlinkClick r:id="rId2" tooltip="Palliative Care Competence Framework for Physiotherapists"/>
              </a:rPr>
              <a:t>palliative care</a:t>
            </a:r>
            <a:r>
              <a:rPr lang="en-IN" sz="2400" dirty="0" smtClean="0"/>
              <a:t>”. </a:t>
            </a:r>
          </a:p>
          <a:p>
            <a:pPr>
              <a:lnSpc>
                <a:spcPct val="150000"/>
              </a:lnSpc>
            </a:pPr>
            <a:r>
              <a:rPr lang="en-IN" sz="2400" dirty="0" smtClean="0"/>
              <a:t>Thus</a:t>
            </a:r>
            <a:r>
              <a:rPr lang="en-IN" sz="2400" dirty="0" smtClean="0"/>
              <a:t>, rehabilitation focuses on achieving functional independence in activities of daily living (</a:t>
            </a:r>
            <a:r>
              <a:rPr lang="en-IN" sz="2400" dirty="0" smtClean="0">
                <a:hlinkClick r:id="rId3" tooltip="ADLs"/>
              </a:rPr>
              <a:t>ADL</a:t>
            </a:r>
            <a:r>
              <a:rPr lang="en-IN" sz="2400" dirty="0" smtClean="0"/>
              <a:t>), participation in work, recreation and education, with individuals being able to achieve meaningful roles in daily life</a:t>
            </a:r>
            <a:r>
              <a:rPr lang="en-IN" sz="2400" dirty="0" smtClean="0"/>
              <a:t>.</a:t>
            </a:r>
            <a:endParaRPr lang="en-IN" sz="2400" baseline="30000" dirty="0" smtClean="0"/>
          </a:p>
          <a:p>
            <a:pPr>
              <a:lnSpc>
                <a:spcPct val="150000"/>
              </a:lnSpc>
            </a:pPr>
            <a:r>
              <a:rPr lang="en-IN" sz="2400" dirty="0" smtClean="0"/>
              <a:t> </a:t>
            </a:r>
            <a:endParaRPr lang="en-IN"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951947"/>
            <a:ext cx="6303364" cy="3046988"/>
          </a:xfrm>
          <a:prstGeom prst="rect">
            <a:avLst/>
          </a:prstGeom>
        </p:spPr>
        <p:txBody>
          <a:bodyPr wrap="square">
            <a:spAutoFit/>
          </a:bodyPr>
          <a:lstStyle/>
          <a:p>
            <a:r>
              <a:rPr lang="en-IN" sz="3200" dirty="0" smtClean="0"/>
              <a:t>Clearly, rehabilitation is pivotal in achieving not only individual health benefits, but an overall </a:t>
            </a:r>
            <a:r>
              <a:rPr lang="en-IN" sz="3200" dirty="0" smtClean="0">
                <a:hlinkClick r:id="rId2" tooltip="Universal Health Care"/>
              </a:rPr>
              <a:t>universal health</a:t>
            </a:r>
            <a:r>
              <a:rPr lang="en-IN" sz="3200" dirty="0" smtClean="0"/>
              <a:t> goal that permits the building of a healthy and functional global population. </a:t>
            </a:r>
            <a:endParaRPr lang="en-IN"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5767" y="3275112"/>
            <a:ext cx="5416868" cy="646331"/>
          </a:xfrm>
          <a:prstGeom prst="rect">
            <a:avLst/>
          </a:prstGeom>
        </p:spPr>
        <p:txBody>
          <a:bodyPr wrap="none">
            <a:spAutoFit/>
          </a:bodyPr>
          <a:lstStyle/>
          <a:p>
            <a:r>
              <a:rPr lang="en-IN" sz="3600" b="1" dirty="0" smtClean="0"/>
              <a:t>Rehabilitation Elements</a:t>
            </a:r>
            <a:endParaRPr lang="en-IN" sz="36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6668" y="0"/>
            <a:ext cx="7877332" cy="4401205"/>
          </a:xfrm>
          <a:prstGeom prst="rect">
            <a:avLst/>
          </a:prstGeom>
        </p:spPr>
        <p:txBody>
          <a:bodyPr wrap="square">
            <a:spAutoFit/>
          </a:bodyPr>
          <a:lstStyle/>
          <a:p>
            <a:r>
              <a:rPr lang="en-IN" sz="2800" b="1" dirty="0" smtClean="0">
                <a:solidFill>
                  <a:srgbClr val="7030A0"/>
                </a:solidFill>
              </a:rPr>
              <a:t>Preventative </a:t>
            </a:r>
            <a:r>
              <a:rPr lang="en-IN" sz="2800" b="1" dirty="0" smtClean="0">
                <a:solidFill>
                  <a:srgbClr val="7030A0"/>
                </a:solidFill>
              </a:rPr>
              <a:t>Rehabilitation</a:t>
            </a:r>
          </a:p>
          <a:p>
            <a:endParaRPr lang="en-IN" sz="2800" b="1" dirty="0" smtClean="0">
              <a:solidFill>
                <a:srgbClr val="7030A0"/>
              </a:solidFill>
            </a:endParaRPr>
          </a:p>
          <a:p>
            <a:endParaRPr lang="en-IN" sz="2800" b="1" dirty="0" smtClean="0">
              <a:solidFill>
                <a:srgbClr val="7030A0"/>
              </a:solidFill>
            </a:endParaRPr>
          </a:p>
          <a:p>
            <a:endParaRPr lang="en-IN" sz="2800" b="1" dirty="0" smtClean="0">
              <a:solidFill>
                <a:srgbClr val="7030A0"/>
              </a:solidFill>
            </a:endParaRPr>
          </a:p>
          <a:p>
            <a:r>
              <a:rPr lang="en-IN" sz="2800" dirty="0" smtClean="0">
                <a:solidFill>
                  <a:srgbClr val="7030A0"/>
                </a:solidFill>
              </a:rPr>
              <a:t>Occurs shortly after a new diagnosis or onset of new impairments</a:t>
            </a:r>
            <a:r>
              <a:rPr lang="en-IN" sz="2800" dirty="0" smtClean="0">
                <a:solidFill>
                  <a:srgbClr val="7030A0"/>
                </a:solidFill>
              </a:rPr>
              <a:t>.</a:t>
            </a:r>
          </a:p>
          <a:p>
            <a:r>
              <a:rPr lang="en-IN" sz="2800" dirty="0" smtClean="0">
                <a:solidFill>
                  <a:srgbClr val="7030A0"/>
                </a:solidFill>
              </a:rPr>
              <a:t> </a:t>
            </a:r>
            <a:r>
              <a:rPr lang="en-IN" sz="2800" dirty="0" smtClean="0">
                <a:solidFill>
                  <a:srgbClr val="7030A0"/>
                </a:solidFill>
              </a:rPr>
              <a:t>The aim is to provide education, advice and interventions to </a:t>
            </a:r>
            <a:r>
              <a:rPr lang="en-IN" sz="2800" dirty="0" smtClean="0"/>
              <a:t>prevent or slow onset of further impairments and maintain a person’s level of ability.</a:t>
            </a:r>
            <a:endParaRPr lang="en-IN"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a:gradFill>
            <a:gsLst>
              <a:gs pos="0">
                <a:srgbClr val="03D4A8"/>
              </a:gs>
              <a:gs pos="25000">
                <a:srgbClr val="21D6E0"/>
              </a:gs>
              <a:gs pos="75000">
                <a:srgbClr val="0087E6"/>
              </a:gs>
              <a:gs pos="100000">
                <a:srgbClr val="005CBF"/>
              </a:gs>
            </a:gsLst>
            <a:lin ang="5400000" scaled="0"/>
          </a:gradFill>
        </p:spPr>
        <p:txBody>
          <a:bodyPr wrap="square">
            <a:spAutoFit/>
          </a:bodyPr>
          <a:lstStyle/>
          <a:p>
            <a:r>
              <a:rPr lang="en-IN" sz="2400" b="1" dirty="0" smtClean="0"/>
              <a:t>Restorative Rehabilitation</a:t>
            </a:r>
          </a:p>
          <a:p>
            <a:r>
              <a:rPr lang="en-IN" sz="2400" dirty="0" smtClean="0"/>
              <a:t>Restorative rehabilitation focuses on interventions that improve impairments such as muscle strength or respiratory function and cognitive impairment to get maximal recovery of function. This is a common form of rehabilitation after surgery, illness or acute events such as a major trauma or a stroke in order to maximise function. </a:t>
            </a:r>
            <a:endParaRPr lang="en-IN" sz="2400" dirty="0" smtClean="0"/>
          </a:p>
          <a:p>
            <a:endParaRPr lang="en-IN" sz="2400" dirty="0" smtClean="0"/>
          </a:p>
          <a:p>
            <a:endParaRPr lang="en-IN" sz="2400" dirty="0" smtClean="0"/>
          </a:p>
          <a:p>
            <a:endParaRPr lang="en-IN" sz="2400" dirty="0" smtClean="0"/>
          </a:p>
          <a:p>
            <a:endParaRPr lang="en-IN" sz="2400" dirty="0" smtClean="0"/>
          </a:p>
          <a:p>
            <a:r>
              <a:rPr lang="en-IN" sz="2400" b="1" dirty="0" smtClean="0"/>
              <a:t>Supportive Rehabilitation</a:t>
            </a:r>
          </a:p>
          <a:p>
            <a:r>
              <a:rPr lang="en-IN" sz="2400" dirty="0" smtClean="0"/>
              <a:t>Supportive rehabilitation increases a person’s self-care ability and mobility using methods such as providing self-help devices and teaching people compensatory strategies or alternative ways of doing things. This may include the provision of assistive equipment or environmental modifications. This is sometimes referred to as adaptive rehabilitation</a:t>
            </a:r>
            <a:endParaRPr lang="en-IN"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44225"/>
            <a:ext cx="6858000" cy="2677656"/>
          </a:xfrm>
          <a:prstGeom prst="rect">
            <a:avLst/>
          </a:prstGeom>
        </p:spPr>
        <p:txBody>
          <a:bodyPr wrap="square">
            <a:spAutoFit/>
          </a:bodyPr>
          <a:lstStyle/>
          <a:p>
            <a:r>
              <a:rPr lang="en-IN" sz="2800" b="1" dirty="0" smtClean="0"/>
              <a:t>Palliative Rehabilitation</a:t>
            </a:r>
          </a:p>
          <a:p>
            <a:r>
              <a:rPr lang="en-IN" sz="2800" dirty="0" smtClean="0"/>
              <a:t>Palliative rehabilitation enables people with life limiting conditions to lead a high quality of life physically, psychologically and socially, while respecting their wishes.</a:t>
            </a:r>
            <a:endParaRPr lang="en-IN"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1777" y="212574"/>
            <a:ext cx="7772400" cy="5078313"/>
          </a:xfrm>
          <a:prstGeom prst="rect">
            <a:avLst/>
          </a:prstGeom>
        </p:spPr>
        <p:txBody>
          <a:bodyPr wrap="square">
            <a:spAutoFit/>
          </a:bodyPr>
          <a:lstStyle/>
          <a:p>
            <a:r>
              <a:rPr lang="en-IN" sz="3600" b="1" dirty="0" smtClean="0"/>
              <a:t>Rehabilitation Objectives</a:t>
            </a:r>
          </a:p>
          <a:p>
            <a:r>
              <a:rPr lang="en-IN" sz="3600" dirty="0" smtClean="0"/>
              <a:t>Rehabilitation objectives include: </a:t>
            </a:r>
          </a:p>
          <a:p>
            <a:pPr>
              <a:buFont typeface="Arial" pitchFamily="34" charset="0"/>
              <a:buChar char="•"/>
            </a:pPr>
            <a:r>
              <a:rPr lang="en-IN" sz="3600" dirty="0" smtClean="0">
                <a:solidFill>
                  <a:schemeClr val="accent2">
                    <a:lumMod val="75000"/>
                  </a:schemeClr>
                </a:solidFill>
              </a:rPr>
              <a:t>Prevention of the loss of function</a:t>
            </a:r>
          </a:p>
          <a:p>
            <a:pPr>
              <a:buFont typeface="Arial" pitchFamily="34" charset="0"/>
              <a:buChar char="•"/>
            </a:pPr>
            <a:r>
              <a:rPr lang="en-IN" sz="3600" dirty="0" smtClean="0">
                <a:solidFill>
                  <a:schemeClr val="accent2">
                    <a:lumMod val="75000"/>
                  </a:schemeClr>
                </a:solidFill>
              </a:rPr>
              <a:t>Slowing the rate of loss of function</a:t>
            </a:r>
          </a:p>
          <a:p>
            <a:pPr>
              <a:buFont typeface="Arial" pitchFamily="34" charset="0"/>
              <a:buChar char="•"/>
            </a:pPr>
            <a:r>
              <a:rPr lang="en-IN" sz="3600" dirty="0" smtClean="0">
                <a:solidFill>
                  <a:schemeClr val="accent2">
                    <a:lumMod val="75000"/>
                  </a:schemeClr>
                </a:solidFill>
              </a:rPr>
              <a:t>Improvement or restoration of function</a:t>
            </a:r>
          </a:p>
          <a:p>
            <a:pPr>
              <a:buFont typeface="Arial" pitchFamily="34" charset="0"/>
              <a:buChar char="•"/>
            </a:pPr>
            <a:r>
              <a:rPr lang="en-IN" sz="3600" dirty="0" smtClean="0">
                <a:solidFill>
                  <a:schemeClr val="accent2">
                    <a:lumMod val="75000"/>
                  </a:schemeClr>
                </a:solidFill>
              </a:rPr>
              <a:t>Compensation for loss of function (compensatory strategies)</a:t>
            </a:r>
          </a:p>
          <a:p>
            <a:pPr>
              <a:buFont typeface="Arial" pitchFamily="34" charset="0"/>
              <a:buChar char="•"/>
            </a:pPr>
            <a:r>
              <a:rPr lang="en-IN" sz="3600" dirty="0" smtClean="0">
                <a:solidFill>
                  <a:schemeClr val="accent2">
                    <a:lumMod val="75000"/>
                  </a:schemeClr>
                </a:solidFill>
              </a:rPr>
              <a:t>Maintenance of current function</a:t>
            </a:r>
            <a:endParaRPr lang="en-IN" sz="3600" dirty="0">
              <a:solidFill>
                <a:schemeClr val="accent2">
                  <a:lumMod val="7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1"/>
          <p:cNvSpPr txBox="1">
            <a:spLocks noGrp="1"/>
          </p:cNvSpPr>
          <p:nvPr>
            <p:ph type="title"/>
          </p:nvPr>
        </p:nvSpPr>
        <p:spPr>
          <a:xfrm>
            <a:off x="381000" y="0"/>
            <a:ext cx="8229600" cy="1143000"/>
          </a:xfrm>
          <a:prstGeom prst="rect">
            <a:avLst/>
          </a:prstGeom>
          <a:solidFill>
            <a:srgbClr val="A9AAB0"/>
          </a:solidFill>
          <a:ln w="9525" cap="flat" cmpd="sng">
            <a:solidFill>
              <a:schemeClr val="accent1"/>
            </a:solidFill>
            <a:prstDash val="solid"/>
            <a:round/>
            <a:headEnd type="none" w="sm" len="sm"/>
            <a:tailEnd type="none" w="sm" len="sm"/>
          </a:ln>
        </p:spPr>
        <p:txBody>
          <a:bodyPr spcFirstLastPara="1" wrap="square" lIns="91425" tIns="45675" rIns="91425" bIns="45675" anchor="t" anchorCtr="0">
            <a:noAutofit/>
          </a:bodyPr>
          <a:lstStyle/>
          <a:p>
            <a:pPr marL="0" lvl="0" indent="0" algn="l" rtl="0">
              <a:lnSpc>
                <a:spcPct val="99000"/>
              </a:lnSpc>
              <a:spcBef>
                <a:spcPts val="0"/>
              </a:spcBef>
              <a:spcAft>
                <a:spcPts val="0"/>
              </a:spcAft>
              <a:buClr>
                <a:schemeClr val="dk1"/>
              </a:buClr>
              <a:buSzPts val="4000"/>
              <a:buFont typeface="Century Schoolbook"/>
              <a:buNone/>
            </a:pPr>
            <a:r>
              <a:rPr lang="en-US" sz="4000">
                <a:solidFill>
                  <a:schemeClr val="dk1"/>
                </a:solidFill>
                <a:latin typeface="Calibri"/>
                <a:ea typeface="Calibri"/>
                <a:cs typeface="Calibri"/>
                <a:sym typeface="Calibri"/>
              </a:rPr>
              <a:t>Barriers for People with Disabilities</a:t>
            </a:r>
            <a:endParaRPr/>
          </a:p>
        </p:txBody>
      </p:sp>
      <p:sp>
        <p:nvSpPr>
          <p:cNvPr id="689" name="Google Shape;689;p51"/>
          <p:cNvSpPr txBox="1">
            <a:spLocks noGrp="1"/>
          </p:cNvSpPr>
          <p:nvPr>
            <p:ph idx="1"/>
          </p:nvPr>
        </p:nvSpPr>
        <p:spPr>
          <a:xfrm>
            <a:off x="381000" y="1976511"/>
            <a:ext cx="8229600" cy="4389120"/>
          </a:xfrm>
          <a:prstGeom prst="rect">
            <a:avLst/>
          </a:prstGeom>
          <a:noFill/>
          <a:ln>
            <a:noFill/>
          </a:ln>
        </p:spPr>
        <p:txBody>
          <a:bodyPr spcFirstLastPara="1" wrap="square" lIns="91425" tIns="45675" rIns="91425" bIns="45675" anchor="t" anchorCtr="0">
            <a:normAutofit/>
          </a:bodyPr>
          <a:lstStyle/>
          <a:p>
            <a:pPr marL="320040" lvl="0" indent="-320040" algn="l" rtl="0">
              <a:lnSpc>
                <a:spcPct val="91000"/>
              </a:lnSpc>
              <a:spcBef>
                <a:spcPts val="0"/>
              </a:spcBef>
              <a:spcAft>
                <a:spcPts val="0"/>
              </a:spcAft>
              <a:buClr>
                <a:srgbClr val="C00000"/>
              </a:buClr>
              <a:buSzPts val="1850"/>
              <a:buChar char="–"/>
            </a:pPr>
            <a:r>
              <a:rPr lang="en-US" sz="1850" b="1">
                <a:solidFill>
                  <a:srgbClr val="C00000"/>
                </a:solidFill>
              </a:rPr>
              <a:t>Physical Barriers:</a:t>
            </a:r>
            <a:endParaRPr/>
          </a:p>
          <a:p>
            <a:pPr marL="640080" lvl="1" indent="-320040" algn="just" rtl="0">
              <a:lnSpc>
                <a:spcPct val="91000"/>
              </a:lnSpc>
              <a:spcBef>
                <a:spcPts val="930"/>
              </a:spcBef>
              <a:spcAft>
                <a:spcPts val="0"/>
              </a:spcAft>
              <a:buClr>
                <a:srgbClr val="464B56"/>
              </a:buClr>
              <a:buSzPts val="1665"/>
              <a:buChar char="–"/>
            </a:pPr>
            <a:r>
              <a:rPr lang="en-US" sz="1665"/>
              <a:t> </a:t>
            </a:r>
            <a:r>
              <a:rPr lang="en-US" sz="2960"/>
              <a:t>lack of ramps/ elevators,  visual / auditory/ tactile signage, captioning</a:t>
            </a:r>
            <a:endParaRPr sz="1665"/>
          </a:p>
          <a:p>
            <a:pPr marL="320040" lvl="0" indent="-320040" algn="l" rtl="0">
              <a:lnSpc>
                <a:spcPct val="91000"/>
              </a:lnSpc>
              <a:spcBef>
                <a:spcPts val="930"/>
              </a:spcBef>
              <a:spcAft>
                <a:spcPts val="0"/>
              </a:spcAft>
              <a:buClr>
                <a:srgbClr val="FF0000"/>
              </a:buClr>
              <a:buSzPts val="2590"/>
              <a:buChar char="–"/>
            </a:pPr>
            <a:r>
              <a:rPr lang="en-US" sz="2590">
                <a:solidFill>
                  <a:srgbClr val="FF0000"/>
                </a:solidFill>
              </a:rPr>
              <a:t>Instructional Barriers: </a:t>
            </a:r>
            <a:endParaRPr/>
          </a:p>
          <a:p>
            <a:pPr marL="640080" lvl="1" indent="-320040" algn="l" rtl="0">
              <a:lnSpc>
                <a:spcPct val="91000"/>
              </a:lnSpc>
              <a:spcBef>
                <a:spcPts val="930"/>
              </a:spcBef>
              <a:spcAft>
                <a:spcPts val="0"/>
              </a:spcAft>
              <a:buClr>
                <a:srgbClr val="464B56"/>
              </a:buClr>
              <a:buSzPts val="2590"/>
              <a:buChar char="–"/>
            </a:pPr>
            <a:r>
              <a:rPr lang="en-US" sz="2590"/>
              <a:t>Inaccessible course packets and materials, timed tests  etc.. </a:t>
            </a:r>
            <a:endParaRPr sz="1665"/>
          </a:p>
          <a:p>
            <a:pPr marL="320040" lvl="0" indent="-320040" algn="l" rtl="0">
              <a:lnSpc>
                <a:spcPct val="91000"/>
              </a:lnSpc>
              <a:spcBef>
                <a:spcPts val="930"/>
              </a:spcBef>
              <a:spcAft>
                <a:spcPts val="0"/>
              </a:spcAft>
              <a:buClr>
                <a:srgbClr val="FF0000"/>
              </a:buClr>
              <a:buSzPts val="1850"/>
              <a:buChar char="–"/>
            </a:pPr>
            <a:r>
              <a:rPr lang="en-US" sz="1850" b="1">
                <a:solidFill>
                  <a:srgbClr val="FF0000"/>
                </a:solidFill>
              </a:rPr>
              <a:t>Attitudinal Barriers</a:t>
            </a:r>
            <a:r>
              <a:rPr lang="en-US" sz="1850">
                <a:solidFill>
                  <a:srgbClr val="FF0000"/>
                </a:solidFill>
              </a:rPr>
              <a:t>: </a:t>
            </a:r>
            <a:endParaRPr/>
          </a:p>
          <a:p>
            <a:pPr marL="640080" lvl="1" indent="-320040" algn="l" rtl="0">
              <a:lnSpc>
                <a:spcPct val="91000"/>
              </a:lnSpc>
              <a:spcBef>
                <a:spcPts val="930"/>
              </a:spcBef>
              <a:spcAft>
                <a:spcPts val="0"/>
              </a:spcAft>
              <a:buClr>
                <a:srgbClr val="464B56"/>
              </a:buClr>
              <a:buSzPts val="2960"/>
              <a:buChar char="–"/>
            </a:pPr>
            <a:r>
              <a:rPr lang="en-US" sz="2960"/>
              <a:t>discrimination, disbelief, prejudices, </a:t>
            </a:r>
            <a:endParaRPr/>
          </a:p>
          <a:p>
            <a:pPr marL="640080" lvl="1" indent="-320040" algn="l" rtl="0">
              <a:lnSpc>
                <a:spcPct val="91000"/>
              </a:lnSpc>
              <a:spcBef>
                <a:spcPts val="930"/>
              </a:spcBef>
              <a:spcAft>
                <a:spcPts val="0"/>
              </a:spcAft>
              <a:buClr>
                <a:srgbClr val="464B56"/>
              </a:buClr>
              <a:buSzPts val="2960"/>
              <a:buChar char="–"/>
            </a:pPr>
            <a:r>
              <a:rPr lang="en-US" sz="2960"/>
              <a:t>stereotypes</a:t>
            </a:r>
            <a:endParaRPr sz="1665"/>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97"/>
          <p:cNvSpPr txBox="1">
            <a:spLocks noGrp="1"/>
          </p:cNvSpPr>
          <p:nvPr>
            <p:ph type="title"/>
          </p:nvPr>
        </p:nvSpPr>
        <p:spPr>
          <a:xfrm>
            <a:off x="2200276" y="568346"/>
            <a:ext cx="6577928" cy="1560716"/>
          </a:xfrm>
          <a:prstGeom prst="rect">
            <a:avLst/>
          </a:prstGeom>
          <a:noFill/>
          <a:ln>
            <a:noFill/>
          </a:ln>
        </p:spPr>
        <p:txBody>
          <a:bodyPr spcFirstLastPara="1" wrap="square" lIns="91425" tIns="45675" rIns="91425" bIns="45675" anchor="t" anchorCtr="0">
            <a:normAutofit/>
          </a:bodyPr>
          <a:lstStyle/>
          <a:p>
            <a:pPr marL="0" lvl="0" indent="0" algn="ctr" rtl="0">
              <a:lnSpc>
                <a:spcPct val="99000"/>
              </a:lnSpc>
              <a:spcBef>
                <a:spcPts val="0"/>
              </a:spcBef>
              <a:spcAft>
                <a:spcPts val="0"/>
              </a:spcAft>
              <a:buClr>
                <a:schemeClr val="dk1"/>
              </a:buClr>
              <a:buSzPts val="4400"/>
              <a:buFont typeface="Century Schoolbook"/>
              <a:buNone/>
            </a:pPr>
            <a:r>
              <a:rPr lang="en-US">
                <a:solidFill>
                  <a:schemeClr val="dk1"/>
                </a:solidFill>
              </a:rPr>
              <a:t>Ready. Willing</a:t>
            </a:r>
            <a:r>
              <a:rPr lang="en-US"/>
              <a:t>. </a:t>
            </a:r>
            <a:r>
              <a:rPr lang="en-US">
                <a:solidFill>
                  <a:srgbClr val="FFC000"/>
                </a:solidFill>
              </a:rPr>
              <a:t>ABLE</a:t>
            </a:r>
            <a:r>
              <a:rPr lang="en-US"/>
              <a:t>.	</a:t>
            </a:r>
            <a:endParaRPr/>
          </a:p>
        </p:txBody>
      </p:sp>
      <p:sp>
        <p:nvSpPr>
          <p:cNvPr id="984" name="Google Shape;984;p97"/>
          <p:cNvSpPr txBox="1">
            <a:spLocks noGrp="1"/>
          </p:cNvSpPr>
          <p:nvPr>
            <p:ph idx="1"/>
          </p:nvPr>
        </p:nvSpPr>
        <p:spPr>
          <a:xfrm>
            <a:off x="2743200" y="1981200"/>
            <a:ext cx="6400800" cy="4324351"/>
          </a:xfrm>
          <a:prstGeom prst="rect">
            <a:avLst/>
          </a:prstGeom>
          <a:noFill/>
          <a:ln>
            <a:noFill/>
          </a:ln>
        </p:spPr>
        <p:txBody>
          <a:bodyPr spcFirstLastPara="1" wrap="square" lIns="91425" tIns="45675" rIns="91425" bIns="45675" anchor="t" anchorCtr="0">
            <a:normAutofit/>
          </a:bodyPr>
          <a:lstStyle/>
          <a:p>
            <a:pPr marL="320040" lvl="0" indent="-320040" algn="l" rtl="0">
              <a:lnSpc>
                <a:spcPct val="91000"/>
              </a:lnSpc>
              <a:spcBef>
                <a:spcPts val="0"/>
              </a:spcBef>
              <a:spcAft>
                <a:spcPts val="0"/>
              </a:spcAft>
              <a:buClr>
                <a:srgbClr val="464B56"/>
              </a:buClr>
              <a:buSzPts val="1700"/>
              <a:buChar char="–"/>
            </a:pPr>
            <a:r>
              <a:rPr lang="en-US" sz="1700"/>
              <a:t>As a disABILITY Advocate and rehabilitation Professional we will strive to:</a:t>
            </a:r>
            <a:endParaRPr/>
          </a:p>
          <a:p>
            <a:pPr marL="960120" lvl="2" indent="-320039" algn="l" rtl="0">
              <a:lnSpc>
                <a:spcPct val="91000"/>
              </a:lnSpc>
              <a:spcBef>
                <a:spcPts val="930"/>
              </a:spcBef>
              <a:spcAft>
                <a:spcPts val="0"/>
              </a:spcAft>
              <a:buClr>
                <a:schemeClr val="dk1"/>
              </a:buClr>
              <a:buSzPts val="2210"/>
              <a:buChar char="–"/>
            </a:pPr>
            <a:r>
              <a:rPr lang="en-US" sz="2210">
                <a:solidFill>
                  <a:schemeClr val="dk1"/>
                </a:solidFill>
              </a:rPr>
              <a:t>Promote inclusion</a:t>
            </a:r>
            <a:endParaRPr/>
          </a:p>
          <a:p>
            <a:pPr marL="960120" lvl="2" indent="-320039" algn="l" rtl="0">
              <a:lnSpc>
                <a:spcPct val="91000"/>
              </a:lnSpc>
              <a:spcBef>
                <a:spcPts val="930"/>
              </a:spcBef>
              <a:spcAft>
                <a:spcPts val="0"/>
              </a:spcAft>
              <a:buClr>
                <a:schemeClr val="dk1"/>
              </a:buClr>
              <a:buSzPts val="2210"/>
              <a:buChar char="–"/>
            </a:pPr>
            <a:r>
              <a:rPr lang="en-US" sz="2210">
                <a:solidFill>
                  <a:schemeClr val="dk1"/>
                </a:solidFill>
              </a:rPr>
              <a:t> Acknowledge and promote appropriate language use</a:t>
            </a:r>
            <a:endParaRPr/>
          </a:p>
          <a:p>
            <a:pPr marL="960120" lvl="2" indent="-320039" algn="l" rtl="0">
              <a:lnSpc>
                <a:spcPct val="91000"/>
              </a:lnSpc>
              <a:spcBef>
                <a:spcPts val="930"/>
              </a:spcBef>
              <a:spcAft>
                <a:spcPts val="0"/>
              </a:spcAft>
              <a:buClr>
                <a:schemeClr val="dk1"/>
              </a:buClr>
              <a:buSzPts val="2210"/>
              <a:buChar char="–"/>
            </a:pPr>
            <a:r>
              <a:rPr lang="en-US" sz="2210">
                <a:solidFill>
                  <a:schemeClr val="dk1"/>
                </a:solidFill>
              </a:rPr>
              <a:t>Accept and accommodate different needs and abilities </a:t>
            </a:r>
            <a:endParaRPr/>
          </a:p>
          <a:p>
            <a:pPr marL="960120" lvl="2" indent="-320039" algn="l" rtl="0">
              <a:lnSpc>
                <a:spcPct val="91000"/>
              </a:lnSpc>
              <a:spcBef>
                <a:spcPts val="930"/>
              </a:spcBef>
              <a:spcAft>
                <a:spcPts val="0"/>
              </a:spcAft>
              <a:buClr>
                <a:schemeClr val="dk1"/>
              </a:buClr>
              <a:buSzPts val="2210"/>
              <a:buChar char="–"/>
            </a:pPr>
            <a:r>
              <a:rPr lang="en-US" sz="2210">
                <a:solidFill>
                  <a:schemeClr val="dk1"/>
                </a:solidFill>
              </a:rPr>
              <a:t>See the person first, not the disability </a:t>
            </a:r>
            <a:endParaRPr/>
          </a:p>
          <a:p>
            <a:pPr marL="960120" lvl="2" indent="-320039" algn="l" rtl="0">
              <a:lnSpc>
                <a:spcPct val="91000"/>
              </a:lnSpc>
              <a:spcBef>
                <a:spcPts val="930"/>
              </a:spcBef>
              <a:spcAft>
                <a:spcPts val="0"/>
              </a:spcAft>
              <a:buClr>
                <a:schemeClr val="dk1"/>
              </a:buClr>
              <a:buSzPts val="2210"/>
              <a:buChar char="–"/>
            </a:pPr>
            <a:r>
              <a:rPr lang="en-US" sz="2210">
                <a:solidFill>
                  <a:schemeClr val="dk1"/>
                </a:solidFill>
              </a:rPr>
              <a:t>Recognize that disability comes in many forms </a:t>
            </a:r>
            <a:endParaRPr/>
          </a:p>
          <a:p>
            <a:pPr marL="960120" lvl="2" indent="-320039" algn="l" rtl="0">
              <a:lnSpc>
                <a:spcPct val="91000"/>
              </a:lnSpc>
              <a:spcBef>
                <a:spcPts val="930"/>
              </a:spcBef>
              <a:spcAft>
                <a:spcPts val="0"/>
              </a:spcAft>
              <a:buClr>
                <a:srgbClr val="464B56"/>
              </a:buClr>
              <a:buSzPts val="2210"/>
              <a:buChar char="–"/>
            </a:pPr>
            <a:r>
              <a:rPr lang="en-US" sz="2210"/>
              <a:t>Ensure that every human being gets their appropriate place in this Universe</a:t>
            </a:r>
            <a:endParaRPr sz="2210">
              <a:solidFill>
                <a:schemeClr val="dk1"/>
              </a:solidFill>
            </a:endParaRPr>
          </a:p>
        </p:txBody>
      </p:sp>
      <p:pic>
        <p:nvPicPr>
          <p:cNvPr id="985" name="Google Shape;985;p97" descr="GrossMintyHydra-max-1mb.gif"/>
          <p:cNvPicPr preferRelativeResize="0"/>
          <p:nvPr/>
        </p:nvPicPr>
        <p:blipFill rotWithShape="1">
          <a:blip r:embed="rId3">
            <a:alphaModFix/>
          </a:blip>
          <a:srcRect/>
          <a:stretch/>
        </p:blipFill>
        <p:spPr>
          <a:xfrm>
            <a:off x="-1143000" y="971549"/>
            <a:ext cx="5886450" cy="5886451"/>
          </a:xfrm>
          <a:prstGeom prst="rect">
            <a:avLst/>
          </a:prstGeom>
          <a:noFill/>
          <a:ln>
            <a:noFill/>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pic>
        <p:nvPicPr>
          <p:cNvPr id="990" name="Google Shape;990;p98"/>
          <p:cNvPicPr preferRelativeResize="0"/>
          <p:nvPr/>
        </p:nvPicPr>
        <p:blipFill rotWithShape="1">
          <a:blip r:embed="rId3">
            <a:alphaModFix/>
          </a:blip>
          <a:srcRect/>
          <a:stretch/>
        </p:blipFill>
        <p:spPr>
          <a:xfrm rot="1018947">
            <a:off x="965438" y="4458792"/>
            <a:ext cx="2701557" cy="2318123"/>
          </a:xfrm>
          <a:prstGeom prst="rect">
            <a:avLst/>
          </a:prstGeom>
          <a:noFill/>
          <a:ln w="9525" cap="flat" cmpd="sng">
            <a:solidFill>
              <a:srgbClr val="C00000"/>
            </a:solidFill>
            <a:prstDash val="solid"/>
            <a:miter lim="800000"/>
            <a:headEnd type="none" w="sm" len="sm"/>
            <a:tailEnd type="none" w="sm" len="sm"/>
          </a:ln>
        </p:spPr>
      </p:pic>
      <p:pic>
        <p:nvPicPr>
          <p:cNvPr id="991" name="Google Shape;991;p98" descr="432008031_FOLDED_HANDS_3D_LIGHT_SKIN_TONE_400px.gif"/>
          <p:cNvPicPr preferRelativeResize="0"/>
          <p:nvPr/>
        </p:nvPicPr>
        <p:blipFill rotWithShape="1">
          <a:blip r:embed="rId4">
            <a:alphaModFix/>
          </a:blip>
          <a:srcRect/>
          <a:stretch/>
        </p:blipFill>
        <p:spPr>
          <a:xfrm>
            <a:off x="5334000" y="3048000"/>
            <a:ext cx="3810000" cy="3810000"/>
          </a:xfrm>
          <a:prstGeom prst="rect">
            <a:avLst/>
          </a:prstGeom>
          <a:noFill/>
          <a:ln>
            <a:noFill/>
          </a:ln>
        </p:spPr>
      </p:pic>
      <p:pic>
        <p:nvPicPr>
          <p:cNvPr id="992" name="Google Shape;992;p98" descr="THANK YOU.gif"/>
          <p:cNvPicPr preferRelativeResize="0"/>
          <p:nvPr/>
        </p:nvPicPr>
        <p:blipFill rotWithShape="1">
          <a:blip r:embed="rId5">
            <a:alphaModFix/>
          </a:blip>
          <a:srcRect/>
          <a:stretch/>
        </p:blipFill>
        <p:spPr>
          <a:xfrm>
            <a:off x="1752600" y="-304800"/>
            <a:ext cx="4876800" cy="4876800"/>
          </a:xfrm>
          <a:prstGeom prst="rect">
            <a:avLst/>
          </a:prstGeom>
          <a:noFill/>
          <a:ln>
            <a:noFill/>
          </a:ln>
        </p:spPr>
      </p:pic>
      <p:sp>
        <p:nvSpPr>
          <p:cNvPr id="993" name="Google Shape;993;p98"/>
          <p:cNvSpPr/>
          <p:nvPr/>
        </p:nvSpPr>
        <p:spPr>
          <a:xfrm>
            <a:off x="685800" y="2286000"/>
            <a:ext cx="5229316" cy="1754236"/>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858791"/>
                </a:solidFill>
                <a:latin typeface="Calibri"/>
                <a:ea typeface="Calibri"/>
                <a:cs typeface="Calibri"/>
                <a:sym typeface="Calibri"/>
              </a:rPr>
              <a:t>THANK YOU !</a:t>
            </a:r>
            <a:endParaRPr/>
          </a:p>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rgbClr val="858791"/>
              </a:solidFill>
              <a:latin typeface="Calibri"/>
              <a:ea typeface="Calibri"/>
              <a:cs typeface="Calibri"/>
              <a:sym typeface="Calibri"/>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
          <p:cNvSpPr txBox="1">
            <a:spLocks noGrp="1"/>
          </p:cNvSpPr>
          <p:nvPr>
            <p:ph sz="half" idx="1"/>
          </p:nvPr>
        </p:nvSpPr>
        <p:spPr>
          <a:xfrm>
            <a:off x="0" y="1338581"/>
            <a:ext cx="4495800" cy="5519420"/>
          </a:xfrm>
          <a:prstGeom prst="rect">
            <a:avLst/>
          </a:prstGeom>
          <a:solidFill>
            <a:srgbClr val="92D050"/>
          </a:solidFill>
          <a:ln>
            <a:noFill/>
          </a:ln>
        </p:spPr>
        <p:txBody>
          <a:bodyPr spcFirstLastPara="1" wrap="square" lIns="91425" tIns="45675" rIns="91425" bIns="45675" anchor="t" anchorCtr="0">
            <a:normAutofit/>
          </a:bodyPr>
          <a:lstStyle/>
          <a:p>
            <a:pPr marL="320040" lvl="0" indent="-320040" algn="l" rtl="0">
              <a:lnSpc>
                <a:spcPct val="91000"/>
              </a:lnSpc>
              <a:spcBef>
                <a:spcPts val="0"/>
              </a:spcBef>
              <a:spcAft>
                <a:spcPts val="0"/>
              </a:spcAft>
              <a:buClr>
                <a:srgbClr val="464B56"/>
              </a:buClr>
              <a:buSzPts val="3600"/>
              <a:buNone/>
            </a:pPr>
            <a:r>
              <a:rPr lang="en-US" sz="3600" b="1" dirty="0">
                <a:latin typeface="Arial"/>
                <a:ea typeface="Arial"/>
                <a:cs typeface="Arial"/>
                <a:sym typeface="Arial"/>
              </a:rPr>
              <a:t>Merriam-Webster Dictionary</a:t>
            </a:r>
            <a:endParaRPr/>
          </a:p>
          <a:p>
            <a:pPr marL="320040" lvl="0" indent="-320040" algn="ctr" rtl="0">
              <a:lnSpc>
                <a:spcPct val="91000"/>
              </a:lnSpc>
              <a:spcBef>
                <a:spcPts val="930"/>
              </a:spcBef>
              <a:spcAft>
                <a:spcPts val="0"/>
              </a:spcAft>
              <a:buClr>
                <a:srgbClr val="464B56"/>
              </a:buClr>
              <a:buSzPts val="3600"/>
              <a:buNone/>
            </a:pPr>
            <a:r>
              <a:rPr lang="en-US" sz="3600" dirty="0" smtClean="0">
                <a:latin typeface="Arial"/>
                <a:ea typeface="Arial"/>
                <a:cs typeface="Arial"/>
                <a:sym typeface="Arial"/>
              </a:rPr>
              <a:t>the </a:t>
            </a:r>
            <a:r>
              <a:rPr lang="en-US" sz="3600" dirty="0">
                <a:latin typeface="Arial"/>
                <a:ea typeface="Arial"/>
                <a:cs typeface="Arial"/>
                <a:sym typeface="Arial"/>
              </a:rPr>
              <a:t>condition of being disabled</a:t>
            </a:r>
            <a:endParaRPr/>
          </a:p>
          <a:p>
            <a:pPr marL="320040" lvl="0" indent="-320040" algn="ctr" rtl="0">
              <a:lnSpc>
                <a:spcPct val="91000"/>
              </a:lnSpc>
              <a:spcBef>
                <a:spcPts val="930"/>
              </a:spcBef>
              <a:spcAft>
                <a:spcPts val="0"/>
              </a:spcAft>
              <a:buClr>
                <a:srgbClr val="464B56"/>
              </a:buClr>
              <a:buSzPts val="3600"/>
              <a:buChar char="–"/>
            </a:pPr>
            <a:r>
              <a:rPr lang="en-US" sz="3600" dirty="0">
                <a:latin typeface="Arial"/>
                <a:ea typeface="Arial"/>
                <a:cs typeface="Arial"/>
                <a:sym typeface="Arial"/>
              </a:rPr>
              <a:t> inability to pursue an occupation because of a physical or mental impairment; </a:t>
            </a:r>
            <a:endParaRPr/>
          </a:p>
          <a:p>
            <a:pPr marL="320040" lvl="0" indent="-275590" algn="l" rtl="0">
              <a:lnSpc>
                <a:spcPct val="91000"/>
              </a:lnSpc>
              <a:spcBef>
                <a:spcPts val="930"/>
              </a:spcBef>
              <a:spcAft>
                <a:spcPts val="0"/>
              </a:spcAft>
              <a:buClr>
                <a:srgbClr val="464B56"/>
              </a:buClr>
              <a:buSzPts val="700"/>
              <a:buNone/>
            </a:pPr>
            <a:endParaRPr sz="700"/>
          </a:p>
          <a:p>
            <a:pPr marL="320040" lvl="0" indent="-275590" algn="l" rtl="0">
              <a:lnSpc>
                <a:spcPct val="91000"/>
              </a:lnSpc>
              <a:spcBef>
                <a:spcPts val="930"/>
              </a:spcBef>
              <a:spcAft>
                <a:spcPts val="0"/>
              </a:spcAft>
              <a:buClr>
                <a:srgbClr val="464B56"/>
              </a:buClr>
              <a:buSzPts val="700"/>
              <a:buNone/>
            </a:pPr>
            <a:endParaRPr sz="700"/>
          </a:p>
          <a:p>
            <a:pPr marL="320040" lvl="0" indent="-294640" algn="l" rtl="0">
              <a:lnSpc>
                <a:spcPct val="91000"/>
              </a:lnSpc>
              <a:spcBef>
                <a:spcPts val="930"/>
              </a:spcBef>
              <a:spcAft>
                <a:spcPts val="0"/>
              </a:spcAft>
              <a:buClr>
                <a:srgbClr val="464B56"/>
              </a:buClr>
              <a:buSzPts val="400"/>
              <a:buNone/>
            </a:pPr>
            <a:endParaRPr sz="400"/>
          </a:p>
          <a:p>
            <a:pPr marL="320040" lvl="0" indent="-294640" algn="l" rtl="0">
              <a:lnSpc>
                <a:spcPct val="91000"/>
              </a:lnSpc>
              <a:spcBef>
                <a:spcPts val="930"/>
              </a:spcBef>
              <a:spcAft>
                <a:spcPts val="0"/>
              </a:spcAft>
              <a:buClr>
                <a:srgbClr val="464B56"/>
              </a:buClr>
              <a:buSzPts val="400"/>
              <a:buNone/>
            </a:pPr>
            <a:endParaRPr sz="400"/>
          </a:p>
          <a:p>
            <a:pPr marL="320040" lvl="0" indent="-320040" algn="l" rtl="0">
              <a:lnSpc>
                <a:spcPct val="91000"/>
              </a:lnSpc>
              <a:spcBef>
                <a:spcPts val="930"/>
              </a:spcBef>
              <a:spcAft>
                <a:spcPts val="0"/>
              </a:spcAft>
              <a:buClr>
                <a:srgbClr val="464B56"/>
              </a:buClr>
              <a:buSzPts val="350"/>
              <a:buFont typeface="Georgia"/>
              <a:buNone/>
            </a:pPr>
            <a:endParaRPr sz="350"/>
          </a:p>
        </p:txBody>
      </p:sp>
      <p:sp>
        <p:nvSpPr>
          <p:cNvPr id="362" name="Google Shape;362;p6"/>
          <p:cNvSpPr txBox="1">
            <a:spLocks noGrp="1"/>
          </p:cNvSpPr>
          <p:nvPr>
            <p:ph sz="half" idx="2"/>
          </p:nvPr>
        </p:nvSpPr>
        <p:spPr>
          <a:xfrm>
            <a:off x="4495800" y="1338581"/>
            <a:ext cx="4648200" cy="5519420"/>
          </a:xfrm>
          <a:prstGeom prst="rect">
            <a:avLst/>
          </a:prstGeom>
          <a:solidFill>
            <a:srgbClr val="00B0F0"/>
          </a:solidFill>
          <a:ln>
            <a:noFill/>
          </a:ln>
        </p:spPr>
        <p:txBody>
          <a:bodyPr spcFirstLastPara="1" wrap="square" lIns="91425" tIns="45675" rIns="91425" bIns="45675" anchor="t" anchorCtr="0">
            <a:normAutofit/>
          </a:bodyPr>
          <a:lstStyle/>
          <a:p>
            <a:pPr marL="320040" lvl="0" indent="-320040" algn="l" rtl="0">
              <a:lnSpc>
                <a:spcPct val="91000"/>
              </a:lnSpc>
              <a:spcBef>
                <a:spcPts val="0"/>
              </a:spcBef>
              <a:spcAft>
                <a:spcPts val="0"/>
              </a:spcAft>
              <a:buClr>
                <a:srgbClr val="385755"/>
              </a:buClr>
              <a:buSzPts val="3200"/>
              <a:buFont typeface="Georgia"/>
              <a:buNone/>
            </a:pPr>
            <a:r>
              <a:rPr lang="en-US" sz="3200" b="1" i="1" dirty="0">
                <a:solidFill>
                  <a:srgbClr val="385755"/>
                </a:solidFill>
                <a:latin typeface="Arial"/>
                <a:ea typeface="Arial"/>
                <a:cs typeface="Arial"/>
                <a:sym typeface="Arial"/>
              </a:rPr>
              <a:t>World Health  Organization</a:t>
            </a:r>
            <a:endParaRPr/>
          </a:p>
          <a:p>
            <a:pPr marL="320040" lvl="0" indent="-320040" algn="l" rtl="0">
              <a:lnSpc>
                <a:spcPct val="91000"/>
              </a:lnSpc>
              <a:spcBef>
                <a:spcPts val="930"/>
              </a:spcBef>
              <a:spcAft>
                <a:spcPts val="0"/>
              </a:spcAft>
              <a:buClr>
                <a:srgbClr val="385755"/>
              </a:buClr>
              <a:buSzPts val="3200"/>
              <a:buFont typeface="Georgia"/>
              <a:buNone/>
            </a:pPr>
            <a:r>
              <a:rPr lang="en-US" sz="3200" i="1" dirty="0">
                <a:solidFill>
                  <a:srgbClr val="385755"/>
                </a:solidFill>
                <a:latin typeface="Arial"/>
                <a:ea typeface="Arial"/>
                <a:cs typeface="Arial"/>
                <a:sym typeface="Arial"/>
              </a:rPr>
              <a:t> </a:t>
            </a:r>
            <a:r>
              <a:rPr lang="en-US" b="1" dirty="0">
                <a:solidFill>
                  <a:srgbClr val="385755"/>
                </a:solidFill>
                <a:latin typeface="Arial"/>
                <a:ea typeface="Arial"/>
                <a:cs typeface="Arial"/>
                <a:sym typeface="Arial"/>
              </a:rPr>
              <a:t>Any restriction or lack (resulting from an impairment) of ability to perform an activity in the manner or within the range considered normal for a human being.</a:t>
            </a:r>
            <a:endParaRPr sz="3600" b="1">
              <a:solidFill>
                <a:srgbClr val="385755"/>
              </a:solidFill>
              <a:latin typeface="Arial"/>
              <a:ea typeface="Arial"/>
              <a:cs typeface="Arial"/>
              <a:sym typeface="Arial"/>
            </a:endParaRPr>
          </a:p>
          <a:p>
            <a:pPr marL="320040" lvl="0" indent="-294640" algn="l" rtl="0">
              <a:lnSpc>
                <a:spcPct val="91000"/>
              </a:lnSpc>
              <a:spcBef>
                <a:spcPts val="930"/>
              </a:spcBef>
              <a:spcAft>
                <a:spcPts val="0"/>
              </a:spcAft>
              <a:buClr>
                <a:srgbClr val="464B56"/>
              </a:buClr>
              <a:buSzPts val="400"/>
              <a:buNone/>
            </a:pPr>
            <a:endParaRPr sz="400"/>
          </a:p>
        </p:txBody>
      </p:sp>
      <p:sp>
        <p:nvSpPr>
          <p:cNvPr id="363" name="Google Shape;363;p6"/>
          <p:cNvSpPr/>
          <p:nvPr/>
        </p:nvSpPr>
        <p:spPr>
          <a:xfrm>
            <a:off x="1100457" y="171450"/>
            <a:ext cx="7475123" cy="923239"/>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Calibri"/>
                <a:ea typeface="Calibri"/>
                <a:cs typeface="Calibri"/>
                <a:sym typeface="Calibri"/>
              </a:rPr>
              <a:t>What is a Disability?</a:t>
            </a:r>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7"/>
          <p:cNvSpPr txBox="1">
            <a:spLocks noGrp="1"/>
          </p:cNvSpPr>
          <p:nvPr>
            <p:ph type="title"/>
          </p:nvPr>
        </p:nvSpPr>
        <p:spPr>
          <a:xfrm>
            <a:off x="1328079" y="1"/>
            <a:ext cx="6577928" cy="1560716"/>
          </a:xfrm>
          <a:prstGeom prst="rect">
            <a:avLst/>
          </a:prstGeom>
          <a:noFill/>
          <a:ln>
            <a:noFill/>
          </a:ln>
        </p:spPr>
        <p:txBody>
          <a:bodyPr spcFirstLastPara="1" wrap="square" lIns="91425" tIns="45675" rIns="91425" bIns="45675" anchor="t" anchorCtr="0">
            <a:noAutofit/>
          </a:bodyPr>
          <a:lstStyle/>
          <a:p>
            <a:pPr marL="0" lvl="0" indent="0" algn="l" rtl="0">
              <a:lnSpc>
                <a:spcPct val="99000"/>
              </a:lnSpc>
              <a:spcBef>
                <a:spcPts val="0"/>
              </a:spcBef>
              <a:spcAft>
                <a:spcPts val="0"/>
              </a:spcAft>
              <a:buClr>
                <a:srgbClr val="464B56"/>
              </a:buClr>
              <a:buSzPts val="4400"/>
              <a:buFont typeface="Arial Rounded"/>
              <a:buNone/>
            </a:pPr>
            <a:r>
              <a:rPr lang="en-US" sz="8000" b="1">
                <a:latin typeface="Arial Rounded"/>
                <a:ea typeface="Arial Rounded"/>
                <a:cs typeface="Arial Rounded"/>
                <a:sym typeface="Arial Rounded"/>
              </a:rPr>
              <a:t>Models of Disability</a:t>
            </a:r>
            <a:endParaRPr sz="8000" b="1">
              <a:latin typeface="Arial Rounded"/>
              <a:ea typeface="Arial Rounded"/>
              <a:cs typeface="Arial Rounded"/>
              <a:sym typeface="Arial Rounded"/>
            </a:endParaRPr>
          </a:p>
        </p:txBody>
      </p:sp>
      <p:pic>
        <p:nvPicPr>
          <p:cNvPr id="369" name="Google Shape;369;p7" descr="stickman_twitter_linkedin.gif"/>
          <p:cNvPicPr preferRelativeResize="0"/>
          <p:nvPr/>
        </p:nvPicPr>
        <p:blipFill rotWithShape="1">
          <a:blip r:embed="rId3">
            <a:alphaModFix/>
          </a:blip>
          <a:srcRect/>
          <a:stretch/>
        </p:blipFill>
        <p:spPr>
          <a:xfrm>
            <a:off x="0" y="2545374"/>
            <a:ext cx="9144000" cy="4777740"/>
          </a:xfrm>
          <a:prstGeom prst="rect">
            <a:avLst/>
          </a:prstGeom>
          <a:noFill/>
          <a:ln>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8"/>
          <p:cNvSpPr txBox="1">
            <a:spLocks noGrp="1"/>
          </p:cNvSpPr>
          <p:nvPr>
            <p:ph type="title"/>
          </p:nvPr>
        </p:nvSpPr>
        <p:spPr>
          <a:xfrm>
            <a:off x="903660" y="188640"/>
            <a:ext cx="4963740" cy="576064"/>
          </a:xfrm>
          <a:prstGeom prst="rect">
            <a:avLst/>
          </a:prstGeom>
          <a:solidFill>
            <a:srgbClr val="0070C0"/>
          </a:solidFill>
          <a:ln w="9525" cap="flat" cmpd="sng">
            <a:solidFill>
              <a:srgbClr val="A50021"/>
            </a:solidFill>
            <a:prstDash val="solid"/>
            <a:round/>
            <a:headEnd type="none" w="sm" len="sm"/>
            <a:tailEnd type="none" w="sm" len="sm"/>
          </a:ln>
        </p:spPr>
        <p:txBody>
          <a:bodyPr spcFirstLastPara="1" wrap="square" lIns="91425" tIns="45675" rIns="91425" bIns="45675" anchor="t" anchorCtr="0">
            <a:noAutofit/>
          </a:bodyPr>
          <a:lstStyle/>
          <a:p>
            <a:pPr marL="0" lvl="0" indent="0" algn="l" rtl="0">
              <a:lnSpc>
                <a:spcPct val="99000"/>
              </a:lnSpc>
              <a:spcBef>
                <a:spcPts val="0"/>
              </a:spcBef>
              <a:spcAft>
                <a:spcPts val="0"/>
              </a:spcAft>
              <a:buClr>
                <a:schemeClr val="lt1"/>
              </a:buClr>
              <a:buSzPts val="3200"/>
              <a:buFont typeface="Century Schoolbook"/>
              <a:buNone/>
            </a:pPr>
            <a:r>
              <a:rPr lang="en-US" sz="3200" b="1">
                <a:solidFill>
                  <a:schemeClr val="lt1"/>
                </a:solidFill>
              </a:rPr>
              <a:t>Traditional Model</a:t>
            </a:r>
            <a:endParaRPr sz="3200" b="1">
              <a:solidFill>
                <a:schemeClr val="lt1"/>
              </a:solidFill>
            </a:endParaRPr>
          </a:p>
        </p:txBody>
      </p:sp>
      <p:sp>
        <p:nvSpPr>
          <p:cNvPr id="376" name="Google Shape;376;p8"/>
          <p:cNvSpPr txBox="1">
            <a:spLocks noGrp="1"/>
          </p:cNvSpPr>
          <p:nvPr>
            <p:ph type="body" idx="4294967295"/>
          </p:nvPr>
        </p:nvSpPr>
        <p:spPr>
          <a:xfrm>
            <a:off x="0" y="914400"/>
            <a:ext cx="6429375" cy="2057400"/>
          </a:xfrm>
          <a:prstGeom prst="rect">
            <a:avLst/>
          </a:prstGeom>
          <a:noFill/>
          <a:ln>
            <a:noFill/>
          </a:ln>
        </p:spPr>
        <p:txBody>
          <a:bodyPr spcFirstLastPara="1" wrap="square" lIns="91425" tIns="45675" rIns="91425" bIns="45675" anchor="t" anchorCtr="0">
            <a:noAutofit/>
          </a:bodyPr>
          <a:lstStyle/>
          <a:p>
            <a:pPr marL="91440" lvl="0" indent="0" algn="l" rtl="0">
              <a:lnSpc>
                <a:spcPct val="111000"/>
              </a:lnSpc>
              <a:spcBef>
                <a:spcPts val="0"/>
              </a:spcBef>
              <a:spcAft>
                <a:spcPts val="0"/>
              </a:spcAft>
              <a:buClr>
                <a:srgbClr val="464B56"/>
              </a:buClr>
              <a:buSzPts val="2400"/>
              <a:buFont typeface="Noto Sans Symbols"/>
              <a:buNone/>
            </a:pPr>
            <a:r>
              <a:rPr lang="en-US" sz="2400" b="1">
                <a:latin typeface="Century Schoolbook"/>
                <a:ea typeface="Century Schoolbook"/>
                <a:cs typeface="Century Schoolbook"/>
                <a:sym typeface="Century Schoolbook"/>
              </a:rPr>
              <a:t>Disabilities as:</a:t>
            </a:r>
            <a:br>
              <a:rPr lang="en-US" sz="2400" b="1">
                <a:latin typeface="Century Schoolbook"/>
                <a:ea typeface="Century Schoolbook"/>
                <a:cs typeface="Century Schoolbook"/>
                <a:sym typeface="Century Schoolbook"/>
              </a:rPr>
            </a:br>
            <a:r>
              <a:rPr lang="en-US" sz="2400" b="1">
                <a:latin typeface="Century Schoolbook"/>
                <a:ea typeface="Century Schoolbook"/>
                <a:cs typeface="Century Schoolbook"/>
                <a:sym typeface="Century Schoolbook"/>
              </a:rPr>
              <a:t>- Will of God/test from God</a:t>
            </a:r>
            <a:br>
              <a:rPr lang="en-US" sz="2400" b="1">
                <a:latin typeface="Century Schoolbook"/>
                <a:ea typeface="Century Schoolbook"/>
                <a:cs typeface="Century Schoolbook"/>
                <a:sym typeface="Century Schoolbook"/>
              </a:rPr>
            </a:br>
            <a:r>
              <a:rPr lang="en-US" sz="2400" b="1">
                <a:latin typeface="Century Schoolbook"/>
                <a:ea typeface="Century Schoolbook"/>
                <a:cs typeface="Century Schoolbook"/>
                <a:sym typeface="Century Schoolbook"/>
              </a:rPr>
              <a:t>- Divine punishment </a:t>
            </a:r>
            <a:endParaRPr sz="2400" b="1">
              <a:latin typeface="Century Schoolbook"/>
              <a:ea typeface="Century Schoolbook"/>
              <a:cs typeface="Century Schoolbook"/>
              <a:sym typeface="Century Schoolbook"/>
            </a:endParaRPr>
          </a:p>
          <a:p>
            <a:pPr marL="91440" lvl="0" indent="0" algn="l" rtl="0">
              <a:lnSpc>
                <a:spcPct val="111000"/>
              </a:lnSpc>
              <a:spcBef>
                <a:spcPts val="0"/>
              </a:spcBef>
              <a:spcAft>
                <a:spcPts val="0"/>
              </a:spcAft>
              <a:buClr>
                <a:srgbClr val="464B56"/>
              </a:buClr>
              <a:buSzPts val="2400"/>
              <a:buFont typeface="Noto Sans Symbols"/>
              <a:buNone/>
            </a:pPr>
            <a:r>
              <a:rPr lang="en-US" sz="2400" b="1">
                <a:latin typeface="Century Schoolbook"/>
                <a:ea typeface="Century Schoolbook"/>
                <a:cs typeface="Century Schoolbook"/>
                <a:sym typeface="Century Schoolbook"/>
              </a:rPr>
              <a:t>- More humane to end “life of pain/suffering”</a:t>
            </a:r>
            <a:endParaRPr sz="2400" b="1">
              <a:latin typeface="Century Schoolbook"/>
              <a:ea typeface="Century Schoolbook"/>
              <a:cs typeface="Century Schoolbook"/>
              <a:sym typeface="Century Schoolbook"/>
            </a:endParaRPr>
          </a:p>
        </p:txBody>
      </p:sp>
      <p:pic>
        <p:nvPicPr>
          <p:cNvPr id="377" name="Google Shape;377;p8" descr="002_p1"/>
          <p:cNvPicPr preferRelativeResize="0">
            <a:picLocks noGrp="1"/>
          </p:cNvPicPr>
          <p:nvPr>
            <p:ph type="body" idx="4294967295"/>
          </p:nvPr>
        </p:nvPicPr>
        <p:blipFill rotWithShape="1">
          <a:blip r:embed="rId3">
            <a:alphaModFix/>
          </a:blip>
          <a:srcRect l="-1565" r="-1566"/>
          <a:stretch/>
        </p:blipFill>
        <p:spPr>
          <a:xfrm>
            <a:off x="5791200" y="188913"/>
            <a:ext cx="3352800" cy="3757612"/>
          </a:xfrm>
          <a:prstGeom prst="rect">
            <a:avLst/>
          </a:prstGeom>
          <a:noFill/>
          <a:ln>
            <a:noFill/>
          </a:ln>
        </p:spPr>
      </p:pic>
      <p:sp>
        <p:nvSpPr>
          <p:cNvPr id="378" name="Google Shape;378;p8"/>
          <p:cNvSpPr/>
          <p:nvPr/>
        </p:nvSpPr>
        <p:spPr>
          <a:xfrm>
            <a:off x="5638802" y="0"/>
            <a:ext cx="1476375" cy="863600"/>
          </a:xfrm>
          <a:prstGeom prst="ellipse">
            <a:avLst/>
          </a:prstGeom>
          <a:solidFill>
            <a:srgbClr val="BDBEC7"/>
          </a:solidFill>
          <a:ln w="9525" cap="flat" cmpd="sng">
            <a:solidFill>
              <a:schemeClr val="dk1"/>
            </a:solidFill>
            <a:prstDash val="solid"/>
            <a:round/>
            <a:headEnd type="none" w="sm" len="sm"/>
            <a:tailEnd type="none" w="sm" len="sm"/>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p8"/>
          <p:cNvSpPr txBox="1"/>
          <p:nvPr/>
        </p:nvSpPr>
        <p:spPr>
          <a:xfrm>
            <a:off x="5681664" y="112714"/>
            <a:ext cx="1404937" cy="954016"/>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Arial"/>
                <a:ea typeface="Arial"/>
                <a:cs typeface="Arial"/>
                <a:sym typeface="Arial"/>
              </a:rPr>
              <a:t> I will kill you</a:t>
            </a:r>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Arial"/>
                <a:ea typeface="Arial"/>
                <a:cs typeface="Arial"/>
                <a:sym typeface="Arial"/>
              </a:rPr>
              <a:t>so you stop </a:t>
            </a:r>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Arial"/>
                <a:ea typeface="Arial"/>
                <a:cs typeface="Arial"/>
                <a:sym typeface="Arial"/>
              </a:rPr>
              <a:t>suffering</a:t>
            </a:r>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Arial"/>
                <a:ea typeface="Arial"/>
                <a:cs typeface="Arial"/>
                <a:sym typeface="Arial"/>
              </a:rPr>
              <a:t> </a:t>
            </a:r>
            <a:endParaRPr/>
          </a:p>
        </p:txBody>
      </p:sp>
      <p:pic>
        <p:nvPicPr>
          <p:cNvPr id="380" name="Google Shape;380;p8"/>
          <p:cNvPicPr preferRelativeResize="0"/>
          <p:nvPr/>
        </p:nvPicPr>
        <p:blipFill rotWithShape="1">
          <a:blip r:embed="rId4">
            <a:alphaModFix/>
          </a:blip>
          <a:srcRect/>
          <a:stretch/>
        </p:blipFill>
        <p:spPr>
          <a:xfrm>
            <a:off x="152401" y="3810000"/>
            <a:ext cx="1736725" cy="2819400"/>
          </a:xfrm>
          <a:prstGeom prst="rect">
            <a:avLst/>
          </a:prstGeom>
          <a:noFill/>
          <a:ln>
            <a:noFill/>
          </a:ln>
        </p:spPr>
      </p:pic>
      <p:sp>
        <p:nvSpPr>
          <p:cNvPr id="381" name="Google Shape;381;p8"/>
          <p:cNvSpPr txBox="1"/>
          <p:nvPr/>
        </p:nvSpPr>
        <p:spPr>
          <a:xfrm>
            <a:off x="152400" y="3276600"/>
            <a:ext cx="4495800" cy="563488"/>
          </a:xfrm>
          <a:prstGeom prst="rect">
            <a:avLst/>
          </a:prstGeom>
          <a:solidFill>
            <a:srgbClr val="0070C0"/>
          </a:solidFill>
          <a:ln w="9525" cap="flat" cmpd="sng">
            <a:solidFill>
              <a:srgbClr val="A50021"/>
            </a:solidFill>
            <a:prstDash val="solid"/>
            <a:round/>
            <a:headEnd type="none" w="sm" len="sm"/>
            <a:tailEnd type="none" w="sm" len="sm"/>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Clr>
                <a:schemeClr val="lt1"/>
              </a:buClr>
              <a:buSzPts val="3200"/>
              <a:buFont typeface="Century Schoolbook"/>
              <a:buNone/>
            </a:pPr>
            <a:r>
              <a:rPr lang="en-US" sz="3200" b="1" i="0" u="none" strike="noStrike" cap="none">
                <a:solidFill>
                  <a:schemeClr val="lt1"/>
                </a:solidFill>
                <a:latin typeface="Century Schoolbook"/>
                <a:ea typeface="Century Schoolbook"/>
                <a:cs typeface="Century Schoolbook"/>
                <a:sym typeface="Century Schoolbook"/>
              </a:rPr>
              <a:t>Charity Model</a:t>
            </a:r>
            <a:endParaRPr sz="3200" b="1" i="0" u="none" strike="noStrike" cap="none">
              <a:solidFill>
                <a:schemeClr val="lt1"/>
              </a:solidFill>
              <a:latin typeface="Century Schoolbook"/>
              <a:ea typeface="Century Schoolbook"/>
              <a:cs typeface="Century Schoolbook"/>
              <a:sym typeface="Century Schoolbook"/>
            </a:endParaRPr>
          </a:p>
        </p:txBody>
      </p:sp>
      <p:sp>
        <p:nvSpPr>
          <p:cNvPr id="382" name="Google Shape;382;p8"/>
          <p:cNvSpPr txBox="1"/>
          <p:nvPr/>
        </p:nvSpPr>
        <p:spPr>
          <a:xfrm>
            <a:off x="1889127" y="4038601"/>
            <a:ext cx="7254875" cy="2601913"/>
          </a:xfrm>
          <a:prstGeom prst="rect">
            <a:avLst/>
          </a:prstGeom>
          <a:no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Calibri"/>
                <a:ea typeface="Calibri"/>
                <a:cs typeface="Calibri"/>
                <a:sym typeface="Calibri"/>
              </a:rPr>
              <a:t>People with disabilities considered:</a:t>
            </a:r>
            <a:endParaRPr/>
          </a:p>
          <a:p>
            <a:pPr marL="342900" marR="0" lvl="0" indent="-342900" algn="l" rtl="0">
              <a:lnSpc>
                <a:spcPct val="100000"/>
              </a:lnSpc>
              <a:spcBef>
                <a:spcPts val="480"/>
              </a:spcBef>
              <a:spcAft>
                <a:spcPts val="0"/>
              </a:spcAft>
              <a:buClr>
                <a:srgbClr val="FF0000"/>
              </a:buClr>
              <a:buSzPts val="2400"/>
              <a:buFont typeface="Arial"/>
              <a:buChar char="•"/>
            </a:pPr>
            <a:r>
              <a:rPr lang="en-US" sz="2400" b="1" i="0" u="none" strike="noStrike" cap="none">
                <a:solidFill>
                  <a:srgbClr val="FF0000"/>
                </a:solidFill>
                <a:latin typeface="Calibri"/>
                <a:ea typeface="Calibri"/>
                <a:cs typeface="Calibri"/>
                <a:sym typeface="Calibri"/>
              </a:rPr>
              <a:t>inferior, useless, dependent</a:t>
            </a:r>
            <a:endParaRPr/>
          </a:p>
          <a:p>
            <a:pPr marL="342900" marR="0" lvl="0" indent="-342900" algn="l" rtl="0">
              <a:lnSpc>
                <a:spcPct val="100000"/>
              </a:lnSpc>
              <a:spcBef>
                <a:spcPts val="480"/>
              </a:spcBef>
              <a:spcAft>
                <a:spcPts val="0"/>
              </a:spcAft>
              <a:buClr>
                <a:srgbClr val="FF0000"/>
              </a:buClr>
              <a:buSzPts val="2400"/>
              <a:buFont typeface="Arial"/>
              <a:buChar char="•"/>
            </a:pPr>
            <a:r>
              <a:rPr lang="en-US" sz="2400" b="1" i="0" u="none" strike="noStrike" cap="none">
                <a:solidFill>
                  <a:srgbClr val="FF0000"/>
                </a:solidFill>
                <a:latin typeface="Calibri"/>
                <a:ea typeface="Calibri"/>
                <a:cs typeface="Calibri"/>
                <a:sym typeface="Calibri"/>
              </a:rPr>
              <a:t>A burden to society, live on charity, lower social status</a:t>
            </a:r>
            <a:endParaRPr/>
          </a:p>
          <a:p>
            <a:pPr marL="342900" marR="0" lvl="0" indent="-342900" algn="l" rtl="0">
              <a:lnSpc>
                <a:spcPct val="100000"/>
              </a:lnSpc>
              <a:spcBef>
                <a:spcPts val="480"/>
              </a:spcBef>
              <a:spcAft>
                <a:spcPts val="0"/>
              </a:spcAft>
              <a:buClr>
                <a:srgbClr val="FF0000"/>
              </a:buClr>
              <a:buSzPts val="2400"/>
              <a:buFont typeface="Arial"/>
              <a:buChar char="•"/>
            </a:pPr>
            <a:r>
              <a:rPr lang="en-US" sz="2400" b="1" i="0" u="none" strike="noStrike" cap="none">
                <a:solidFill>
                  <a:srgbClr val="FF0000"/>
                </a:solidFill>
                <a:latin typeface="Calibri"/>
                <a:ea typeface="Calibri"/>
                <a:cs typeface="Calibri"/>
                <a:sym typeface="Calibri"/>
              </a:rPr>
              <a:t>Families hide them out of shame</a:t>
            </a:r>
            <a:endParaRPr/>
          </a:p>
          <a:p>
            <a:pPr marL="342900" marR="0" lvl="0" indent="-342900" algn="l" rtl="0">
              <a:lnSpc>
                <a:spcPct val="100000"/>
              </a:lnSpc>
              <a:spcBef>
                <a:spcPts val="480"/>
              </a:spcBef>
              <a:spcAft>
                <a:spcPts val="0"/>
              </a:spcAft>
              <a:buClr>
                <a:srgbClr val="FF0000"/>
              </a:buClr>
              <a:buSzPts val="2400"/>
              <a:buFont typeface="Arial"/>
              <a:buChar char="•"/>
            </a:pPr>
            <a:r>
              <a:rPr lang="en-US" sz="2400" b="1" i="0" u="none" strike="noStrike" cap="none">
                <a:solidFill>
                  <a:srgbClr val="FF0000"/>
                </a:solidFill>
                <a:latin typeface="Calibri"/>
                <a:ea typeface="Calibri"/>
                <a:cs typeface="Calibri"/>
                <a:sym typeface="Calibri"/>
              </a:rPr>
              <a:t>Objects of pity, humiliated in relationships with others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9"/>
          <p:cNvSpPr txBox="1">
            <a:spLocks noGrp="1"/>
          </p:cNvSpPr>
          <p:nvPr>
            <p:ph type="title"/>
          </p:nvPr>
        </p:nvSpPr>
        <p:spPr>
          <a:xfrm>
            <a:off x="304800" y="152400"/>
            <a:ext cx="8382000" cy="828328"/>
          </a:xfrm>
          <a:prstGeom prst="rect">
            <a:avLst/>
          </a:prstGeom>
          <a:solidFill>
            <a:srgbClr val="0070C0"/>
          </a:solidFill>
          <a:ln w="9525" cap="flat" cmpd="sng">
            <a:solidFill>
              <a:srgbClr val="A50021"/>
            </a:solidFill>
            <a:prstDash val="solid"/>
            <a:round/>
            <a:headEnd type="none" w="sm" len="sm"/>
            <a:tailEnd type="none" w="sm" len="sm"/>
          </a:ln>
        </p:spPr>
        <p:txBody>
          <a:bodyPr spcFirstLastPara="1" wrap="square" lIns="91425" tIns="45675" rIns="91425" bIns="45675" anchor="t" anchorCtr="0">
            <a:normAutofit/>
          </a:bodyPr>
          <a:lstStyle/>
          <a:p>
            <a:pPr marL="0" lvl="0" indent="0" algn="l" rtl="0">
              <a:lnSpc>
                <a:spcPct val="99000"/>
              </a:lnSpc>
              <a:spcBef>
                <a:spcPts val="0"/>
              </a:spcBef>
              <a:spcAft>
                <a:spcPts val="0"/>
              </a:spcAft>
              <a:buClr>
                <a:schemeClr val="lt1"/>
              </a:buClr>
              <a:buSzPts val="2880"/>
              <a:buFont typeface="Century Schoolbook"/>
              <a:buNone/>
            </a:pPr>
            <a:r>
              <a:rPr lang="en-US" sz="2880" b="1">
                <a:solidFill>
                  <a:schemeClr val="lt1"/>
                </a:solidFill>
              </a:rPr>
              <a:t>Medical or Biological Model -- Post WW II</a:t>
            </a:r>
            <a:endParaRPr sz="2880" b="1">
              <a:solidFill>
                <a:schemeClr val="lt1"/>
              </a:solidFill>
            </a:endParaRPr>
          </a:p>
        </p:txBody>
      </p:sp>
      <p:sp>
        <p:nvSpPr>
          <p:cNvPr id="389" name="Google Shape;389;p9"/>
          <p:cNvSpPr txBox="1">
            <a:spLocks noGrp="1"/>
          </p:cNvSpPr>
          <p:nvPr>
            <p:ph type="body" idx="4294967295"/>
          </p:nvPr>
        </p:nvSpPr>
        <p:spPr>
          <a:xfrm>
            <a:off x="0" y="1981200"/>
            <a:ext cx="4633913" cy="5181600"/>
          </a:xfrm>
          <a:prstGeom prst="rect">
            <a:avLst/>
          </a:prstGeom>
          <a:noFill/>
          <a:ln>
            <a:noFill/>
          </a:ln>
        </p:spPr>
        <p:txBody>
          <a:bodyPr spcFirstLastPara="1" wrap="square" lIns="91425" tIns="45675" rIns="91425" bIns="45675" anchor="t" anchorCtr="0">
            <a:normAutofit/>
          </a:bodyPr>
          <a:lstStyle/>
          <a:p>
            <a:pPr marL="320040" lvl="0" indent="-320040" algn="l" rtl="0">
              <a:lnSpc>
                <a:spcPct val="111000"/>
              </a:lnSpc>
              <a:spcBef>
                <a:spcPts val="0"/>
              </a:spcBef>
              <a:spcAft>
                <a:spcPts val="0"/>
              </a:spcAft>
              <a:buClr>
                <a:srgbClr val="464B56"/>
              </a:buClr>
              <a:buSzPts val="2600"/>
              <a:buFont typeface="Noto Sans Symbols"/>
              <a:buChar char="●"/>
            </a:pPr>
            <a:r>
              <a:rPr lang="en-US" sz="2400"/>
              <a:t>Disability considered only a  health problem, medical issue</a:t>
            </a:r>
            <a:br>
              <a:rPr lang="en-US" sz="2400"/>
            </a:br>
            <a:endParaRPr sz="800"/>
          </a:p>
          <a:p>
            <a:pPr marL="320040" lvl="0" indent="-320040" algn="l" rtl="0">
              <a:lnSpc>
                <a:spcPct val="111000"/>
              </a:lnSpc>
              <a:spcBef>
                <a:spcPts val="930"/>
              </a:spcBef>
              <a:spcAft>
                <a:spcPts val="0"/>
              </a:spcAft>
              <a:buClr>
                <a:srgbClr val="464B56"/>
              </a:buClr>
              <a:buSzPts val="2600"/>
              <a:buFont typeface="Noto Sans Symbols"/>
              <a:buChar char="●"/>
            </a:pPr>
            <a:r>
              <a:rPr lang="en-US" sz="2400"/>
              <a:t>Solutions decided by "experts”, based on diagnosis</a:t>
            </a:r>
            <a:endParaRPr/>
          </a:p>
          <a:p>
            <a:pPr marL="0" lvl="0" indent="0" algn="l" rtl="0">
              <a:lnSpc>
                <a:spcPct val="111000"/>
              </a:lnSpc>
              <a:spcBef>
                <a:spcPts val="930"/>
              </a:spcBef>
              <a:spcAft>
                <a:spcPts val="0"/>
              </a:spcAft>
              <a:buClr>
                <a:srgbClr val="464B56"/>
              </a:buClr>
              <a:buSzPts val="900"/>
              <a:buFont typeface="Arial"/>
              <a:buNone/>
            </a:pPr>
            <a:endParaRPr sz="800"/>
          </a:p>
          <a:p>
            <a:pPr marL="320040" lvl="0" indent="-320040" algn="l" rtl="0">
              <a:lnSpc>
                <a:spcPct val="111000"/>
              </a:lnSpc>
              <a:spcBef>
                <a:spcPts val="930"/>
              </a:spcBef>
              <a:spcAft>
                <a:spcPts val="0"/>
              </a:spcAft>
              <a:buClr>
                <a:srgbClr val="464B56"/>
              </a:buClr>
              <a:buSzPts val="2600"/>
              <a:buFont typeface="Noto Sans Symbols"/>
              <a:buChar char="●"/>
            </a:pPr>
            <a:r>
              <a:rPr lang="en-US" sz="2400"/>
              <a:t>Focus in </a:t>
            </a:r>
            <a:r>
              <a:rPr lang="en-US" sz="2400" b="1">
                <a:solidFill>
                  <a:srgbClr val="C00000"/>
                </a:solidFill>
              </a:rPr>
              <a:t>elimination</a:t>
            </a:r>
            <a:r>
              <a:rPr lang="en-US" sz="2400"/>
              <a:t> or </a:t>
            </a:r>
            <a:r>
              <a:rPr lang="en-US" sz="2400" b="1">
                <a:solidFill>
                  <a:srgbClr val="C00000"/>
                </a:solidFill>
              </a:rPr>
              <a:t>cure</a:t>
            </a:r>
            <a:r>
              <a:rPr lang="en-US" sz="2400"/>
              <a:t> of  disability, </a:t>
            </a:r>
            <a:r>
              <a:rPr lang="en-US" sz="2400">
                <a:solidFill>
                  <a:srgbClr val="C00000"/>
                </a:solidFill>
              </a:rPr>
              <a:t>“</a:t>
            </a:r>
            <a:r>
              <a:rPr lang="en-US" sz="2400" b="1">
                <a:solidFill>
                  <a:srgbClr val="C00000"/>
                </a:solidFill>
              </a:rPr>
              <a:t>normalization”</a:t>
            </a:r>
            <a:endParaRPr/>
          </a:p>
          <a:p>
            <a:pPr marL="0" lvl="0" indent="0" algn="l" rtl="0">
              <a:lnSpc>
                <a:spcPct val="111000"/>
              </a:lnSpc>
              <a:spcBef>
                <a:spcPts val="930"/>
              </a:spcBef>
              <a:spcAft>
                <a:spcPts val="0"/>
              </a:spcAft>
              <a:buClr>
                <a:srgbClr val="464B56"/>
              </a:buClr>
              <a:buSzPts val="2400"/>
              <a:buFont typeface="Arial"/>
              <a:buNone/>
            </a:pPr>
            <a:r>
              <a:rPr lang="en-US" sz="2000"/>
              <a:t>(includes pre-natal genetic</a:t>
            </a:r>
            <a:r>
              <a:rPr lang="en-US" sz="2400"/>
              <a:t> testing &amp; selective abortion)</a:t>
            </a:r>
            <a:endParaRPr/>
          </a:p>
          <a:p>
            <a:pPr marL="320040" lvl="0" indent="-142240" algn="l" rtl="0">
              <a:lnSpc>
                <a:spcPct val="90000"/>
              </a:lnSpc>
              <a:spcBef>
                <a:spcPts val="930"/>
              </a:spcBef>
              <a:spcAft>
                <a:spcPts val="0"/>
              </a:spcAft>
              <a:buClr>
                <a:srgbClr val="464B56"/>
              </a:buClr>
              <a:buSzPts val="2800"/>
              <a:buFont typeface="Noto Sans Symbols"/>
              <a:buNone/>
            </a:pPr>
            <a:endParaRPr sz="2800"/>
          </a:p>
        </p:txBody>
      </p:sp>
      <p:pic>
        <p:nvPicPr>
          <p:cNvPr id="390" name="Google Shape;390;p9" descr="003_p1-1"/>
          <p:cNvPicPr preferRelativeResize="0">
            <a:picLocks noGrp="1"/>
          </p:cNvPicPr>
          <p:nvPr>
            <p:ph type="body" idx="4294967295"/>
          </p:nvPr>
        </p:nvPicPr>
        <p:blipFill rotWithShape="1">
          <a:blip r:embed="rId3">
            <a:alphaModFix/>
          </a:blip>
          <a:srcRect/>
          <a:stretch/>
        </p:blipFill>
        <p:spPr>
          <a:xfrm>
            <a:off x="5105400" y="1735138"/>
            <a:ext cx="4038600" cy="4514850"/>
          </a:xfrm>
          <a:prstGeom prst="rect">
            <a:avLst/>
          </a:prstGeom>
          <a:noFill/>
          <a:ln w="9525" cap="flat" cmpd="sng">
            <a:solidFill>
              <a:srgbClr val="C00000"/>
            </a:solidFill>
            <a:prstDash val="solid"/>
            <a:round/>
            <a:headEnd type="none" w="sm" len="sm"/>
            <a:tailEnd type="none" w="sm" len="sm"/>
          </a:ln>
        </p:spPr>
      </p:pic>
      <p:sp>
        <p:nvSpPr>
          <p:cNvPr id="391" name="Google Shape;391;p9"/>
          <p:cNvSpPr txBox="1"/>
          <p:nvPr/>
        </p:nvSpPr>
        <p:spPr>
          <a:xfrm>
            <a:off x="5556568" y="2068831"/>
            <a:ext cx="2216150" cy="954016"/>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Arial"/>
                <a:ea typeface="Arial"/>
                <a:cs typeface="Arial"/>
                <a:sym typeface="Arial"/>
              </a:rPr>
              <a:t> We will rehabilitate </a:t>
            </a:r>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Arial"/>
                <a:ea typeface="Arial"/>
                <a:cs typeface="Arial"/>
                <a:sym typeface="Arial"/>
              </a:rPr>
              <a:t>you so you can overcome all barriers</a:t>
            </a:r>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Arial"/>
                <a:ea typeface="Arial"/>
                <a:cs typeface="Arial"/>
                <a:sym typeface="Arial"/>
              </a:rPr>
              <a:t> </a:t>
            </a:r>
            <a:endParaRPr/>
          </a:p>
        </p:txBody>
      </p:sp>
      <p:sp>
        <p:nvSpPr>
          <p:cNvPr id="392" name="Google Shape;392;p9"/>
          <p:cNvSpPr txBox="1"/>
          <p:nvPr/>
        </p:nvSpPr>
        <p:spPr>
          <a:xfrm>
            <a:off x="6040755" y="6552565"/>
            <a:ext cx="1511300" cy="307686"/>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91425" tIns="45675" rIns="91425" bIns="4567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C00000"/>
              </a:solidFill>
              <a:latin typeface="Arial"/>
              <a:ea typeface="Arial"/>
              <a:cs typeface="Arial"/>
              <a:sym typeface="Arial"/>
            </a:endParaRPr>
          </a:p>
        </p:txBody>
      </p:sp>
      <p:sp>
        <p:nvSpPr>
          <p:cNvPr id="393" name="Google Shape;393;p9"/>
          <p:cNvSpPr/>
          <p:nvPr/>
        </p:nvSpPr>
        <p:spPr>
          <a:xfrm>
            <a:off x="381000" y="1143001"/>
            <a:ext cx="8305800" cy="830906"/>
          </a:xfrm>
          <a:prstGeom prst="rect">
            <a:avLst/>
          </a:prstGeom>
          <a:noFill/>
          <a:ln>
            <a:noFill/>
          </a:ln>
        </p:spPr>
        <p:txBody>
          <a:bodyPr spcFirstLastPara="1" wrap="square" lIns="91425" tIns="45675" rIns="91425" bIns="456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Problem belongs to individual: disability results directly from impairment of the person.</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0"/>
          <p:cNvSpPr txBox="1">
            <a:spLocks noGrp="1"/>
          </p:cNvSpPr>
          <p:nvPr>
            <p:ph type="title"/>
          </p:nvPr>
        </p:nvSpPr>
        <p:spPr>
          <a:xfrm>
            <a:off x="457200" y="0"/>
            <a:ext cx="8229600" cy="609600"/>
          </a:xfrm>
          <a:prstGeom prst="rect">
            <a:avLst/>
          </a:prstGeom>
          <a:noFill/>
          <a:ln>
            <a:noFill/>
          </a:ln>
        </p:spPr>
        <p:txBody>
          <a:bodyPr spcFirstLastPara="1" wrap="square" lIns="91425" tIns="45675" rIns="91425" bIns="45675" anchor="t" anchorCtr="0">
            <a:normAutofit fontScale="90000"/>
          </a:bodyPr>
          <a:lstStyle/>
          <a:p>
            <a:pPr marL="0" lvl="0" indent="0" algn="ctr" rtl="0">
              <a:lnSpc>
                <a:spcPct val="99000"/>
              </a:lnSpc>
              <a:spcBef>
                <a:spcPts val="0"/>
              </a:spcBef>
              <a:spcAft>
                <a:spcPts val="0"/>
              </a:spcAft>
              <a:buClr>
                <a:srgbClr val="464B56"/>
              </a:buClr>
              <a:buSzPct val="111083"/>
              <a:buFont typeface="Century Schoolbook"/>
              <a:buNone/>
            </a:pPr>
            <a:r>
              <a:rPr lang="en-US" sz="3959" b="1"/>
              <a:t>Disability Models</a:t>
            </a:r>
            <a:r>
              <a:rPr lang="en-US" sz="3959"/>
              <a:t>	</a:t>
            </a:r>
            <a:endParaRPr/>
          </a:p>
        </p:txBody>
      </p:sp>
      <p:sp>
        <p:nvSpPr>
          <p:cNvPr id="400" name="Google Shape;400;p10"/>
          <p:cNvSpPr txBox="1">
            <a:spLocks noGrp="1"/>
          </p:cNvSpPr>
          <p:nvPr>
            <p:ph idx="1"/>
          </p:nvPr>
        </p:nvSpPr>
        <p:spPr>
          <a:xfrm>
            <a:off x="0" y="685800"/>
            <a:ext cx="8686800" cy="5486400"/>
          </a:xfrm>
          <a:prstGeom prst="rect">
            <a:avLst/>
          </a:prstGeom>
          <a:noFill/>
          <a:ln>
            <a:noFill/>
          </a:ln>
        </p:spPr>
        <p:txBody>
          <a:bodyPr spcFirstLastPara="1" wrap="square" lIns="91425" tIns="45675" rIns="91425" bIns="45675" anchor="t" anchorCtr="0">
            <a:normAutofit/>
          </a:bodyPr>
          <a:lstStyle/>
          <a:p>
            <a:pPr marL="320040" lvl="0" indent="-320040" algn="l" rtl="0">
              <a:lnSpc>
                <a:spcPct val="91000"/>
              </a:lnSpc>
              <a:spcBef>
                <a:spcPts val="0"/>
              </a:spcBef>
              <a:spcAft>
                <a:spcPts val="0"/>
              </a:spcAft>
              <a:buClr>
                <a:srgbClr val="FF0000"/>
              </a:buClr>
              <a:buSzPts val="2680"/>
              <a:buChar char="–"/>
            </a:pPr>
            <a:r>
              <a:rPr lang="en-US" sz="2680" b="1">
                <a:solidFill>
                  <a:srgbClr val="FF0000"/>
                </a:solidFill>
              </a:rPr>
              <a:t>Biomedical/Rehabilitation Model</a:t>
            </a:r>
            <a:endParaRPr/>
          </a:p>
          <a:p>
            <a:pPr marL="640080" lvl="1" indent="-320040" algn="l" rtl="0">
              <a:lnSpc>
                <a:spcPct val="91000"/>
              </a:lnSpc>
              <a:spcBef>
                <a:spcPts val="930"/>
              </a:spcBef>
              <a:spcAft>
                <a:spcPts val="0"/>
              </a:spcAft>
              <a:buClr>
                <a:srgbClr val="464B56"/>
              </a:buClr>
              <a:buSzPts val="2680"/>
              <a:buChar char="–"/>
            </a:pPr>
            <a:r>
              <a:rPr lang="en-US" sz="2680"/>
              <a:t>Disability viewed as a problem to be fixed</a:t>
            </a:r>
            <a:endParaRPr/>
          </a:p>
          <a:p>
            <a:pPr marL="640080" lvl="1" indent="-320040" algn="l" rtl="0">
              <a:lnSpc>
                <a:spcPct val="91000"/>
              </a:lnSpc>
              <a:spcBef>
                <a:spcPts val="930"/>
              </a:spcBef>
              <a:spcAft>
                <a:spcPts val="0"/>
              </a:spcAft>
              <a:buClr>
                <a:srgbClr val="464B56"/>
              </a:buClr>
              <a:buSzPts val="2680"/>
              <a:buChar char="–"/>
            </a:pPr>
            <a:r>
              <a:rPr lang="en-US" sz="2680"/>
              <a:t>Society has no responsibility to accommodate</a:t>
            </a:r>
            <a:endParaRPr/>
          </a:p>
          <a:p>
            <a:pPr marL="640080" lvl="1" indent="-320040" algn="l" rtl="0">
              <a:lnSpc>
                <a:spcPct val="91000"/>
              </a:lnSpc>
              <a:spcBef>
                <a:spcPts val="930"/>
              </a:spcBef>
              <a:spcAft>
                <a:spcPts val="0"/>
              </a:spcAft>
              <a:buClr>
                <a:srgbClr val="464B56"/>
              </a:buClr>
              <a:buSzPts val="2680"/>
              <a:buNone/>
            </a:pPr>
            <a:endParaRPr sz="2680"/>
          </a:p>
          <a:p>
            <a:pPr marL="320040" lvl="0" indent="-320040" algn="l" rtl="0">
              <a:lnSpc>
                <a:spcPct val="91000"/>
              </a:lnSpc>
              <a:spcBef>
                <a:spcPts val="930"/>
              </a:spcBef>
              <a:spcAft>
                <a:spcPts val="0"/>
              </a:spcAft>
              <a:buClr>
                <a:srgbClr val="FF0000"/>
              </a:buClr>
              <a:buSzPts val="2680"/>
              <a:buChar char="–"/>
            </a:pPr>
            <a:r>
              <a:rPr lang="en-US" sz="2680" b="1">
                <a:solidFill>
                  <a:srgbClr val="FF0000"/>
                </a:solidFill>
              </a:rPr>
              <a:t>Environmental/Social Model</a:t>
            </a:r>
            <a:endParaRPr/>
          </a:p>
          <a:p>
            <a:pPr marL="640080" lvl="1" indent="-320040" algn="l" rtl="0">
              <a:lnSpc>
                <a:spcPct val="91000"/>
              </a:lnSpc>
              <a:spcBef>
                <a:spcPts val="930"/>
              </a:spcBef>
              <a:spcAft>
                <a:spcPts val="0"/>
              </a:spcAft>
              <a:buClr>
                <a:srgbClr val="464B56"/>
              </a:buClr>
              <a:buSzPts val="2680"/>
              <a:buChar char="–"/>
            </a:pPr>
            <a:r>
              <a:rPr lang="en-US" sz="2680"/>
              <a:t>Disability caused/increased by environment</a:t>
            </a:r>
            <a:endParaRPr/>
          </a:p>
          <a:p>
            <a:pPr marL="640080" lvl="1" indent="-320040" algn="l" rtl="0">
              <a:lnSpc>
                <a:spcPct val="91000"/>
              </a:lnSpc>
              <a:spcBef>
                <a:spcPts val="930"/>
              </a:spcBef>
              <a:spcAft>
                <a:spcPts val="0"/>
              </a:spcAft>
              <a:buClr>
                <a:srgbClr val="464B56"/>
              </a:buClr>
              <a:buSzPts val="2680"/>
              <a:buChar char="–"/>
            </a:pPr>
            <a:r>
              <a:rPr lang="en-US" sz="2680"/>
              <a:t>Society/Culture creates limitations</a:t>
            </a:r>
            <a:endParaRPr/>
          </a:p>
          <a:p>
            <a:pPr marL="640080" lvl="1" indent="-320040" algn="l" rtl="0">
              <a:lnSpc>
                <a:spcPct val="91000"/>
              </a:lnSpc>
              <a:spcBef>
                <a:spcPts val="930"/>
              </a:spcBef>
              <a:spcAft>
                <a:spcPts val="0"/>
              </a:spcAft>
              <a:buClr>
                <a:srgbClr val="464B56"/>
              </a:buClr>
              <a:buSzPts val="2680"/>
              <a:buNone/>
            </a:pPr>
            <a:endParaRPr sz="2680"/>
          </a:p>
          <a:p>
            <a:pPr marL="320040" lvl="0" indent="-320040" algn="l" rtl="0">
              <a:lnSpc>
                <a:spcPct val="91000"/>
              </a:lnSpc>
              <a:spcBef>
                <a:spcPts val="930"/>
              </a:spcBef>
              <a:spcAft>
                <a:spcPts val="0"/>
              </a:spcAft>
              <a:buClr>
                <a:srgbClr val="FF0000"/>
              </a:buClr>
              <a:buSzPts val="2680"/>
              <a:buChar char="–"/>
            </a:pPr>
            <a:r>
              <a:rPr lang="en-US" sz="2680" b="1">
                <a:solidFill>
                  <a:srgbClr val="FF0000"/>
                </a:solidFill>
              </a:rPr>
              <a:t>Minority/Human Variation Model</a:t>
            </a:r>
            <a:endParaRPr/>
          </a:p>
          <a:p>
            <a:pPr marL="640080" lvl="1" indent="-320040" algn="l" rtl="0">
              <a:lnSpc>
                <a:spcPct val="91000"/>
              </a:lnSpc>
              <a:spcBef>
                <a:spcPts val="930"/>
              </a:spcBef>
              <a:spcAft>
                <a:spcPts val="0"/>
              </a:spcAft>
              <a:buClr>
                <a:srgbClr val="464B56"/>
              </a:buClr>
              <a:buSzPts val="2680"/>
              <a:buChar char="–"/>
            </a:pPr>
            <a:r>
              <a:rPr lang="en-US" sz="2680"/>
              <a:t>Disability viewed as difference without judgment value</a:t>
            </a:r>
            <a:endParaRPr/>
          </a:p>
          <a:p>
            <a:pPr marL="640080" lvl="1" indent="-320040" algn="l" rtl="0">
              <a:lnSpc>
                <a:spcPct val="91000"/>
              </a:lnSpc>
              <a:spcBef>
                <a:spcPts val="930"/>
              </a:spcBef>
              <a:spcAft>
                <a:spcPts val="0"/>
              </a:spcAft>
              <a:buClr>
                <a:srgbClr val="464B56"/>
              </a:buClr>
              <a:buSzPts val="2680"/>
              <a:buChar char="–"/>
            </a:pPr>
            <a:r>
              <a:rPr lang="en-US" sz="2680"/>
              <a:t>Society accommodates differences</a:t>
            </a:r>
            <a:endParaRPr/>
          </a:p>
          <a:p>
            <a:pPr marL="320040" lvl="0" indent="-269240" algn="l" rtl="0">
              <a:lnSpc>
                <a:spcPct val="91000"/>
              </a:lnSpc>
              <a:spcBef>
                <a:spcPts val="930"/>
              </a:spcBef>
              <a:spcAft>
                <a:spcPts val="0"/>
              </a:spcAft>
              <a:buClr>
                <a:srgbClr val="464B56"/>
              </a:buClr>
              <a:buSzPts val="800"/>
              <a:buNone/>
            </a:pPr>
            <a:endParaRPr sz="800"/>
          </a:p>
          <a:p>
            <a:pPr marL="320040" lvl="0" indent="-269240" algn="l" rtl="0">
              <a:lnSpc>
                <a:spcPct val="91000"/>
              </a:lnSpc>
              <a:spcBef>
                <a:spcPts val="930"/>
              </a:spcBef>
              <a:spcAft>
                <a:spcPts val="0"/>
              </a:spcAft>
              <a:buClr>
                <a:srgbClr val="464B56"/>
              </a:buClr>
              <a:buSzPts val="800"/>
              <a:buNone/>
            </a:pPr>
            <a:endParaRPr sz="800"/>
          </a:p>
        </p:txBody>
      </p:sp>
      <p:pic>
        <p:nvPicPr>
          <p:cNvPr id="401" name="Google Shape;401;p10" descr="F:\My Documents\My Pictures\Cartoons and art\RBB Art\Modelo Social Novo.JPG"/>
          <p:cNvPicPr preferRelativeResize="0"/>
          <p:nvPr/>
        </p:nvPicPr>
        <p:blipFill rotWithShape="1">
          <a:blip r:embed="rId3">
            <a:alphaModFix/>
          </a:blip>
          <a:srcRect/>
          <a:stretch/>
        </p:blipFill>
        <p:spPr>
          <a:xfrm>
            <a:off x="0" y="0"/>
            <a:ext cx="9306768" cy="6858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animEffect transition="in" filter="fade">
                                      <p:cBhvr>
                                        <p:cTn id="7" dur="2000"/>
                                        <p:tgtEl>
                                          <p:spTgt spid="4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xEl>
                                              <p:pRg st="1" end="1"/>
                                            </p:txEl>
                                          </p:spTgt>
                                        </p:tgtEl>
                                        <p:attrNameLst>
                                          <p:attrName>style.visibility</p:attrName>
                                        </p:attrNameLst>
                                      </p:cBhvr>
                                      <p:to>
                                        <p:strVal val="visible"/>
                                      </p:to>
                                    </p:set>
                                    <p:animEffect transition="in" filter="fade">
                                      <p:cBhvr>
                                        <p:cTn id="12" dur="2000"/>
                                        <p:tgtEl>
                                          <p:spTgt spid="4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
                                            <p:txEl>
                                              <p:pRg st="2" end="2"/>
                                            </p:txEl>
                                          </p:spTgt>
                                        </p:tgtEl>
                                        <p:attrNameLst>
                                          <p:attrName>style.visibility</p:attrName>
                                        </p:attrNameLst>
                                      </p:cBhvr>
                                      <p:to>
                                        <p:strVal val="visible"/>
                                      </p:to>
                                    </p:set>
                                    <p:animEffect transition="in" filter="fade">
                                      <p:cBhvr>
                                        <p:cTn id="17" dur="2000"/>
                                        <p:tgtEl>
                                          <p:spTgt spid="4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0">
                                            <p:txEl>
                                              <p:pRg st="3" end="3"/>
                                            </p:txEl>
                                          </p:spTgt>
                                        </p:tgtEl>
                                        <p:attrNameLst>
                                          <p:attrName>style.visibility</p:attrName>
                                        </p:attrNameLst>
                                      </p:cBhvr>
                                      <p:to>
                                        <p:strVal val="visible"/>
                                      </p:to>
                                    </p:set>
                                    <p:animEffect transition="in" filter="fade">
                                      <p:cBhvr>
                                        <p:cTn id="22" dur="2000"/>
                                        <p:tgtEl>
                                          <p:spTgt spid="4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0">
                                            <p:txEl>
                                              <p:pRg st="4" end="4"/>
                                            </p:txEl>
                                          </p:spTgt>
                                        </p:tgtEl>
                                        <p:attrNameLst>
                                          <p:attrName>style.visibility</p:attrName>
                                        </p:attrNameLst>
                                      </p:cBhvr>
                                      <p:to>
                                        <p:strVal val="visible"/>
                                      </p:to>
                                    </p:set>
                                    <p:animEffect transition="in" filter="fade">
                                      <p:cBhvr>
                                        <p:cTn id="27" dur="2000"/>
                                        <p:tgtEl>
                                          <p:spTgt spid="4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0">
                                            <p:txEl>
                                              <p:pRg st="5" end="5"/>
                                            </p:txEl>
                                          </p:spTgt>
                                        </p:tgtEl>
                                        <p:attrNameLst>
                                          <p:attrName>style.visibility</p:attrName>
                                        </p:attrNameLst>
                                      </p:cBhvr>
                                      <p:to>
                                        <p:strVal val="visible"/>
                                      </p:to>
                                    </p:set>
                                    <p:animEffect transition="in" filter="fade">
                                      <p:cBhvr>
                                        <p:cTn id="32" dur="2000"/>
                                        <p:tgtEl>
                                          <p:spTgt spid="4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0">
                                            <p:txEl>
                                              <p:pRg st="6" end="6"/>
                                            </p:txEl>
                                          </p:spTgt>
                                        </p:tgtEl>
                                        <p:attrNameLst>
                                          <p:attrName>style.visibility</p:attrName>
                                        </p:attrNameLst>
                                      </p:cBhvr>
                                      <p:to>
                                        <p:strVal val="visible"/>
                                      </p:to>
                                    </p:set>
                                    <p:animEffect transition="in" filter="fade">
                                      <p:cBhvr>
                                        <p:cTn id="37" dur="2000"/>
                                        <p:tgtEl>
                                          <p:spTgt spid="4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0">
                                            <p:txEl>
                                              <p:pRg st="7" end="7"/>
                                            </p:txEl>
                                          </p:spTgt>
                                        </p:tgtEl>
                                        <p:attrNameLst>
                                          <p:attrName>style.visibility</p:attrName>
                                        </p:attrNameLst>
                                      </p:cBhvr>
                                      <p:to>
                                        <p:strVal val="visible"/>
                                      </p:to>
                                    </p:set>
                                    <p:animEffect transition="in" filter="fade">
                                      <p:cBhvr>
                                        <p:cTn id="42" dur="2000"/>
                                        <p:tgtEl>
                                          <p:spTgt spid="40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0">
                                            <p:txEl>
                                              <p:pRg st="8" end="8"/>
                                            </p:txEl>
                                          </p:spTgt>
                                        </p:tgtEl>
                                        <p:attrNameLst>
                                          <p:attrName>style.visibility</p:attrName>
                                        </p:attrNameLst>
                                      </p:cBhvr>
                                      <p:to>
                                        <p:strVal val="visible"/>
                                      </p:to>
                                    </p:set>
                                    <p:animEffect transition="in" filter="fade">
                                      <p:cBhvr>
                                        <p:cTn id="47" dur="2000"/>
                                        <p:tgtEl>
                                          <p:spTgt spid="40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0">
                                            <p:txEl>
                                              <p:pRg st="9" end="9"/>
                                            </p:txEl>
                                          </p:spTgt>
                                        </p:tgtEl>
                                        <p:attrNameLst>
                                          <p:attrName>style.visibility</p:attrName>
                                        </p:attrNameLst>
                                      </p:cBhvr>
                                      <p:to>
                                        <p:strVal val="visible"/>
                                      </p:to>
                                    </p:set>
                                    <p:animEffect transition="in" filter="fade">
                                      <p:cBhvr>
                                        <p:cTn id="52" dur="2000"/>
                                        <p:tgtEl>
                                          <p:spTgt spid="40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0">
                                            <p:txEl>
                                              <p:pRg st="10" end="10"/>
                                            </p:txEl>
                                          </p:spTgt>
                                        </p:tgtEl>
                                        <p:attrNameLst>
                                          <p:attrName>style.visibility</p:attrName>
                                        </p:attrNameLst>
                                      </p:cBhvr>
                                      <p:to>
                                        <p:strVal val="visible"/>
                                      </p:to>
                                    </p:set>
                                    <p:animEffect transition="in" filter="fade">
                                      <p:cBhvr>
                                        <p:cTn id="57" dur="2000"/>
                                        <p:tgtEl>
                                          <p:spTgt spid="40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0">
                                            <p:txEl>
                                              <p:pRg st="11" end="11"/>
                                            </p:txEl>
                                          </p:spTgt>
                                        </p:tgtEl>
                                        <p:attrNameLst>
                                          <p:attrName>style.visibility</p:attrName>
                                        </p:attrNameLst>
                                      </p:cBhvr>
                                      <p:to>
                                        <p:strVal val="visible"/>
                                      </p:to>
                                    </p:set>
                                    <p:animEffect transition="in" filter="fade">
                                      <p:cBhvr>
                                        <p:cTn id="62" dur="2000"/>
                                        <p:tgtEl>
                                          <p:spTgt spid="40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0">
                                            <p:txEl>
                                              <p:pRg st="12" end="12"/>
                                            </p:txEl>
                                          </p:spTgt>
                                        </p:tgtEl>
                                        <p:attrNameLst>
                                          <p:attrName>style.visibility</p:attrName>
                                        </p:attrNameLst>
                                      </p:cBhvr>
                                      <p:to>
                                        <p:strVal val="visible"/>
                                      </p:to>
                                    </p:set>
                                    <p:animEffect transition="in" filter="fade">
                                      <p:cBhvr>
                                        <p:cTn id="67" dur="2000"/>
                                        <p:tgtEl>
                                          <p:spTgt spid="40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7">
  <a:themeElements>
    <a:clrScheme name="ALLPPT-COLOR-A14">
      <a:dk1>
        <a:srgbClr val="000000"/>
      </a:dk1>
      <a:lt1>
        <a:srgbClr val="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2214</Words>
  <PresentationFormat>On-screen Show (4:3)</PresentationFormat>
  <Paragraphs>240</Paragraphs>
  <Slides>49</Slides>
  <Notes>38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Arial</vt:lpstr>
      <vt:lpstr>Calibri</vt:lpstr>
      <vt:lpstr>Century Schoolbook</vt:lpstr>
      <vt:lpstr>Overlock</vt:lpstr>
      <vt:lpstr>Lustria</vt:lpstr>
      <vt:lpstr>Georgia</vt:lpstr>
      <vt:lpstr>Arial Rounded</vt:lpstr>
      <vt:lpstr>Noto Sans Symbols</vt:lpstr>
      <vt:lpstr>Arial Narrow</vt:lpstr>
      <vt:lpstr>Theme7</vt:lpstr>
      <vt:lpstr>Theme4</vt:lpstr>
      <vt:lpstr>Disability and Rehabilitation</vt:lpstr>
      <vt:lpstr>Objective of this session </vt:lpstr>
      <vt:lpstr>Slide 3</vt:lpstr>
      <vt:lpstr>Impairment and Disability </vt:lpstr>
      <vt:lpstr>Slide 5</vt:lpstr>
      <vt:lpstr>Models of Disability</vt:lpstr>
      <vt:lpstr>Traditional Model</vt:lpstr>
      <vt:lpstr>Medical or Biological Model -- Post WW II</vt:lpstr>
      <vt:lpstr>Disability Models </vt:lpstr>
      <vt:lpstr>Human Rights Model</vt:lpstr>
      <vt:lpstr>Slide 11</vt:lpstr>
      <vt:lpstr>Slide 12</vt:lpstr>
      <vt:lpstr>Slide 13</vt:lpstr>
      <vt:lpstr>Disability and Education</vt:lpstr>
      <vt:lpstr>Slide 15</vt:lpstr>
      <vt:lpstr>Prelude</vt:lpstr>
      <vt:lpstr>PWD ACT</vt:lpstr>
      <vt:lpstr>Slide 18</vt:lpstr>
      <vt:lpstr>Slide 19</vt:lpstr>
      <vt:lpstr> PARADIGM SHIFT</vt:lpstr>
      <vt:lpstr>Slide 21</vt:lpstr>
      <vt:lpstr>In the RPWD Act, 2016, the list has been expanded from  7 to 21 conditions </vt:lpstr>
      <vt:lpstr>Slide 23</vt:lpstr>
      <vt:lpstr>Slide 24</vt:lpstr>
      <vt:lpstr>Slide 25</vt:lpstr>
      <vt:lpstr>Slide 26</vt:lpstr>
      <vt:lpstr>Slide 27</vt:lpstr>
      <vt:lpstr>Research </vt:lpstr>
      <vt:lpstr>Accessibilty</vt:lpstr>
      <vt:lpstr>Slide 30</vt:lpstr>
      <vt:lpstr>Inclusive education mandatory</vt:lpstr>
      <vt:lpstr>Reservation in enrolment</vt:lpstr>
      <vt:lpstr>Reservation in  Employment</vt:lpstr>
      <vt:lpstr>Special Employment exchanges</vt:lpstr>
      <vt:lpstr>Slide 35</vt:lpstr>
      <vt:lpstr>Slide 36</vt:lpstr>
      <vt:lpstr>Rights of Persons with Disabilities Rules, 2017 was published as required by sub-sections (1) and (2) of section 100 of the Rights of Persons with Disabilities Act, 2016 (49 of 2016)</vt:lpstr>
      <vt:lpstr>Slide 38</vt:lpstr>
      <vt:lpstr>Slide 39</vt:lpstr>
      <vt:lpstr>Slide 40</vt:lpstr>
      <vt:lpstr>Slide 41</vt:lpstr>
      <vt:lpstr>Slide 42</vt:lpstr>
      <vt:lpstr>Slide 43</vt:lpstr>
      <vt:lpstr>Slide 44</vt:lpstr>
      <vt:lpstr>Slide 45</vt:lpstr>
      <vt:lpstr>Slide 46</vt:lpstr>
      <vt:lpstr>Barriers for People with Disabilities</vt:lpstr>
      <vt:lpstr>Ready. Willing. ABLE. </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and Rehabilitation</dc:title>
  <dc:creator>user</dc:creator>
  <cp:lastModifiedBy>differently abled bu</cp:lastModifiedBy>
  <cp:revision>1</cp:revision>
  <dcterms:created xsi:type="dcterms:W3CDTF">2021-10-21T12:53:11Z</dcterms:created>
  <dcterms:modified xsi:type="dcterms:W3CDTF">2022-06-21T03:28:20Z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