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Lst>
  <p:sldSz cy="6858000" cx="9144000"/>
  <p:notesSz cx="6858000" cy="9144000"/>
  <p:embeddedFontLst>
    <p:embeddedFont>
      <p:font typeface="Overlock"/>
      <p:regular r:id="rId105"/>
      <p:bold r:id="rId106"/>
      <p:italic r:id="rId107"/>
      <p:boldItalic r:id="rId108"/>
    </p:embeddedFont>
    <p:embeddedFont>
      <p:font typeface="Roboto"/>
      <p:regular r:id="rId109"/>
      <p:bold r:id="rId110"/>
      <p:italic r:id="rId111"/>
      <p:boldItalic r:id="rId112"/>
    </p:embeddedFont>
    <p:embeddedFont>
      <p:font typeface="Arimo"/>
      <p:regular r:id="rId113"/>
      <p:bold r:id="rId114"/>
      <p:italic r:id="rId115"/>
      <p:boldItalic r:id="rId116"/>
    </p:embeddedFont>
    <p:embeddedFont>
      <p:font typeface="Doppio One"/>
      <p:regular r:id="rId117"/>
    </p:embeddedFont>
    <p:embeddedFont>
      <p:font typeface="Arial Narrow"/>
      <p:regular r:id="rId118"/>
      <p:bold r:id="rId119"/>
      <p:italic r:id="rId120"/>
      <p:boldItalic r:id="rId121"/>
    </p:embeddedFont>
    <p:embeddedFont>
      <p:font typeface="Century Schoolbook"/>
      <p:regular r:id="rId122"/>
      <p:bold r:id="rId123"/>
      <p:italic r:id="rId124"/>
      <p:boldItalic r:id="rId125"/>
    </p:embeddedFont>
    <p:embeddedFont>
      <p:font typeface="Lustria"/>
      <p:regular r:id="rId1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127" roundtripDataSignature="AMtx7mhfZDYilcA/Lj65CKYBY/mZt5s/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9939A6-594C-470E-B07E-446D0A3BA3CB}">
  <a:tblStyle styleId="{E89939A6-594C-470E-B07E-446D0A3BA3CB}"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AEB"/>
          </a:solidFill>
        </a:fill>
      </a:tcStyle>
    </a:wholeTbl>
    <a:band1H>
      <a:tcTxStyle/>
      <a:tcStyle>
        <a:fill>
          <a:solidFill>
            <a:srgbClr val="D1D2D4"/>
          </a:solidFill>
        </a:fill>
      </a:tcStyle>
    </a:band1H>
    <a:band2H>
      <a:tcTxStyle/>
    </a:band2H>
    <a:band1V>
      <a:tcTxStyle/>
      <a:tcStyle>
        <a:fill>
          <a:solidFill>
            <a:srgbClr val="D1D2D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Overlock-italic.fntdata"/><Relationship Id="rId106" Type="http://schemas.openxmlformats.org/officeDocument/2006/relationships/font" Target="fonts/Overlock-bold.fntdata"/><Relationship Id="rId105" Type="http://schemas.openxmlformats.org/officeDocument/2006/relationships/font" Target="fonts/Overlock-regular.fntdata"/><Relationship Id="rId104" Type="http://schemas.openxmlformats.org/officeDocument/2006/relationships/slide" Target="slides/slide98.xml"/><Relationship Id="rId109" Type="http://schemas.openxmlformats.org/officeDocument/2006/relationships/font" Target="fonts/Roboto-regular.fntdata"/><Relationship Id="rId108" Type="http://schemas.openxmlformats.org/officeDocument/2006/relationships/font" Target="fonts/Overlock-bold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7" Type="http://customschemas.google.com/relationships/presentationmetadata" Target="metadata"/><Relationship Id="rId126" Type="http://schemas.openxmlformats.org/officeDocument/2006/relationships/font" Target="fonts/Lustria-regular.fntdata"/><Relationship Id="rId26" Type="http://schemas.openxmlformats.org/officeDocument/2006/relationships/slide" Target="slides/slide20.xml"/><Relationship Id="rId121" Type="http://schemas.openxmlformats.org/officeDocument/2006/relationships/font" Target="fonts/ArialNarrow-boldItalic.fntdata"/><Relationship Id="rId25" Type="http://schemas.openxmlformats.org/officeDocument/2006/relationships/slide" Target="slides/slide19.xml"/><Relationship Id="rId120" Type="http://schemas.openxmlformats.org/officeDocument/2006/relationships/font" Target="fonts/ArialNarrow-italic.fntdata"/><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font" Target="fonts/CenturySchoolbook-boldItalic.fntdata"/><Relationship Id="rId29" Type="http://schemas.openxmlformats.org/officeDocument/2006/relationships/slide" Target="slides/slide23.xml"/><Relationship Id="rId124" Type="http://schemas.openxmlformats.org/officeDocument/2006/relationships/font" Target="fonts/CenturySchoolbook-italic.fntdata"/><Relationship Id="rId123" Type="http://schemas.openxmlformats.org/officeDocument/2006/relationships/font" Target="fonts/CenturySchoolbook-bold.fntdata"/><Relationship Id="rId122" Type="http://schemas.openxmlformats.org/officeDocument/2006/relationships/font" Target="fonts/CenturySchoolbook-regular.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ArialNarrow-regular.fntdata"/><Relationship Id="rId117" Type="http://schemas.openxmlformats.org/officeDocument/2006/relationships/font" Target="fonts/DoppioOne-regular.fntdata"/><Relationship Id="rId116" Type="http://schemas.openxmlformats.org/officeDocument/2006/relationships/font" Target="fonts/Arimo-boldItalic.fntdata"/><Relationship Id="rId115" Type="http://schemas.openxmlformats.org/officeDocument/2006/relationships/font" Target="fonts/Arimo-italic.fntdata"/><Relationship Id="rId119" Type="http://schemas.openxmlformats.org/officeDocument/2006/relationships/font" Target="fonts/ArialNarrow-bold.fntdata"/><Relationship Id="rId15" Type="http://schemas.openxmlformats.org/officeDocument/2006/relationships/slide" Target="slides/slide9.xml"/><Relationship Id="rId110" Type="http://schemas.openxmlformats.org/officeDocument/2006/relationships/font" Target="fonts/Roboto-bold.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Arimo-bold.fntdata"/><Relationship Id="rId18" Type="http://schemas.openxmlformats.org/officeDocument/2006/relationships/slide" Target="slides/slide12.xml"/><Relationship Id="rId113" Type="http://schemas.openxmlformats.org/officeDocument/2006/relationships/font" Target="fonts/Arimo-regular.fntdata"/><Relationship Id="rId112" Type="http://schemas.openxmlformats.org/officeDocument/2006/relationships/font" Target="fonts/Roboto-boldItalic.fntdata"/><Relationship Id="rId111" Type="http://schemas.openxmlformats.org/officeDocument/2006/relationships/font" Target="fonts/Roboto-italic.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sabilityaffairs.gov.in/upload/uploadfiles/files/PWD_Act.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rsindia.org/uploads/media/Disability/Compariso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isabilityaffairs.gov.in/uploaad/uploadfiles/files/RPWD/ACT/2016.pdf"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1" name="Google Shape;17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Medical-”broken”, no longer fit into AB world, sorry. </a:t>
            </a:r>
            <a:endParaRPr/>
          </a:p>
          <a:p>
            <a:pPr indent="0" lvl="0" marL="0" rtl="0" algn="l">
              <a:lnSpc>
                <a:spcPct val="100000"/>
              </a:lnSpc>
              <a:spcBef>
                <a:spcPts val="0"/>
              </a:spcBef>
              <a:spcAft>
                <a:spcPts val="0"/>
              </a:spcAft>
              <a:buSzPts val="1400"/>
              <a:buNone/>
            </a:pPr>
            <a:r>
              <a:rPr lang="en-US"/>
              <a:t>Environmental- w/c-with ramp and elevator reduces impact of disability, ADHD-timed tests, </a:t>
            </a:r>
            <a:endParaRPr/>
          </a:p>
          <a:p>
            <a:pPr indent="0" lvl="0" marL="0" rtl="0" algn="l">
              <a:lnSpc>
                <a:spcPct val="100000"/>
              </a:lnSpc>
              <a:spcBef>
                <a:spcPts val="0"/>
              </a:spcBef>
              <a:spcAft>
                <a:spcPts val="0"/>
              </a:spcAft>
              <a:buSzPts val="1400"/>
              <a:buNone/>
            </a:pPr>
            <a:r>
              <a:rPr lang="en-US"/>
              <a:t>Minority-seen as diversity, DA as culture, </a:t>
            </a:r>
            <a:endParaRPr/>
          </a:p>
        </p:txBody>
      </p:sp>
      <p:sp>
        <p:nvSpPr>
          <p:cNvPr id="172" name="Google Shape;17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79" name="Google Shape;17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0" name="Google Shape;18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10" name="Google Shape;21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11" name="Google Shape;211;p15:notes"/>
          <p:cNvSpPr txBox="1"/>
          <p:nvPr>
            <p:ph idx="1" type="body"/>
          </p:nvPr>
        </p:nvSpPr>
        <p:spPr>
          <a:xfrm>
            <a:off x="913783" y="4344058"/>
            <a:ext cx="5030435" cy="4113795"/>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30" name="Google Shape;23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38" name="Google Shape;23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9" name="Google Shape;23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51" name="Google Shape;25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52" name="Google Shape;252;p19:notes"/>
          <p:cNvSpPr txBox="1"/>
          <p:nvPr>
            <p:ph idx="1" type="body"/>
          </p:nvPr>
        </p:nvSpPr>
        <p:spPr>
          <a:xfrm>
            <a:off x="913783" y="4344058"/>
            <a:ext cx="5030435" cy="4113795"/>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67" name="Google Shape;26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68" name="Google Shape;268;p20:notes"/>
          <p:cNvSpPr txBox="1"/>
          <p:nvPr>
            <p:ph idx="1" type="body"/>
          </p:nvPr>
        </p:nvSpPr>
        <p:spPr>
          <a:xfrm>
            <a:off x="913783" y="4344058"/>
            <a:ext cx="5030435" cy="4113795"/>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75" name="Google Shape;27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285" name="Google Shape;28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Persons with Disabilities (Equal Opportunities, Protection of Rights and Full Participation) Act.1995. [Last accessed on 2017 Jan 27]. Available from:</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http://www.disabilityaffairs.gov.in/upload/uploadfiles/files/PWD_Act.pdf</a:t>
            </a:r>
            <a:r>
              <a:rPr b="0" i="0" lang="en-US" sz="1200">
                <a:solidFill>
                  <a:schemeClr val="dk1"/>
                </a:solidFill>
                <a:latin typeface="Calibri"/>
                <a:ea typeface="Calibri"/>
                <a:cs typeface="Calibri"/>
                <a:sym typeface="Calibri"/>
              </a:rPr>
              <a:t> .</a:t>
            </a:r>
            <a:endParaRPr/>
          </a:p>
        </p:txBody>
      </p:sp>
      <p:sp>
        <p:nvSpPr>
          <p:cNvPr id="306" name="Google Shape;306;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Comparison of the Rights of Persons with Disabilities Bill, 2014, the Official Amendments and the Recommendations of the Standing Committee PRS Legislative Research. [Last accessed on 2017 Jan 27]. Available from: </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http://www.prsindia.org/uploads/media/Disability/Comparison</a:t>
            </a:r>
            <a:r>
              <a:rPr b="0" i="0" lang="en-US" sz="1200">
                <a:solidFill>
                  <a:schemeClr val="dk1"/>
                </a:solidFill>
                <a:latin typeface="Calibri"/>
                <a:ea typeface="Calibri"/>
                <a:cs typeface="Calibri"/>
                <a:sym typeface="Calibri"/>
              </a:rPr>
              <a:t> .</a:t>
            </a:r>
            <a:endParaRPr/>
          </a:p>
        </p:txBody>
      </p:sp>
      <p:sp>
        <p:nvSpPr>
          <p:cNvPr id="313" name="Google Shape;313;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425" name="Google Shape;425;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Rights of Persons with Disabilities Act, 2016, Gazette of India (Extra-Ordinary); 28 December.2016. [Last accessed on 2017 Jan 27]. Available from:</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http://www.disabilityaffairs.gov.in/uploaad/uploadfiles/files/RPWD/ACT/2016.pdf</a:t>
            </a:r>
            <a:r>
              <a:rPr b="0" i="0" lang="en-US" sz="1200">
                <a:solidFill>
                  <a:schemeClr val="dk1"/>
                </a:solidFill>
                <a:latin typeface="Calibri"/>
                <a:ea typeface="Calibri"/>
                <a:cs typeface="Calibri"/>
                <a:sym typeface="Calibri"/>
              </a:rPr>
              <a:t> .</a:t>
            </a:r>
            <a:endParaRPr/>
          </a:p>
        </p:txBody>
      </p:sp>
      <p:sp>
        <p:nvSpPr>
          <p:cNvPr id="431" name="Google Shape;431;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http://www.ccdisabilities.nic.in/content/en/docs/RPwDRule2017.pdf</a:t>
            </a:r>
            <a:endParaRPr/>
          </a:p>
        </p:txBody>
      </p:sp>
      <p:sp>
        <p:nvSpPr>
          <p:cNvPr id="438" name="Google Shape;438;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4" name="Google Shape;444;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Onset is typically 18-24, usually during college years. Psych may have physical effects-unable to get out of bed, difficulty sleeping, side effects of meds. Stigma causes ppl to “pass” as non-disabled/member of majority group</a:t>
            </a:r>
            <a:endParaRPr/>
          </a:p>
        </p:txBody>
      </p:sp>
      <p:sp>
        <p:nvSpPr>
          <p:cNvPr id="445" name="Google Shape;445;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1" name="Google Shape;451;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A disability is only a part of a person, focus on the fact that they are a professor, administrator, mother, student, professional, athlete…with a disability. Intent: most PWD are not offended if you innocently use the “wrong” word. Try to be proactive and change your language, but don’t be so wrapped up in the right word that it makes you tongue-tied or awkward when talking to a PWD.</a:t>
            </a:r>
            <a:endParaRPr/>
          </a:p>
        </p:txBody>
      </p:sp>
      <p:sp>
        <p:nvSpPr>
          <p:cNvPr id="452" name="Google Shape;452;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1" name="Google Shape;461;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Discuss barriers specific to campus, but relevant in all areas of life. Barriers to DA-have ppl think of 2 examples for each category, then discuss.</a:t>
            </a:r>
            <a:endParaRPr/>
          </a:p>
        </p:txBody>
      </p:sp>
      <p:sp>
        <p:nvSpPr>
          <p:cNvPr id="462" name="Google Shape;462;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8" name="Google Shape;468;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5" name="Google Shape;475;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6" name="Google Shape;486;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8: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Intro to Inclusive Education</a:t>
            </a:r>
            <a:endParaRPr/>
          </a:p>
        </p:txBody>
      </p:sp>
      <p:sp>
        <p:nvSpPr>
          <p:cNvPr id="509" name="Google Shape;509;p58: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latin typeface="Times New Roman"/>
                <a:ea typeface="Times New Roman"/>
                <a:cs typeface="Times New Roman"/>
                <a:sym typeface="Times New Roman"/>
              </a:rPr>
              <a:t>2/8/2021</a:t>
            </a:r>
            <a:endParaRPr>
              <a:latin typeface="Times New Roman"/>
              <a:ea typeface="Times New Roman"/>
              <a:cs typeface="Times New Roman"/>
              <a:sym typeface="Times New Roman"/>
            </a:endParaRPr>
          </a:p>
        </p:txBody>
      </p:sp>
      <p:sp>
        <p:nvSpPr>
          <p:cNvPr id="510" name="Google Shape;510;p58: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Institute on Disabilities, Temple University</a:t>
            </a:r>
            <a:endParaRPr/>
          </a:p>
        </p:txBody>
      </p:sp>
      <p:sp>
        <p:nvSpPr>
          <p:cNvPr id="511" name="Google Shape;511;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512" name="Google Shape;512;p58: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3" name="Google Shape;513;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latin typeface="Times New Roman"/>
              <a:ea typeface="Times New Roman"/>
              <a:cs typeface="Times New Roman"/>
              <a:sym typeface="Times New Roman"/>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59: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Intro to Inclusive Education</a:t>
            </a:r>
            <a:endParaRPr/>
          </a:p>
        </p:txBody>
      </p:sp>
      <p:sp>
        <p:nvSpPr>
          <p:cNvPr id="530" name="Google Shape;530;p5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latin typeface="Times New Roman"/>
                <a:ea typeface="Times New Roman"/>
                <a:cs typeface="Times New Roman"/>
                <a:sym typeface="Times New Roman"/>
              </a:rPr>
              <a:t>2/8/2021</a:t>
            </a:r>
            <a:endParaRPr>
              <a:latin typeface="Times New Roman"/>
              <a:ea typeface="Times New Roman"/>
              <a:cs typeface="Times New Roman"/>
              <a:sym typeface="Times New Roman"/>
            </a:endParaRPr>
          </a:p>
        </p:txBody>
      </p:sp>
      <p:sp>
        <p:nvSpPr>
          <p:cNvPr id="531" name="Google Shape;531;p59: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Institute on Disabilities, Temple University</a:t>
            </a:r>
            <a:endParaRPr/>
          </a:p>
        </p:txBody>
      </p:sp>
      <p:sp>
        <p:nvSpPr>
          <p:cNvPr id="532" name="Google Shape;532;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
        <p:nvSpPr>
          <p:cNvPr id="533" name="Google Shape;533;p59: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534" name="Google Shape;534;p59: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See Trainer Background Page # ___ for more information on each of these topics.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Different definitions of DA-dictionary-emphasizes inability to have “normal” life.</a:t>
            </a:r>
            <a:endParaRPr/>
          </a:p>
          <a:p>
            <a:pPr indent="0" lvl="0" marL="0" rtl="0" algn="l">
              <a:lnSpc>
                <a:spcPct val="100000"/>
              </a:lnSpc>
              <a:spcBef>
                <a:spcPts val="0"/>
              </a:spcBef>
              <a:spcAft>
                <a:spcPts val="0"/>
              </a:spcAft>
              <a:buSzPts val="1400"/>
              <a:buNone/>
            </a:pPr>
            <a:r>
              <a:rPr lang="en-US"/>
              <a:t>WHO and ADA have different criteria for defining</a:t>
            </a:r>
            <a:endParaRPr/>
          </a:p>
        </p:txBody>
      </p:sp>
      <p:sp>
        <p:nvSpPr>
          <p:cNvPr id="134" name="Google Shape;13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5" name="Google Shape;555;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1" name="Google Shape;561;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7" name="Google Shape;567;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3" name="Google Shape;573;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1" name="Google Shape;59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6" name="Google Shape;596;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6" name="Google Shape;606;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12" name="Google Shape;612;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7" name="Google Shape;617;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2" name="Google Shape;622;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29" name="Google Shape;629;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5" name="Google Shape;635;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0" name="Google Shape;640;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5" name="Google Shape;645;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7" name="Google Shape;657;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2" name="Google Shape;662;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47" name="Google Shape;14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8" name="Google Shape;14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7" name="Google Shape;667;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9" name="Google Shape;679;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4" name="Google Shape;684;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p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690" name="Google Shape;690;p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5" name="Google Shape;705;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0" name="Google Shape;710;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5" name="Google Shape;715;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
        <p:nvSpPr>
          <p:cNvPr id="160" name="Google Shape;16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1" name="Google Shape;16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1200"/>
              <a:buFont typeface="Calibri"/>
              <a:buNone/>
            </a:pPr>
            <a:r>
              <a:t/>
            </a:r>
            <a:endParaRPr i="1">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p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t/>
            </a:r>
            <a:endParaRPr/>
          </a:p>
        </p:txBody>
      </p:sp>
      <p:sp>
        <p:nvSpPr>
          <p:cNvPr id="721" name="Google Shape;721;p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6" name="Google Shape;726;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1" name="Google Shape;731;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6" name="Google Shape;736;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1" name="Google Shape;741;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p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6" name="Google Shape;746;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1" name="Google Shape;751;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56" name="Google Shape;756;p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400"/>
              <a:buNone/>
            </a:pPr>
            <a:r>
              <a:rPr lang="en-US"/>
              <a:t>After completing this program hopefully you have a better idea of the face of disability at UT, gained more info about types of disabilities and the challenges facing PWD</a:t>
            </a:r>
            <a:endParaRPr/>
          </a:p>
        </p:txBody>
      </p:sp>
      <p:sp>
        <p:nvSpPr>
          <p:cNvPr id="757" name="Google Shape;757;p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4" name="Google Shape;764;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84b7ac5cb2_0_238"/>
          <p:cNvSpPr/>
          <p:nvPr/>
        </p:nvSpPr>
        <p:spPr>
          <a:xfrm flipH="1">
            <a:off x="8246400" y="5661233"/>
            <a:ext cx="897600" cy="11967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g184b7ac5cb2_0_238"/>
          <p:cNvSpPr/>
          <p:nvPr/>
        </p:nvSpPr>
        <p:spPr>
          <a:xfrm flipH="1">
            <a:off x="8246400" y="5661167"/>
            <a:ext cx="897600" cy="11967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g184b7ac5cb2_0_238"/>
          <p:cNvSpPr txBox="1"/>
          <p:nvPr>
            <p:ph type="ctrTitle"/>
          </p:nvPr>
        </p:nvSpPr>
        <p:spPr>
          <a:xfrm>
            <a:off x="390525" y="2425700"/>
            <a:ext cx="8222100" cy="1244700"/>
          </a:xfrm>
          <a:prstGeom prst="rect">
            <a:avLst/>
          </a:prstGeom>
        </p:spPr>
        <p:txBody>
          <a:bodyPr anchorCtr="0" anchor="b"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7" name="Google Shape;17;g184b7ac5cb2_0_238"/>
          <p:cNvSpPr txBox="1"/>
          <p:nvPr>
            <p:ph idx="1" type="subTitle"/>
          </p:nvPr>
        </p:nvSpPr>
        <p:spPr>
          <a:xfrm>
            <a:off x="390525" y="3718840"/>
            <a:ext cx="8222100" cy="577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8" name="Google Shape;18;g184b7ac5cb2_0_238"/>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61" name="Shape 61"/>
        <p:cNvGrpSpPr/>
        <p:nvPr/>
      </p:nvGrpSpPr>
      <p:grpSpPr>
        <a:xfrm>
          <a:off x="0" y="0"/>
          <a:ext cx="0" cy="0"/>
          <a:chOff x="0" y="0"/>
          <a:chExt cx="0" cy="0"/>
        </a:xfrm>
      </p:grpSpPr>
      <p:sp>
        <p:nvSpPr>
          <p:cNvPr id="62" name="Google Shape;62;g184b7ac5cb2_0_286"/>
          <p:cNvSpPr txBox="1"/>
          <p:nvPr>
            <p:ph hasCustomPrompt="1" type="title"/>
          </p:nvPr>
        </p:nvSpPr>
        <p:spPr>
          <a:xfrm>
            <a:off x="475500" y="1678033"/>
            <a:ext cx="8222100" cy="26181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63" name="Google Shape;63;g184b7ac5cb2_0_286"/>
          <p:cNvSpPr txBox="1"/>
          <p:nvPr>
            <p:ph idx="1" type="body"/>
          </p:nvPr>
        </p:nvSpPr>
        <p:spPr>
          <a:xfrm>
            <a:off x="475500" y="4406167"/>
            <a:ext cx="82221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4" name="Google Shape;64;g184b7ac5cb2_0_286"/>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5" name="Shape 65"/>
        <p:cNvGrpSpPr/>
        <p:nvPr/>
      </p:nvGrpSpPr>
      <p:grpSpPr>
        <a:xfrm>
          <a:off x="0" y="0"/>
          <a:ext cx="0" cy="0"/>
          <a:chOff x="0" y="0"/>
          <a:chExt cx="0" cy="0"/>
        </a:xfrm>
      </p:grpSpPr>
      <p:sp>
        <p:nvSpPr>
          <p:cNvPr id="66" name="Google Shape;66;g184b7ac5cb2_0_290"/>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g184b7ac5cb2_0_292"/>
          <p:cNvSpPr txBox="1"/>
          <p:nvPr>
            <p:ph type="title"/>
          </p:nvPr>
        </p:nvSpPr>
        <p:spPr>
          <a:xfrm>
            <a:off x="449826" y="338444"/>
            <a:ext cx="8259000" cy="10179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FF0000"/>
              </a:buClr>
              <a:buSzPts val="3600"/>
              <a:buFont typeface="Calibri"/>
              <a:buNone/>
              <a:defRPr sz="3600">
                <a:solidFill>
                  <a:srgbClr val="FF0000"/>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69" name="Google Shape;69;g184b7ac5cb2_0_292"/>
          <p:cNvSpPr txBox="1"/>
          <p:nvPr>
            <p:ph idx="1" type="body"/>
          </p:nvPr>
        </p:nvSpPr>
        <p:spPr>
          <a:xfrm>
            <a:off x="448966" y="1720645"/>
            <a:ext cx="8246100" cy="4762500"/>
          </a:xfrm>
          <a:prstGeom prst="rect">
            <a:avLst/>
          </a:prstGeom>
          <a:noFill/>
          <a:ln>
            <a:noFill/>
          </a:ln>
        </p:spPr>
        <p:txBody>
          <a:bodyPr anchorCtr="0" anchor="t" bIns="45700" lIns="91425" spcFirstLastPara="1" rIns="91425" wrap="square" tIns="45700">
            <a:normAutofit/>
          </a:bodyPr>
          <a:lstStyle>
            <a:lvl1pPr indent="-406400" lvl="0" marL="457200" rtl="0" algn="ctr">
              <a:spcBef>
                <a:spcPts val="560"/>
              </a:spcBef>
              <a:spcAft>
                <a:spcPts val="0"/>
              </a:spcAft>
              <a:buClr>
                <a:schemeClr val="dk1"/>
              </a:buClr>
              <a:buSzPts val="2800"/>
              <a:buChar char="●"/>
              <a:defRPr sz="2800">
                <a:solidFill>
                  <a:schemeClr val="dk1"/>
                </a:solidFill>
              </a:defRPr>
            </a:lvl1pPr>
            <a:lvl2pPr indent="-406400" lvl="1" marL="914400" rtl="0" algn="ctr">
              <a:spcBef>
                <a:spcPts val="1200"/>
              </a:spcBef>
              <a:spcAft>
                <a:spcPts val="0"/>
              </a:spcAft>
              <a:buClr>
                <a:schemeClr val="dk1"/>
              </a:buClr>
              <a:buSzPts val="2800"/>
              <a:buChar char="○"/>
              <a:defRPr>
                <a:solidFill>
                  <a:schemeClr val="dk1"/>
                </a:solidFill>
              </a:defRPr>
            </a:lvl2pPr>
            <a:lvl3pPr indent="-381000" lvl="2" marL="1371600" rtl="0" algn="ctr">
              <a:spcBef>
                <a:spcPts val="1200"/>
              </a:spcBef>
              <a:spcAft>
                <a:spcPts val="0"/>
              </a:spcAft>
              <a:buClr>
                <a:schemeClr val="dk1"/>
              </a:buClr>
              <a:buSzPts val="2400"/>
              <a:buChar char="■"/>
              <a:defRPr>
                <a:solidFill>
                  <a:schemeClr val="dk1"/>
                </a:solidFill>
              </a:defRPr>
            </a:lvl3pPr>
            <a:lvl4pPr indent="-355600" lvl="3" marL="1828800" rtl="0" algn="ctr">
              <a:spcBef>
                <a:spcPts val="1200"/>
              </a:spcBef>
              <a:spcAft>
                <a:spcPts val="0"/>
              </a:spcAft>
              <a:buClr>
                <a:schemeClr val="dk1"/>
              </a:buClr>
              <a:buSzPts val="2000"/>
              <a:buChar char="●"/>
              <a:defRPr>
                <a:solidFill>
                  <a:schemeClr val="dk1"/>
                </a:solidFill>
              </a:defRPr>
            </a:lvl4pPr>
            <a:lvl5pPr indent="-355600" lvl="4" marL="2286000" rtl="0" algn="ctr">
              <a:spcBef>
                <a:spcPts val="1200"/>
              </a:spcBef>
              <a:spcAft>
                <a:spcPts val="0"/>
              </a:spcAft>
              <a:buClr>
                <a:schemeClr val="dk1"/>
              </a:buClr>
              <a:buSzPts val="2000"/>
              <a:buChar char="○"/>
              <a:defRPr>
                <a:solidFill>
                  <a:schemeClr val="dk1"/>
                </a:solidFill>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70" name="Google Shape;70;g184b7ac5cb2_0_292"/>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g184b7ac5cb2_0_292"/>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g184b7ac5cb2_0_292"/>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3" name="Shape 73"/>
        <p:cNvGrpSpPr/>
        <p:nvPr/>
      </p:nvGrpSpPr>
      <p:grpSpPr>
        <a:xfrm>
          <a:off x="0" y="0"/>
          <a:ext cx="0" cy="0"/>
          <a:chOff x="0" y="0"/>
          <a:chExt cx="0" cy="0"/>
        </a:xfrm>
      </p:grpSpPr>
      <p:sp>
        <p:nvSpPr>
          <p:cNvPr id="74" name="Google Shape;74;g184b7ac5cb2_0_298"/>
          <p:cNvSpPr txBox="1"/>
          <p:nvPr>
            <p:ph type="title"/>
          </p:nvPr>
        </p:nvSpPr>
        <p:spPr>
          <a:xfrm>
            <a:off x="457200" y="274639"/>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5" name="Google Shape;75;g184b7ac5cb2_0_298"/>
          <p:cNvSpPr txBox="1"/>
          <p:nvPr>
            <p:ph idx="1" type="body"/>
          </p:nvPr>
        </p:nvSpPr>
        <p:spPr>
          <a:xfrm>
            <a:off x="457200" y="1600201"/>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1200"/>
              </a:spcBef>
              <a:spcAft>
                <a:spcPts val="0"/>
              </a:spcAft>
              <a:buClr>
                <a:schemeClr val="dk1"/>
              </a:buClr>
              <a:buSzPts val="2400"/>
              <a:buChar char="○"/>
              <a:defRPr sz="2400"/>
            </a:lvl2pPr>
            <a:lvl3pPr indent="-355600" lvl="2" marL="1371600" rtl="0" algn="l">
              <a:spcBef>
                <a:spcPts val="1200"/>
              </a:spcBef>
              <a:spcAft>
                <a:spcPts val="0"/>
              </a:spcAft>
              <a:buClr>
                <a:schemeClr val="dk1"/>
              </a:buClr>
              <a:buSzPts val="2000"/>
              <a:buChar char="■"/>
              <a:defRPr sz="2000"/>
            </a:lvl3pPr>
            <a:lvl4pPr indent="-342900" lvl="3" marL="1828800" rtl="0" algn="l">
              <a:spcBef>
                <a:spcPts val="1200"/>
              </a:spcBef>
              <a:spcAft>
                <a:spcPts val="0"/>
              </a:spcAft>
              <a:buClr>
                <a:schemeClr val="dk1"/>
              </a:buClr>
              <a:buSzPts val="1800"/>
              <a:buChar char="●"/>
              <a:defRPr sz="1800"/>
            </a:lvl4pPr>
            <a:lvl5pPr indent="-342900" lvl="4" marL="2286000" rtl="0" algn="l">
              <a:spcBef>
                <a:spcPts val="1200"/>
              </a:spcBef>
              <a:spcAft>
                <a:spcPts val="0"/>
              </a:spcAft>
              <a:buClr>
                <a:schemeClr val="dk1"/>
              </a:buClr>
              <a:buSzPts val="1800"/>
              <a:buChar char="○"/>
              <a:defRPr sz="1800"/>
            </a:lvl5pPr>
            <a:lvl6pPr indent="-342900" lvl="5" marL="2743200" rtl="0" algn="l">
              <a:spcBef>
                <a:spcPts val="1200"/>
              </a:spcBef>
              <a:spcAft>
                <a:spcPts val="0"/>
              </a:spcAft>
              <a:buClr>
                <a:schemeClr val="dk1"/>
              </a:buClr>
              <a:buSzPts val="1800"/>
              <a:buChar char="■"/>
              <a:defRPr sz="1800"/>
            </a:lvl6pPr>
            <a:lvl7pPr indent="-342900" lvl="6" marL="3200400" rtl="0" algn="l">
              <a:spcBef>
                <a:spcPts val="1200"/>
              </a:spcBef>
              <a:spcAft>
                <a:spcPts val="0"/>
              </a:spcAft>
              <a:buClr>
                <a:schemeClr val="dk1"/>
              </a:buClr>
              <a:buSzPts val="1800"/>
              <a:buChar char="●"/>
              <a:defRPr sz="1800"/>
            </a:lvl7pPr>
            <a:lvl8pPr indent="-342900" lvl="7" marL="3657600" rtl="0" algn="l">
              <a:spcBef>
                <a:spcPts val="1200"/>
              </a:spcBef>
              <a:spcAft>
                <a:spcPts val="0"/>
              </a:spcAft>
              <a:buClr>
                <a:schemeClr val="dk1"/>
              </a:buClr>
              <a:buSzPts val="1800"/>
              <a:buChar char="○"/>
              <a:defRPr sz="1800"/>
            </a:lvl8pPr>
            <a:lvl9pPr indent="-342900" lvl="8" marL="4114800" rtl="0" algn="l">
              <a:spcBef>
                <a:spcPts val="1200"/>
              </a:spcBef>
              <a:spcAft>
                <a:spcPts val="1200"/>
              </a:spcAft>
              <a:buClr>
                <a:schemeClr val="dk1"/>
              </a:buClr>
              <a:buSzPts val="1800"/>
              <a:buChar char="■"/>
              <a:defRPr sz="1800"/>
            </a:lvl9pPr>
          </a:lstStyle>
          <a:p/>
        </p:txBody>
      </p:sp>
      <p:sp>
        <p:nvSpPr>
          <p:cNvPr id="76" name="Google Shape;76;g184b7ac5cb2_0_298"/>
          <p:cNvSpPr txBox="1"/>
          <p:nvPr>
            <p:ph idx="2" type="body"/>
          </p:nvPr>
        </p:nvSpPr>
        <p:spPr>
          <a:xfrm>
            <a:off x="4648200" y="1600201"/>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1200"/>
              </a:spcBef>
              <a:spcAft>
                <a:spcPts val="0"/>
              </a:spcAft>
              <a:buClr>
                <a:schemeClr val="dk1"/>
              </a:buClr>
              <a:buSzPts val="2400"/>
              <a:buChar char="○"/>
              <a:defRPr sz="2400"/>
            </a:lvl2pPr>
            <a:lvl3pPr indent="-355600" lvl="2" marL="1371600" rtl="0" algn="l">
              <a:spcBef>
                <a:spcPts val="1200"/>
              </a:spcBef>
              <a:spcAft>
                <a:spcPts val="0"/>
              </a:spcAft>
              <a:buClr>
                <a:schemeClr val="dk1"/>
              </a:buClr>
              <a:buSzPts val="2000"/>
              <a:buChar char="■"/>
              <a:defRPr sz="2000"/>
            </a:lvl3pPr>
            <a:lvl4pPr indent="-342900" lvl="3" marL="1828800" rtl="0" algn="l">
              <a:spcBef>
                <a:spcPts val="1200"/>
              </a:spcBef>
              <a:spcAft>
                <a:spcPts val="0"/>
              </a:spcAft>
              <a:buClr>
                <a:schemeClr val="dk1"/>
              </a:buClr>
              <a:buSzPts val="1800"/>
              <a:buChar char="●"/>
              <a:defRPr sz="1800"/>
            </a:lvl4pPr>
            <a:lvl5pPr indent="-342900" lvl="4" marL="2286000" rtl="0" algn="l">
              <a:spcBef>
                <a:spcPts val="1200"/>
              </a:spcBef>
              <a:spcAft>
                <a:spcPts val="0"/>
              </a:spcAft>
              <a:buClr>
                <a:schemeClr val="dk1"/>
              </a:buClr>
              <a:buSzPts val="1800"/>
              <a:buChar char="○"/>
              <a:defRPr sz="1800"/>
            </a:lvl5pPr>
            <a:lvl6pPr indent="-342900" lvl="5" marL="2743200" rtl="0" algn="l">
              <a:spcBef>
                <a:spcPts val="1200"/>
              </a:spcBef>
              <a:spcAft>
                <a:spcPts val="0"/>
              </a:spcAft>
              <a:buClr>
                <a:schemeClr val="dk1"/>
              </a:buClr>
              <a:buSzPts val="1800"/>
              <a:buChar char="■"/>
              <a:defRPr sz="1800"/>
            </a:lvl6pPr>
            <a:lvl7pPr indent="-342900" lvl="6" marL="3200400" rtl="0" algn="l">
              <a:spcBef>
                <a:spcPts val="1200"/>
              </a:spcBef>
              <a:spcAft>
                <a:spcPts val="0"/>
              </a:spcAft>
              <a:buClr>
                <a:schemeClr val="dk1"/>
              </a:buClr>
              <a:buSzPts val="1800"/>
              <a:buChar char="●"/>
              <a:defRPr sz="1800"/>
            </a:lvl7pPr>
            <a:lvl8pPr indent="-342900" lvl="7" marL="3657600" rtl="0" algn="l">
              <a:spcBef>
                <a:spcPts val="1200"/>
              </a:spcBef>
              <a:spcAft>
                <a:spcPts val="0"/>
              </a:spcAft>
              <a:buClr>
                <a:schemeClr val="dk1"/>
              </a:buClr>
              <a:buSzPts val="1800"/>
              <a:buChar char="○"/>
              <a:defRPr sz="1800"/>
            </a:lvl8pPr>
            <a:lvl9pPr indent="-342900" lvl="8" marL="4114800" rtl="0" algn="l">
              <a:spcBef>
                <a:spcPts val="1200"/>
              </a:spcBef>
              <a:spcAft>
                <a:spcPts val="1200"/>
              </a:spcAft>
              <a:buClr>
                <a:schemeClr val="dk1"/>
              </a:buClr>
              <a:buSzPts val="1800"/>
              <a:buChar char="■"/>
              <a:defRPr sz="1800"/>
            </a:lvl9pPr>
          </a:lstStyle>
          <a:p/>
        </p:txBody>
      </p:sp>
      <p:sp>
        <p:nvSpPr>
          <p:cNvPr id="77" name="Google Shape;77;g184b7ac5cb2_0_298"/>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g184b7ac5cb2_0_298"/>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g184b7ac5cb2_0_298"/>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0" name="Shape 80"/>
        <p:cNvGrpSpPr/>
        <p:nvPr/>
      </p:nvGrpSpPr>
      <p:grpSpPr>
        <a:xfrm>
          <a:off x="0" y="0"/>
          <a:ext cx="0" cy="0"/>
          <a:chOff x="0" y="0"/>
          <a:chExt cx="0" cy="0"/>
        </a:xfrm>
      </p:grpSpPr>
      <p:sp>
        <p:nvSpPr>
          <p:cNvPr id="81" name="Google Shape;81;g184b7ac5cb2_0_3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2" name="Google Shape;82;g184b7ac5cb2_0_30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g184b7ac5cb2_0_30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g184b7ac5cb2_0_30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SzPts val="1200"/>
              <a:buNone/>
              <a:defRPr/>
            </a:lvl1pPr>
            <a:lvl2pPr indent="0" lvl="1" marL="0" rtl="0" algn="r">
              <a:lnSpc>
                <a:spcPct val="100000"/>
              </a:lnSpc>
              <a:spcBef>
                <a:spcPts val="0"/>
              </a:spcBef>
              <a:spcAft>
                <a:spcPts val="0"/>
              </a:spcAft>
              <a:buSzPts val="1200"/>
              <a:buNone/>
              <a:defRPr/>
            </a:lvl2pPr>
            <a:lvl3pPr indent="0" lvl="2" marL="0" rtl="0" algn="r">
              <a:lnSpc>
                <a:spcPct val="100000"/>
              </a:lnSpc>
              <a:spcBef>
                <a:spcPts val="0"/>
              </a:spcBef>
              <a:spcAft>
                <a:spcPts val="0"/>
              </a:spcAft>
              <a:buSzPts val="1200"/>
              <a:buNone/>
              <a:defRPr/>
            </a:lvl3pPr>
            <a:lvl4pPr indent="0" lvl="3" marL="0" rtl="0" algn="r">
              <a:lnSpc>
                <a:spcPct val="100000"/>
              </a:lnSpc>
              <a:spcBef>
                <a:spcPts val="0"/>
              </a:spcBef>
              <a:spcAft>
                <a:spcPts val="0"/>
              </a:spcAft>
              <a:buSzPts val="1200"/>
              <a:buNone/>
              <a:defRPr/>
            </a:lvl4pPr>
            <a:lvl5pPr indent="0" lvl="4" marL="0" rtl="0" algn="r">
              <a:lnSpc>
                <a:spcPct val="100000"/>
              </a:lnSpc>
              <a:spcBef>
                <a:spcPts val="0"/>
              </a:spcBef>
              <a:spcAft>
                <a:spcPts val="0"/>
              </a:spcAft>
              <a:buSzPts val="1200"/>
              <a:buNone/>
              <a:defRPr/>
            </a:lvl5pPr>
            <a:lvl6pPr indent="0" lvl="5" marL="0" rtl="0" algn="r">
              <a:lnSpc>
                <a:spcPct val="100000"/>
              </a:lnSpc>
              <a:spcBef>
                <a:spcPts val="0"/>
              </a:spcBef>
              <a:spcAft>
                <a:spcPts val="0"/>
              </a:spcAft>
              <a:buSzPts val="1200"/>
              <a:buNone/>
              <a:defRPr/>
            </a:lvl6pPr>
            <a:lvl7pPr indent="0" lvl="6" marL="0" rtl="0" algn="r">
              <a:lnSpc>
                <a:spcPct val="100000"/>
              </a:lnSpc>
              <a:spcBef>
                <a:spcPts val="0"/>
              </a:spcBef>
              <a:spcAft>
                <a:spcPts val="0"/>
              </a:spcAft>
              <a:buSzPts val="1200"/>
              <a:buNone/>
              <a:defRPr/>
            </a:lvl7pPr>
            <a:lvl8pPr indent="0" lvl="7" marL="0" rtl="0" algn="r">
              <a:lnSpc>
                <a:spcPct val="100000"/>
              </a:lnSpc>
              <a:spcBef>
                <a:spcPts val="0"/>
              </a:spcBef>
              <a:spcAft>
                <a:spcPts val="0"/>
              </a:spcAft>
              <a:buSzPts val="1200"/>
              <a:buNone/>
              <a:defRPr/>
            </a:lvl8pPr>
            <a:lvl9pPr indent="0" lvl="8" marL="0" rtl="0" algn="r">
              <a:lnSpc>
                <a:spcPct val="100000"/>
              </a:lnSpc>
              <a:spcBef>
                <a:spcPts val="0"/>
              </a:spcBef>
              <a:spcAft>
                <a:spcPts val="0"/>
              </a:spcAft>
              <a:buSzPts val="12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g184b7ac5cb2_0_310"/>
          <p:cNvSpPr txBox="1"/>
          <p:nvPr>
            <p:ph type="title"/>
          </p:nvPr>
        </p:nvSpPr>
        <p:spPr>
          <a:xfrm>
            <a:off x="517944" y="234378"/>
            <a:ext cx="8093400" cy="10179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rgbClr val="FF0000"/>
              </a:buClr>
              <a:buSzPts val="3600"/>
              <a:buFont typeface="Calibri"/>
              <a:buNone/>
              <a:defRPr sz="3600">
                <a:solidFill>
                  <a:srgbClr val="FF0000"/>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7" name="Google Shape;87;g184b7ac5cb2_0_310"/>
          <p:cNvSpPr txBox="1"/>
          <p:nvPr>
            <p:ph idx="1" type="body"/>
          </p:nvPr>
        </p:nvSpPr>
        <p:spPr>
          <a:xfrm>
            <a:off x="536879" y="2010711"/>
            <a:ext cx="4040100" cy="639900"/>
          </a:xfrm>
          <a:prstGeom prst="rect">
            <a:avLst/>
          </a:prstGeom>
          <a:noFill/>
          <a:ln>
            <a:noFill/>
          </a:ln>
        </p:spPr>
        <p:txBody>
          <a:bodyPr anchorCtr="0" anchor="b" bIns="45700" lIns="91425" spcFirstLastPara="1" rIns="91425" wrap="square" tIns="45700">
            <a:normAutofit/>
          </a:bodyPr>
          <a:lstStyle>
            <a:lvl1pPr indent="-228600" lvl="0" marL="457200" rtl="0" algn="ctr">
              <a:spcBef>
                <a:spcPts val="480"/>
              </a:spcBef>
              <a:spcAft>
                <a:spcPts val="0"/>
              </a:spcAft>
              <a:buClr>
                <a:schemeClr val="dk1"/>
              </a:buClr>
              <a:buSzPts val="2400"/>
              <a:buNone/>
              <a:defRPr b="1" sz="2400">
                <a:solidFill>
                  <a:schemeClr val="dk1"/>
                </a:solidFill>
              </a:defRPr>
            </a:lvl1pPr>
            <a:lvl2pPr indent="-228600" lvl="1" marL="914400" rtl="0" algn="l">
              <a:spcBef>
                <a:spcPts val="1200"/>
              </a:spcBef>
              <a:spcAft>
                <a:spcPts val="0"/>
              </a:spcAft>
              <a:buClr>
                <a:schemeClr val="dk1"/>
              </a:buClr>
              <a:buSzPts val="2000"/>
              <a:buNone/>
              <a:defRPr b="1" sz="2000"/>
            </a:lvl2pPr>
            <a:lvl3pPr indent="-228600" lvl="2" marL="1371600" rtl="0" algn="l">
              <a:spcBef>
                <a:spcPts val="1200"/>
              </a:spcBef>
              <a:spcAft>
                <a:spcPts val="0"/>
              </a:spcAft>
              <a:buClr>
                <a:schemeClr val="dk1"/>
              </a:buClr>
              <a:buSzPts val="1800"/>
              <a:buNone/>
              <a:defRPr b="1" sz="1800"/>
            </a:lvl3pPr>
            <a:lvl4pPr indent="-228600" lvl="3" marL="1828800" rtl="0" algn="l">
              <a:spcBef>
                <a:spcPts val="1200"/>
              </a:spcBef>
              <a:spcAft>
                <a:spcPts val="0"/>
              </a:spcAft>
              <a:buClr>
                <a:schemeClr val="dk1"/>
              </a:buClr>
              <a:buSzPts val="1600"/>
              <a:buNone/>
              <a:defRPr b="1" sz="1600"/>
            </a:lvl4pPr>
            <a:lvl5pPr indent="-228600" lvl="4" marL="2286000" rtl="0" algn="l">
              <a:spcBef>
                <a:spcPts val="1200"/>
              </a:spcBef>
              <a:spcAft>
                <a:spcPts val="0"/>
              </a:spcAft>
              <a:buClr>
                <a:schemeClr val="dk1"/>
              </a:buClr>
              <a:buSzPts val="1600"/>
              <a:buNone/>
              <a:defRPr b="1" sz="1600"/>
            </a:lvl5pPr>
            <a:lvl6pPr indent="-228600" lvl="5" marL="2743200" rtl="0" algn="l">
              <a:spcBef>
                <a:spcPts val="1200"/>
              </a:spcBef>
              <a:spcAft>
                <a:spcPts val="0"/>
              </a:spcAft>
              <a:buClr>
                <a:schemeClr val="dk1"/>
              </a:buClr>
              <a:buSzPts val="1600"/>
              <a:buNone/>
              <a:defRPr b="1" sz="1600"/>
            </a:lvl6pPr>
            <a:lvl7pPr indent="-228600" lvl="6" marL="3200400" rtl="0" algn="l">
              <a:spcBef>
                <a:spcPts val="1200"/>
              </a:spcBef>
              <a:spcAft>
                <a:spcPts val="0"/>
              </a:spcAft>
              <a:buClr>
                <a:schemeClr val="dk1"/>
              </a:buClr>
              <a:buSzPts val="1600"/>
              <a:buNone/>
              <a:defRPr b="1" sz="1600"/>
            </a:lvl7pPr>
            <a:lvl8pPr indent="-228600" lvl="7" marL="3657600" rtl="0" algn="l">
              <a:spcBef>
                <a:spcPts val="1200"/>
              </a:spcBef>
              <a:spcAft>
                <a:spcPts val="0"/>
              </a:spcAft>
              <a:buClr>
                <a:schemeClr val="dk1"/>
              </a:buClr>
              <a:buSzPts val="1600"/>
              <a:buNone/>
              <a:defRPr b="1" sz="1600"/>
            </a:lvl8pPr>
            <a:lvl9pPr indent="-228600" lvl="8" marL="4114800" rtl="0" algn="l">
              <a:spcBef>
                <a:spcPts val="1200"/>
              </a:spcBef>
              <a:spcAft>
                <a:spcPts val="1200"/>
              </a:spcAft>
              <a:buClr>
                <a:schemeClr val="dk1"/>
              </a:buClr>
              <a:buSzPts val="1600"/>
              <a:buNone/>
              <a:defRPr b="1" sz="1600"/>
            </a:lvl9pPr>
          </a:lstStyle>
          <a:p/>
        </p:txBody>
      </p:sp>
      <p:sp>
        <p:nvSpPr>
          <p:cNvPr id="88" name="Google Shape;88;g184b7ac5cb2_0_310"/>
          <p:cNvSpPr txBox="1"/>
          <p:nvPr>
            <p:ph idx="2" type="body"/>
          </p:nvPr>
        </p:nvSpPr>
        <p:spPr>
          <a:xfrm>
            <a:off x="536879" y="2640573"/>
            <a:ext cx="4040100" cy="3035100"/>
          </a:xfrm>
          <a:prstGeom prst="rect">
            <a:avLst/>
          </a:prstGeom>
          <a:noFill/>
          <a:ln>
            <a:noFill/>
          </a:ln>
        </p:spPr>
        <p:txBody>
          <a:bodyPr anchorCtr="0" anchor="t" bIns="45700" lIns="91425" spcFirstLastPara="1" rIns="91425" wrap="square" tIns="45700">
            <a:normAutofit/>
          </a:bodyPr>
          <a:lstStyle>
            <a:lvl1pPr indent="-381000" lvl="0" marL="457200" rtl="0" algn="ctr">
              <a:spcBef>
                <a:spcPts val="480"/>
              </a:spcBef>
              <a:spcAft>
                <a:spcPts val="0"/>
              </a:spcAft>
              <a:buClr>
                <a:schemeClr val="dk1"/>
              </a:buClr>
              <a:buSzPts val="2400"/>
              <a:buChar char="●"/>
              <a:defRPr sz="2400">
                <a:solidFill>
                  <a:schemeClr val="dk1"/>
                </a:solidFill>
              </a:defRPr>
            </a:lvl1pPr>
            <a:lvl2pPr indent="-355600" lvl="1" marL="914400" rtl="0" algn="ctr">
              <a:spcBef>
                <a:spcPts val="1200"/>
              </a:spcBef>
              <a:spcAft>
                <a:spcPts val="0"/>
              </a:spcAft>
              <a:buClr>
                <a:schemeClr val="dk1"/>
              </a:buClr>
              <a:buSzPts val="2000"/>
              <a:buChar char="○"/>
              <a:defRPr sz="2000">
                <a:solidFill>
                  <a:schemeClr val="dk1"/>
                </a:solidFill>
              </a:defRPr>
            </a:lvl2pPr>
            <a:lvl3pPr indent="-342900" lvl="2" marL="1371600" rtl="0" algn="ctr">
              <a:spcBef>
                <a:spcPts val="1200"/>
              </a:spcBef>
              <a:spcAft>
                <a:spcPts val="0"/>
              </a:spcAft>
              <a:buClr>
                <a:schemeClr val="dk1"/>
              </a:buClr>
              <a:buSzPts val="1800"/>
              <a:buChar char="■"/>
              <a:defRPr sz="1800">
                <a:solidFill>
                  <a:schemeClr val="dk1"/>
                </a:solidFill>
              </a:defRPr>
            </a:lvl3pPr>
            <a:lvl4pPr indent="-330200" lvl="3" marL="1828800" rtl="0" algn="ctr">
              <a:spcBef>
                <a:spcPts val="1200"/>
              </a:spcBef>
              <a:spcAft>
                <a:spcPts val="0"/>
              </a:spcAft>
              <a:buClr>
                <a:schemeClr val="dk1"/>
              </a:buClr>
              <a:buSzPts val="1600"/>
              <a:buChar char="●"/>
              <a:defRPr sz="1600">
                <a:solidFill>
                  <a:schemeClr val="dk1"/>
                </a:solidFill>
              </a:defRPr>
            </a:lvl4pPr>
            <a:lvl5pPr indent="-330200" lvl="4" marL="2286000" rtl="0" algn="ctr">
              <a:spcBef>
                <a:spcPts val="1200"/>
              </a:spcBef>
              <a:spcAft>
                <a:spcPts val="0"/>
              </a:spcAft>
              <a:buClr>
                <a:schemeClr val="dk1"/>
              </a:buClr>
              <a:buSzPts val="1600"/>
              <a:buChar char="○"/>
              <a:defRPr sz="1600">
                <a:solidFill>
                  <a:schemeClr val="dk1"/>
                </a:solidFill>
              </a:defRPr>
            </a:lvl5pPr>
            <a:lvl6pPr indent="-330200" lvl="5" marL="2743200" rtl="0" algn="l">
              <a:spcBef>
                <a:spcPts val="1200"/>
              </a:spcBef>
              <a:spcAft>
                <a:spcPts val="0"/>
              </a:spcAft>
              <a:buClr>
                <a:schemeClr val="dk1"/>
              </a:buClr>
              <a:buSzPts val="1600"/>
              <a:buChar char="■"/>
              <a:defRPr sz="1600"/>
            </a:lvl6pPr>
            <a:lvl7pPr indent="-330200" lvl="6" marL="3200400" rtl="0" algn="l">
              <a:spcBef>
                <a:spcPts val="1200"/>
              </a:spcBef>
              <a:spcAft>
                <a:spcPts val="0"/>
              </a:spcAft>
              <a:buClr>
                <a:schemeClr val="dk1"/>
              </a:buClr>
              <a:buSzPts val="1600"/>
              <a:buChar char="●"/>
              <a:defRPr sz="1600"/>
            </a:lvl7pPr>
            <a:lvl8pPr indent="-330200" lvl="7" marL="3657600" rtl="0" algn="l">
              <a:spcBef>
                <a:spcPts val="1200"/>
              </a:spcBef>
              <a:spcAft>
                <a:spcPts val="0"/>
              </a:spcAft>
              <a:buClr>
                <a:schemeClr val="dk1"/>
              </a:buClr>
              <a:buSzPts val="1600"/>
              <a:buChar char="○"/>
              <a:defRPr sz="1600"/>
            </a:lvl8pPr>
            <a:lvl9pPr indent="-330200" lvl="8" marL="4114800" rtl="0" algn="l">
              <a:spcBef>
                <a:spcPts val="1200"/>
              </a:spcBef>
              <a:spcAft>
                <a:spcPts val="1200"/>
              </a:spcAft>
              <a:buClr>
                <a:schemeClr val="dk1"/>
              </a:buClr>
              <a:buSzPts val="1600"/>
              <a:buChar char="■"/>
              <a:defRPr sz="1600"/>
            </a:lvl9pPr>
          </a:lstStyle>
          <a:p/>
        </p:txBody>
      </p:sp>
      <p:sp>
        <p:nvSpPr>
          <p:cNvPr id="89" name="Google Shape;89;g184b7ac5cb2_0_310"/>
          <p:cNvSpPr txBox="1"/>
          <p:nvPr>
            <p:ph idx="3" type="body"/>
          </p:nvPr>
        </p:nvSpPr>
        <p:spPr>
          <a:xfrm>
            <a:off x="4572001" y="2010711"/>
            <a:ext cx="4041900" cy="639900"/>
          </a:xfrm>
          <a:prstGeom prst="rect">
            <a:avLst/>
          </a:prstGeom>
          <a:noFill/>
          <a:ln>
            <a:noFill/>
          </a:ln>
        </p:spPr>
        <p:txBody>
          <a:bodyPr anchorCtr="0" anchor="b" bIns="45700" lIns="91425" spcFirstLastPara="1" rIns="91425" wrap="square" tIns="45700">
            <a:normAutofit/>
          </a:bodyPr>
          <a:lstStyle>
            <a:lvl1pPr indent="-228600" lvl="0" marL="457200" rtl="0" algn="ctr">
              <a:spcBef>
                <a:spcPts val="480"/>
              </a:spcBef>
              <a:spcAft>
                <a:spcPts val="0"/>
              </a:spcAft>
              <a:buClr>
                <a:schemeClr val="dk1"/>
              </a:buClr>
              <a:buSzPts val="2400"/>
              <a:buNone/>
              <a:defRPr b="1" sz="2400">
                <a:solidFill>
                  <a:schemeClr val="dk1"/>
                </a:solidFill>
              </a:defRPr>
            </a:lvl1pPr>
            <a:lvl2pPr indent="-228600" lvl="1" marL="914400" rtl="0" algn="l">
              <a:spcBef>
                <a:spcPts val="1200"/>
              </a:spcBef>
              <a:spcAft>
                <a:spcPts val="0"/>
              </a:spcAft>
              <a:buClr>
                <a:schemeClr val="dk1"/>
              </a:buClr>
              <a:buSzPts val="2000"/>
              <a:buNone/>
              <a:defRPr b="1" sz="2000"/>
            </a:lvl2pPr>
            <a:lvl3pPr indent="-228600" lvl="2" marL="1371600" rtl="0" algn="l">
              <a:spcBef>
                <a:spcPts val="1200"/>
              </a:spcBef>
              <a:spcAft>
                <a:spcPts val="0"/>
              </a:spcAft>
              <a:buClr>
                <a:schemeClr val="dk1"/>
              </a:buClr>
              <a:buSzPts val="1800"/>
              <a:buNone/>
              <a:defRPr b="1" sz="1800"/>
            </a:lvl3pPr>
            <a:lvl4pPr indent="-228600" lvl="3" marL="1828800" rtl="0" algn="l">
              <a:spcBef>
                <a:spcPts val="1200"/>
              </a:spcBef>
              <a:spcAft>
                <a:spcPts val="0"/>
              </a:spcAft>
              <a:buClr>
                <a:schemeClr val="dk1"/>
              </a:buClr>
              <a:buSzPts val="1600"/>
              <a:buNone/>
              <a:defRPr b="1" sz="1600"/>
            </a:lvl4pPr>
            <a:lvl5pPr indent="-228600" lvl="4" marL="2286000" rtl="0" algn="l">
              <a:spcBef>
                <a:spcPts val="1200"/>
              </a:spcBef>
              <a:spcAft>
                <a:spcPts val="0"/>
              </a:spcAft>
              <a:buClr>
                <a:schemeClr val="dk1"/>
              </a:buClr>
              <a:buSzPts val="1600"/>
              <a:buNone/>
              <a:defRPr b="1" sz="1600"/>
            </a:lvl5pPr>
            <a:lvl6pPr indent="-228600" lvl="5" marL="2743200" rtl="0" algn="l">
              <a:spcBef>
                <a:spcPts val="1200"/>
              </a:spcBef>
              <a:spcAft>
                <a:spcPts val="0"/>
              </a:spcAft>
              <a:buClr>
                <a:schemeClr val="dk1"/>
              </a:buClr>
              <a:buSzPts val="1600"/>
              <a:buNone/>
              <a:defRPr b="1" sz="1600"/>
            </a:lvl6pPr>
            <a:lvl7pPr indent="-228600" lvl="6" marL="3200400" rtl="0" algn="l">
              <a:spcBef>
                <a:spcPts val="1200"/>
              </a:spcBef>
              <a:spcAft>
                <a:spcPts val="0"/>
              </a:spcAft>
              <a:buClr>
                <a:schemeClr val="dk1"/>
              </a:buClr>
              <a:buSzPts val="1600"/>
              <a:buNone/>
              <a:defRPr b="1" sz="1600"/>
            </a:lvl7pPr>
            <a:lvl8pPr indent="-228600" lvl="7" marL="3657600" rtl="0" algn="l">
              <a:spcBef>
                <a:spcPts val="1200"/>
              </a:spcBef>
              <a:spcAft>
                <a:spcPts val="0"/>
              </a:spcAft>
              <a:buClr>
                <a:schemeClr val="dk1"/>
              </a:buClr>
              <a:buSzPts val="1600"/>
              <a:buNone/>
              <a:defRPr b="1" sz="1600"/>
            </a:lvl8pPr>
            <a:lvl9pPr indent="-228600" lvl="8" marL="4114800" rtl="0" algn="l">
              <a:spcBef>
                <a:spcPts val="1200"/>
              </a:spcBef>
              <a:spcAft>
                <a:spcPts val="1200"/>
              </a:spcAft>
              <a:buClr>
                <a:schemeClr val="dk1"/>
              </a:buClr>
              <a:buSzPts val="1600"/>
              <a:buNone/>
              <a:defRPr b="1" sz="1600"/>
            </a:lvl9pPr>
          </a:lstStyle>
          <a:p/>
        </p:txBody>
      </p:sp>
      <p:sp>
        <p:nvSpPr>
          <p:cNvPr id="90" name="Google Shape;90;g184b7ac5cb2_0_310"/>
          <p:cNvSpPr txBox="1"/>
          <p:nvPr>
            <p:ph idx="4" type="body"/>
          </p:nvPr>
        </p:nvSpPr>
        <p:spPr>
          <a:xfrm>
            <a:off x="4572001" y="2640573"/>
            <a:ext cx="4041900" cy="3035100"/>
          </a:xfrm>
          <a:prstGeom prst="rect">
            <a:avLst/>
          </a:prstGeom>
          <a:noFill/>
          <a:ln>
            <a:noFill/>
          </a:ln>
        </p:spPr>
        <p:txBody>
          <a:bodyPr anchorCtr="0" anchor="t" bIns="45700" lIns="91425" spcFirstLastPara="1" rIns="91425" wrap="square" tIns="45700">
            <a:normAutofit/>
          </a:bodyPr>
          <a:lstStyle>
            <a:lvl1pPr indent="-381000" lvl="0" marL="457200" rtl="0" algn="ctr">
              <a:spcBef>
                <a:spcPts val="480"/>
              </a:spcBef>
              <a:spcAft>
                <a:spcPts val="0"/>
              </a:spcAft>
              <a:buClr>
                <a:schemeClr val="dk1"/>
              </a:buClr>
              <a:buSzPts val="2400"/>
              <a:buChar char="●"/>
              <a:defRPr sz="2400">
                <a:solidFill>
                  <a:schemeClr val="dk1"/>
                </a:solidFill>
              </a:defRPr>
            </a:lvl1pPr>
            <a:lvl2pPr indent="-355600" lvl="1" marL="914400" rtl="0" algn="ctr">
              <a:spcBef>
                <a:spcPts val="1200"/>
              </a:spcBef>
              <a:spcAft>
                <a:spcPts val="0"/>
              </a:spcAft>
              <a:buClr>
                <a:schemeClr val="dk1"/>
              </a:buClr>
              <a:buSzPts val="2000"/>
              <a:buChar char="○"/>
              <a:defRPr sz="2000">
                <a:solidFill>
                  <a:schemeClr val="dk1"/>
                </a:solidFill>
              </a:defRPr>
            </a:lvl2pPr>
            <a:lvl3pPr indent="-342900" lvl="2" marL="1371600" rtl="0" algn="ctr">
              <a:spcBef>
                <a:spcPts val="1200"/>
              </a:spcBef>
              <a:spcAft>
                <a:spcPts val="0"/>
              </a:spcAft>
              <a:buClr>
                <a:schemeClr val="dk1"/>
              </a:buClr>
              <a:buSzPts val="1800"/>
              <a:buChar char="■"/>
              <a:defRPr sz="1800">
                <a:solidFill>
                  <a:schemeClr val="dk1"/>
                </a:solidFill>
              </a:defRPr>
            </a:lvl3pPr>
            <a:lvl4pPr indent="-330200" lvl="3" marL="1828800" rtl="0" algn="ctr">
              <a:spcBef>
                <a:spcPts val="1200"/>
              </a:spcBef>
              <a:spcAft>
                <a:spcPts val="0"/>
              </a:spcAft>
              <a:buClr>
                <a:schemeClr val="dk1"/>
              </a:buClr>
              <a:buSzPts val="1600"/>
              <a:buChar char="●"/>
              <a:defRPr sz="1600">
                <a:solidFill>
                  <a:schemeClr val="dk1"/>
                </a:solidFill>
              </a:defRPr>
            </a:lvl4pPr>
            <a:lvl5pPr indent="-330200" lvl="4" marL="2286000" rtl="0" algn="ctr">
              <a:spcBef>
                <a:spcPts val="1200"/>
              </a:spcBef>
              <a:spcAft>
                <a:spcPts val="0"/>
              </a:spcAft>
              <a:buClr>
                <a:schemeClr val="dk1"/>
              </a:buClr>
              <a:buSzPts val="1600"/>
              <a:buChar char="○"/>
              <a:defRPr sz="1600">
                <a:solidFill>
                  <a:schemeClr val="dk1"/>
                </a:solidFill>
              </a:defRPr>
            </a:lvl5pPr>
            <a:lvl6pPr indent="-330200" lvl="5" marL="2743200" rtl="0" algn="l">
              <a:spcBef>
                <a:spcPts val="1200"/>
              </a:spcBef>
              <a:spcAft>
                <a:spcPts val="0"/>
              </a:spcAft>
              <a:buClr>
                <a:schemeClr val="dk1"/>
              </a:buClr>
              <a:buSzPts val="1600"/>
              <a:buChar char="■"/>
              <a:defRPr sz="1600"/>
            </a:lvl6pPr>
            <a:lvl7pPr indent="-330200" lvl="6" marL="3200400" rtl="0" algn="l">
              <a:spcBef>
                <a:spcPts val="1200"/>
              </a:spcBef>
              <a:spcAft>
                <a:spcPts val="0"/>
              </a:spcAft>
              <a:buClr>
                <a:schemeClr val="dk1"/>
              </a:buClr>
              <a:buSzPts val="1600"/>
              <a:buChar char="●"/>
              <a:defRPr sz="1600"/>
            </a:lvl7pPr>
            <a:lvl8pPr indent="-330200" lvl="7" marL="3657600" rtl="0" algn="l">
              <a:spcBef>
                <a:spcPts val="1200"/>
              </a:spcBef>
              <a:spcAft>
                <a:spcPts val="0"/>
              </a:spcAft>
              <a:buClr>
                <a:schemeClr val="dk1"/>
              </a:buClr>
              <a:buSzPts val="1600"/>
              <a:buChar char="○"/>
              <a:defRPr sz="1600"/>
            </a:lvl8pPr>
            <a:lvl9pPr indent="-330200" lvl="8" marL="4114800" rtl="0" algn="l">
              <a:spcBef>
                <a:spcPts val="1200"/>
              </a:spcBef>
              <a:spcAft>
                <a:spcPts val="1200"/>
              </a:spcAft>
              <a:buClr>
                <a:schemeClr val="dk1"/>
              </a:buClr>
              <a:buSzPts val="1600"/>
              <a:buChar char="■"/>
              <a:defRPr sz="1600"/>
            </a:lvl9pPr>
          </a:lstStyle>
          <a:p/>
        </p:txBody>
      </p:sp>
      <p:sp>
        <p:nvSpPr>
          <p:cNvPr id="91" name="Google Shape;91;g184b7ac5cb2_0_310"/>
          <p:cNvSpPr txBox="1"/>
          <p:nvPr>
            <p:ph idx="10" type="dt"/>
          </p:nvPr>
        </p:nvSpPr>
        <p:spPr>
          <a:xfrm>
            <a:off x="457200" y="6356351"/>
            <a:ext cx="2133600" cy="365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g184b7ac5cb2_0_310"/>
          <p:cNvSpPr txBox="1"/>
          <p:nvPr>
            <p:ph idx="11" type="ftr"/>
          </p:nvPr>
        </p:nvSpPr>
        <p:spPr>
          <a:xfrm>
            <a:off x="3124200" y="6356351"/>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g184b7ac5cb2_0_310"/>
          <p:cNvSpPr txBox="1"/>
          <p:nvPr>
            <p:ph idx="12" type="sldNum"/>
          </p:nvPr>
        </p:nvSpPr>
        <p:spPr>
          <a:xfrm>
            <a:off x="6553200" y="6356351"/>
            <a:ext cx="2133600" cy="3651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None/>
              <a:defRPr/>
            </a:lvl1pPr>
            <a:lvl2pPr indent="0" lvl="1" marL="0" rtl="0" algn="r">
              <a:lnSpc>
                <a:spcPct val="100000"/>
              </a:lnSpc>
              <a:spcBef>
                <a:spcPts val="0"/>
              </a:spcBef>
              <a:spcAft>
                <a:spcPts val="0"/>
              </a:spcAft>
              <a:buNone/>
              <a:defRPr/>
            </a:lvl2pPr>
            <a:lvl3pPr indent="0" lvl="2" marL="0" rtl="0" algn="r">
              <a:lnSpc>
                <a:spcPct val="100000"/>
              </a:lnSpc>
              <a:spcBef>
                <a:spcPts val="0"/>
              </a:spcBef>
              <a:spcAft>
                <a:spcPts val="0"/>
              </a:spcAft>
              <a:buNone/>
              <a:defRPr/>
            </a:lvl3pPr>
            <a:lvl4pPr indent="0" lvl="3" marL="0" rtl="0" algn="r">
              <a:lnSpc>
                <a:spcPct val="100000"/>
              </a:lnSpc>
              <a:spcBef>
                <a:spcPts val="0"/>
              </a:spcBef>
              <a:spcAft>
                <a:spcPts val="0"/>
              </a:spcAft>
              <a:buNone/>
              <a:defRPr/>
            </a:lvl4pPr>
            <a:lvl5pPr indent="0" lvl="4" marL="0" rtl="0" algn="r">
              <a:lnSpc>
                <a:spcPct val="100000"/>
              </a:lnSpc>
              <a:spcBef>
                <a:spcPts val="0"/>
              </a:spcBef>
              <a:spcAft>
                <a:spcPts val="0"/>
              </a:spcAft>
              <a:buNone/>
              <a:defRPr/>
            </a:lvl5pPr>
            <a:lvl6pPr indent="0" lvl="5" marL="0" rtl="0" algn="r">
              <a:lnSpc>
                <a:spcPct val="100000"/>
              </a:lnSpc>
              <a:spcBef>
                <a:spcPts val="0"/>
              </a:spcBef>
              <a:spcAft>
                <a:spcPts val="0"/>
              </a:spcAft>
              <a:buNone/>
              <a:defRPr/>
            </a:lvl6pPr>
            <a:lvl7pPr indent="0" lvl="6" marL="0" rtl="0" algn="r">
              <a:lnSpc>
                <a:spcPct val="100000"/>
              </a:lnSpc>
              <a:spcBef>
                <a:spcPts val="0"/>
              </a:spcBef>
              <a:spcAft>
                <a:spcPts val="0"/>
              </a:spcAft>
              <a:buNone/>
              <a:defRPr/>
            </a:lvl7pPr>
            <a:lvl8pPr indent="0" lvl="7" marL="0" rtl="0" algn="r">
              <a:lnSpc>
                <a:spcPct val="100000"/>
              </a:lnSpc>
              <a:spcBef>
                <a:spcPts val="0"/>
              </a:spcBef>
              <a:spcAft>
                <a:spcPts val="0"/>
              </a:spcAft>
              <a:buNone/>
              <a:defRPr/>
            </a:lvl8pPr>
            <a:lvl9pPr indent="0" lvl="8" marL="0" rt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g184b7ac5cb2_0_244"/>
          <p:cNvSpPr txBox="1"/>
          <p:nvPr>
            <p:ph type="title"/>
          </p:nvPr>
        </p:nvSpPr>
        <p:spPr>
          <a:xfrm>
            <a:off x="460950" y="2753800"/>
            <a:ext cx="8222100" cy="13503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21" name="Google Shape;21;g184b7ac5cb2_0_244"/>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g184b7ac5cb2_0_247"/>
          <p:cNvSpPr/>
          <p:nvPr/>
        </p:nvSpPr>
        <p:spPr>
          <a:xfrm flipH="1" rot="10800000">
            <a:off x="0" y="2247900"/>
            <a:ext cx="9144000" cy="46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g184b7ac5cb2_0_247"/>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g184b7ac5cb2_0_247"/>
          <p:cNvSpPr txBox="1"/>
          <p:nvPr>
            <p:ph type="title"/>
          </p:nvPr>
        </p:nvSpPr>
        <p:spPr>
          <a:xfrm>
            <a:off x="471900" y="984967"/>
            <a:ext cx="8222100" cy="10236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6" name="Google Shape;26;g184b7ac5cb2_0_247"/>
          <p:cNvSpPr txBox="1"/>
          <p:nvPr>
            <p:ph idx="1" type="body"/>
          </p:nvPr>
        </p:nvSpPr>
        <p:spPr>
          <a:xfrm>
            <a:off x="471900" y="2558767"/>
            <a:ext cx="8222100" cy="36135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g184b7ac5cb2_0_247"/>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g184b7ac5cb2_0_253"/>
          <p:cNvSpPr/>
          <p:nvPr/>
        </p:nvSpPr>
        <p:spPr>
          <a:xfrm flipH="1" rot="10800000">
            <a:off x="0" y="2247900"/>
            <a:ext cx="9144000" cy="461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g184b7ac5cb2_0_253"/>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g184b7ac5cb2_0_253"/>
          <p:cNvSpPr txBox="1"/>
          <p:nvPr>
            <p:ph type="title"/>
          </p:nvPr>
        </p:nvSpPr>
        <p:spPr>
          <a:xfrm>
            <a:off x="471900" y="984967"/>
            <a:ext cx="8222100" cy="1023600"/>
          </a:xfrm>
          <a:prstGeom prst="rect">
            <a:avLst/>
          </a:prstGeom>
        </p:spPr>
        <p:txBody>
          <a:bodyPr anchorCtr="0" anchor="b"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2" name="Google Shape;32;g184b7ac5cb2_0_253"/>
          <p:cNvSpPr txBox="1"/>
          <p:nvPr>
            <p:ph idx="1" type="body"/>
          </p:nvPr>
        </p:nvSpPr>
        <p:spPr>
          <a:xfrm>
            <a:off x="471900" y="2558767"/>
            <a:ext cx="3999900" cy="361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g184b7ac5cb2_0_253"/>
          <p:cNvSpPr txBox="1"/>
          <p:nvPr>
            <p:ph idx="2" type="body"/>
          </p:nvPr>
        </p:nvSpPr>
        <p:spPr>
          <a:xfrm>
            <a:off x="4694250" y="2558767"/>
            <a:ext cx="3999900" cy="36135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g184b7ac5cb2_0_253"/>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g184b7ac5cb2_0_260"/>
          <p:cNvSpPr/>
          <p:nvPr/>
        </p:nvSpPr>
        <p:spPr>
          <a:xfrm flipH="1" rot="10800000">
            <a:off x="0" y="875100"/>
            <a:ext cx="9144000" cy="5982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g184b7ac5cb2_0_260"/>
          <p:cNvSpPr/>
          <p:nvPr/>
        </p:nvSpPr>
        <p:spPr>
          <a:xfrm>
            <a:off x="0" y="875133"/>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184b7ac5cb2_0_260"/>
          <p:cNvSpPr txBox="1"/>
          <p:nvPr>
            <p:ph type="title"/>
          </p:nvPr>
        </p:nvSpPr>
        <p:spPr>
          <a:xfrm>
            <a:off x="98250" y="21800"/>
            <a:ext cx="8826600" cy="803700"/>
          </a:xfrm>
          <a:prstGeom prst="rect">
            <a:avLst/>
          </a:prstGeom>
        </p:spPr>
        <p:txBody>
          <a:bodyPr anchorCtr="0" anchor="ctr" bIns="91425" lIns="91425" spcFirstLastPara="1" rIns="91425" wrap="square" tIns="91425">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9" name="Google Shape;39;g184b7ac5cb2_0_260"/>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g184b7ac5cb2_0_265"/>
          <p:cNvSpPr txBox="1"/>
          <p:nvPr/>
        </p:nvSpPr>
        <p:spPr>
          <a:xfrm flipH="1" rot="10800000">
            <a:off x="3276600" y="33"/>
            <a:ext cx="58674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g184b7ac5cb2_0_265"/>
          <p:cNvSpPr/>
          <p:nvPr/>
        </p:nvSpPr>
        <p:spPr>
          <a:xfrm rot="-5400000">
            <a:off x="-98100" y="33747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g184b7ac5cb2_0_265"/>
          <p:cNvSpPr txBox="1"/>
          <p:nvPr>
            <p:ph type="title"/>
          </p:nvPr>
        </p:nvSpPr>
        <p:spPr>
          <a:xfrm>
            <a:off x="226078" y="477067"/>
            <a:ext cx="2808000" cy="12711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4" name="Google Shape;44;g184b7ac5cb2_0_265"/>
          <p:cNvSpPr txBox="1"/>
          <p:nvPr>
            <p:ph idx="1" type="body"/>
          </p:nvPr>
        </p:nvSpPr>
        <p:spPr>
          <a:xfrm>
            <a:off x="226075" y="1954400"/>
            <a:ext cx="2808000" cy="421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0"/>
              </a:spcBef>
              <a:spcAft>
                <a:spcPts val="0"/>
              </a:spcAft>
              <a:buClr>
                <a:schemeClr val="lt1"/>
              </a:buClr>
              <a:buSzPts val="1200"/>
              <a:buChar char="○"/>
              <a:defRPr sz="1200">
                <a:solidFill>
                  <a:schemeClr val="lt1"/>
                </a:solidFill>
              </a:defRPr>
            </a:lvl2pPr>
            <a:lvl3pPr indent="-304800" lvl="2" marL="1371600">
              <a:spcBef>
                <a:spcPts val="0"/>
              </a:spcBef>
              <a:spcAft>
                <a:spcPts val="0"/>
              </a:spcAft>
              <a:buClr>
                <a:schemeClr val="lt1"/>
              </a:buClr>
              <a:buSzPts val="1200"/>
              <a:buChar char="■"/>
              <a:defRPr sz="1200">
                <a:solidFill>
                  <a:schemeClr val="lt1"/>
                </a:solidFill>
              </a:defRPr>
            </a:lvl3pPr>
            <a:lvl4pPr indent="-304800" lvl="3" marL="1828800">
              <a:spcBef>
                <a:spcPts val="0"/>
              </a:spcBef>
              <a:spcAft>
                <a:spcPts val="0"/>
              </a:spcAft>
              <a:buClr>
                <a:schemeClr val="lt1"/>
              </a:buClr>
              <a:buSzPts val="1200"/>
              <a:buChar char="●"/>
              <a:defRPr sz="1200">
                <a:solidFill>
                  <a:schemeClr val="lt1"/>
                </a:solidFill>
              </a:defRPr>
            </a:lvl4pPr>
            <a:lvl5pPr indent="-304800" lvl="4" marL="2286000">
              <a:spcBef>
                <a:spcPts val="0"/>
              </a:spcBef>
              <a:spcAft>
                <a:spcPts val="0"/>
              </a:spcAft>
              <a:buClr>
                <a:schemeClr val="lt1"/>
              </a:buClr>
              <a:buSzPts val="1200"/>
              <a:buChar char="○"/>
              <a:defRPr sz="1200">
                <a:solidFill>
                  <a:schemeClr val="lt1"/>
                </a:solidFill>
              </a:defRPr>
            </a:lvl5pPr>
            <a:lvl6pPr indent="-304800" lvl="5" marL="2743200">
              <a:spcBef>
                <a:spcPts val="0"/>
              </a:spcBef>
              <a:spcAft>
                <a:spcPts val="0"/>
              </a:spcAft>
              <a:buClr>
                <a:schemeClr val="lt1"/>
              </a:buClr>
              <a:buSzPts val="1200"/>
              <a:buChar char="■"/>
              <a:defRPr sz="1200">
                <a:solidFill>
                  <a:schemeClr val="lt1"/>
                </a:solidFill>
              </a:defRPr>
            </a:lvl6pPr>
            <a:lvl7pPr indent="-304800" lvl="6" marL="3200400">
              <a:spcBef>
                <a:spcPts val="0"/>
              </a:spcBef>
              <a:spcAft>
                <a:spcPts val="0"/>
              </a:spcAft>
              <a:buClr>
                <a:schemeClr val="lt1"/>
              </a:buClr>
              <a:buSzPts val="1200"/>
              <a:buChar char="●"/>
              <a:defRPr sz="1200">
                <a:solidFill>
                  <a:schemeClr val="lt1"/>
                </a:solidFill>
              </a:defRPr>
            </a:lvl7pPr>
            <a:lvl8pPr indent="-304800" lvl="7" marL="3657600">
              <a:spcBef>
                <a:spcPts val="0"/>
              </a:spcBef>
              <a:spcAft>
                <a:spcPts val="0"/>
              </a:spcAft>
              <a:buClr>
                <a:schemeClr val="lt1"/>
              </a:buClr>
              <a:buSzPts val="1200"/>
              <a:buChar char="○"/>
              <a:defRPr sz="1200">
                <a:solidFill>
                  <a:schemeClr val="lt1"/>
                </a:solidFill>
              </a:defRPr>
            </a:lvl8pPr>
            <a:lvl9pPr indent="-304800" lvl="8" marL="4114800">
              <a:spcBef>
                <a:spcPts val="0"/>
              </a:spcBef>
              <a:spcAft>
                <a:spcPts val="0"/>
              </a:spcAft>
              <a:buClr>
                <a:schemeClr val="lt1"/>
              </a:buClr>
              <a:buSzPts val="1200"/>
              <a:buChar char="■"/>
              <a:defRPr sz="1200">
                <a:solidFill>
                  <a:schemeClr val="lt1"/>
                </a:solidFill>
              </a:defRPr>
            </a:lvl9pPr>
          </a:lstStyle>
          <a:p/>
        </p:txBody>
      </p:sp>
      <p:sp>
        <p:nvSpPr>
          <p:cNvPr id="45" name="Google Shape;45;g184b7ac5cb2_0_265"/>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6" name="Shape 46"/>
        <p:cNvGrpSpPr/>
        <p:nvPr/>
      </p:nvGrpSpPr>
      <p:grpSpPr>
        <a:xfrm>
          <a:off x="0" y="0"/>
          <a:ext cx="0" cy="0"/>
          <a:chOff x="0" y="0"/>
          <a:chExt cx="0" cy="0"/>
        </a:xfrm>
      </p:grpSpPr>
      <p:sp>
        <p:nvSpPr>
          <p:cNvPr id="47" name="Google Shape;47;g184b7ac5cb2_0_271"/>
          <p:cNvSpPr txBox="1"/>
          <p:nvPr>
            <p:ph type="title"/>
          </p:nvPr>
        </p:nvSpPr>
        <p:spPr>
          <a:xfrm>
            <a:off x="490250" y="651000"/>
            <a:ext cx="62271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8" name="Google Shape;48;g184b7ac5cb2_0_271"/>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g184b7ac5cb2_0_274"/>
          <p:cNvSpPr/>
          <p:nvPr/>
        </p:nvSpPr>
        <p:spPr>
          <a:xfrm flipH="1">
            <a:off x="0" y="0"/>
            <a:ext cx="4572000" cy="6858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184b7ac5cb2_0_274"/>
          <p:cNvSpPr/>
          <p:nvPr/>
        </p:nvSpPr>
        <p:spPr>
          <a:xfrm rot="5400000">
            <a:off x="1089325" y="3375050"/>
            <a:ext cx="68571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184b7ac5cb2_0_274"/>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53" name="Google Shape;53;g184b7ac5cb2_0_274"/>
          <p:cNvSpPr txBox="1"/>
          <p:nvPr>
            <p:ph idx="1" type="subTitle"/>
          </p:nvPr>
        </p:nvSpPr>
        <p:spPr>
          <a:xfrm>
            <a:off x="265500" y="3705956"/>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g184b7ac5cb2_0_274"/>
          <p:cNvSpPr txBox="1"/>
          <p:nvPr>
            <p:ph idx="2" type="body"/>
          </p:nvPr>
        </p:nvSpPr>
        <p:spPr>
          <a:xfrm>
            <a:off x="4939500" y="965600"/>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5" name="Google Shape;55;g184b7ac5cb2_0_274"/>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184b7ac5cb2_0_281"/>
          <p:cNvSpPr txBox="1"/>
          <p:nvPr/>
        </p:nvSpPr>
        <p:spPr>
          <a:xfrm flipH="1" rot="10800000">
            <a:off x="0" y="-100"/>
            <a:ext cx="9144000" cy="626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184b7ac5cb2_0_281"/>
          <p:cNvSpPr/>
          <p:nvPr/>
        </p:nvSpPr>
        <p:spPr>
          <a:xfrm flipH="1" rot="10800000">
            <a:off x="0" y="6163733"/>
            <a:ext cx="9144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g184b7ac5cb2_0_281"/>
          <p:cNvSpPr txBox="1"/>
          <p:nvPr>
            <p:ph idx="1" type="body"/>
          </p:nvPr>
        </p:nvSpPr>
        <p:spPr>
          <a:xfrm>
            <a:off x="57150" y="6262433"/>
            <a:ext cx="8382000" cy="595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60" name="Google Shape;60;g184b7ac5cb2_0_281"/>
          <p:cNvSpPr txBox="1"/>
          <p:nvPr>
            <p:ph idx="12" type="sldNum"/>
          </p:nvPr>
        </p:nvSpPr>
        <p:spPr>
          <a:xfrm>
            <a:off x="8523541" y="6260831"/>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9" name="Shape 9"/>
        <p:cNvGrpSpPr/>
        <p:nvPr/>
      </p:nvGrpSpPr>
      <p:grpSpPr>
        <a:xfrm>
          <a:off x="0" y="0"/>
          <a:ext cx="0" cy="0"/>
          <a:chOff x="0" y="0"/>
          <a:chExt cx="0" cy="0"/>
        </a:xfrm>
      </p:grpSpPr>
      <p:sp>
        <p:nvSpPr>
          <p:cNvPr id="10" name="Google Shape;10;g184b7ac5cb2_0_234"/>
          <p:cNvSpPr txBox="1"/>
          <p:nvPr>
            <p:ph type="title"/>
          </p:nvPr>
        </p:nvSpPr>
        <p:spPr>
          <a:xfrm>
            <a:off x="471900" y="984967"/>
            <a:ext cx="8222100" cy="10236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11" name="Google Shape;11;g184b7ac5cb2_0_234"/>
          <p:cNvSpPr txBox="1"/>
          <p:nvPr>
            <p:ph idx="1" type="body"/>
          </p:nvPr>
        </p:nvSpPr>
        <p:spPr>
          <a:xfrm>
            <a:off x="471900" y="2558767"/>
            <a:ext cx="8222100" cy="36135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12" name="Google Shape;12;g184b7ac5cb2_0_234"/>
          <p:cNvSpPr txBox="1"/>
          <p:nvPr>
            <p:ph idx="12" type="sldNum"/>
          </p:nvPr>
        </p:nvSpPr>
        <p:spPr>
          <a:xfrm>
            <a:off x="8523541" y="6260831"/>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8.gif"/><Relationship Id="rId4" Type="http://schemas.openxmlformats.org/officeDocument/2006/relationships/hyperlink" Target="mailto:cdapraba@bdu.ac.in" TargetMode="External"/><Relationship Id="rId5" Type="http://schemas.openxmlformats.org/officeDocument/2006/relationships/image" Target="../media/image1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making-prsp-inclusive.org/index.php?eID=tx_cms_showpic&amp;file=uploads/pics/5c-4_Linkage.jpg&amp;md5=5fea824d8c78574fc0b41f59e991dc7dc2bb3b06&amp;parameters%5b0%5d=YTo0OntzOjU6IndpZHRoIjtzOjQ6IjgwMG0iO3M6NjoiaGVpZ2h0IjtzOjQ6IjYw&amp;parameters%5b1%5d=MG0iO3M6NzoiYm9keVRhZyI7czo0MToiPGJvZHkgc3R5bGU9Im1hcmdpbjowOyBi&amp;parameters%5b2%5d=YWNrZ3JvdW5kOiNmZmY7Ij4iO3M6NDoid3JhcCI7czozNzoiPGEgaHJlZj0iamF2&amp;parameters%5b3%5d=YXNjcmlwdDpjbG9zZSgpOyI+IHwgPC9hPiI7fQ=="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11.jpg"/><Relationship Id="rId5" Type="http://schemas.openxmlformats.org/officeDocument/2006/relationships/image" Target="../media/image10.jpg"/><Relationship Id="rId6"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2.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3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3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3.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7.xml"/><Relationship Id="rId3" Type="http://schemas.openxmlformats.org/officeDocument/2006/relationships/image" Target="../media/image36.jpg"/><Relationship Id="rId4" Type="http://schemas.openxmlformats.org/officeDocument/2006/relationships/image" Target="../media/image29.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8.xml"/><Relationship Id="rId3" Type="http://schemas.openxmlformats.org/officeDocument/2006/relationships/image" Target="../media/image28.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9.xml"/><Relationship Id="rId3" Type="http://schemas.openxmlformats.org/officeDocument/2006/relationships/image" Target="../media/image4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2.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0.xml"/><Relationship Id="rId3" Type="http://schemas.openxmlformats.org/officeDocument/2006/relationships/image" Target="../media/image33.png"/><Relationship Id="rId4" Type="http://schemas.openxmlformats.org/officeDocument/2006/relationships/image" Target="../media/image4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7.xml"/><Relationship Id="rId3" Type="http://schemas.openxmlformats.org/officeDocument/2006/relationships/image" Target="../media/image43.gi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8.xml"/><Relationship Id="rId3" Type="http://schemas.openxmlformats.org/officeDocument/2006/relationships/image" Target="../media/image42.png"/><Relationship Id="rId4" Type="http://schemas.openxmlformats.org/officeDocument/2006/relationships/image" Target="../media/image45.gif"/><Relationship Id="rId5" Type="http://schemas.openxmlformats.org/officeDocument/2006/relationships/image" Target="../media/image4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
          <p:cNvSpPr txBox="1"/>
          <p:nvPr>
            <p:ph type="title"/>
          </p:nvPr>
        </p:nvSpPr>
        <p:spPr>
          <a:xfrm>
            <a:off x="0" y="0"/>
            <a:ext cx="9144000" cy="1068020"/>
          </a:xfrm>
          <a:prstGeom prst="rect">
            <a:avLst/>
          </a:prstGeom>
          <a:gradFill>
            <a:gsLst>
              <a:gs pos="0">
                <a:srgbClr val="B58E8F"/>
              </a:gs>
              <a:gs pos="50000">
                <a:srgbClr val="AF7D7F"/>
              </a:gs>
              <a:gs pos="100000">
                <a:srgbClr val="946668"/>
              </a:gs>
            </a:gsLst>
            <a:path path="circle">
              <a:fillToRect b="50%" l="50%" r="50%" t="50%"/>
            </a:path>
            <a:tileRect/>
          </a:gradFill>
          <a:ln>
            <a:noFill/>
          </a:ln>
          <a:effectLst>
            <a:outerShdw blurRad="57150" rotWithShape="0" algn="ctr" dir="5400000" dist="25400">
              <a:srgbClr val="000000">
                <a:alpha val="20000"/>
              </a:srgbClr>
            </a:outerShdw>
          </a:effectLst>
        </p:spPr>
        <p:txBody>
          <a:bodyPr anchorCtr="0" anchor="t" bIns="45675" lIns="91425" spcFirstLastPara="1" rIns="91425" wrap="square" tIns="45675">
            <a:noAutofit/>
          </a:bodyPr>
          <a:lstStyle/>
          <a:p>
            <a:pPr indent="0" lvl="0" marL="0" rtl="0" algn="ctr">
              <a:lnSpc>
                <a:spcPct val="99000"/>
              </a:lnSpc>
              <a:spcBef>
                <a:spcPts val="0"/>
              </a:spcBef>
              <a:spcAft>
                <a:spcPts val="0"/>
              </a:spcAft>
              <a:buClr>
                <a:schemeClr val="lt1"/>
              </a:buClr>
              <a:buSzPts val="6000"/>
              <a:buFont typeface="Century Schoolbook"/>
              <a:buNone/>
            </a:pPr>
            <a:r>
              <a:rPr lang="en-US" sz="6000">
                <a:solidFill>
                  <a:srgbClr val="003300"/>
                </a:solidFill>
              </a:rPr>
              <a:t>Reforms in </a:t>
            </a:r>
            <a:r>
              <a:rPr lang="en-US" sz="6000">
                <a:solidFill>
                  <a:srgbClr val="003300"/>
                </a:solidFill>
                <a:latin typeface="Calibri"/>
                <a:ea typeface="Calibri"/>
                <a:cs typeface="Calibri"/>
                <a:sym typeface="Calibri"/>
              </a:rPr>
              <a:t> Inclusi</a:t>
            </a:r>
            <a:r>
              <a:rPr lang="en-US" sz="6000">
                <a:solidFill>
                  <a:srgbClr val="003300"/>
                </a:solidFill>
              </a:rPr>
              <a:t>ve Education</a:t>
            </a:r>
            <a:br>
              <a:rPr lang="en-US" sz="6000">
                <a:solidFill>
                  <a:schemeClr val="lt1"/>
                </a:solidFill>
                <a:latin typeface="Calibri"/>
                <a:ea typeface="Calibri"/>
                <a:cs typeface="Calibri"/>
                <a:sym typeface="Calibri"/>
              </a:rPr>
            </a:br>
            <a:endParaRPr sz="6000"/>
          </a:p>
        </p:txBody>
      </p:sp>
      <p:pic>
        <p:nvPicPr>
          <p:cNvPr descr="Anim_SpecialNeeds-5aa921793418c60036d1204c.gif" id="99" name="Google Shape;99;p1"/>
          <p:cNvPicPr preferRelativeResize="0"/>
          <p:nvPr>
            <p:ph idx="1" type="body"/>
          </p:nvPr>
        </p:nvPicPr>
        <p:blipFill rotWithShape="1">
          <a:blip r:embed="rId3">
            <a:alphaModFix/>
          </a:blip>
          <a:srcRect b="0" l="0" r="0" t="0"/>
          <a:stretch/>
        </p:blipFill>
        <p:spPr>
          <a:xfrm>
            <a:off x="1524000" y="1790220"/>
            <a:ext cx="7620000" cy="4286400"/>
          </a:xfrm>
          <a:prstGeom prst="rect">
            <a:avLst/>
          </a:prstGeom>
          <a:noFill/>
          <a:ln>
            <a:noFill/>
          </a:ln>
        </p:spPr>
      </p:pic>
      <p:sp>
        <p:nvSpPr>
          <p:cNvPr id="100" name="Google Shape;100;p1"/>
          <p:cNvSpPr/>
          <p:nvPr/>
        </p:nvSpPr>
        <p:spPr>
          <a:xfrm>
            <a:off x="4572000" y="4495800"/>
            <a:ext cx="4572000" cy="193675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660000"/>
                </a:solidFill>
                <a:latin typeface="Calibri"/>
                <a:ea typeface="Calibri"/>
                <a:cs typeface="Calibri"/>
                <a:sym typeface="Calibri"/>
              </a:rPr>
              <a:t>Dr.M.Prabavathy</a:t>
            </a:r>
            <a:endParaRPr b="1" i="0" sz="2000" u="none" cap="none" strike="noStrike">
              <a:solidFill>
                <a:srgbClr val="66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660000"/>
                </a:solidFill>
                <a:latin typeface="Calibri"/>
                <a:ea typeface="Calibri"/>
                <a:cs typeface="Calibri"/>
                <a:sym typeface="Calibri"/>
              </a:rPr>
              <a:t>Director i/c</a:t>
            </a:r>
            <a:endParaRPr b="1" i="0" sz="2000" u="none" cap="none" strike="noStrike">
              <a:solidFill>
                <a:srgbClr val="66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660000"/>
                </a:solidFill>
                <a:latin typeface="Calibri"/>
                <a:ea typeface="Calibri"/>
                <a:cs typeface="Calibri"/>
                <a:sym typeface="Calibri"/>
              </a:rPr>
              <a:t>Centre for Differently Abled Persons</a:t>
            </a:r>
            <a:endParaRPr>
              <a:solidFill>
                <a:srgbClr val="660000"/>
              </a:solidFill>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660000"/>
                </a:solidFill>
                <a:latin typeface="Calibri"/>
                <a:ea typeface="Calibri"/>
                <a:cs typeface="Calibri"/>
                <a:sym typeface="Calibri"/>
              </a:rPr>
              <a:t>Bharathidasan University</a:t>
            </a:r>
            <a:endParaRPr>
              <a:solidFill>
                <a:srgbClr val="660000"/>
              </a:solidFill>
            </a:endParaRPr>
          </a:p>
          <a:p>
            <a:pPr indent="0" lvl="0" marL="0" marR="0" rtl="0" algn="ctr">
              <a:lnSpc>
                <a:spcPct val="100000"/>
              </a:lnSpc>
              <a:spcBef>
                <a:spcPts val="0"/>
              </a:spcBef>
              <a:spcAft>
                <a:spcPts val="0"/>
              </a:spcAft>
              <a:buClr>
                <a:srgbClr val="000000"/>
              </a:buClr>
              <a:buSzPts val="2000"/>
              <a:buFont typeface="Arial"/>
              <a:buNone/>
            </a:pPr>
            <a:r>
              <a:rPr b="1" i="0" lang="en-US" sz="2000" u="sng" cap="none" strike="noStrike">
                <a:solidFill>
                  <a:srgbClr val="660000"/>
                </a:solidFill>
                <a:latin typeface="Calibri"/>
                <a:ea typeface="Calibri"/>
                <a:cs typeface="Calibri"/>
                <a:sym typeface="Calibri"/>
                <a:hlinkClick r:id="rId4">
                  <a:extLst>
                    <a:ext uri="{A12FA001-AC4F-418D-AE19-62706E023703}">
                      <ahyp:hlinkClr val="tx"/>
                    </a:ext>
                  </a:extLst>
                </a:hlinkClick>
              </a:rPr>
              <a:t>cdapraba@bdu.ac.in</a:t>
            </a:r>
            <a:endParaRPr b="1" i="0" sz="2000" u="none" cap="none" strike="noStrike">
              <a:solidFill>
                <a:srgbClr val="66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660000"/>
                </a:solidFill>
                <a:latin typeface="Calibri"/>
                <a:ea typeface="Calibri"/>
                <a:cs typeface="Calibri"/>
                <a:sym typeface="Calibri"/>
              </a:rPr>
              <a:t>7200004044</a:t>
            </a:r>
            <a:endParaRPr b="0" i="0" sz="2000" u="none" cap="none" strike="noStrike">
              <a:solidFill>
                <a:srgbClr val="660000"/>
              </a:solidFill>
              <a:latin typeface="Calibri"/>
              <a:ea typeface="Calibri"/>
              <a:cs typeface="Calibri"/>
              <a:sym typeface="Calibri"/>
            </a:endParaRPr>
          </a:p>
        </p:txBody>
      </p:sp>
      <p:pic>
        <p:nvPicPr>
          <p:cNvPr descr="tumblr_98334fa4ed6bee3af2ca50c30323288f_5cadc5ea_400.gif" id="101" name="Google Shape;101;p1"/>
          <p:cNvPicPr preferRelativeResize="0"/>
          <p:nvPr/>
        </p:nvPicPr>
        <p:blipFill rotWithShape="1">
          <a:blip r:embed="rId5">
            <a:alphaModFix/>
          </a:blip>
          <a:srcRect b="0" l="0" r="0" t="0"/>
          <a:stretch/>
        </p:blipFill>
        <p:spPr>
          <a:xfrm>
            <a:off x="0" y="4686300"/>
            <a:ext cx="3724275" cy="2171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type="title"/>
          </p:nvPr>
        </p:nvSpPr>
        <p:spPr>
          <a:xfrm>
            <a:off x="457200" y="0"/>
            <a:ext cx="8229600" cy="609600"/>
          </a:xfrm>
          <a:prstGeom prst="rect">
            <a:avLst/>
          </a:prstGeom>
          <a:noFill/>
          <a:ln>
            <a:noFill/>
          </a:ln>
        </p:spPr>
        <p:txBody>
          <a:bodyPr anchorCtr="0" anchor="t" bIns="45675" lIns="91425" spcFirstLastPara="1" rIns="91425" wrap="square" tIns="45675">
            <a:normAutofit fontScale="90000"/>
          </a:bodyPr>
          <a:lstStyle/>
          <a:p>
            <a:pPr indent="0" lvl="0" marL="0" rtl="0" algn="ctr">
              <a:lnSpc>
                <a:spcPct val="99000"/>
              </a:lnSpc>
              <a:spcBef>
                <a:spcPts val="0"/>
              </a:spcBef>
              <a:spcAft>
                <a:spcPts val="0"/>
              </a:spcAft>
              <a:buClr>
                <a:srgbClr val="464B56"/>
              </a:buClr>
              <a:buSzPct val="111083"/>
              <a:buFont typeface="Century Schoolbook"/>
              <a:buNone/>
            </a:pPr>
            <a:r>
              <a:rPr b="1" lang="en-US" sz="3959"/>
              <a:t>Disability Models</a:t>
            </a:r>
            <a:r>
              <a:rPr lang="en-US" sz="3959"/>
              <a:t>	</a:t>
            </a:r>
            <a:endParaRPr/>
          </a:p>
        </p:txBody>
      </p:sp>
      <p:sp>
        <p:nvSpPr>
          <p:cNvPr id="175" name="Google Shape;175;p10"/>
          <p:cNvSpPr txBox="1"/>
          <p:nvPr>
            <p:ph idx="1" type="body"/>
          </p:nvPr>
        </p:nvSpPr>
        <p:spPr>
          <a:xfrm>
            <a:off x="0" y="685800"/>
            <a:ext cx="8686800" cy="5486400"/>
          </a:xfrm>
          <a:prstGeom prst="rect">
            <a:avLst/>
          </a:prstGeom>
          <a:noFill/>
          <a:ln>
            <a:noFill/>
          </a:ln>
        </p:spPr>
        <p:txBody>
          <a:bodyPr anchorCtr="0" anchor="t" bIns="45675" lIns="91425" spcFirstLastPara="1" rIns="91425" wrap="square" tIns="45675">
            <a:normAutofit lnSpcReduction="20000"/>
          </a:bodyPr>
          <a:lstStyle/>
          <a:p>
            <a:pPr indent="-320040" lvl="0" marL="320040" rtl="0" algn="l">
              <a:lnSpc>
                <a:spcPct val="91000"/>
              </a:lnSpc>
              <a:spcBef>
                <a:spcPts val="0"/>
              </a:spcBef>
              <a:spcAft>
                <a:spcPts val="0"/>
              </a:spcAft>
              <a:buClr>
                <a:srgbClr val="FF0000"/>
              </a:buClr>
              <a:buSzPts val="2680"/>
              <a:buChar char="–"/>
            </a:pPr>
            <a:r>
              <a:rPr b="1" lang="en-US" sz="2680">
                <a:solidFill>
                  <a:srgbClr val="FF0000"/>
                </a:solidFill>
              </a:rPr>
              <a:t>Biomedical/Rehabilitation Model</a:t>
            </a:r>
            <a:endParaRPr/>
          </a:p>
          <a:p>
            <a:pPr indent="-320040" lvl="1" marL="640080" rtl="0" algn="l">
              <a:lnSpc>
                <a:spcPct val="91000"/>
              </a:lnSpc>
              <a:spcBef>
                <a:spcPts val="930"/>
              </a:spcBef>
              <a:spcAft>
                <a:spcPts val="0"/>
              </a:spcAft>
              <a:buClr>
                <a:srgbClr val="464B56"/>
              </a:buClr>
              <a:buSzPts val="2680"/>
              <a:buChar char="–"/>
            </a:pPr>
            <a:r>
              <a:rPr lang="en-US" sz="2680"/>
              <a:t>Disability viewed as a problem to be fixed</a:t>
            </a:r>
            <a:endParaRPr/>
          </a:p>
          <a:p>
            <a:pPr indent="-320040" lvl="1" marL="640080" rtl="0" algn="l">
              <a:lnSpc>
                <a:spcPct val="91000"/>
              </a:lnSpc>
              <a:spcBef>
                <a:spcPts val="930"/>
              </a:spcBef>
              <a:spcAft>
                <a:spcPts val="0"/>
              </a:spcAft>
              <a:buClr>
                <a:srgbClr val="464B56"/>
              </a:buClr>
              <a:buSzPts val="2680"/>
              <a:buChar char="–"/>
            </a:pPr>
            <a:r>
              <a:rPr lang="en-US" sz="2680"/>
              <a:t>Society has no responsibility to accommodate</a:t>
            </a:r>
            <a:endParaRPr/>
          </a:p>
          <a:p>
            <a:pPr indent="-320040" lvl="1" marL="640080" rtl="0" algn="l">
              <a:lnSpc>
                <a:spcPct val="91000"/>
              </a:lnSpc>
              <a:spcBef>
                <a:spcPts val="930"/>
              </a:spcBef>
              <a:spcAft>
                <a:spcPts val="0"/>
              </a:spcAft>
              <a:buClr>
                <a:srgbClr val="464B56"/>
              </a:buClr>
              <a:buSzPts val="2680"/>
              <a:buNone/>
            </a:pPr>
            <a:r>
              <a:t/>
            </a:r>
            <a:endParaRPr sz="2680"/>
          </a:p>
          <a:p>
            <a:pPr indent="-320040" lvl="0" marL="320040" rtl="0" algn="l">
              <a:lnSpc>
                <a:spcPct val="91000"/>
              </a:lnSpc>
              <a:spcBef>
                <a:spcPts val="930"/>
              </a:spcBef>
              <a:spcAft>
                <a:spcPts val="0"/>
              </a:spcAft>
              <a:buClr>
                <a:srgbClr val="FF0000"/>
              </a:buClr>
              <a:buSzPts val="2680"/>
              <a:buChar char="–"/>
            </a:pPr>
            <a:r>
              <a:rPr b="1" lang="en-US" sz="2680">
                <a:solidFill>
                  <a:srgbClr val="FF0000"/>
                </a:solidFill>
              </a:rPr>
              <a:t>Environmental/Social Model</a:t>
            </a:r>
            <a:endParaRPr/>
          </a:p>
          <a:p>
            <a:pPr indent="-320040" lvl="1" marL="640080" rtl="0" algn="l">
              <a:lnSpc>
                <a:spcPct val="91000"/>
              </a:lnSpc>
              <a:spcBef>
                <a:spcPts val="930"/>
              </a:spcBef>
              <a:spcAft>
                <a:spcPts val="0"/>
              </a:spcAft>
              <a:buClr>
                <a:srgbClr val="464B56"/>
              </a:buClr>
              <a:buSzPts val="2680"/>
              <a:buChar char="–"/>
            </a:pPr>
            <a:r>
              <a:rPr lang="en-US" sz="2680"/>
              <a:t>Disability caused/increased by environment</a:t>
            </a:r>
            <a:endParaRPr/>
          </a:p>
          <a:p>
            <a:pPr indent="-320040" lvl="1" marL="640080" rtl="0" algn="l">
              <a:lnSpc>
                <a:spcPct val="91000"/>
              </a:lnSpc>
              <a:spcBef>
                <a:spcPts val="930"/>
              </a:spcBef>
              <a:spcAft>
                <a:spcPts val="0"/>
              </a:spcAft>
              <a:buClr>
                <a:srgbClr val="464B56"/>
              </a:buClr>
              <a:buSzPts val="2680"/>
              <a:buChar char="–"/>
            </a:pPr>
            <a:r>
              <a:rPr lang="en-US" sz="2680"/>
              <a:t>Society/Culture creates limitations</a:t>
            </a:r>
            <a:endParaRPr/>
          </a:p>
          <a:p>
            <a:pPr indent="-320040" lvl="1" marL="640080" rtl="0" algn="l">
              <a:lnSpc>
                <a:spcPct val="91000"/>
              </a:lnSpc>
              <a:spcBef>
                <a:spcPts val="930"/>
              </a:spcBef>
              <a:spcAft>
                <a:spcPts val="0"/>
              </a:spcAft>
              <a:buClr>
                <a:srgbClr val="464B56"/>
              </a:buClr>
              <a:buSzPts val="2680"/>
              <a:buNone/>
            </a:pPr>
            <a:r>
              <a:t/>
            </a:r>
            <a:endParaRPr sz="2680"/>
          </a:p>
          <a:p>
            <a:pPr indent="-320040" lvl="0" marL="320040" rtl="0" algn="l">
              <a:lnSpc>
                <a:spcPct val="91000"/>
              </a:lnSpc>
              <a:spcBef>
                <a:spcPts val="930"/>
              </a:spcBef>
              <a:spcAft>
                <a:spcPts val="0"/>
              </a:spcAft>
              <a:buClr>
                <a:srgbClr val="FF0000"/>
              </a:buClr>
              <a:buSzPts val="2680"/>
              <a:buChar char="–"/>
            </a:pPr>
            <a:r>
              <a:rPr b="1" lang="en-US" sz="2680">
                <a:solidFill>
                  <a:srgbClr val="FF0000"/>
                </a:solidFill>
              </a:rPr>
              <a:t>Minority/Human Variation Model</a:t>
            </a:r>
            <a:endParaRPr/>
          </a:p>
          <a:p>
            <a:pPr indent="-320040" lvl="1" marL="640080" rtl="0" algn="l">
              <a:lnSpc>
                <a:spcPct val="91000"/>
              </a:lnSpc>
              <a:spcBef>
                <a:spcPts val="930"/>
              </a:spcBef>
              <a:spcAft>
                <a:spcPts val="0"/>
              </a:spcAft>
              <a:buClr>
                <a:srgbClr val="464B56"/>
              </a:buClr>
              <a:buSzPts val="2680"/>
              <a:buChar char="–"/>
            </a:pPr>
            <a:r>
              <a:rPr lang="en-US" sz="2680"/>
              <a:t>Disability viewed as difference without judgment value</a:t>
            </a:r>
            <a:endParaRPr/>
          </a:p>
          <a:p>
            <a:pPr indent="-320040" lvl="1" marL="640080" rtl="0" algn="l">
              <a:lnSpc>
                <a:spcPct val="91000"/>
              </a:lnSpc>
              <a:spcBef>
                <a:spcPts val="930"/>
              </a:spcBef>
              <a:spcAft>
                <a:spcPts val="0"/>
              </a:spcAft>
              <a:buClr>
                <a:srgbClr val="464B56"/>
              </a:buClr>
              <a:buSzPts val="2680"/>
              <a:buChar char="–"/>
            </a:pPr>
            <a:r>
              <a:rPr lang="en-US" sz="2680"/>
              <a:t>Society accommodates differences</a:t>
            </a:r>
            <a:endParaRPr/>
          </a:p>
          <a:p>
            <a:pPr indent="-269240" lvl="0" marL="320040" rtl="0" algn="l">
              <a:lnSpc>
                <a:spcPct val="91000"/>
              </a:lnSpc>
              <a:spcBef>
                <a:spcPts val="930"/>
              </a:spcBef>
              <a:spcAft>
                <a:spcPts val="0"/>
              </a:spcAft>
              <a:buClr>
                <a:srgbClr val="464B56"/>
              </a:buClr>
              <a:buSzPts val="800"/>
              <a:buNone/>
            </a:pPr>
            <a:r>
              <a:t/>
            </a:r>
            <a:endParaRPr sz="800"/>
          </a:p>
          <a:p>
            <a:pPr indent="-269240" lvl="0" marL="320040" rtl="0" algn="l">
              <a:lnSpc>
                <a:spcPct val="91000"/>
              </a:lnSpc>
              <a:spcBef>
                <a:spcPts val="930"/>
              </a:spcBef>
              <a:spcAft>
                <a:spcPts val="0"/>
              </a:spcAft>
              <a:buClr>
                <a:srgbClr val="464B56"/>
              </a:buClr>
              <a:buSzPts val="800"/>
              <a:buNone/>
            </a:pPr>
            <a:r>
              <a:t/>
            </a:r>
            <a:endParaRPr sz="800"/>
          </a:p>
        </p:txBody>
      </p:sp>
      <p:pic>
        <p:nvPicPr>
          <p:cNvPr descr="F:\My Documents\My Pictures\Cartoons and art\RBB Art\Modelo Social Novo.JPG" id="176" name="Google Shape;176;p10"/>
          <p:cNvPicPr preferRelativeResize="0"/>
          <p:nvPr/>
        </p:nvPicPr>
        <p:blipFill rotWithShape="1">
          <a:blip r:embed="rId3">
            <a:alphaModFix/>
          </a:blip>
          <a:srcRect b="0" l="0" r="0" t="0"/>
          <a:stretch/>
        </p:blipFill>
        <p:spPr>
          <a:xfrm>
            <a:off x="0" y="0"/>
            <a:ext cx="9306768"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20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2000"/>
                                        <p:tgtEl>
                                          <p:spTgt spid="1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Effect filter="fade" transition="in">
                                      <p:cBhvr>
                                        <p:cTn dur="2000"/>
                                        <p:tgtEl>
                                          <p:spTgt spid="1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Effect filter="fade" transition="in">
                                      <p:cBhvr>
                                        <p:cTn dur="2000"/>
                                        <p:tgtEl>
                                          <p:spTgt spid="1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animEffect filter="fade" transition="in">
                                      <p:cBhvr>
                                        <p:cTn dur="2000"/>
                                        <p:tgtEl>
                                          <p:spTgt spid="17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animEffect filter="fade" transition="in">
                                      <p:cBhvr>
                                        <p:cTn dur="2000"/>
                                        <p:tgtEl>
                                          <p:spTgt spid="17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6" st="6"/>
                                            </p:txEl>
                                          </p:spTgt>
                                        </p:tgtEl>
                                        <p:attrNameLst>
                                          <p:attrName>style.visibility</p:attrName>
                                        </p:attrNameLst>
                                      </p:cBhvr>
                                      <p:to>
                                        <p:strVal val="visible"/>
                                      </p:to>
                                    </p:set>
                                    <p:animEffect filter="fade" transition="in">
                                      <p:cBhvr>
                                        <p:cTn dur="2000"/>
                                        <p:tgtEl>
                                          <p:spTgt spid="17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7" st="7"/>
                                            </p:txEl>
                                          </p:spTgt>
                                        </p:tgtEl>
                                        <p:attrNameLst>
                                          <p:attrName>style.visibility</p:attrName>
                                        </p:attrNameLst>
                                      </p:cBhvr>
                                      <p:to>
                                        <p:strVal val="visible"/>
                                      </p:to>
                                    </p:set>
                                    <p:animEffect filter="fade" transition="in">
                                      <p:cBhvr>
                                        <p:cTn dur="2000"/>
                                        <p:tgtEl>
                                          <p:spTgt spid="17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8" st="8"/>
                                            </p:txEl>
                                          </p:spTgt>
                                        </p:tgtEl>
                                        <p:attrNameLst>
                                          <p:attrName>style.visibility</p:attrName>
                                        </p:attrNameLst>
                                      </p:cBhvr>
                                      <p:to>
                                        <p:strVal val="visible"/>
                                      </p:to>
                                    </p:set>
                                    <p:animEffect filter="fade" transition="in">
                                      <p:cBhvr>
                                        <p:cTn dur="2000"/>
                                        <p:tgtEl>
                                          <p:spTgt spid="17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9" st="9"/>
                                            </p:txEl>
                                          </p:spTgt>
                                        </p:tgtEl>
                                        <p:attrNameLst>
                                          <p:attrName>style.visibility</p:attrName>
                                        </p:attrNameLst>
                                      </p:cBhvr>
                                      <p:to>
                                        <p:strVal val="visible"/>
                                      </p:to>
                                    </p:set>
                                    <p:animEffect filter="fade" transition="in">
                                      <p:cBhvr>
                                        <p:cTn dur="2000"/>
                                        <p:tgtEl>
                                          <p:spTgt spid="17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0" st="10"/>
                                            </p:txEl>
                                          </p:spTgt>
                                        </p:tgtEl>
                                        <p:attrNameLst>
                                          <p:attrName>style.visibility</p:attrName>
                                        </p:attrNameLst>
                                      </p:cBhvr>
                                      <p:to>
                                        <p:strVal val="visible"/>
                                      </p:to>
                                    </p:set>
                                    <p:animEffect filter="fade" transition="in">
                                      <p:cBhvr>
                                        <p:cTn dur="2000"/>
                                        <p:tgtEl>
                                          <p:spTgt spid="17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1" st="11"/>
                                            </p:txEl>
                                          </p:spTgt>
                                        </p:tgtEl>
                                        <p:attrNameLst>
                                          <p:attrName>style.visibility</p:attrName>
                                        </p:attrNameLst>
                                      </p:cBhvr>
                                      <p:to>
                                        <p:strVal val="visible"/>
                                      </p:to>
                                    </p:set>
                                    <p:animEffect filter="fade" transition="in">
                                      <p:cBhvr>
                                        <p:cTn dur="2000"/>
                                        <p:tgtEl>
                                          <p:spTgt spid="17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2" st="12"/>
                                            </p:txEl>
                                          </p:spTgt>
                                        </p:tgtEl>
                                        <p:attrNameLst>
                                          <p:attrName>style.visibility</p:attrName>
                                        </p:attrNameLst>
                                      </p:cBhvr>
                                      <p:to>
                                        <p:strVal val="visible"/>
                                      </p:to>
                                    </p:set>
                                    <p:animEffect filter="fade" transition="in">
                                      <p:cBhvr>
                                        <p:cTn dur="2000"/>
                                        <p:tgtEl>
                                          <p:spTgt spid="175">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type="title"/>
          </p:nvPr>
        </p:nvSpPr>
        <p:spPr>
          <a:xfrm>
            <a:off x="1908473" y="152400"/>
            <a:ext cx="5183807" cy="576362"/>
          </a:xfrm>
          <a:prstGeom prst="rect">
            <a:avLst/>
          </a:prstGeom>
          <a:solidFill>
            <a:srgbClr val="0070C0"/>
          </a:solidFill>
          <a:ln cap="flat" cmpd="sng" w="9525">
            <a:solidFill>
              <a:srgbClr val="A50021"/>
            </a:solidFill>
            <a:prstDash val="solid"/>
            <a:round/>
            <a:headEnd len="sm" w="sm" type="none"/>
            <a:tailEnd len="sm" w="sm" type="none"/>
          </a:ln>
        </p:spPr>
        <p:txBody>
          <a:bodyPr anchorCtr="0" anchor="t" bIns="45675" lIns="91425" spcFirstLastPara="1" rIns="91425" wrap="square" tIns="45675">
            <a:normAutofit fontScale="90000"/>
          </a:bodyPr>
          <a:lstStyle/>
          <a:p>
            <a:pPr indent="0" lvl="0" marL="0" rtl="0" algn="l">
              <a:lnSpc>
                <a:spcPct val="99000"/>
              </a:lnSpc>
              <a:spcBef>
                <a:spcPts val="0"/>
              </a:spcBef>
              <a:spcAft>
                <a:spcPts val="0"/>
              </a:spcAft>
              <a:buClr>
                <a:schemeClr val="lt1"/>
              </a:buClr>
              <a:buSzPct val="111083"/>
              <a:buFont typeface="Century Schoolbook"/>
              <a:buNone/>
            </a:pPr>
            <a:r>
              <a:rPr b="1" lang="en-US" sz="3959">
                <a:solidFill>
                  <a:schemeClr val="lt1"/>
                </a:solidFill>
              </a:rPr>
              <a:t>Human Rights Model</a:t>
            </a:r>
            <a:endParaRPr b="1" sz="3959">
              <a:solidFill>
                <a:schemeClr val="lt1"/>
              </a:solidFill>
            </a:endParaRPr>
          </a:p>
        </p:txBody>
      </p:sp>
      <p:sp>
        <p:nvSpPr>
          <p:cNvPr id="183" name="Google Shape;183;p11"/>
          <p:cNvSpPr txBox="1"/>
          <p:nvPr>
            <p:ph idx="4294967295" type="body"/>
          </p:nvPr>
        </p:nvSpPr>
        <p:spPr>
          <a:xfrm>
            <a:off x="0" y="1676400"/>
            <a:ext cx="4392613" cy="4876800"/>
          </a:xfrm>
          <a:prstGeom prst="rect">
            <a:avLst/>
          </a:prstGeom>
          <a:solidFill>
            <a:srgbClr val="CCB5B6"/>
          </a:solidFill>
          <a:ln cap="flat" cmpd="sng" w="9525">
            <a:solidFill>
              <a:schemeClr val="accent4"/>
            </a:solidFill>
            <a:prstDash val="solid"/>
            <a:round/>
            <a:headEnd len="sm" w="sm" type="none"/>
            <a:tailEnd len="sm" w="sm" type="none"/>
          </a:ln>
        </p:spPr>
        <p:txBody>
          <a:bodyPr anchorCtr="0" anchor="t" bIns="45675" lIns="91425" spcFirstLastPara="1" rIns="91425" wrap="square" tIns="45675">
            <a:noAutofit/>
          </a:bodyPr>
          <a:lstStyle/>
          <a:p>
            <a:pPr indent="-320040" lvl="0" marL="320040" rtl="0" algn="l">
              <a:lnSpc>
                <a:spcPct val="95000"/>
              </a:lnSpc>
              <a:spcBef>
                <a:spcPts val="0"/>
              </a:spcBef>
              <a:spcAft>
                <a:spcPts val="0"/>
              </a:spcAft>
              <a:buClr>
                <a:srgbClr val="464B56"/>
              </a:buClr>
              <a:buSzPts val="2400"/>
              <a:buFont typeface="Noto Sans Symbols"/>
              <a:buChar char="●"/>
            </a:pPr>
            <a:r>
              <a:rPr lang="en-US" sz="2400">
                <a:solidFill>
                  <a:schemeClr val="dk1"/>
                </a:solidFill>
                <a:latin typeface="Calibri"/>
                <a:ea typeface="Calibri"/>
                <a:cs typeface="Calibri"/>
                <a:sym typeface="Calibri"/>
              </a:rPr>
              <a:t>Recognizes that disability is a </a:t>
            </a:r>
            <a:r>
              <a:rPr b="1" lang="en-US" sz="2400">
                <a:solidFill>
                  <a:schemeClr val="dk1"/>
                </a:solidFill>
                <a:latin typeface="Calibri"/>
                <a:ea typeface="Calibri"/>
                <a:cs typeface="Calibri"/>
                <a:sym typeface="Calibri"/>
              </a:rPr>
              <a:t>part of society</a:t>
            </a:r>
            <a:endParaRPr/>
          </a:p>
          <a:p>
            <a:pPr indent="-320040" lvl="0" marL="320040" rtl="0" algn="l">
              <a:lnSpc>
                <a:spcPct val="95000"/>
              </a:lnSpc>
              <a:spcBef>
                <a:spcPts val="930"/>
              </a:spcBef>
              <a:spcAft>
                <a:spcPts val="0"/>
              </a:spcAft>
              <a:buClr>
                <a:schemeClr val="dk1"/>
              </a:buClr>
              <a:buSzPts val="2400"/>
              <a:buFont typeface="Noto Sans Symbols"/>
              <a:buChar char="●"/>
            </a:pPr>
            <a:r>
              <a:rPr lang="en-US" sz="2400">
                <a:solidFill>
                  <a:schemeClr val="dk1"/>
                </a:solidFill>
                <a:latin typeface="Calibri"/>
                <a:ea typeface="Calibri"/>
                <a:cs typeface="Calibri"/>
                <a:sym typeface="Calibri"/>
              </a:rPr>
              <a:t>More comprehensive and global. Considers:</a:t>
            </a:r>
            <a:endParaRPr/>
          </a:p>
          <a:p>
            <a:pPr indent="0" lvl="0" marL="109220" rtl="0" algn="l">
              <a:lnSpc>
                <a:spcPct val="95000"/>
              </a:lnSpc>
              <a:spcBef>
                <a:spcPts val="930"/>
              </a:spcBef>
              <a:spcAft>
                <a:spcPts val="0"/>
              </a:spcAft>
              <a:buClr>
                <a:schemeClr val="dk1"/>
              </a:buClr>
              <a:buSzPts val="2400"/>
              <a:buFont typeface="Noto Sans Symbols"/>
              <a:buNone/>
            </a:pPr>
            <a:r>
              <a:rPr lang="en-US" sz="2400">
                <a:solidFill>
                  <a:schemeClr val="dk1"/>
                </a:solidFill>
                <a:latin typeface="Calibri"/>
                <a:ea typeface="Calibri"/>
                <a:cs typeface="Calibri"/>
                <a:sym typeface="Calibri"/>
              </a:rPr>
              <a:t>    - </a:t>
            </a:r>
            <a:r>
              <a:rPr b="1" lang="en-US" sz="2400">
                <a:solidFill>
                  <a:schemeClr val="dk1"/>
                </a:solidFill>
                <a:latin typeface="Calibri"/>
                <a:ea typeface="Calibri"/>
                <a:cs typeface="Calibri"/>
                <a:sym typeface="Calibri"/>
              </a:rPr>
              <a:t>Civil and political rights </a:t>
            </a:r>
            <a:r>
              <a:rPr lang="en-US" sz="2400">
                <a:solidFill>
                  <a:schemeClr val="dk1"/>
                </a:solidFill>
                <a:latin typeface="Calibri"/>
                <a:ea typeface="Calibri"/>
                <a:cs typeface="Calibri"/>
                <a:sym typeface="Calibri"/>
              </a:rPr>
              <a:t>(voting, freedom of expression )</a:t>
            </a:r>
            <a:endParaRPr/>
          </a:p>
          <a:p>
            <a:pPr indent="0" lvl="0" marL="109220" rtl="0" algn="l">
              <a:lnSpc>
                <a:spcPct val="95000"/>
              </a:lnSpc>
              <a:spcBef>
                <a:spcPts val="930"/>
              </a:spcBef>
              <a:spcAft>
                <a:spcPts val="0"/>
              </a:spcAft>
              <a:buClr>
                <a:schemeClr val="dk1"/>
              </a:buClr>
              <a:buSzPts val="2400"/>
              <a:buFont typeface="Noto Sans Symbols"/>
              <a:buNone/>
            </a:pPr>
            <a:r>
              <a:rPr lang="en-US" sz="2400">
                <a:solidFill>
                  <a:schemeClr val="dk1"/>
                </a:solidFill>
                <a:latin typeface="Calibri"/>
                <a:ea typeface="Calibri"/>
                <a:cs typeface="Calibri"/>
                <a:sym typeface="Calibri"/>
              </a:rPr>
              <a:t>    - Economic, social and cultural rights (health, education ...)</a:t>
            </a:r>
            <a:endParaRPr/>
          </a:p>
          <a:p>
            <a:pPr indent="0" lvl="0" marL="109220" rtl="0" algn="l">
              <a:lnSpc>
                <a:spcPct val="95000"/>
              </a:lnSpc>
              <a:spcBef>
                <a:spcPts val="930"/>
              </a:spcBef>
              <a:spcAft>
                <a:spcPts val="0"/>
              </a:spcAft>
              <a:buClr>
                <a:schemeClr val="dk1"/>
              </a:buClr>
              <a:buSzPts val="2400"/>
              <a:buFont typeface="Noto Sans Symbols"/>
              <a:buNone/>
            </a:pPr>
            <a:r>
              <a:rPr lang="en-US" sz="2400">
                <a:solidFill>
                  <a:schemeClr val="dk1"/>
                </a:solidFill>
                <a:latin typeface="Calibri"/>
                <a:ea typeface="Calibri"/>
                <a:cs typeface="Calibri"/>
                <a:sym typeface="Calibri"/>
              </a:rPr>
              <a:t>    - PwD and their families reclaim their place as </a:t>
            </a:r>
            <a:r>
              <a:rPr b="1" lang="en-US" sz="2400">
                <a:solidFill>
                  <a:srgbClr val="C00000"/>
                </a:solidFill>
                <a:latin typeface="Calibri"/>
                <a:ea typeface="Calibri"/>
                <a:cs typeface="Calibri"/>
                <a:sym typeface="Calibri"/>
              </a:rPr>
              <a:t>PERSONS</a:t>
            </a:r>
            <a:r>
              <a:rPr lang="en-US" sz="2400">
                <a:solidFill>
                  <a:schemeClr val="dk1"/>
                </a:solidFill>
                <a:latin typeface="Calibri"/>
                <a:ea typeface="Calibri"/>
                <a:cs typeface="Calibri"/>
                <a:sym typeface="Calibri"/>
              </a:rPr>
              <a:t>, with rights and duties.</a:t>
            </a:r>
            <a:endParaRPr sz="2800"/>
          </a:p>
          <a:p>
            <a:pPr indent="-167640" lvl="0" marL="320040" rtl="0" algn="l">
              <a:lnSpc>
                <a:spcPct val="95000"/>
              </a:lnSpc>
              <a:spcBef>
                <a:spcPts val="930"/>
              </a:spcBef>
              <a:spcAft>
                <a:spcPts val="0"/>
              </a:spcAft>
              <a:buClr>
                <a:schemeClr val="dk1"/>
              </a:buClr>
              <a:buSzPts val="2400"/>
              <a:buFont typeface="Noto Sans Symbols"/>
              <a:buNone/>
            </a:pPr>
            <a:r>
              <a:t/>
            </a:r>
            <a:endParaRPr sz="2400">
              <a:solidFill>
                <a:schemeClr val="hlink"/>
              </a:solidFill>
            </a:endParaRPr>
          </a:p>
        </p:txBody>
      </p:sp>
      <p:sp>
        <p:nvSpPr>
          <p:cNvPr id="184" name="Google Shape;184;p11"/>
          <p:cNvSpPr/>
          <p:nvPr/>
        </p:nvSpPr>
        <p:spPr>
          <a:xfrm>
            <a:off x="381000" y="838200"/>
            <a:ext cx="8458200" cy="503238"/>
          </a:xfrm>
          <a:prstGeom prst="rect">
            <a:avLst/>
          </a:prstGeom>
          <a:noFill/>
          <a:ln>
            <a:noFill/>
          </a:ln>
        </p:spPr>
        <p:txBody>
          <a:bodyPr anchorCtr="0" anchor="t" bIns="45675" lIns="91425" spcFirstLastPara="1" rIns="91425" wrap="square" tIns="45675">
            <a:noAutofit/>
          </a:bodyPr>
          <a:lstStyle/>
          <a:p>
            <a:pPr indent="0" lvl="0" marL="0" marR="0" rtl="0" algn="l">
              <a:lnSpc>
                <a:spcPct val="95000"/>
              </a:lnSpc>
              <a:spcBef>
                <a:spcPts val="0"/>
              </a:spcBef>
              <a:spcAft>
                <a:spcPts val="0"/>
              </a:spcAft>
              <a:buClr>
                <a:srgbClr val="000000"/>
              </a:buClr>
              <a:buSzPts val="2800"/>
              <a:buFont typeface="Arial"/>
              <a:buNone/>
            </a:pPr>
            <a:r>
              <a:rPr b="1" i="0" lang="en-US" sz="2800" u="none" cap="none" strike="noStrike">
                <a:solidFill>
                  <a:srgbClr val="C00000"/>
                </a:solidFill>
                <a:latin typeface="Century Schoolbook"/>
                <a:ea typeface="Century Schoolbook"/>
                <a:cs typeface="Century Schoolbook"/>
                <a:sym typeface="Century Schoolbook"/>
              </a:rPr>
              <a:t>The main issue is in society rather than in the individual</a:t>
            </a:r>
            <a:endParaRPr/>
          </a:p>
        </p:txBody>
      </p:sp>
      <p:sp>
        <p:nvSpPr>
          <p:cNvPr id="185" name="Google Shape;185;p11"/>
          <p:cNvSpPr/>
          <p:nvPr/>
        </p:nvSpPr>
        <p:spPr>
          <a:xfrm>
            <a:off x="4495800" y="5334000"/>
            <a:ext cx="4343400" cy="981075"/>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noAutofit/>
          </a:bodyPr>
          <a:lstStyle/>
          <a:p>
            <a:pPr indent="-342900" lvl="0" marL="342900" marR="0" rtl="0" algn="ctr">
              <a:lnSpc>
                <a:spcPct val="8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    Equal opportunities                  and full participation               in political and social life.</a:t>
            </a:r>
            <a:endParaRPr/>
          </a:p>
        </p:txBody>
      </p:sp>
      <p:pic>
        <p:nvPicPr>
          <p:cNvPr id="186" name="Google Shape;186;p11"/>
          <p:cNvPicPr preferRelativeResize="0"/>
          <p:nvPr/>
        </p:nvPicPr>
        <p:blipFill rotWithShape="1">
          <a:blip r:embed="rId3">
            <a:alphaModFix/>
          </a:blip>
          <a:srcRect b="0" l="0" r="0" t="0"/>
          <a:stretch/>
        </p:blipFill>
        <p:spPr>
          <a:xfrm>
            <a:off x="5278641" y="1471712"/>
            <a:ext cx="3207937" cy="37830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2"/>
          <p:cNvSpPr txBox="1"/>
          <p:nvPr/>
        </p:nvSpPr>
        <p:spPr>
          <a:xfrm>
            <a:off x="1295400" y="152400"/>
            <a:ext cx="6400800" cy="582295"/>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Poverty &amp; Disability</a:t>
            </a:r>
            <a:endParaRPr/>
          </a:p>
        </p:txBody>
      </p:sp>
      <p:pic>
        <p:nvPicPr>
          <p:cNvPr descr="H:\My Documents\Post Conflict\Fotos\Kids Cambodia foto Tim Grant.JPG" id="192" name="Google Shape;192;p12"/>
          <p:cNvPicPr preferRelativeResize="0"/>
          <p:nvPr/>
        </p:nvPicPr>
        <p:blipFill rotWithShape="1">
          <a:blip r:embed="rId3">
            <a:alphaModFix/>
          </a:blip>
          <a:srcRect b="0" l="0" r="0" t="0"/>
          <a:stretch/>
        </p:blipFill>
        <p:spPr>
          <a:xfrm>
            <a:off x="914400" y="2330450"/>
            <a:ext cx="7632700" cy="4495800"/>
          </a:xfrm>
          <a:prstGeom prst="rect">
            <a:avLst/>
          </a:prstGeom>
          <a:noFill/>
          <a:ln>
            <a:noFill/>
          </a:ln>
        </p:spPr>
      </p:pic>
      <p:sp>
        <p:nvSpPr>
          <p:cNvPr id="193" name="Google Shape;193;p12"/>
          <p:cNvSpPr txBox="1"/>
          <p:nvPr/>
        </p:nvSpPr>
        <p:spPr>
          <a:xfrm>
            <a:off x="0" y="838200"/>
            <a:ext cx="8534400" cy="181356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Narrow"/>
                <a:ea typeface="Arial Narrow"/>
                <a:cs typeface="Arial Narrow"/>
                <a:sym typeface="Arial Narrow"/>
              </a:rPr>
              <a:t>WHO estimate approximately 15 percent of world’s population has a disability. This translates into over</a:t>
            </a:r>
            <a:r>
              <a:rPr b="0" i="0" lang="en-US" sz="2800" u="none" cap="none" strike="noStrike">
                <a:solidFill>
                  <a:srgbClr val="FFCC00"/>
                </a:solidFill>
                <a:latin typeface="Arial Narrow"/>
                <a:ea typeface="Arial Narrow"/>
                <a:cs typeface="Arial Narrow"/>
                <a:sym typeface="Arial Narrow"/>
              </a:rPr>
              <a:t> </a:t>
            </a:r>
            <a:r>
              <a:rPr b="1" i="0" lang="en-US" sz="2800" u="none" cap="none" strike="noStrike">
                <a:solidFill>
                  <a:srgbClr val="A50021"/>
                </a:solidFill>
                <a:latin typeface="Arial Narrow"/>
                <a:ea typeface="Arial Narrow"/>
                <a:cs typeface="Arial Narrow"/>
                <a:sym typeface="Arial Narrow"/>
              </a:rPr>
              <a:t>a million people, at least </a:t>
            </a:r>
            <a:r>
              <a:rPr b="1" i="0" lang="en-US" sz="2800" u="sng" cap="none" strike="noStrike">
                <a:solidFill>
                  <a:srgbClr val="A50021"/>
                </a:solidFill>
                <a:latin typeface="Arial Narrow"/>
                <a:ea typeface="Arial Narrow"/>
                <a:cs typeface="Arial Narrow"/>
                <a:sym typeface="Arial Narrow"/>
              </a:rPr>
              <a:t>200 million being children with disabilities </a:t>
            </a:r>
            <a:r>
              <a:rPr b="1" i="0" lang="en-US" sz="2800" u="none" cap="none" strike="noStrike">
                <a:solidFill>
                  <a:srgbClr val="A50021"/>
                </a:solidFill>
                <a:latin typeface="Arial Narrow"/>
                <a:ea typeface="Arial Narrow"/>
                <a:cs typeface="Arial Narrow"/>
                <a:sym typeface="Arial Narrow"/>
              </a:rPr>
              <a:t>(CWD), 80% of them living in developing countries. </a:t>
            </a:r>
            <a:endParaRPr b="0" i="0" sz="2800" u="none" cap="none" strike="noStrike">
              <a:solidFill>
                <a:srgbClr val="FFCC00"/>
              </a:solidFill>
              <a:latin typeface="Arial Narrow"/>
              <a:ea typeface="Arial Narrow"/>
              <a:cs typeface="Arial Narrow"/>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This diagram illustrates the vicious circle of poverty and disability." id="198" name="Google Shape;198;p13">
            <a:hlinkClick r:id="rId3"/>
          </p:cNvPr>
          <p:cNvPicPr preferRelativeResize="0"/>
          <p:nvPr/>
        </p:nvPicPr>
        <p:blipFill rotWithShape="1">
          <a:blip r:embed="rId4">
            <a:alphaModFix/>
          </a:blip>
          <a:srcRect b="0" l="0" r="0" t="0"/>
          <a:stretch/>
        </p:blipFill>
        <p:spPr>
          <a:xfrm>
            <a:off x="1066800" y="609600"/>
            <a:ext cx="7162800" cy="5824538"/>
          </a:xfrm>
          <a:prstGeom prst="rect">
            <a:avLst/>
          </a:prstGeom>
          <a:solidFill>
            <a:srgbClr val="0070C0"/>
          </a:solidFill>
          <a:ln cap="flat" cmpd="sng" w="9525">
            <a:solidFill>
              <a:schemeClr val="lt1"/>
            </a:solidFill>
            <a:prstDash val="solid"/>
            <a:miter lim="800000"/>
            <a:headEnd len="sm" w="sm" type="none"/>
            <a:tailEnd len="sm" w="sm" type="none"/>
          </a:ln>
        </p:spPr>
      </p:pic>
      <p:sp>
        <p:nvSpPr>
          <p:cNvPr id="199" name="Google Shape;199;p13"/>
          <p:cNvSpPr/>
          <p:nvPr/>
        </p:nvSpPr>
        <p:spPr>
          <a:xfrm>
            <a:off x="0" y="6305550"/>
            <a:ext cx="9144000" cy="828675"/>
          </a:xfrm>
          <a:prstGeom prst="rect">
            <a:avLst/>
          </a:prstGeom>
          <a:solidFill>
            <a:srgbClr val="DEDEE2"/>
          </a:solidFill>
          <a:ln cap="flat" cmpd="sng" w="9525">
            <a:solidFill>
              <a:schemeClr val="lt1"/>
            </a:solidFill>
            <a:prstDash val="solid"/>
            <a:round/>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Narrow"/>
                <a:ea typeface="Arial Narrow"/>
                <a:cs typeface="Arial Narrow"/>
                <a:sym typeface="Arial Narrow"/>
              </a:rPr>
              <a:t>Poverty not only from </a:t>
            </a:r>
            <a:r>
              <a:rPr b="1" i="0" lang="en-US" sz="2400" u="none" cap="none" strike="noStrike">
                <a:solidFill>
                  <a:srgbClr val="A50021"/>
                </a:solidFill>
                <a:latin typeface="Arial Narrow"/>
                <a:ea typeface="Arial Narrow"/>
                <a:cs typeface="Arial Narrow"/>
                <a:sym typeface="Arial Narrow"/>
              </a:rPr>
              <a:t>economic perspective</a:t>
            </a:r>
            <a:r>
              <a:rPr b="0" i="0" lang="en-US" sz="2400" u="none" cap="none" strike="noStrike">
                <a:solidFill>
                  <a:schemeClr val="dk1"/>
                </a:solidFill>
                <a:latin typeface="Arial Narrow"/>
                <a:ea typeface="Arial Narrow"/>
                <a:cs typeface="Arial Narrow"/>
                <a:sym typeface="Arial Narrow"/>
              </a:rPr>
              <a:t>,                                                    but </a:t>
            </a:r>
            <a:r>
              <a:rPr b="1" i="0" lang="en-US" sz="2400" u="none" cap="none" strike="noStrike">
                <a:solidFill>
                  <a:srgbClr val="A50021"/>
                </a:solidFill>
                <a:latin typeface="Arial Narrow"/>
                <a:ea typeface="Arial Narrow"/>
                <a:cs typeface="Arial Narrow"/>
                <a:sym typeface="Arial Narrow"/>
              </a:rPr>
              <a:t>social exclusion and powerlessness</a:t>
            </a:r>
            <a:endParaRPr/>
          </a:p>
        </p:txBody>
      </p:sp>
      <p:sp>
        <p:nvSpPr>
          <p:cNvPr id="200" name="Google Shape;200;p13"/>
          <p:cNvSpPr txBox="1"/>
          <p:nvPr/>
        </p:nvSpPr>
        <p:spPr>
          <a:xfrm>
            <a:off x="914400" y="76200"/>
            <a:ext cx="7315200" cy="582295"/>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Narrow"/>
                <a:ea typeface="Arial Narrow"/>
                <a:cs typeface="Arial Narrow"/>
                <a:sym typeface="Arial Narrow"/>
              </a:rPr>
              <a:t>Vicious cycle between poverty and disability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14"/>
          <p:cNvPicPr preferRelativeResize="0"/>
          <p:nvPr/>
        </p:nvPicPr>
        <p:blipFill rotWithShape="1">
          <a:blip r:embed="rId3">
            <a:alphaModFix/>
          </a:blip>
          <a:srcRect b="0" l="0" r="0" t="0"/>
          <a:stretch/>
        </p:blipFill>
        <p:spPr>
          <a:xfrm>
            <a:off x="381000" y="457200"/>
            <a:ext cx="8302625" cy="6400800"/>
          </a:xfrm>
          <a:prstGeom prst="rect">
            <a:avLst/>
          </a:prstGeom>
          <a:noFill/>
          <a:ln>
            <a:noFill/>
          </a:ln>
        </p:spPr>
      </p:pic>
      <p:sp>
        <p:nvSpPr>
          <p:cNvPr id="206" name="Google Shape;206;p14"/>
          <p:cNvSpPr/>
          <p:nvPr/>
        </p:nvSpPr>
        <p:spPr>
          <a:xfrm>
            <a:off x="0" y="801688"/>
            <a:ext cx="9144000" cy="82867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A50021"/>
                </a:solidFill>
                <a:latin typeface="Arial Narrow"/>
                <a:ea typeface="Arial Narrow"/>
                <a:cs typeface="Arial Narrow"/>
                <a:sym typeface="Arial Narrow"/>
              </a:rPr>
              <a:t>About 80% of disabilities have causes associated to poverty.</a:t>
            </a:r>
            <a:r>
              <a:rPr b="1" i="0" lang="en-US" sz="2400" u="none" cap="none" strike="noStrike">
                <a:solidFill>
                  <a:srgbClr val="FFCC00"/>
                </a:solidFill>
                <a:latin typeface="Arial Narrow"/>
                <a:ea typeface="Arial Narrow"/>
                <a:cs typeface="Arial Narrow"/>
                <a:sym typeface="Arial Narrow"/>
              </a:rPr>
              <a:t>                     </a:t>
            </a:r>
            <a:r>
              <a:rPr b="0" i="0" lang="en-US" sz="2400" u="none" cap="none" strike="noStrike">
                <a:solidFill>
                  <a:schemeClr val="dk1"/>
                </a:solidFill>
                <a:latin typeface="Arial Narrow"/>
                <a:ea typeface="Arial Narrow"/>
                <a:cs typeface="Arial Narrow"/>
                <a:sym typeface="Arial Narrow"/>
              </a:rPr>
              <a:t>An estimated 130 million people globally acquired a disability due to malnutrition.  </a:t>
            </a:r>
            <a:endParaRPr/>
          </a:p>
        </p:txBody>
      </p:sp>
      <p:sp>
        <p:nvSpPr>
          <p:cNvPr id="207" name="Google Shape;207;p14"/>
          <p:cNvSpPr txBox="1"/>
          <p:nvPr/>
        </p:nvSpPr>
        <p:spPr>
          <a:xfrm>
            <a:off x="1295400" y="152400"/>
            <a:ext cx="6400800" cy="582295"/>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Causes of Impairments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5"/>
          <p:cNvSpPr txBox="1"/>
          <p:nvPr/>
        </p:nvSpPr>
        <p:spPr>
          <a:xfrm>
            <a:off x="228600" y="3014663"/>
            <a:ext cx="8686800" cy="224409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Interaction between persons with different                      levels of functioning                                                             and                                                                                            an environment that does not take those differences into consideration.</a:t>
            </a:r>
            <a:endParaRPr/>
          </a:p>
        </p:txBody>
      </p:sp>
      <p:sp>
        <p:nvSpPr>
          <p:cNvPr id="214" name="Google Shape;214;p15"/>
          <p:cNvSpPr txBox="1"/>
          <p:nvPr/>
        </p:nvSpPr>
        <p:spPr>
          <a:xfrm>
            <a:off x="304800" y="228600"/>
            <a:ext cx="1219200" cy="367030"/>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mo"/>
              <a:ea typeface="Arimo"/>
              <a:cs typeface="Arimo"/>
              <a:sym typeface="Arimo"/>
            </a:endParaRPr>
          </a:p>
        </p:txBody>
      </p:sp>
      <p:sp>
        <p:nvSpPr>
          <p:cNvPr id="215" name="Google Shape;215;p15"/>
          <p:cNvSpPr txBox="1"/>
          <p:nvPr/>
        </p:nvSpPr>
        <p:spPr>
          <a:xfrm>
            <a:off x="228600" y="304800"/>
            <a:ext cx="8686800" cy="520700"/>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HOW IS DISABILITY DEFINED AFTER THE CRPD?</a:t>
            </a:r>
            <a:endParaRPr/>
          </a:p>
        </p:txBody>
      </p:sp>
      <p:sp>
        <p:nvSpPr>
          <p:cNvPr id="216" name="Google Shape;216;p15"/>
          <p:cNvSpPr txBox="1"/>
          <p:nvPr/>
        </p:nvSpPr>
        <p:spPr>
          <a:xfrm>
            <a:off x="228600" y="5553075"/>
            <a:ext cx="8686800" cy="459105"/>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sng" cap="none" strike="noStrike">
                <a:solidFill>
                  <a:schemeClr val="lt1"/>
                </a:solidFill>
                <a:latin typeface="Verdana"/>
                <a:ea typeface="Verdana"/>
                <a:cs typeface="Verdana"/>
                <a:sym typeface="Verdana"/>
              </a:rPr>
              <a:t>Disability= Functioning limitation x Environment</a:t>
            </a:r>
            <a:endParaRPr/>
          </a:p>
        </p:txBody>
      </p:sp>
      <p:pic>
        <p:nvPicPr>
          <p:cNvPr descr="bonecos faixa" id="217" name="Google Shape;217;p15"/>
          <p:cNvPicPr preferRelativeResize="0"/>
          <p:nvPr/>
        </p:nvPicPr>
        <p:blipFill rotWithShape="1">
          <a:blip r:embed="rId3">
            <a:alphaModFix/>
          </a:blip>
          <a:srcRect b="0" l="0" r="0" t="0"/>
          <a:stretch/>
        </p:blipFill>
        <p:spPr>
          <a:xfrm>
            <a:off x="0" y="762000"/>
            <a:ext cx="9144000" cy="1825625"/>
          </a:xfrm>
          <a:prstGeom prst="rect">
            <a:avLst/>
          </a:prstGeom>
          <a:noFill/>
          <a:ln>
            <a:noFill/>
          </a:ln>
        </p:spPr>
      </p:pic>
      <p:sp>
        <p:nvSpPr>
          <p:cNvPr id="218" name="Google Shape;218;p15"/>
          <p:cNvSpPr/>
          <p:nvPr/>
        </p:nvSpPr>
        <p:spPr>
          <a:xfrm>
            <a:off x="609600" y="6030913"/>
            <a:ext cx="7772400" cy="367030"/>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Note: we are using </a:t>
            </a:r>
            <a:r>
              <a:rPr b="1" i="0" lang="en-US" sz="1800" u="none" cap="none" strike="noStrike">
                <a:solidFill>
                  <a:schemeClr val="dk1"/>
                </a:solidFill>
                <a:latin typeface="Calibri"/>
                <a:ea typeface="Calibri"/>
                <a:cs typeface="Calibri"/>
                <a:sym typeface="Calibri"/>
              </a:rPr>
              <a:t>“functioning limitation”</a:t>
            </a:r>
            <a:r>
              <a:rPr b="0" i="0" lang="en-US" sz="1800" u="none" cap="none" strike="noStrike">
                <a:solidFill>
                  <a:schemeClr val="dk1"/>
                </a:solidFill>
                <a:latin typeface="Calibri"/>
                <a:ea typeface="Calibri"/>
                <a:cs typeface="Calibri"/>
                <a:sym typeface="Calibri"/>
              </a:rPr>
              <a:t> as a synonym of </a:t>
            </a:r>
            <a:r>
              <a:rPr b="1" i="0" lang="en-US" sz="1800" u="none" cap="none" strike="noStrike">
                <a:solidFill>
                  <a:schemeClr val="dk1"/>
                </a:solidFill>
                <a:latin typeface="Calibri"/>
                <a:ea typeface="Calibri"/>
                <a:cs typeface="Calibri"/>
                <a:sym typeface="Calibri"/>
              </a:rPr>
              <a:t>“impairment”.</a:t>
            </a:r>
            <a:r>
              <a:rPr b="0" i="0" lang="en-US" sz="18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6"/>
          <p:cNvSpPr/>
          <p:nvPr/>
        </p:nvSpPr>
        <p:spPr>
          <a:xfrm>
            <a:off x="1143000" y="2438400"/>
            <a:ext cx="7086600" cy="2438400"/>
          </a:xfrm>
          <a:prstGeom prst="rect">
            <a:avLst/>
          </a:prstGeom>
          <a:solidFill>
            <a:srgbClr val="DEDEE2"/>
          </a:solidFill>
          <a:ln cap="flat" cmpd="sng" w="9525">
            <a:solidFill>
              <a:srgbClr val="A50021"/>
            </a:solidFill>
            <a:prstDash val="solid"/>
            <a:miter lim="800000"/>
            <a:headEnd len="sm" w="sm" type="none"/>
            <a:tailEnd len="sm" w="sm" type="none"/>
          </a:ln>
        </p:spPr>
        <p:txBody>
          <a:bodyPr anchorCtr="0" anchor="ctr" bIns="45675" lIns="91425" spcFirstLastPara="1" rIns="91425" wrap="square" tIns="4567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4" name="Google Shape;224;p16"/>
          <p:cNvSpPr txBox="1"/>
          <p:nvPr/>
        </p:nvSpPr>
        <p:spPr>
          <a:xfrm>
            <a:off x="304800" y="228600"/>
            <a:ext cx="1219200" cy="367030"/>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 name="Google Shape;225;p16"/>
          <p:cNvSpPr txBox="1"/>
          <p:nvPr/>
        </p:nvSpPr>
        <p:spPr>
          <a:xfrm>
            <a:off x="1066800" y="457200"/>
            <a:ext cx="7162800" cy="1075055"/>
          </a:xfrm>
          <a:prstGeom prst="rect">
            <a:avLst/>
          </a:prstGeom>
          <a:solidFill>
            <a:srgbClr val="0070C0"/>
          </a:solidFill>
          <a:ln cap="flat" cmpd="sng" w="2857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Environment Impact in the relation between disability and functioning</a:t>
            </a:r>
            <a:endParaRPr/>
          </a:p>
        </p:txBody>
      </p:sp>
      <p:sp>
        <p:nvSpPr>
          <p:cNvPr id="226" name="Google Shape;226;p16"/>
          <p:cNvSpPr/>
          <p:nvPr/>
        </p:nvSpPr>
        <p:spPr>
          <a:xfrm>
            <a:off x="2209800" y="2514600"/>
            <a:ext cx="5029200" cy="205994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A50021"/>
                </a:solidFill>
                <a:latin typeface="Arial"/>
                <a:ea typeface="Arial"/>
                <a:cs typeface="Arial"/>
                <a:sym typeface="Arial"/>
              </a:rPr>
              <a:t>FL 1</a:t>
            </a:r>
            <a:r>
              <a:rPr b="1" i="0" lang="en-US" sz="3200" u="none" cap="none" strike="noStrike">
                <a:solidFill>
                  <a:srgbClr val="CC3300"/>
                </a:solidFill>
                <a:latin typeface="Arial"/>
                <a:ea typeface="Arial"/>
                <a:cs typeface="Arial"/>
                <a:sym typeface="Arial"/>
              </a:rPr>
              <a:t> </a:t>
            </a:r>
            <a:r>
              <a:rPr b="1" i="0" lang="en-US" sz="3200" u="none" cap="none" strike="noStrike">
                <a:solidFill>
                  <a:srgbClr val="000000"/>
                </a:solidFill>
                <a:latin typeface="Arial"/>
                <a:ea typeface="Arial"/>
                <a:cs typeface="Arial"/>
                <a:sym typeface="Arial"/>
              </a:rPr>
              <a:t>x E </a:t>
            </a:r>
            <a:r>
              <a:rPr b="1" i="0" lang="en-US" sz="3200" u="none" cap="none" strike="noStrike">
                <a:solidFill>
                  <a:srgbClr val="A50021"/>
                </a:solidFill>
                <a:latin typeface="Arial"/>
                <a:ea typeface="Arial"/>
                <a:cs typeface="Arial"/>
                <a:sym typeface="Arial"/>
              </a:rPr>
              <a:t>0</a:t>
            </a:r>
            <a:r>
              <a:rPr b="1" i="0" lang="en-US" sz="3200" u="none" cap="none" strike="noStrike">
                <a:solidFill>
                  <a:srgbClr val="000000"/>
                </a:solidFill>
                <a:latin typeface="Arial"/>
                <a:ea typeface="Arial"/>
                <a:cs typeface="Arial"/>
                <a:sym typeface="Arial"/>
              </a:rPr>
              <a:t> =&gt; </a:t>
            </a:r>
            <a:r>
              <a:rPr b="1" i="0" lang="en-US" sz="3200" u="none" cap="none" strike="noStrike">
                <a:solidFill>
                  <a:srgbClr val="A50021"/>
                </a:solidFill>
                <a:latin typeface="Arial"/>
                <a:ea typeface="Arial"/>
                <a:cs typeface="Arial"/>
                <a:sym typeface="Arial"/>
              </a:rPr>
              <a:t>0 Disability</a:t>
            </a:r>
            <a:endParaRPr b="0" i="0" sz="3200" u="none" cap="none" strike="noStrike">
              <a:solidFill>
                <a:srgbClr val="A5002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A50021"/>
                </a:solidFill>
                <a:latin typeface="Arial"/>
                <a:ea typeface="Arial"/>
                <a:cs typeface="Arial"/>
                <a:sym typeface="Arial"/>
              </a:rPr>
              <a:t>FL 5</a:t>
            </a:r>
            <a:r>
              <a:rPr b="1" i="0" lang="en-US" sz="3200" u="none" cap="none" strike="noStrike">
                <a:solidFill>
                  <a:srgbClr val="000000"/>
                </a:solidFill>
                <a:latin typeface="Arial"/>
                <a:ea typeface="Arial"/>
                <a:cs typeface="Arial"/>
                <a:sym typeface="Arial"/>
              </a:rPr>
              <a:t> x E </a:t>
            </a:r>
            <a:r>
              <a:rPr b="1" i="0" lang="en-US" sz="3200" u="none" cap="none" strike="noStrike">
                <a:solidFill>
                  <a:srgbClr val="A50021"/>
                </a:solidFill>
                <a:latin typeface="Arial"/>
                <a:ea typeface="Arial"/>
                <a:cs typeface="Arial"/>
                <a:sym typeface="Arial"/>
              </a:rPr>
              <a:t>0</a:t>
            </a:r>
            <a:r>
              <a:rPr b="1" i="0" lang="en-US" sz="3200" u="none" cap="none" strike="noStrike">
                <a:solidFill>
                  <a:srgbClr val="000000"/>
                </a:solidFill>
                <a:latin typeface="Arial"/>
                <a:ea typeface="Arial"/>
                <a:cs typeface="Arial"/>
                <a:sym typeface="Arial"/>
              </a:rPr>
              <a:t> =&gt; </a:t>
            </a:r>
            <a:r>
              <a:rPr b="1" i="0" lang="en-US" sz="3200" u="none" cap="none" strike="noStrike">
                <a:solidFill>
                  <a:srgbClr val="A50021"/>
                </a:solidFill>
                <a:latin typeface="Arial"/>
                <a:ea typeface="Arial"/>
                <a:cs typeface="Arial"/>
                <a:sym typeface="Arial"/>
              </a:rPr>
              <a:t>0</a:t>
            </a:r>
            <a:r>
              <a:rPr b="1" i="0" lang="en-US" sz="3200" u="none" cap="none" strike="noStrike">
                <a:solidFill>
                  <a:srgbClr val="000000"/>
                </a:solidFill>
                <a:latin typeface="Arial"/>
                <a:ea typeface="Arial"/>
                <a:cs typeface="Arial"/>
                <a:sym typeface="Arial"/>
              </a:rPr>
              <a:t> Disability</a:t>
            </a:r>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A50021"/>
                </a:solidFill>
                <a:latin typeface="Arial"/>
                <a:ea typeface="Arial"/>
                <a:cs typeface="Arial"/>
                <a:sym typeface="Arial"/>
              </a:rPr>
              <a:t>FL 1</a:t>
            </a:r>
            <a:r>
              <a:rPr b="1" i="0" lang="en-US" sz="3200" u="none" cap="none" strike="noStrike">
                <a:solidFill>
                  <a:srgbClr val="CC3300"/>
                </a:solidFill>
                <a:latin typeface="Arial"/>
                <a:ea typeface="Arial"/>
                <a:cs typeface="Arial"/>
                <a:sym typeface="Arial"/>
              </a:rPr>
              <a:t> </a:t>
            </a:r>
            <a:r>
              <a:rPr b="1" i="0" lang="en-US" sz="3200" u="none" cap="none" strike="noStrike">
                <a:solidFill>
                  <a:srgbClr val="000000"/>
                </a:solidFill>
                <a:latin typeface="Arial"/>
                <a:ea typeface="Arial"/>
                <a:cs typeface="Arial"/>
                <a:sym typeface="Arial"/>
              </a:rPr>
              <a:t>x E </a:t>
            </a:r>
            <a:r>
              <a:rPr b="1" i="0" lang="en-US" sz="3200" u="none" cap="none" strike="noStrike">
                <a:solidFill>
                  <a:srgbClr val="A50021"/>
                </a:solidFill>
                <a:latin typeface="Arial"/>
                <a:ea typeface="Arial"/>
                <a:cs typeface="Arial"/>
                <a:sym typeface="Arial"/>
              </a:rPr>
              <a:t>1 </a:t>
            </a:r>
            <a:r>
              <a:rPr b="1" i="0" lang="en-US" sz="3200" u="none" cap="none" strike="noStrike">
                <a:solidFill>
                  <a:srgbClr val="000000"/>
                </a:solidFill>
                <a:latin typeface="Arial"/>
                <a:ea typeface="Arial"/>
                <a:cs typeface="Arial"/>
                <a:sym typeface="Arial"/>
              </a:rPr>
              <a:t>=   </a:t>
            </a:r>
            <a:r>
              <a:rPr b="1" i="0" lang="en-US" sz="3200" u="none" cap="none" strike="noStrike">
                <a:solidFill>
                  <a:srgbClr val="A50021"/>
                </a:solidFill>
                <a:latin typeface="Arial"/>
                <a:ea typeface="Arial"/>
                <a:cs typeface="Arial"/>
                <a:sym typeface="Arial"/>
              </a:rPr>
              <a:t>1</a:t>
            </a:r>
            <a:r>
              <a:rPr b="1" i="0" lang="en-US" sz="3200" u="none" cap="none" strike="noStrike">
                <a:solidFill>
                  <a:srgbClr val="000000"/>
                </a:solidFill>
                <a:latin typeface="Arial"/>
                <a:ea typeface="Arial"/>
                <a:cs typeface="Arial"/>
                <a:sym typeface="Arial"/>
              </a:rPr>
              <a:t> Disability</a:t>
            </a:r>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A50021"/>
                </a:solidFill>
                <a:latin typeface="Arial"/>
                <a:ea typeface="Arial"/>
                <a:cs typeface="Arial"/>
                <a:sym typeface="Arial"/>
              </a:rPr>
              <a:t>FL 5</a:t>
            </a:r>
            <a:r>
              <a:rPr b="1" i="0" lang="en-US" sz="3200" u="none" cap="none" strike="noStrike">
                <a:solidFill>
                  <a:srgbClr val="000000"/>
                </a:solidFill>
                <a:latin typeface="Arial"/>
                <a:ea typeface="Arial"/>
                <a:cs typeface="Arial"/>
                <a:sym typeface="Arial"/>
              </a:rPr>
              <a:t> x E </a:t>
            </a:r>
            <a:r>
              <a:rPr b="1" i="0" lang="en-US" sz="3200" u="none" cap="none" strike="noStrike">
                <a:solidFill>
                  <a:srgbClr val="A50021"/>
                </a:solidFill>
                <a:latin typeface="Arial"/>
                <a:ea typeface="Arial"/>
                <a:cs typeface="Arial"/>
                <a:sym typeface="Arial"/>
              </a:rPr>
              <a:t>5 </a:t>
            </a:r>
            <a:r>
              <a:rPr b="1" i="0" lang="en-US" sz="3200" u="none" cap="none" strike="noStrike">
                <a:solidFill>
                  <a:srgbClr val="000000"/>
                </a:solidFill>
                <a:latin typeface="Arial"/>
                <a:ea typeface="Arial"/>
                <a:cs typeface="Arial"/>
                <a:sym typeface="Arial"/>
              </a:rPr>
              <a:t>= </a:t>
            </a:r>
            <a:r>
              <a:rPr b="1" i="0" lang="en-US" sz="3200" u="none" cap="none" strike="noStrike">
                <a:solidFill>
                  <a:srgbClr val="A50021"/>
                </a:solidFill>
                <a:latin typeface="Arial"/>
                <a:ea typeface="Arial"/>
                <a:cs typeface="Arial"/>
                <a:sym typeface="Arial"/>
              </a:rPr>
              <a:t>25 Disability</a:t>
            </a:r>
            <a:endParaRPr/>
          </a:p>
        </p:txBody>
      </p:sp>
      <p:sp>
        <p:nvSpPr>
          <p:cNvPr id="227" name="Google Shape;227;p16"/>
          <p:cNvSpPr/>
          <p:nvPr/>
        </p:nvSpPr>
        <p:spPr>
          <a:xfrm>
            <a:off x="4267200" y="5484813"/>
            <a:ext cx="4648200" cy="951865"/>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FL: </a:t>
            </a:r>
            <a:r>
              <a:rPr b="1" i="0" lang="en-US" sz="2000" u="none" cap="none" strike="noStrike">
                <a:solidFill>
                  <a:schemeClr val="dk1"/>
                </a:solidFill>
                <a:latin typeface="Arial"/>
                <a:ea typeface="Arial"/>
                <a:cs typeface="Arial"/>
                <a:sym typeface="Arial"/>
              </a:rPr>
              <a:t>FUNCTIONING  LIMITATION</a:t>
            </a:r>
            <a:r>
              <a:rPr b="1" i="0" lang="en-US" sz="28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Arial"/>
                <a:ea typeface="Arial"/>
                <a:cs typeface="Arial"/>
                <a:sym typeface="Arial"/>
              </a:rPr>
              <a:t>E:   </a:t>
            </a:r>
            <a:r>
              <a:rPr b="1" i="0" lang="en-US" sz="2000" u="none" cap="none" strike="noStrike">
                <a:solidFill>
                  <a:schemeClr val="dk1"/>
                </a:solidFill>
                <a:latin typeface="Arial"/>
                <a:ea typeface="Arial"/>
                <a:cs typeface="Arial"/>
                <a:sym typeface="Arial"/>
              </a:rPr>
              <a:t>ENVIRONMENT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nvSpPr>
        <p:spPr>
          <a:xfrm>
            <a:off x="0" y="5410200"/>
            <a:ext cx="9144000" cy="1197610"/>
          </a:xfrm>
          <a:prstGeom prst="rect">
            <a:avLst/>
          </a:prstGeom>
          <a:noFill/>
          <a:ln cap="flat" cmpd="sng" w="38100">
            <a:solidFill>
              <a:schemeClr val="lt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Beyond the typical areas of impairments (physical, sensory, intellectual and mental), people in general face </a:t>
            </a:r>
            <a:r>
              <a:rPr b="1" i="0" lang="en-US" sz="2400" u="none" cap="none" strike="noStrike">
                <a:solidFill>
                  <a:srgbClr val="C00000"/>
                </a:solidFill>
                <a:latin typeface="Arial"/>
                <a:ea typeface="Arial"/>
                <a:cs typeface="Arial"/>
                <a:sym typeface="Arial"/>
              </a:rPr>
              <a:t>‘disabling’ conditions in a society that is unprepared for diversity.</a:t>
            </a:r>
            <a:endParaRPr/>
          </a:p>
        </p:txBody>
      </p:sp>
      <p:pic>
        <p:nvPicPr>
          <p:cNvPr descr="F:\My Documents\My Pictures\Cartoons and art\UNDP RBB Graphycs 2009\Animacao Life Cycle\Edited\1-Open Life Cycle b.JPG" id="234" name="Google Shape;234;p17"/>
          <p:cNvPicPr preferRelativeResize="0"/>
          <p:nvPr/>
        </p:nvPicPr>
        <p:blipFill rotWithShape="1">
          <a:blip r:embed="rId3">
            <a:alphaModFix/>
          </a:blip>
          <a:srcRect b="0" l="0" r="0" t="0"/>
          <a:stretch/>
        </p:blipFill>
        <p:spPr>
          <a:xfrm>
            <a:off x="0" y="981075"/>
            <a:ext cx="9144000" cy="4276725"/>
          </a:xfrm>
          <a:prstGeom prst="rect">
            <a:avLst/>
          </a:prstGeom>
          <a:noFill/>
          <a:ln>
            <a:noFill/>
          </a:ln>
        </p:spPr>
      </p:pic>
      <p:sp>
        <p:nvSpPr>
          <p:cNvPr id="235" name="Google Shape;235;p17"/>
          <p:cNvSpPr txBox="1"/>
          <p:nvPr/>
        </p:nvSpPr>
        <p:spPr>
          <a:xfrm>
            <a:off x="0" y="238125"/>
            <a:ext cx="9144000" cy="520700"/>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Narrow"/>
                <a:ea typeface="Arial Narrow"/>
                <a:cs typeface="Arial Narrow"/>
                <a:sym typeface="Arial Narrow"/>
              </a:rPr>
              <a:t>Disability is part of each and every individual’s life cycle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F:\My Documents\My Pictures\Cartoons and art\UNDP RBB Graphycs 2009\Sinal rampa\1-Rampa sinal a.JPG" id="241" name="Google Shape;241;p18"/>
          <p:cNvPicPr preferRelativeResize="0"/>
          <p:nvPr/>
        </p:nvPicPr>
        <p:blipFill rotWithShape="1">
          <a:blip r:embed="rId3">
            <a:alphaModFix/>
          </a:blip>
          <a:srcRect b="0" l="0" r="0" t="0"/>
          <a:stretch/>
        </p:blipFill>
        <p:spPr>
          <a:xfrm>
            <a:off x="0" y="1936750"/>
            <a:ext cx="9144000" cy="4921250"/>
          </a:xfrm>
          <a:prstGeom prst="rect">
            <a:avLst/>
          </a:prstGeom>
          <a:noFill/>
          <a:ln cap="flat" cmpd="sng" w="9525">
            <a:solidFill>
              <a:schemeClr val="dk1"/>
            </a:solidFill>
            <a:prstDash val="solid"/>
            <a:miter lim="800000"/>
            <a:headEnd len="sm" w="sm" type="none"/>
            <a:tailEnd len="sm" w="sm" type="none"/>
          </a:ln>
        </p:spPr>
      </p:pic>
      <p:sp>
        <p:nvSpPr>
          <p:cNvPr id="242" name="Google Shape;242;p18"/>
          <p:cNvSpPr/>
          <p:nvPr/>
        </p:nvSpPr>
        <p:spPr>
          <a:xfrm>
            <a:off x="0" y="1981200"/>
            <a:ext cx="4419600" cy="1720850"/>
          </a:xfrm>
          <a:prstGeom prst="ellipse">
            <a:avLst/>
          </a:prstGeom>
          <a:solidFill>
            <a:schemeClr val="lt1"/>
          </a:solidFill>
          <a:ln>
            <a:noFill/>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3" name="Google Shape;243;p18"/>
          <p:cNvSpPr/>
          <p:nvPr/>
        </p:nvSpPr>
        <p:spPr>
          <a:xfrm>
            <a:off x="990600" y="4572000"/>
            <a:ext cx="1219200" cy="1905000"/>
          </a:xfrm>
          <a:prstGeom prst="ellipse">
            <a:avLst/>
          </a:prstGeom>
          <a:noFill/>
          <a:ln cap="flat" cmpd="sng" w="12700">
            <a:solidFill>
              <a:srgbClr val="A50021"/>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18"/>
          <p:cNvSpPr/>
          <p:nvPr/>
        </p:nvSpPr>
        <p:spPr>
          <a:xfrm>
            <a:off x="3962400" y="5257800"/>
            <a:ext cx="1143000" cy="914400"/>
          </a:xfrm>
          <a:prstGeom prst="ellipse">
            <a:avLst/>
          </a:prstGeom>
          <a:noFill/>
          <a:ln cap="flat" cmpd="sng" w="12700">
            <a:solidFill>
              <a:srgbClr val="2F3139"/>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18"/>
          <p:cNvSpPr/>
          <p:nvPr/>
        </p:nvSpPr>
        <p:spPr>
          <a:xfrm>
            <a:off x="4876800" y="4191000"/>
            <a:ext cx="762000" cy="1905000"/>
          </a:xfrm>
          <a:prstGeom prst="ellipse">
            <a:avLst/>
          </a:prstGeom>
          <a:noFill/>
          <a:ln cap="flat" cmpd="sng" w="12700">
            <a:solidFill>
              <a:srgbClr val="FF0000"/>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18"/>
          <p:cNvSpPr/>
          <p:nvPr/>
        </p:nvSpPr>
        <p:spPr>
          <a:xfrm>
            <a:off x="3962400" y="4191000"/>
            <a:ext cx="990600" cy="1905000"/>
          </a:xfrm>
          <a:prstGeom prst="ellipse">
            <a:avLst/>
          </a:prstGeom>
          <a:noFill/>
          <a:ln cap="flat" cmpd="sng" w="12700">
            <a:solidFill>
              <a:srgbClr val="7030A0"/>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18"/>
          <p:cNvSpPr txBox="1"/>
          <p:nvPr/>
        </p:nvSpPr>
        <p:spPr>
          <a:xfrm>
            <a:off x="0" y="2209800"/>
            <a:ext cx="4038600" cy="1075055"/>
          </a:xfrm>
          <a:prstGeom prst="rect">
            <a:avLst/>
          </a:prstGeom>
          <a:solidFill>
            <a:schemeClr val="lt1"/>
          </a:solid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Comic Sans MS"/>
                <a:ea typeface="Comic Sans MS"/>
                <a:cs typeface="Comic Sans MS"/>
                <a:sym typeface="Comic Sans MS"/>
              </a:rPr>
              <a:t>Why not make life easier for all?</a:t>
            </a:r>
            <a:endParaRPr/>
          </a:p>
        </p:txBody>
      </p:sp>
      <p:sp>
        <p:nvSpPr>
          <p:cNvPr id="248" name="Google Shape;248;p18"/>
          <p:cNvSpPr txBox="1"/>
          <p:nvPr/>
        </p:nvSpPr>
        <p:spPr>
          <a:xfrm>
            <a:off x="228600" y="76200"/>
            <a:ext cx="8610600" cy="132080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omic Sans MS"/>
                <a:ea typeface="Comic Sans MS"/>
                <a:cs typeface="Comic Sans MS"/>
                <a:sym typeface="Comic Sans MS"/>
              </a:rPr>
              <a:t>This could be the SAME person at different times of their life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F:\My Documents\My Pictures\Cartoons and art\UNDP RBB Graphycs 2009\Door Knob\Edited\2-Kid - round a.JPG" id="254" name="Google Shape;254;p19"/>
          <p:cNvPicPr preferRelativeResize="0"/>
          <p:nvPr/>
        </p:nvPicPr>
        <p:blipFill rotWithShape="1">
          <a:blip r:embed="rId3">
            <a:alphaModFix/>
          </a:blip>
          <a:srcRect b="0" l="0" r="0" t="0"/>
          <a:stretch/>
        </p:blipFill>
        <p:spPr>
          <a:xfrm>
            <a:off x="5257800" y="457200"/>
            <a:ext cx="3581400" cy="3043238"/>
          </a:xfrm>
          <a:prstGeom prst="rect">
            <a:avLst/>
          </a:prstGeom>
          <a:noFill/>
          <a:ln>
            <a:noFill/>
          </a:ln>
        </p:spPr>
      </p:pic>
      <p:pic>
        <p:nvPicPr>
          <p:cNvPr descr="F:\My Documents\My Pictures\Cartoons and art\UNDP RBB Graphycs 2009\Door Knob\Edited\4-old man - round a.JPG" id="255" name="Google Shape;255;p19"/>
          <p:cNvPicPr preferRelativeResize="0"/>
          <p:nvPr/>
        </p:nvPicPr>
        <p:blipFill rotWithShape="1">
          <a:blip r:embed="rId4">
            <a:alphaModFix/>
          </a:blip>
          <a:srcRect b="0" l="0" r="0" t="0"/>
          <a:stretch/>
        </p:blipFill>
        <p:spPr>
          <a:xfrm>
            <a:off x="2895600" y="2819400"/>
            <a:ext cx="3581400" cy="3521075"/>
          </a:xfrm>
          <a:prstGeom prst="rect">
            <a:avLst/>
          </a:prstGeom>
          <a:noFill/>
          <a:ln>
            <a:noFill/>
          </a:ln>
        </p:spPr>
      </p:pic>
      <p:pic>
        <p:nvPicPr>
          <p:cNvPr descr="F:\My Documents\My Pictures\Cartoons and art\UNDP RBB Graphycs 2009\Door Knob\Edited\1-Round knob a.JPG" id="256" name="Google Shape;256;p19"/>
          <p:cNvPicPr preferRelativeResize="0"/>
          <p:nvPr/>
        </p:nvPicPr>
        <p:blipFill rotWithShape="1">
          <a:blip r:embed="rId5">
            <a:alphaModFix/>
          </a:blip>
          <a:srcRect b="0" l="0" r="0" t="0"/>
          <a:stretch/>
        </p:blipFill>
        <p:spPr>
          <a:xfrm>
            <a:off x="0" y="0"/>
            <a:ext cx="5273675" cy="2819400"/>
          </a:xfrm>
          <a:prstGeom prst="rect">
            <a:avLst/>
          </a:prstGeom>
          <a:noFill/>
          <a:ln>
            <a:noFill/>
          </a:ln>
        </p:spPr>
      </p:pic>
      <p:pic>
        <p:nvPicPr>
          <p:cNvPr descr="F:\My Documents\My Pictures\Cartoons and art\UNDP RBB Graphycs 2009\Door Knob\Edited\3-Woman w books-round a.JPG" id="257" name="Google Shape;257;p19"/>
          <p:cNvPicPr preferRelativeResize="0"/>
          <p:nvPr/>
        </p:nvPicPr>
        <p:blipFill rotWithShape="1">
          <a:blip r:embed="rId6">
            <a:alphaModFix/>
          </a:blip>
          <a:srcRect b="0" l="0" r="0" t="0"/>
          <a:stretch/>
        </p:blipFill>
        <p:spPr>
          <a:xfrm>
            <a:off x="5638800" y="3594100"/>
            <a:ext cx="3276600" cy="3187700"/>
          </a:xfrm>
          <a:prstGeom prst="rect">
            <a:avLst/>
          </a:prstGeom>
          <a:noFill/>
          <a:ln cap="flat" cmpd="sng" w="9525">
            <a:solidFill>
              <a:schemeClr val="lt1"/>
            </a:solidFill>
            <a:prstDash val="solid"/>
            <a:miter lim="800000"/>
            <a:headEnd len="sm" w="sm" type="none"/>
            <a:tailEnd len="sm" w="sm" type="none"/>
          </a:ln>
        </p:spPr>
      </p:pic>
      <p:sp>
        <p:nvSpPr>
          <p:cNvPr id="258" name="Google Shape;258;p19"/>
          <p:cNvSpPr txBox="1"/>
          <p:nvPr/>
        </p:nvSpPr>
        <p:spPr>
          <a:xfrm>
            <a:off x="152400" y="2919413"/>
            <a:ext cx="2743200" cy="3783330"/>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A50021"/>
                </a:solidFill>
                <a:latin typeface="Arial"/>
                <a:ea typeface="Arial"/>
                <a:cs typeface="Arial"/>
                <a:sym typeface="Arial"/>
              </a:rPr>
              <a:t>None of them would be able to open that door…</a:t>
            </a:r>
            <a:endParaRPr/>
          </a:p>
        </p:txBody>
      </p:sp>
      <p:sp>
        <p:nvSpPr>
          <p:cNvPr id="259" name="Google Shape;259;p19"/>
          <p:cNvSpPr/>
          <p:nvPr/>
        </p:nvSpPr>
        <p:spPr>
          <a:xfrm>
            <a:off x="6705600" y="304800"/>
            <a:ext cx="2362200" cy="1104900"/>
          </a:xfrm>
          <a:prstGeom prst="ellipse">
            <a:avLst/>
          </a:prstGeom>
          <a:solidFill>
            <a:schemeClr val="lt1"/>
          </a:solidFill>
          <a:ln cap="flat" cmpd="sng" w="12700">
            <a:solidFill>
              <a:schemeClr val="lt1"/>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19"/>
          <p:cNvSpPr/>
          <p:nvPr/>
        </p:nvSpPr>
        <p:spPr>
          <a:xfrm>
            <a:off x="6705600" y="3467100"/>
            <a:ext cx="2362200" cy="1104900"/>
          </a:xfrm>
          <a:prstGeom prst="ellipse">
            <a:avLst/>
          </a:prstGeom>
          <a:solidFill>
            <a:schemeClr val="lt1"/>
          </a:solidFill>
          <a:ln cap="flat" cmpd="sng" w="12700">
            <a:solidFill>
              <a:schemeClr val="lt1"/>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19"/>
          <p:cNvSpPr/>
          <p:nvPr/>
        </p:nvSpPr>
        <p:spPr>
          <a:xfrm>
            <a:off x="4876800" y="2857500"/>
            <a:ext cx="1524000" cy="1104900"/>
          </a:xfrm>
          <a:prstGeom prst="ellipse">
            <a:avLst/>
          </a:prstGeom>
          <a:solidFill>
            <a:schemeClr val="lt1"/>
          </a:solidFill>
          <a:ln cap="flat" cmpd="sng" w="12700">
            <a:solidFill>
              <a:schemeClr val="lt1"/>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19"/>
          <p:cNvSpPr/>
          <p:nvPr/>
        </p:nvSpPr>
        <p:spPr>
          <a:xfrm>
            <a:off x="7620000" y="3009900"/>
            <a:ext cx="1524000" cy="1104900"/>
          </a:xfrm>
          <a:prstGeom prst="ellipse">
            <a:avLst/>
          </a:prstGeom>
          <a:solidFill>
            <a:schemeClr val="lt1"/>
          </a:solidFill>
          <a:ln cap="flat" cmpd="sng" w="12700">
            <a:solidFill>
              <a:schemeClr val="lt1"/>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19"/>
          <p:cNvSpPr/>
          <p:nvPr/>
        </p:nvSpPr>
        <p:spPr>
          <a:xfrm>
            <a:off x="6324600" y="0"/>
            <a:ext cx="1676400" cy="1104900"/>
          </a:xfrm>
          <a:prstGeom prst="ellipse">
            <a:avLst/>
          </a:prstGeom>
          <a:solidFill>
            <a:schemeClr val="lt1"/>
          </a:solidFill>
          <a:ln cap="flat" cmpd="sng" w="12700">
            <a:solidFill>
              <a:schemeClr val="lt1"/>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p19"/>
          <p:cNvSpPr/>
          <p:nvPr/>
        </p:nvSpPr>
        <p:spPr>
          <a:xfrm>
            <a:off x="5410200" y="76200"/>
            <a:ext cx="3573463" cy="520700"/>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INCLUSIVE DESIGN</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2209800" y="0"/>
            <a:ext cx="6577928" cy="1560716"/>
          </a:xfrm>
          <a:prstGeom prst="rect">
            <a:avLst/>
          </a:prstGeom>
          <a:noFill/>
          <a:ln>
            <a:noFill/>
          </a:ln>
        </p:spPr>
        <p:txBody>
          <a:bodyPr anchorCtr="0" anchor="t" bIns="45675" lIns="91425" spcFirstLastPara="1" rIns="91425" wrap="square" tIns="45675">
            <a:normAutofit/>
          </a:bodyPr>
          <a:lstStyle/>
          <a:p>
            <a:pPr indent="0" lvl="0" marL="0" rtl="0" algn="l">
              <a:lnSpc>
                <a:spcPct val="99000"/>
              </a:lnSpc>
              <a:spcBef>
                <a:spcPts val="0"/>
              </a:spcBef>
              <a:spcAft>
                <a:spcPts val="0"/>
              </a:spcAft>
              <a:buClr>
                <a:srgbClr val="FF0000"/>
              </a:buClr>
              <a:buSzPts val="4400"/>
              <a:buFont typeface="Century Schoolbook"/>
              <a:buNone/>
            </a:pPr>
            <a:r>
              <a:rPr b="1" lang="en-US">
                <a:solidFill>
                  <a:srgbClr val="FF0000"/>
                </a:solidFill>
              </a:rPr>
              <a:t>Objective</a:t>
            </a:r>
            <a:r>
              <a:rPr b="1" lang="en-US"/>
              <a:t> </a:t>
            </a:r>
            <a:r>
              <a:rPr lang="en-US">
                <a:solidFill>
                  <a:srgbClr val="FF0000"/>
                </a:solidFill>
              </a:rPr>
              <a:t>of this session </a:t>
            </a:r>
            <a:endParaRPr>
              <a:solidFill>
                <a:srgbClr val="FF0000"/>
              </a:solidFill>
            </a:endParaRPr>
          </a:p>
        </p:txBody>
      </p:sp>
      <p:sp>
        <p:nvSpPr>
          <p:cNvPr id="107" name="Google Shape;107;p2"/>
          <p:cNvSpPr txBox="1"/>
          <p:nvPr>
            <p:ph idx="1" type="body"/>
          </p:nvPr>
        </p:nvSpPr>
        <p:spPr>
          <a:xfrm>
            <a:off x="0" y="1600200"/>
            <a:ext cx="8542330" cy="4730195"/>
          </a:xfrm>
          <a:prstGeom prst="rect">
            <a:avLst/>
          </a:prstGeom>
          <a:noFill/>
          <a:ln>
            <a:noFill/>
          </a:ln>
        </p:spPr>
        <p:txBody>
          <a:bodyPr anchorCtr="0" anchor="t" bIns="45675" lIns="91425" spcFirstLastPara="1" rIns="91425" wrap="square" tIns="45675">
            <a:normAutofit/>
          </a:bodyPr>
          <a:lstStyle/>
          <a:p>
            <a:pPr indent="-320040" lvl="0" marL="320040" rtl="0" algn="l">
              <a:lnSpc>
                <a:spcPct val="111000"/>
              </a:lnSpc>
              <a:spcBef>
                <a:spcPts val="0"/>
              </a:spcBef>
              <a:spcAft>
                <a:spcPts val="0"/>
              </a:spcAft>
              <a:buClr>
                <a:srgbClr val="464B56"/>
              </a:buClr>
              <a:buSzPts val="2000"/>
              <a:buChar char="–"/>
            </a:pPr>
            <a:r>
              <a:rPr lang="en-US"/>
              <a:t>I</a:t>
            </a:r>
            <a:r>
              <a:rPr lang="en-US">
                <a:latin typeface="Overlock"/>
                <a:ea typeface="Overlock"/>
                <a:cs typeface="Overlock"/>
                <a:sym typeface="Overlock"/>
              </a:rPr>
              <a:t>n this session, we are going to analyze </a:t>
            </a:r>
            <a:endParaRPr/>
          </a:p>
          <a:p>
            <a:pPr indent="-320040" lvl="0" marL="320040" rtl="0" algn="ctr">
              <a:lnSpc>
                <a:spcPct val="111000"/>
              </a:lnSpc>
              <a:spcBef>
                <a:spcPts val="930"/>
              </a:spcBef>
              <a:spcAft>
                <a:spcPts val="0"/>
              </a:spcAft>
              <a:buClr>
                <a:srgbClr val="C00000"/>
              </a:buClr>
              <a:buSzPts val="2000"/>
              <a:buChar char="–"/>
            </a:pPr>
            <a:r>
              <a:rPr b="1" lang="en-US">
                <a:solidFill>
                  <a:srgbClr val="C00000"/>
                </a:solidFill>
                <a:latin typeface="Overlock"/>
                <a:ea typeface="Overlock"/>
                <a:cs typeface="Overlock"/>
                <a:sym typeface="Overlock"/>
              </a:rPr>
              <a:t>WHAT</a:t>
            </a:r>
            <a:endParaRPr/>
          </a:p>
          <a:p>
            <a:pPr indent="-320040" lvl="0" marL="320040" rtl="0" algn="ctr">
              <a:lnSpc>
                <a:spcPct val="111000"/>
              </a:lnSpc>
              <a:spcBef>
                <a:spcPts val="930"/>
              </a:spcBef>
              <a:spcAft>
                <a:spcPts val="0"/>
              </a:spcAft>
              <a:buClr>
                <a:srgbClr val="C00000"/>
              </a:buClr>
              <a:buSzPts val="2000"/>
              <a:buChar char="–"/>
            </a:pPr>
            <a:r>
              <a:rPr b="1" lang="en-US">
                <a:solidFill>
                  <a:srgbClr val="C00000"/>
                </a:solidFill>
                <a:latin typeface="Overlock"/>
                <a:ea typeface="Overlock"/>
                <a:cs typeface="Overlock"/>
                <a:sym typeface="Overlock"/>
              </a:rPr>
              <a:t>WHY</a:t>
            </a:r>
            <a:endParaRPr/>
          </a:p>
          <a:p>
            <a:pPr indent="-320040" lvl="0" marL="320040" rtl="0" algn="ctr">
              <a:lnSpc>
                <a:spcPct val="111000"/>
              </a:lnSpc>
              <a:spcBef>
                <a:spcPts val="930"/>
              </a:spcBef>
              <a:spcAft>
                <a:spcPts val="0"/>
              </a:spcAft>
              <a:buClr>
                <a:srgbClr val="C00000"/>
              </a:buClr>
              <a:buSzPts val="2000"/>
              <a:buChar char="–"/>
            </a:pPr>
            <a:r>
              <a:rPr b="1" lang="en-US">
                <a:solidFill>
                  <a:srgbClr val="C00000"/>
                </a:solidFill>
                <a:latin typeface="Overlock"/>
                <a:ea typeface="Overlock"/>
                <a:cs typeface="Overlock"/>
                <a:sym typeface="Overlock"/>
              </a:rPr>
              <a:t>HOW</a:t>
            </a:r>
            <a:endParaRPr/>
          </a:p>
          <a:p>
            <a:pPr indent="-320040" lvl="0" marL="320040" rtl="0" algn="l">
              <a:lnSpc>
                <a:spcPct val="111000"/>
              </a:lnSpc>
              <a:spcBef>
                <a:spcPts val="930"/>
              </a:spcBef>
              <a:spcAft>
                <a:spcPts val="0"/>
              </a:spcAft>
              <a:buClr>
                <a:srgbClr val="464B56"/>
              </a:buClr>
              <a:buSzPts val="2000"/>
              <a:buNone/>
            </a:pPr>
            <a:r>
              <a:rPr lang="en-US">
                <a:latin typeface="Overlock"/>
                <a:ea typeface="Overlock"/>
                <a:cs typeface="Overlock"/>
                <a:sym typeface="Overlock"/>
              </a:rPr>
              <a:t>					</a:t>
            </a:r>
            <a:r>
              <a:rPr lang="en-US" sz="3200">
                <a:solidFill>
                  <a:srgbClr val="002060"/>
                </a:solidFill>
                <a:latin typeface="Overlock"/>
                <a:ea typeface="Overlock"/>
                <a:cs typeface="Overlock"/>
                <a:sym typeface="Overlock"/>
              </a:rPr>
              <a:t>Of Disability and inclusion</a:t>
            </a:r>
            <a:endParaRPr sz="3200">
              <a:solidFill>
                <a:srgbClr val="002060"/>
              </a:solidFill>
              <a:latin typeface="Overlock"/>
              <a:ea typeface="Overlock"/>
              <a:cs typeface="Overlock"/>
              <a:sym typeface="Overlock"/>
            </a:endParaRPr>
          </a:p>
        </p:txBody>
      </p:sp>
      <p:pic>
        <p:nvPicPr>
          <p:cNvPr descr="giphy (1).gif" id="108" name="Google Shape;108;p2"/>
          <p:cNvPicPr preferRelativeResize="0"/>
          <p:nvPr/>
        </p:nvPicPr>
        <p:blipFill rotWithShape="1">
          <a:blip r:embed="rId3">
            <a:alphaModFix/>
          </a:blip>
          <a:srcRect b="0" l="0" r="0" t="0"/>
          <a:stretch/>
        </p:blipFill>
        <p:spPr>
          <a:xfrm>
            <a:off x="4373842" y="4845020"/>
            <a:ext cx="3154680" cy="18030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descr="F:\My Documents\My Pictures\Cartoons and art\UNDP RBB Graphycs 2009\Door Knob\Edited\6-Comparing knobs b.JPG" id="270" name="Google Shape;270;p20"/>
          <p:cNvPicPr preferRelativeResize="0"/>
          <p:nvPr/>
        </p:nvPicPr>
        <p:blipFill rotWithShape="1">
          <a:blip r:embed="rId3">
            <a:alphaModFix/>
          </a:blip>
          <a:srcRect b="0" l="0" r="0" t="0"/>
          <a:stretch/>
        </p:blipFill>
        <p:spPr>
          <a:xfrm>
            <a:off x="0" y="0"/>
            <a:ext cx="9144000" cy="4216400"/>
          </a:xfrm>
          <a:prstGeom prst="rect">
            <a:avLst/>
          </a:prstGeom>
          <a:noFill/>
          <a:ln>
            <a:noFill/>
          </a:ln>
        </p:spPr>
      </p:pic>
      <p:pic>
        <p:nvPicPr>
          <p:cNvPr descr="F:\My Documents\My Pictures\Cartoons and art\UNDP RBB Graphycs 2009\Door Knob\Edited\7-Accessible for all a.JPG" id="271" name="Google Shape;271;p20"/>
          <p:cNvPicPr preferRelativeResize="0"/>
          <p:nvPr/>
        </p:nvPicPr>
        <p:blipFill rotWithShape="1">
          <a:blip r:embed="rId4">
            <a:alphaModFix/>
          </a:blip>
          <a:srcRect b="0" l="0" r="0" t="0"/>
          <a:stretch/>
        </p:blipFill>
        <p:spPr>
          <a:xfrm>
            <a:off x="76200" y="3429000"/>
            <a:ext cx="4984750" cy="2133600"/>
          </a:xfrm>
          <a:prstGeom prst="rect">
            <a:avLst/>
          </a:prstGeom>
          <a:noFill/>
          <a:ln cap="flat" cmpd="sng" w="9525">
            <a:solidFill>
              <a:srgbClr val="993300"/>
            </a:solidFill>
            <a:prstDash val="solid"/>
            <a:miter lim="800000"/>
            <a:headEnd len="sm" w="sm" type="none"/>
            <a:tailEnd len="sm" w="sm" type="none"/>
          </a:ln>
        </p:spPr>
      </p:pic>
      <p:sp>
        <p:nvSpPr>
          <p:cNvPr id="272" name="Google Shape;272;p20"/>
          <p:cNvSpPr txBox="1"/>
          <p:nvPr/>
        </p:nvSpPr>
        <p:spPr>
          <a:xfrm>
            <a:off x="2133600" y="5627688"/>
            <a:ext cx="6705600" cy="1075055"/>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INCLUSIVE DESIGN</a:t>
            </a:r>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A HUMAN-CENTERED DESIGN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1"/>
          <p:cNvSpPr txBox="1"/>
          <p:nvPr/>
        </p:nvSpPr>
        <p:spPr>
          <a:xfrm>
            <a:off x="838200" y="0"/>
            <a:ext cx="7239000" cy="367030"/>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9" name="Google Shape;279;p21"/>
          <p:cNvSpPr txBox="1"/>
          <p:nvPr/>
        </p:nvSpPr>
        <p:spPr>
          <a:xfrm>
            <a:off x="2057400" y="457200"/>
            <a:ext cx="5410200" cy="367030"/>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0" name="Google Shape;280;p21"/>
          <p:cNvSpPr/>
          <p:nvPr/>
        </p:nvSpPr>
        <p:spPr>
          <a:xfrm>
            <a:off x="0" y="0"/>
            <a:ext cx="9144000" cy="6709410"/>
          </a:xfrm>
          <a:prstGeom prst="rect">
            <a:avLst/>
          </a:prstGeom>
          <a:solidFill>
            <a:schemeClr val="lt1"/>
          </a:solidFill>
          <a:ln>
            <a:noFill/>
          </a:ln>
        </p:spPr>
        <p:txBody>
          <a:bodyPr anchorCtr="0" anchor="t" bIns="0" lIns="457050" spcFirstLastPara="1" rIns="457050" wrap="square" tIns="0">
            <a:sp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Arial Narrow"/>
                <a:ea typeface="Arial Narrow"/>
                <a:cs typeface="Arial Narrow"/>
                <a:sym typeface="Arial Narrow"/>
              </a:rPr>
              <a:t>A</a:t>
            </a:r>
            <a:r>
              <a:rPr b="1" i="0" lang="en-US" sz="3200" u="none" cap="none" strike="noStrike">
                <a:solidFill>
                  <a:srgbClr val="000000"/>
                </a:solidFill>
                <a:latin typeface="Arial Narrow"/>
                <a:ea typeface="Arial Narrow"/>
                <a:cs typeface="Arial Narrow"/>
                <a:sym typeface="Arial Narrow"/>
              </a:rPr>
              <a:t>ll principles, actions and components should be conceived under an </a:t>
            </a:r>
            <a:r>
              <a:rPr b="1" i="0" lang="en-US" sz="3200" u="none" cap="none" strike="noStrike">
                <a:solidFill>
                  <a:srgbClr val="C00000"/>
                </a:solidFill>
                <a:latin typeface="Arial Narrow"/>
                <a:ea typeface="Arial Narrow"/>
                <a:cs typeface="Arial Narrow"/>
                <a:sym typeface="Arial Narrow"/>
              </a:rPr>
              <a:t>inclusive approach</a:t>
            </a:r>
            <a:r>
              <a:rPr b="1" i="0" lang="en-US" sz="3200" u="none" cap="none" strike="noStrike">
                <a:solidFill>
                  <a:srgbClr val="000000"/>
                </a:solidFill>
                <a:latin typeface="Arial Narrow"/>
                <a:ea typeface="Arial Narrow"/>
                <a:cs typeface="Arial Narrow"/>
                <a:sym typeface="Arial Narrow"/>
              </a:rPr>
              <a:t>, from </a:t>
            </a:r>
            <a:r>
              <a:rPr b="1" i="0" lang="en-US" sz="3200" u="none" cap="none" strike="noStrike">
                <a:solidFill>
                  <a:srgbClr val="C00000"/>
                </a:solidFill>
                <a:latin typeface="Arial Narrow"/>
                <a:ea typeface="Arial Narrow"/>
                <a:cs typeface="Arial Narrow"/>
                <a:sym typeface="Arial Narrow"/>
              </a:rPr>
              <a:t>design to implementation.</a:t>
            </a:r>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Narrow"/>
                <a:ea typeface="Arial Narrow"/>
                <a:cs typeface="Arial Narrow"/>
                <a:sym typeface="Arial Narrow"/>
              </a:rPr>
              <a:t>Persons with</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Narrow"/>
                <a:ea typeface="Arial Narrow"/>
                <a:cs typeface="Arial Narrow"/>
                <a:sym typeface="Arial Narrow"/>
              </a:rPr>
              <a:t>disabilities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Narrow"/>
                <a:ea typeface="Arial Narrow"/>
                <a:cs typeface="Arial Narrow"/>
                <a:sym typeface="Arial Narrow"/>
              </a:rPr>
              <a:t>should be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Narrow"/>
                <a:ea typeface="Arial Narrow"/>
                <a:cs typeface="Arial Narrow"/>
                <a:sym typeface="Arial Narrow"/>
              </a:rPr>
              <a:t>visible and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Narrow"/>
                <a:ea typeface="Arial Narrow"/>
                <a:cs typeface="Arial Narrow"/>
                <a:sym typeface="Arial Narrow"/>
              </a:rPr>
              <a:t>actively engage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C00000"/>
                </a:solidFill>
                <a:latin typeface="Arial Narrow"/>
                <a:ea typeface="Arial Narrow"/>
                <a:cs typeface="Arial Narrow"/>
                <a:sym typeface="Arial Narrow"/>
              </a:rPr>
              <a:t>in all phases</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00"/>
              </a:solidFill>
              <a:latin typeface="Arial Narrow"/>
              <a:ea typeface="Arial Narrow"/>
              <a:cs typeface="Arial Narrow"/>
              <a:sym typeface="Arial Narrow"/>
            </a:endParaRPr>
          </a:p>
        </p:txBody>
      </p:sp>
      <p:sp>
        <p:nvSpPr>
          <p:cNvPr id="281" name="Google Shape;281;p21"/>
          <p:cNvSpPr txBox="1"/>
          <p:nvPr/>
        </p:nvSpPr>
        <p:spPr>
          <a:xfrm>
            <a:off x="0" y="228600"/>
            <a:ext cx="9144000" cy="705485"/>
          </a:xfrm>
          <a:prstGeom prst="rect">
            <a:avLst/>
          </a:prstGeom>
          <a:solidFill>
            <a:srgbClr val="0070C0"/>
          </a:solidFill>
          <a:ln cap="flat" cmpd="sng" w="12700">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Narrow"/>
                <a:ea typeface="Arial Narrow"/>
                <a:cs typeface="Arial Narrow"/>
                <a:sym typeface="Arial Narrow"/>
              </a:rPr>
              <a:t>Inclusive &amp; Sustainable Public Policies</a:t>
            </a:r>
            <a:endParaRPr/>
          </a:p>
        </p:txBody>
      </p:sp>
      <p:pic>
        <p:nvPicPr>
          <p:cNvPr id="282" name="Google Shape;282;p21"/>
          <p:cNvPicPr preferRelativeResize="0"/>
          <p:nvPr/>
        </p:nvPicPr>
        <p:blipFill rotWithShape="1">
          <a:blip r:embed="rId3">
            <a:alphaModFix/>
          </a:blip>
          <a:srcRect b="0" l="0" r="0" t="0"/>
          <a:stretch/>
        </p:blipFill>
        <p:spPr>
          <a:xfrm>
            <a:off x="3014663" y="2743200"/>
            <a:ext cx="5824537" cy="4114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F:\My Documents\My Pictures\Cartoons and art\BID Universal Design\BID Capa 1.JPG" id="288" name="Google Shape;288;p22"/>
          <p:cNvPicPr preferRelativeResize="0"/>
          <p:nvPr/>
        </p:nvPicPr>
        <p:blipFill rotWithShape="1">
          <a:blip r:embed="rId3">
            <a:alphaModFix/>
          </a:blip>
          <a:srcRect b="0" l="0" r="0" t="0"/>
          <a:stretch/>
        </p:blipFill>
        <p:spPr>
          <a:xfrm>
            <a:off x="0" y="485775"/>
            <a:ext cx="9144000" cy="3857625"/>
          </a:xfrm>
          <a:prstGeom prst="rect">
            <a:avLst/>
          </a:prstGeom>
          <a:noFill/>
          <a:ln>
            <a:noFill/>
          </a:ln>
        </p:spPr>
      </p:pic>
      <p:sp>
        <p:nvSpPr>
          <p:cNvPr id="289" name="Google Shape;289;p22"/>
          <p:cNvSpPr txBox="1"/>
          <p:nvPr/>
        </p:nvSpPr>
        <p:spPr>
          <a:xfrm>
            <a:off x="0" y="4303713"/>
            <a:ext cx="9144000" cy="2552065"/>
          </a:xfrm>
          <a:prstGeom prst="rect">
            <a:avLst/>
          </a:prstGeom>
          <a:solidFill>
            <a:srgbClr val="0070C0"/>
          </a:solidFill>
          <a:ln cap="flat" cmpd="sng" w="9525">
            <a:solidFill>
              <a:srgbClr val="A50021"/>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Narrow"/>
                <a:ea typeface="Arial Narrow"/>
                <a:cs typeface="Arial Narrow"/>
                <a:sym typeface="Arial Narrow"/>
              </a:rPr>
              <a:t>It is estimated that the                              additional costs to bring inclusive access to  infrastructure is lower than 1% in the stage of designing and planning</a:t>
            </a:r>
            <a:endParaRPr b="0" i="0" sz="4000" u="none" cap="none" strike="noStrike">
              <a:solidFill>
                <a:schemeClr val="lt1"/>
              </a:solidFill>
              <a:latin typeface="Arial Narrow"/>
              <a:ea typeface="Arial Narrow"/>
              <a:cs typeface="Arial Narrow"/>
              <a:sym typeface="Arial Narr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3"/>
          <p:cNvSpPr/>
          <p:nvPr/>
        </p:nvSpPr>
        <p:spPr>
          <a:xfrm>
            <a:off x="2355463" y="2967335"/>
            <a:ext cx="5813066" cy="92075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6CB4AE"/>
                </a:solidFill>
                <a:latin typeface="Calibri"/>
                <a:ea typeface="Calibri"/>
                <a:cs typeface="Calibri"/>
                <a:sym typeface="Calibri"/>
              </a:rPr>
              <a:t>Inclusive Education</a:t>
            </a:r>
            <a:endParaRPr b="1" i="0" sz="5400" u="none" cap="none" strike="noStrike">
              <a:solidFill>
                <a:srgbClr val="6CB4AE"/>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4"/>
          <p:cNvSpPr txBox="1"/>
          <p:nvPr>
            <p:ph type="title"/>
          </p:nvPr>
        </p:nvSpPr>
        <p:spPr>
          <a:xfrm>
            <a:off x="685800" y="152400"/>
            <a:ext cx="7772400" cy="457200"/>
          </a:xfrm>
          <a:prstGeom prst="rect">
            <a:avLst/>
          </a:prstGeom>
          <a:solidFill>
            <a:srgbClr val="0070C0"/>
          </a:solidFill>
          <a:ln cap="flat" cmpd="sng" w="9525">
            <a:solidFill>
              <a:srgbClr val="A50021"/>
            </a:solidFill>
            <a:prstDash val="solid"/>
            <a:round/>
            <a:headEnd len="sm" w="sm" type="none"/>
            <a:tailEnd len="sm" w="sm" type="none"/>
          </a:ln>
        </p:spPr>
        <p:txBody>
          <a:bodyPr anchorCtr="0" anchor="t" bIns="45675" lIns="91425" spcFirstLastPara="1" rIns="91425" wrap="square" tIns="45675">
            <a:normAutofit fontScale="90000"/>
          </a:bodyPr>
          <a:lstStyle/>
          <a:p>
            <a:pPr indent="0" lvl="0" marL="0" rtl="0" algn="l">
              <a:lnSpc>
                <a:spcPct val="99000"/>
              </a:lnSpc>
              <a:spcBef>
                <a:spcPts val="0"/>
              </a:spcBef>
              <a:spcAft>
                <a:spcPts val="0"/>
              </a:spcAft>
              <a:buClr>
                <a:schemeClr val="lt1"/>
              </a:buClr>
              <a:buSzPct val="111111"/>
              <a:buFont typeface="Arial Narrow"/>
              <a:buNone/>
            </a:pPr>
            <a:r>
              <a:rPr b="1" lang="en-US" sz="3240">
                <a:solidFill>
                  <a:schemeClr val="lt1"/>
                </a:solidFill>
                <a:latin typeface="Arial Narrow"/>
                <a:ea typeface="Arial Narrow"/>
                <a:cs typeface="Arial Narrow"/>
                <a:sym typeface="Arial Narrow"/>
              </a:rPr>
              <a:t>Disability and Education</a:t>
            </a:r>
            <a:endParaRPr b="1" sz="3240">
              <a:solidFill>
                <a:schemeClr val="lt1"/>
              </a:solidFill>
              <a:latin typeface="Arial Narrow"/>
              <a:ea typeface="Arial Narrow"/>
              <a:cs typeface="Arial Narrow"/>
              <a:sym typeface="Arial Narrow"/>
            </a:endParaRPr>
          </a:p>
        </p:txBody>
      </p:sp>
      <p:sp>
        <p:nvSpPr>
          <p:cNvPr id="300" name="Google Shape;300;p24"/>
          <p:cNvSpPr txBox="1"/>
          <p:nvPr>
            <p:ph idx="1" type="body"/>
          </p:nvPr>
        </p:nvSpPr>
        <p:spPr>
          <a:xfrm>
            <a:off x="304800" y="1519310"/>
            <a:ext cx="4800600" cy="3738489"/>
          </a:xfrm>
          <a:prstGeom prst="rect">
            <a:avLst/>
          </a:prstGeom>
          <a:noFill/>
          <a:ln>
            <a:noFill/>
          </a:ln>
        </p:spPr>
        <p:txBody>
          <a:bodyPr anchorCtr="0" anchor="t" bIns="45675" lIns="91425" spcFirstLastPara="1" rIns="91425" wrap="square" tIns="45675">
            <a:normAutofit lnSpcReduction="10000"/>
          </a:bodyPr>
          <a:lstStyle/>
          <a:p>
            <a:pPr indent="0" lvl="0" marL="0" rtl="0" algn="just">
              <a:lnSpc>
                <a:spcPct val="90000"/>
              </a:lnSpc>
              <a:spcBef>
                <a:spcPts val="0"/>
              </a:spcBef>
              <a:spcAft>
                <a:spcPts val="0"/>
              </a:spcAft>
              <a:buClr>
                <a:srgbClr val="464B56"/>
              </a:buClr>
              <a:buSzPts val="2800"/>
              <a:buFont typeface="Arial"/>
              <a:buNone/>
            </a:pPr>
            <a:r>
              <a:rPr lang="en-US" sz="2800">
                <a:latin typeface="Arial Narrow"/>
                <a:ea typeface="Arial Narrow"/>
                <a:cs typeface="Arial Narrow"/>
                <a:sym typeface="Arial Narrow"/>
              </a:rPr>
              <a:t>Estimated </a:t>
            </a:r>
            <a:r>
              <a:rPr b="1" lang="en-US" sz="2800">
                <a:solidFill>
                  <a:srgbClr val="A50021"/>
                </a:solidFill>
                <a:latin typeface="Arial Narrow"/>
                <a:ea typeface="Arial Narrow"/>
                <a:cs typeface="Arial Narrow"/>
                <a:sym typeface="Arial Narrow"/>
              </a:rPr>
              <a:t>40 million of 115 million </a:t>
            </a:r>
            <a:r>
              <a:rPr lang="en-US" sz="2800">
                <a:solidFill>
                  <a:srgbClr val="A50021"/>
                </a:solidFill>
                <a:latin typeface="Arial Narrow"/>
                <a:ea typeface="Arial Narrow"/>
                <a:cs typeface="Arial Narrow"/>
                <a:sym typeface="Arial Narrow"/>
              </a:rPr>
              <a:t>out-of-school children have disabilities.</a:t>
            </a:r>
            <a:r>
              <a:rPr lang="en-US" sz="2800">
                <a:latin typeface="Arial Narrow"/>
                <a:ea typeface="Arial Narrow"/>
                <a:cs typeface="Arial Narrow"/>
                <a:sym typeface="Arial Narrow"/>
              </a:rPr>
              <a:t> </a:t>
            </a:r>
            <a:endParaRPr/>
          </a:p>
          <a:p>
            <a:pPr indent="0" lvl="0" marL="0" rtl="0" algn="just">
              <a:lnSpc>
                <a:spcPct val="90000"/>
              </a:lnSpc>
              <a:spcBef>
                <a:spcPts val="930"/>
              </a:spcBef>
              <a:spcAft>
                <a:spcPts val="0"/>
              </a:spcAft>
              <a:buClr>
                <a:srgbClr val="464B56"/>
              </a:buClr>
              <a:buSzPts val="2800"/>
              <a:buFont typeface="Arial"/>
              <a:buNone/>
            </a:pPr>
            <a:r>
              <a:t/>
            </a:r>
            <a:endParaRPr sz="2800">
              <a:solidFill>
                <a:srgbClr val="000000"/>
              </a:solidFill>
              <a:latin typeface="Arial Narrow"/>
              <a:ea typeface="Arial Narrow"/>
              <a:cs typeface="Arial Narrow"/>
              <a:sym typeface="Arial Narrow"/>
            </a:endParaRPr>
          </a:p>
          <a:p>
            <a:pPr indent="0" lvl="0" marL="0" rtl="0" algn="just">
              <a:lnSpc>
                <a:spcPct val="90000"/>
              </a:lnSpc>
              <a:spcBef>
                <a:spcPts val="930"/>
              </a:spcBef>
              <a:spcAft>
                <a:spcPts val="0"/>
              </a:spcAft>
              <a:buClr>
                <a:srgbClr val="000000"/>
              </a:buClr>
              <a:buSzPts val="2800"/>
              <a:buFont typeface="Arial"/>
              <a:buNone/>
            </a:pPr>
            <a:r>
              <a:rPr lang="en-US" sz="2800">
                <a:solidFill>
                  <a:srgbClr val="000000"/>
                </a:solidFill>
                <a:latin typeface="Arial Narrow"/>
                <a:ea typeface="Arial Narrow"/>
                <a:cs typeface="Arial Narrow"/>
                <a:sym typeface="Arial Narrow"/>
              </a:rPr>
              <a:t>UNESCO: </a:t>
            </a:r>
            <a:r>
              <a:rPr lang="en-US" sz="2800">
                <a:solidFill>
                  <a:srgbClr val="A50021"/>
                </a:solidFill>
                <a:latin typeface="Arial Narrow"/>
                <a:ea typeface="Arial Narrow"/>
                <a:cs typeface="Arial Narrow"/>
                <a:sym typeface="Arial Narrow"/>
              </a:rPr>
              <a:t>90% of children with disabilities in developing countries do not attend school</a:t>
            </a:r>
            <a:r>
              <a:rPr lang="en-US" sz="2800">
                <a:solidFill>
                  <a:srgbClr val="000000"/>
                </a:solidFill>
                <a:latin typeface="Arial Narrow"/>
                <a:ea typeface="Arial Narrow"/>
                <a:cs typeface="Arial Narrow"/>
                <a:sym typeface="Arial Narrow"/>
              </a:rPr>
              <a:t>; therefore absent in school data sets, and invisible on national policy agenda.</a:t>
            </a:r>
            <a:r>
              <a:rPr lang="en-US" sz="2800">
                <a:latin typeface="Arial Narrow"/>
                <a:ea typeface="Arial Narrow"/>
                <a:cs typeface="Arial Narrow"/>
                <a:sym typeface="Arial Narrow"/>
              </a:rPr>
              <a:t>	</a:t>
            </a:r>
            <a:endParaRPr sz="2800">
              <a:solidFill>
                <a:srgbClr val="A50021"/>
              </a:solidFill>
              <a:latin typeface="Arial Narrow"/>
              <a:ea typeface="Arial Narrow"/>
              <a:cs typeface="Arial Narrow"/>
              <a:sym typeface="Arial Narrow"/>
            </a:endParaRPr>
          </a:p>
        </p:txBody>
      </p:sp>
      <p:pic>
        <p:nvPicPr>
          <p:cNvPr descr="H:\My Documents\My Pictures\Cartoons and art\Art &amp; pictures\MDCs menino escola.JPG" id="301" name="Google Shape;301;p24"/>
          <p:cNvPicPr preferRelativeResize="0"/>
          <p:nvPr/>
        </p:nvPicPr>
        <p:blipFill rotWithShape="1">
          <a:blip r:embed="rId3">
            <a:alphaModFix/>
          </a:blip>
          <a:srcRect b="0" l="0" r="0" t="0"/>
          <a:stretch/>
        </p:blipFill>
        <p:spPr>
          <a:xfrm>
            <a:off x="5365750" y="1143000"/>
            <a:ext cx="3168650" cy="4267200"/>
          </a:xfrm>
          <a:prstGeom prst="rect">
            <a:avLst/>
          </a:prstGeom>
          <a:noFill/>
          <a:ln>
            <a:noFill/>
          </a:ln>
        </p:spPr>
      </p:pic>
      <p:sp>
        <p:nvSpPr>
          <p:cNvPr id="302" name="Google Shape;302;p24"/>
          <p:cNvSpPr/>
          <p:nvPr/>
        </p:nvSpPr>
        <p:spPr>
          <a:xfrm>
            <a:off x="304800" y="5486400"/>
            <a:ext cx="8305800" cy="864235"/>
          </a:xfrm>
          <a:prstGeom prst="rect">
            <a:avLst/>
          </a:prstGeom>
          <a:noFill/>
          <a:ln>
            <a:noFill/>
          </a:ln>
        </p:spPr>
        <p:txBody>
          <a:bodyPr anchorCtr="0" anchor="t" bIns="45675" lIns="91425" spcFirstLastPara="1" rIns="91425" wrap="square" tIns="45675">
            <a:spAutoFit/>
          </a:bodyPr>
          <a:lstStyle/>
          <a:p>
            <a:pPr indent="0" lvl="0" marL="0" marR="0" rtl="0" algn="just">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Arial Narrow"/>
                <a:ea typeface="Arial Narrow"/>
                <a:cs typeface="Arial Narrow"/>
                <a:sym typeface="Arial Narrow"/>
              </a:rPr>
              <a:t>Estimated </a:t>
            </a:r>
            <a:r>
              <a:rPr b="0" i="0" lang="en-US" sz="2800" u="none" cap="none" strike="noStrike">
                <a:solidFill>
                  <a:srgbClr val="A50021"/>
                </a:solidFill>
                <a:latin typeface="Arial Narrow"/>
                <a:ea typeface="Arial Narrow"/>
                <a:cs typeface="Arial Narrow"/>
                <a:sym typeface="Arial Narrow"/>
              </a:rPr>
              <a:t>30% of world’s children who live on the street are children with disabilities.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5"/>
          <p:cNvSpPr txBox="1"/>
          <p:nvPr>
            <p:ph type="title"/>
          </p:nvPr>
        </p:nvSpPr>
        <p:spPr>
          <a:xfrm>
            <a:off x="449826" y="338444"/>
            <a:ext cx="8259098" cy="1018035"/>
          </a:xfrm>
          <a:prstGeom prst="rect">
            <a:avLst/>
          </a:prstGeom>
          <a:noFill/>
          <a:ln>
            <a:noFill/>
          </a:ln>
        </p:spPr>
        <p:txBody>
          <a:bodyPr anchorCtr="0" anchor="ctr" bIns="45675" lIns="91425" spcFirstLastPara="1" rIns="91425" wrap="square" tIns="45675">
            <a:normAutofit/>
          </a:bodyPr>
          <a:lstStyle/>
          <a:p>
            <a:pPr indent="0" lvl="0" marL="0" rtl="0" algn="l">
              <a:spcBef>
                <a:spcPts val="0"/>
              </a:spcBef>
              <a:spcAft>
                <a:spcPts val="0"/>
              </a:spcAft>
              <a:buClr>
                <a:schemeClr val="lt1"/>
              </a:buClr>
              <a:buSzPts val="5400"/>
              <a:buFont typeface="Calibri"/>
              <a:buNone/>
            </a:pPr>
            <a:r>
              <a:rPr b="1" lang="en-US" sz="5400">
                <a:solidFill>
                  <a:schemeClr val="lt1"/>
                </a:solidFill>
              </a:rPr>
              <a:t>Prelude</a:t>
            </a:r>
            <a:endParaRPr b="1" sz="5400">
              <a:solidFill>
                <a:schemeClr val="lt1"/>
              </a:solidFill>
            </a:endParaRPr>
          </a:p>
        </p:txBody>
      </p:sp>
      <p:sp>
        <p:nvSpPr>
          <p:cNvPr id="309" name="Google Shape;309;p25"/>
          <p:cNvSpPr txBox="1"/>
          <p:nvPr>
            <p:ph idx="1" type="body"/>
          </p:nvPr>
        </p:nvSpPr>
        <p:spPr>
          <a:xfrm>
            <a:off x="448966" y="1720645"/>
            <a:ext cx="8246070" cy="4762451"/>
          </a:xfrm>
          <a:prstGeom prst="rect">
            <a:avLst/>
          </a:prstGeom>
          <a:noFill/>
          <a:ln>
            <a:noFill/>
          </a:ln>
        </p:spPr>
        <p:txBody>
          <a:bodyPr anchorCtr="0" anchor="t" bIns="45675" lIns="91425" spcFirstLastPara="1" rIns="91425" wrap="square" tIns="45675">
            <a:normAutofit/>
          </a:bodyPr>
          <a:lstStyle/>
          <a:p>
            <a:pPr indent="-342900" lvl="0" marL="342900" rtl="0" algn="l">
              <a:lnSpc>
                <a:spcPct val="80000"/>
              </a:lnSpc>
              <a:spcBef>
                <a:spcPts val="0"/>
              </a:spcBef>
              <a:spcAft>
                <a:spcPts val="0"/>
              </a:spcAft>
              <a:buClr>
                <a:srgbClr val="FFFF00"/>
              </a:buClr>
              <a:buSzPts val="3700"/>
              <a:buChar char="•"/>
            </a:pPr>
            <a:r>
              <a:rPr lang="en-US" sz="3700">
                <a:solidFill>
                  <a:srgbClr val="002060"/>
                </a:solidFill>
              </a:rPr>
              <a:t>India signed and ratified the UNCRPD in 2007, the process of enacting a new legislation in place of the Persons with Disabilities Act, 1995 (PWD Act, 1995) began in 2010 to make it compliant with the UNCRPD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6"/>
          <p:cNvSpPr txBox="1"/>
          <p:nvPr>
            <p:ph type="title"/>
          </p:nvPr>
        </p:nvSpPr>
        <p:spPr>
          <a:xfrm>
            <a:off x="2123049" y="225083"/>
            <a:ext cx="8229600" cy="1143000"/>
          </a:xfrm>
          <a:prstGeom prst="rect">
            <a:avLst/>
          </a:prstGeom>
          <a:noFill/>
          <a:ln>
            <a:noFill/>
          </a:ln>
        </p:spPr>
        <p:txBody>
          <a:bodyPr anchorCtr="0" anchor="ctr" bIns="45675" lIns="91425" spcFirstLastPara="1" rIns="91425" wrap="square" tIns="45675">
            <a:normAutofit/>
          </a:bodyPr>
          <a:lstStyle/>
          <a:p>
            <a:pPr indent="0" lvl="0" marL="0" rtl="0" algn="l">
              <a:spcBef>
                <a:spcPts val="0"/>
              </a:spcBef>
              <a:spcAft>
                <a:spcPts val="0"/>
              </a:spcAft>
              <a:buClr>
                <a:srgbClr val="FABF8E"/>
              </a:buClr>
              <a:buSzPts val="3600"/>
              <a:buFont typeface="Calibri"/>
              <a:buNone/>
            </a:pPr>
            <a:r>
              <a:rPr lang="en-US"/>
              <a:t>PWD ACT</a:t>
            </a:r>
            <a:endParaRPr/>
          </a:p>
        </p:txBody>
      </p:sp>
      <p:sp>
        <p:nvSpPr>
          <p:cNvPr id="316" name="Google Shape;316;p26"/>
          <p:cNvSpPr txBox="1"/>
          <p:nvPr>
            <p:ph idx="1" type="body"/>
          </p:nvPr>
        </p:nvSpPr>
        <p:spPr>
          <a:xfrm>
            <a:off x="457200" y="1899138"/>
            <a:ext cx="8229600" cy="4227025"/>
          </a:xfrm>
          <a:prstGeom prst="rect">
            <a:avLst/>
          </a:prstGeom>
          <a:noFill/>
          <a:ln>
            <a:noFill/>
          </a:ln>
        </p:spPr>
        <p:txBody>
          <a:bodyPr anchorCtr="0" anchor="t" bIns="45675" lIns="91425" spcFirstLastPara="1" rIns="91425" wrap="square" tIns="45675">
            <a:normAutofit lnSpcReduction="10000"/>
          </a:bodyPr>
          <a:lstStyle/>
          <a:p>
            <a:pPr indent="-342900" lvl="0" marL="342900" rtl="0" algn="l">
              <a:spcBef>
                <a:spcPts val="0"/>
              </a:spcBef>
              <a:spcAft>
                <a:spcPts val="0"/>
              </a:spcAft>
              <a:buClr>
                <a:srgbClr val="FFFF00"/>
              </a:buClr>
              <a:buSzPts val="2800"/>
              <a:buChar char="•"/>
            </a:pPr>
            <a:r>
              <a:rPr lang="en-US">
                <a:solidFill>
                  <a:srgbClr val="3F3151"/>
                </a:solidFill>
              </a:rPr>
              <a:t>The PWD (Equal Opportunities, Protection of Rights, and Full Participations) Act, 1995 was enacted to give an effect to the “Proclamation on the</a:t>
            </a:r>
            <a:endParaRPr/>
          </a:p>
          <a:p>
            <a:pPr indent="-342900" lvl="0" marL="342900" rtl="0" algn="ctr">
              <a:spcBef>
                <a:spcPts val="800"/>
              </a:spcBef>
              <a:spcAft>
                <a:spcPts val="0"/>
              </a:spcAft>
              <a:buClr>
                <a:schemeClr val="accent3"/>
              </a:buClr>
              <a:buSzPts val="4000"/>
              <a:buNone/>
            </a:pPr>
            <a:r>
              <a:rPr b="1" lang="en-US" sz="4000">
                <a:solidFill>
                  <a:srgbClr val="3F3151"/>
                </a:solidFill>
              </a:rPr>
              <a:t>“</a:t>
            </a:r>
            <a:r>
              <a:rPr lang="en-US" sz="4000">
                <a:solidFill>
                  <a:srgbClr val="3F3151"/>
                </a:solidFill>
              </a:rPr>
              <a:t>Full Participation and Equality of the People”</a:t>
            </a:r>
            <a:endParaRPr/>
          </a:p>
          <a:p>
            <a:pPr indent="-342900" lvl="0" marL="342900" rtl="0" algn="l">
              <a:spcBef>
                <a:spcPts val="800"/>
              </a:spcBef>
              <a:spcAft>
                <a:spcPts val="0"/>
              </a:spcAft>
              <a:buClr>
                <a:schemeClr val="lt1"/>
              </a:buClr>
              <a:buSzPts val="4000"/>
              <a:buNone/>
            </a:pPr>
            <a:r>
              <a:rPr lang="en-US" sz="4000">
                <a:solidFill>
                  <a:srgbClr val="3F3151"/>
                </a:solidFill>
              </a:rPr>
              <a:t> </a:t>
            </a:r>
            <a:r>
              <a:rPr lang="en-US">
                <a:solidFill>
                  <a:srgbClr val="3F3151"/>
                </a:solidFill>
              </a:rPr>
              <a:t>with Disabilities in the Asian and Pacific Region.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7"/>
          <p:cNvSpPr/>
          <p:nvPr/>
        </p:nvSpPr>
        <p:spPr>
          <a:xfrm>
            <a:off x="228600" y="1547446"/>
            <a:ext cx="8458200" cy="5078271"/>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3F3151"/>
                </a:solidFill>
                <a:latin typeface="Calibri"/>
                <a:ea typeface="Calibri"/>
                <a:cs typeface="Calibri"/>
                <a:sym typeface="Calibri"/>
              </a:rPr>
              <a:t>The PWD Act listed seven conditions of disabilities, which were </a:t>
            </a:r>
            <a:endParaRPr b="1" i="0" sz="3600" u="none" cap="none" strike="noStrike">
              <a:solidFill>
                <a:srgbClr val="3F315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3F3151"/>
                </a:solidFill>
                <a:latin typeface="Calibri"/>
                <a:ea typeface="Calibri"/>
                <a:cs typeface="Calibri"/>
                <a:sym typeface="Calibri"/>
              </a:rPr>
              <a:t>blindness, </a:t>
            </a:r>
            <a:endParaRPr b="1" i="0" sz="3600" u="none" cap="none" strike="noStrike">
              <a:solidFill>
                <a:srgbClr val="3F315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3F3151"/>
                </a:solidFill>
                <a:latin typeface="Calibri"/>
                <a:ea typeface="Calibri"/>
                <a:cs typeface="Calibri"/>
                <a:sym typeface="Calibri"/>
              </a:rPr>
              <a:t>low vision, </a:t>
            </a:r>
            <a:endParaRPr b="1" i="0" sz="3600" u="none" cap="none" strike="noStrike">
              <a:solidFill>
                <a:srgbClr val="3F315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3F3151"/>
                </a:solidFill>
                <a:latin typeface="Calibri"/>
                <a:ea typeface="Calibri"/>
                <a:cs typeface="Calibri"/>
                <a:sym typeface="Calibri"/>
              </a:rPr>
              <a:t>leprosy cured, </a:t>
            </a:r>
            <a:endParaRPr b="1" i="0" sz="3600" u="none" cap="none" strike="noStrike">
              <a:solidFill>
                <a:srgbClr val="3F315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3F3151"/>
                </a:solidFill>
                <a:latin typeface="Calibri"/>
                <a:ea typeface="Calibri"/>
                <a:cs typeface="Calibri"/>
                <a:sym typeface="Calibri"/>
              </a:rPr>
              <a:t>hearing impairment, </a:t>
            </a:r>
            <a:endParaRPr b="1" i="0" sz="3600" u="none" cap="none" strike="noStrike">
              <a:solidFill>
                <a:srgbClr val="3F315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3F3151"/>
                </a:solidFill>
                <a:latin typeface="Calibri"/>
                <a:ea typeface="Calibri"/>
                <a:cs typeface="Calibri"/>
                <a:sym typeface="Calibri"/>
              </a:rPr>
              <a:t>locomotor disability,</a:t>
            </a:r>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3F3151"/>
                </a:solidFill>
                <a:latin typeface="Calibri"/>
                <a:ea typeface="Calibri"/>
                <a:cs typeface="Calibri"/>
                <a:sym typeface="Calibri"/>
              </a:rPr>
              <a:t> mental retardation, and</a:t>
            </a:r>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3F3151"/>
                </a:solidFill>
                <a:latin typeface="Calibri"/>
                <a:ea typeface="Calibri"/>
                <a:cs typeface="Calibri"/>
                <a:sym typeface="Calibri"/>
              </a:rPr>
              <a:t> mental illness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8"/>
          <p:cNvSpPr txBox="1"/>
          <p:nvPr>
            <p:ph idx="4294967295" type="body"/>
          </p:nvPr>
        </p:nvSpPr>
        <p:spPr>
          <a:xfrm>
            <a:off x="914400" y="1801837"/>
            <a:ext cx="8229600" cy="4525963"/>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lt1"/>
              </a:buClr>
              <a:buSzPts val="3200"/>
              <a:buNone/>
            </a:pPr>
            <a:r>
              <a:rPr lang="en-US">
                <a:solidFill>
                  <a:srgbClr val="002060"/>
                </a:solidFill>
              </a:rPr>
              <a:t>After series of consultation meetings and drafting process, the </a:t>
            </a:r>
            <a:endParaRPr>
              <a:solidFill>
                <a:srgbClr val="002060"/>
              </a:solidFill>
            </a:endParaRPr>
          </a:p>
          <a:p>
            <a:pPr indent="-342900" lvl="0" marL="342900" rtl="0" algn="l">
              <a:spcBef>
                <a:spcPts val="880"/>
              </a:spcBef>
              <a:spcAft>
                <a:spcPts val="0"/>
              </a:spcAft>
              <a:buClr>
                <a:schemeClr val="lt1"/>
              </a:buClr>
              <a:buSzPts val="4400"/>
              <a:buNone/>
            </a:pPr>
            <a:r>
              <a:rPr lang="en-US" sz="4400">
                <a:solidFill>
                  <a:srgbClr val="002060"/>
                </a:solidFill>
              </a:rPr>
              <a:t>       Rights of PWD Act, 2016 </a:t>
            </a:r>
            <a:endParaRPr sz="4400">
              <a:solidFill>
                <a:srgbClr val="002060"/>
              </a:solidFill>
            </a:endParaRPr>
          </a:p>
          <a:p>
            <a:pPr indent="-342900" lvl="0" marL="342900" rtl="0" algn="l">
              <a:spcBef>
                <a:spcPts val="880"/>
              </a:spcBef>
              <a:spcAft>
                <a:spcPts val="0"/>
              </a:spcAft>
              <a:buClr>
                <a:schemeClr val="lt1"/>
              </a:buClr>
              <a:buSzPts val="4400"/>
              <a:buNone/>
            </a:pPr>
            <a:r>
              <a:rPr lang="en-US" sz="4400">
                <a:solidFill>
                  <a:srgbClr val="002060"/>
                </a:solidFill>
              </a:rPr>
              <a:t>(RPWD Act, 2016)</a:t>
            </a:r>
            <a:endParaRPr/>
          </a:p>
          <a:p>
            <a:pPr indent="-342900" lvl="0" marL="342900" rtl="0" algn="l">
              <a:spcBef>
                <a:spcPts val="640"/>
              </a:spcBef>
              <a:spcAft>
                <a:spcPts val="0"/>
              </a:spcAft>
              <a:buClr>
                <a:schemeClr val="lt1"/>
              </a:buClr>
              <a:buSzPts val="3200"/>
              <a:buNone/>
            </a:pPr>
            <a:r>
              <a:rPr lang="en-US">
                <a:solidFill>
                  <a:srgbClr val="002060"/>
                </a:solidFill>
              </a:rPr>
              <a:t> was passed by both the houses of the Parliament. It was notified on December 28, 2016 after receiving the presidential assent.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9"/>
          <p:cNvSpPr txBox="1"/>
          <p:nvPr>
            <p:ph type="title"/>
          </p:nvPr>
        </p:nvSpPr>
        <p:spPr>
          <a:xfrm>
            <a:off x="449826" y="338444"/>
            <a:ext cx="8259098" cy="1018035"/>
          </a:xfrm>
          <a:prstGeom prst="rect">
            <a:avLst/>
          </a:prstGeom>
          <a:noFill/>
          <a:ln>
            <a:noFill/>
          </a:ln>
        </p:spPr>
        <p:txBody>
          <a:bodyPr anchorCtr="0" anchor="ctr" bIns="45675" lIns="91425" spcFirstLastPara="1" rIns="91425" wrap="square" tIns="45675">
            <a:normAutofit/>
          </a:bodyPr>
          <a:lstStyle/>
          <a:p>
            <a:pPr indent="0" lvl="0" marL="0" rtl="0" algn="l">
              <a:spcBef>
                <a:spcPts val="0"/>
              </a:spcBef>
              <a:spcAft>
                <a:spcPts val="0"/>
              </a:spcAft>
              <a:buClr>
                <a:srgbClr val="FABF8E"/>
              </a:buClr>
              <a:buSzPts val="3240"/>
              <a:buFont typeface="Calibri"/>
              <a:buNone/>
            </a:pPr>
            <a:r>
              <a:rPr lang="en-US" sz="3240"/>
              <a:t> </a:t>
            </a:r>
            <a:r>
              <a:rPr lang="en-US" sz="3240">
                <a:solidFill>
                  <a:srgbClr val="FFFF00"/>
                </a:solidFill>
              </a:rPr>
              <a:t>PARADIGM SHIFT</a:t>
            </a:r>
            <a:endParaRPr sz="3240">
              <a:solidFill>
                <a:srgbClr val="FFFF00"/>
              </a:solidFill>
            </a:endParaRPr>
          </a:p>
        </p:txBody>
      </p:sp>
      <p:sp>
        <p:nvSpPr>
          <p:cNvPr id="332" name="Google Shape;332;p29"/>
          <p:cNvSpPr txBox="1"/>
          <p:nvPr>
            <p:ph idx="1" type="body"/>
          </p:nvPr>
        </p:nvSpPr>
        <p:spPr>
          <a:xfrm>
            <a:off x="448966" y="1720645"/>
            <a:ext cx="4362185" cy="4762451"/>
          </a:xfrm>
          <a:prstGeom prst="rect">
            <a:avLst/>
          </a:prstGeom>
          <a:noFill/>
          <a:ln>
            <a:noFill/>
          </a:ln>
        </p:spPr>
        <p:txBody>
          <a:bodyPr anchorCtr="0" anchor="t" bIns="45675" lIns="91425" spcFirstLastPara="1" rIns="91425" wrap="square" tIns="45675">
            <a:normAutofit lnSpcReduction="20000"/>
          </a:bodyPr>
          <a:lstStyle/>
          <a:p>
            <a:pPr indent="-342900" lvl="0" marL="342900" rtl="0" algn="l">
              <a:spcBef>
                <a:spcPts val="0"/>
              </a:spcBef>
              <a:spcAft>
                <a:spcPts val="0"/>
              </a:spcAft>
              <a:buClr>
                <a:schemeClr val="lt1"/>
              </a:buClr>
              <a:buSzPts val="2800"/>
              <a:buChar char="•"/>
            </a:pPr>
            <a:r>
              <a:rPr lang="en-US">
                <a:solidFill>
                  <a:srgbClr val="002060"/>
                </a:solidFill>
              </a:rPr>
              <a:t>The principle reflects a paradigm shift in thinking about disability from a </a:t>
            </a:r>
            <a:endParaRPr/>
          </a:p>
          <a:p>
            <a:pPr indent="-342900" lvl="0" marL="342900" rtl="0" algn="l">
              <a:spcBef>
                <a:spcPts val="800"/>
              </a:spcBef>
              <a:spcAft>
                <a:spcPts val="0"/>
              </a:spcAft>
              <a:buClr>
                <a:schemeClr val="lt1"/>
              </a:buClr>
              <a:buSzPts val="4000"/>
              <a:buNone/>
            </a:pPr>
            <a:r>
              <a:rPr b="1" lang="en-US" sz="4000">
                <a:solidFill>
                  <a:srgbClr val="002060"/>
                </a:solidFill>
              </a:rPr>
              <a:t>social welfare concern to a human rights issue</a:t>
            </a:r>
            <a:r>
              <a:rPr lang="en-US">
                <a:solidFill>
                  <a:srgbClr val="002060"/>
                </a:solidFill>
              </a:rPr>
              <a:t>.</a:t>
            </a:r>
            <a:endParaRPr/>
          </a:p>
          <a:p>
            <a:pPr indent="-342900" lvl="0" marL="342900" rtl="0" algn="l">
              <a:spcBef>
                <a:spcPts val="800"/>
              </a:spcBef>
              <a:spcAft>
                <a:spcPts val="0"/>
              </a:spcAft>
              <a:buClr>
                <a:schemeClr val="lt1"/>
              </a:buClr>
              <a:buSzPts val="4000"/>
              <a:buNone/>
            </a:pPr>
            <a:r>
              <a:t/>
            </a:r>
            <a:endParaRPr>
              <a:solidFill>
                <a:srgbClr val="002060"/>
              </a:solidFill>
            </a:endParaRPr>
          </a:p>
        </p:txBody>
      </p:sp>
      <p:pic>
        <p:nvPicPr>
          <p:cNvPr descr="giphy.gif" id="333" name="Google Shape;333;p29"/>
          <p:cNvPicPr preferRelativeResize="0"/>
          <p:nvPr/>
        </p:nvPicPr>
        <p:blipFill rotWithShape="1">
          <a:blip r:embed="rId3">
            <a:alphaModFix/>
          </a:blip>
          <a:srcRect b="0" l="0" r="0" t="0"/>
          <a:stretch/>
        </p:blipFill>
        <p:spPr>
          <a:xfrm>
            <a:off x="4572000" y="2286000"/>
            <a:ext cx="4572000" cy="457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nvSpPr>
        <p:spPr>
          <a:xfrm>
            <a:off x="1520190" y="1237298"/>
            <a:ext cx="5257800" cy="705485"/>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99"/>
                </a:solidFill>
                <a:latin typeface="Calibri"/>
                <a:ea typeface="Calibri"/>
                <a:cs typeface="Calibri"/>
                <a:sym typeface="Calibri"/>
              </a:rPr>
              <a:t>Disability and Diversity</a:t>
            </a:r>
            <a:endParaRPr b="1" i="0" sz="4000" u="none" cap="none" strike="noStrike">
              <a:solidFill>
                <a:srgbClr val="000099"/>
              </a:solidFill>
              <a:latin typeface="Calibri"/>
              <a:ea typeface="Calibri"/>
              <a:cs typeface="Calibri"/>
              <a:sym typeface="Calibri"/>
            </a:endParaRPr>
          </a:p>
        </p:txBody>
      </p:sp>
      <p:pic>
        <p:nvPicPr>
          <p:cNvPr descr="iStock-615829508-1024x1024.jpg" id="114" name="Google Shape;114;p3"/>
          <p:cNvPicPr preferRelativeResize="0"/>
          <p:nvPr/>
        </p:nvPicPr>
        <p:blipFill rotWithShape="1">
          <a:blip r:embed="rId3">
            <a:alphaModFix/>
          </a:blip>
          <a:srcRect b="0" l="0" r="0" t="0"/>
          <a:stretch/>
        </p:blipFill>
        <p:spPr>
          <a:xfrm>
            <a:off x="2667000" y="1828800"/>
            <a:ext cx="5893594" cy="4191000"/>
          </a:xfrm>
          <a:prstGeom prst="rect">
            <a:avLst/>
          </a:prstGeom>
          <a:noFill/>
          <a:ln>
            <a:noFill/>
          </a:ln>
        </p:spPr>
      </p:pic>
      <p:pic>
        <p:nvPicPr>
          <p:cNvPr descr="unnamed (1).gif" id="115" name="Google Shape;115;p3"/>
          <p:cNvPicPr preferRelativeResize="0"/>
          <p:nvPr/>
        </p:nvPicPr>
        <p:blipFill rotWithShape="1">
          <a:blip r:embed="rId4">
            <a:alphaModFix/>
          </a:blip>
          <a:srcRect b="0" l="0" r="0" t="0"/>
          <a:stretch/>
        </p:blipFill>
        <p:spPr>
          <a:xfrm>
            <a:off x="0" y="3124200"/>
            <a:ext cx="2847684" cy="290370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0"/>
          <p:cNvSpPr txBox="1"/>
          <p:nvPr>
            <p:ph idx="4294967295" type="body"/>
          </p:nvPr>
        </p:nvSpPr>
        <p:spPr>
          <a:xfrm>
            <a:off x="0" y="0"/>
            <a:ext cx="9144000" cy="6324600"/>
          </a:xfrm>
          <a:prstGeom prst="rect">
            <a:avLst/>
          </a:prstGeom>
          <a:blipFill rotWithShape="1">
            <a:blip r:embed="rId3">
              <a:alphaModFix/>
            </a:blip>
            <a:tile algn="tl" flip="none" tx="0" sx="100000" ty="0" sy="100000"/>
          </a:blipFill>
          <a:ln>
            <a:noFill/>
          </a:ln>
        </p:spPr>
        <p:txBody>
          <a:bodyPr anchorCtr="0" anchor="t" bIns="45675" lIns="91425" spcFirstLastPara="1" rIns="91425" wrap="square" tIns="45675">
            <a:normAutofit lnSpcReduction="10000"/>
          </a:bodyPr>
          <a:lstStyle/>
          <a:p>
            <a:pPr indent="-400050" lvl="0" marL="342900" rtl="0" algn="l">
              <a:spcBef>
                <a:spcPts val="0"/>
              </a:spcBef>
              <a:spcAft>
                <a:spcPts val="0"/>
              </a:spcAft>
              <a:buClr>
                <a:schemeClr val="dk1"/>
              </a:buClr>
              <a:buSzPts val="4100"/>
              <a:buChar char="•"/>
            </a:pPr>
            <a:r>
              <a:rPr lang="en-US" sz="2700"/>
              <a:t>The Act lays stress on</a:t>
            </a:r>
            <a:r>
              <a:rPr lang="en-US" sz="2700">
                <a:solidFill>
                  <a:srgbClr val="FFFF00"/>
                </a:solidFill>
              </a:rPr>
              <a:t> </a:t>
            </a:r>
            <a:r>
              <a:rPr b="1" lang="en-US" sz="2700">
                <a:solidFill>
                  <a:srgbClr val="FF0000"/>
                </a:solidFill>
              </a:rPr>
              <a:t>nondiscrimination, </a:t>
            </a:r>
            <a:endParaRPr b="1" sz="2700">
              <a:solidFill>
                <a:srgbClr val="FF0000"/>
              </a:solidFill>
            </a:endParaRPr>
          </a:p>
          <a:p>
            <a:pPr indent="-400050" lvl="0" marL="342900" rtl="0" algn="l">
              <a:spcBef>
                <a:spcPts val="0"/>
              </a:spcBef>
              <a:spcAft>
                <a:spcPts val="0"/>
              </a:spcAft>
              <a:buClr>
                <a:schemeClr val="dk1"/>
              </a:buClr>
              <a:buSzPts val="4100"/>
              <a:buChar char="•"/>
            </a:pPr>
            <a:r>
              <a:rPr lang="en-US" sz="2700">
                <a:solidFill>
                  <a:srgbClr val="A64D79"/>
                </a:solidFill>
              </a:rPr>
              <a:t>f</a:t>
            </a:r>
            <a:r>
              <a:rPr b="1" lang="en-US" sz="2700">
                <a:solidFill>
                  <a:srgbClr val="A64D79"/>
                </a:solidFill>
              </a:rPr>
              <a:t>ull and effective participation and inclusion</a:t>
            </a:r>
            <a:r>
              <a:rPr lang="en-US" sz="2700">
                <a:solidFill>
                  <a:srgbClr val="A64D79"/>
                </a:solidFill>
              </a:rPr>
              <a:t> </a:t>
            </a:r>
            <a:r>
              <a:rPr lang="en-US" sz="2700">
                <a:solidFill>
                  <a:srgbClr val="002060"/>
                </a:solidFill>
              </a:rPr>
              <a:t>in society, </a:t>
            </a:r>
            <a:endParaRPr sz="2700"/>
          </a:p>
          <a:p>
            <a:pPr indent="-400050" lvl="0" marL="342900" rtl="0" algn="l">
              <a:spcBef>
                <a:spcPts val="640"/>
              </a:spcBef>
              <a:spcAft>
                <a:spcPts val="0"/>
              </a:spcAft>
              <a:buClr>
                <a:srgbClr val="002060"/>
              </a:buClr>
              <a:buSzPts val="4100"/>
              <a:buChar char="•"/>
            </a:pPr>
            <a:r>
              <a:rPr lang="en-US" sz="2700">
                <a:solidFill>
                  <a:srgbClr val="002060"/>
                </a:solidFill>
              </a:rPr>
              <a:t>respect for difference and acceptance of disabilities as part of human diversity and humanity, equality of opportunity,</a:t>
            </a:r>
            <a:endParaRPr sz="2700"/>
          </a:p>
          <a:p>
            <a:pPr indent="-400050" lvl="0" marL="342900" rtl="0" algn="l">
              <a:spcBef>
                <a:spcPts val="640"/>
              </a:spcBef>
              <a:spcAft>
                <a:spcPts val="0"/>
              </a:spcAft>
              <a:buClr>
                <a:srgbClr val="002060"/>
              </a:buClr>
              <a:buSzPts val="4100"/>
              <a:buChar char="•"/>
            </a:pPr>
            <a:r>
              <a:rPr lang="en-US" sz="2700">
                <a:solidFill>
                  <a:srgbClr val="002060"/>
                </a:solidFill>
              </a:rPr>
              <a:t> </a:t>
            </a:r>
            <a:r>
              <a:rPr b="1" lang="en-US" sz="2700">
                <a:solidFill>
                  <a:srgbClr val="1155CC"/>
                </a:solidFill>
              </a:rPr>
              <a:t>accessibility, equality between men and women, </a:t>
            </a:r>
            <a:endParaRPr b="1" sz="2700">
              <a:solidFill>
                <a:srgbClr val="1155CC"/>
              </a:solidFill>
            </a:endParaRPr>
          </a:p>
          <a:p>
            <a:pPr indent="-400050" lvl="0" marL="342900" rtl="0" algn="l">
              <a:spcBef>
                <a:spcPts val="640"/>
              </a:spcBef>
              <a:spcAft>
                <a:spcPts val="0"/>
              </a:spcAft>
              <a:buClr>
                <a:srgbClr val="002060"/>
              </a:buClr>
              <a:buSzPts val="4100"/>
              <a:buChar char="•"/>
            </a:pPr>
            <a:r>
              <a:rPr lang="en-US" sz="2700">
                <a:solidFill>
                  <a:srgbClr val="002060"/>
                </a:solidFill>
              </a:rPr>
              <a:t>respect for the evolving capacities of children with disabilities, </a:t>
            </a:r>
            <a:endParaRPr sz="2700">
              <a:solidFill>
                <a:srgbClr val="002060"/>
              </a:solidFill>
            </a:endParaRPr>
          </a:p>
          <a:p>
            <a:pPr indent="-400050" lvl="0" marL="342900" rtl="0" algn="l">
              <a:spcBef>
                <a:spcPts val="640"/>
              </a:spcBef>
              <a:spcAft>
                <a:spcPts val="0"/>
              </a:spcAft>
              <a:buClr>
                <a:srgbClr val="002060"/>
              </a:buClr>
              <a:buSzPts val="4100"/>
              <a:buChar char="•"/>
            </a:pPr>
            <a:r>
              <a:rPr lang="en-US" sz="2700">
                <a:solidFill>
                  <a:srgbClr val="002060"/>
                </a:solidFill>
              </a:rPr>
              <a:t>and respect for the right of children with disabilities to preserve their identities.</a:t>
            </a:r>
            <a:endParaRPr sz="2700">
              <a:solidFill>
                <a:srgbClr val="00206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1"/>
          <p:cNvSpPr txBox="1"/>
          <p:nvPr>
            <p:ph idx="4294967295" type="body"/>
          </p:nvPr>
        </p:nvSpPr>
        <p:spPr>
          <a:xfrm>
            <a:off x="0" y="1600200"/>
            <a:ext cx="9144000" cy="4525963"/>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lt1"/>
              </a:buClr>
              <a:buSzPts val="4800"/>
              <a:buNone/>
            </a:pPr>
            <a:r>
              <a:rPr b="1" lang="en-US" sz="4800">
                <a:solidFill>
                  <a:srgbClr val="002060"/>
                </a:solidFill>
              </a:rPr>
              <a:t>SALIENT FEATURES OF THE RIGHTS OF PERSONS WITH DISABILITIES ACT, 2016</a:t>
            </a:r>
            <a:endParaRPr/>
          </a:p>
          <a:p>
            <a:pPr indent="-139700" lvl="0" marL="342900" rtl="0" algn="l">
              <a:spcBef>
                <a:spcPts val="640"/>
              </a:spcBef>
              <a:spcAft>
                <a:spcPts val="0"/>
              </a:spcAft>
              <a:buClr>
                <a:schemeClr val="dk1"/>
              </a:buClr>
              <a:buSzPts val="3200"/>
              <a:buNone/>
            </a:pPr>
            <a:r>
              <a:t/>
            </a:r>
            <a:endParaRPr>
              <a:solidFill>
                <a:srgbClr val="00206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2"/>
          <p:cNvSpPr txBox="1"/>
          <p:nvPr>
            <p:ph type="title"/>
          </p:nvPr>
        </p:nvSpPr>
        <p:spPr>
          <a:xfrm>
            <a:off x="914400" y="2667000"/>
            <a:ext cx="8229600" cy="1143000"/>
          </a:xfrm>
          <a:prstGeom prst="rect">
            <a:avLst/>
          </a:prstGeom>
          <a:noFill/>
          <a:ln>
            <a:noFill/>
          </a:ln>
        </p:spPr>
        <p:txBody>
          <a:bodyPr anchorCtr="0" anchor="ctr" bIns="45675" lIns="91425" spcFirstLastPara="1" rIns="91425" wrap="square" tIns="45675">
            <a:noAutofit/>
          </a:bodyPr>
          <a:lstStyle/>
          <a:p>
            <a:pPr indent="0" lvl="0" marL="0" rtl="0" algn="ctr">
              <a:spcBef>
                <a:spcPts val="0"/>
              </a:spcBef>
              <a:spcAft>
                <a:spcPts val="0"/>
              </a:spcAft>
              <a:buClr>
                <a:srgbClr val="FABF8E"/>
              </a:buClr>
              <a:buSzPts val="5400"/>
              <a:buFont typeface="Calibri"/>
              <a:buNone/>
            </a:pPr>
            <a:r>
              <a:rPr lang="en-US" sz="5400"/>
              <a:t>In the RPWD Act, 2016, the list has been expanded from </a:t>
            </a:r>
            <a:br>
              <a:rPr lang="en-US" sz="5400"/>
            </a:br>
            <a:r>
              <a:rPr lang="en-US" sz="5400"/>
              <a:t>7 to 21 conditions </a:t>
            </a:r>
            <a:endParaRPr sz="5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3"/>
          <p:cNvSpPr txBox="1"/>
          <p:nvPr>
            <p:ph idx="4294967295" type="body"/>
          </p:nvPr>
        </p:nvSpPr>
        <p:spPr>
          <a:xfrm>
            <a:off x="0" y="0"/>
            <a:ext cx="4495800" cy="6858000"/>
          </a:xfrm>
          <a:prstGeom prst="rect">
            <a:avLst/>
          </a:prstGeom>
          <a:gradFill>
            <a:gsLst>
              <a:gs pos="0">
                <a:srgbClr val="992D2B"/>
              </a:gs>
              <a:gs pos="80000">
                <a:srgbClr val="C93D39"/>
              </a:gs>
              <a:gs pos="100000">
                <a:srgbClr val="CD3A36"/>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675" lIns="91425" spcFirstLastPara="1" rIns="91425" wrap="square" tIns="45675">
            <a:noAutofit/>
          </a:bodyPr>
          <a:lstStyle/>
          <a:p>
            <a:pPr indent="-342900" lvl="0" marL="342900" rtl="0" algn="l">
              <a:spcBef>
                <a:spcPts val="0"/>
              </a:spcBef>
              <a:spcAft>
                <a:spcPts val="0"/>
              </a:spcAft>
              <a:buClr>
                <a:schemeClr val="lt1"/>
              </a:buClr>
              <a:buSzPts val="3200"/>
              <a:buNone/>
            </a:pPr>
            <a:r>
              <a:rPr lang="en-US">
                <a:solidFill>
                  <a:schemeClr val="lt1"/>
                </a:solidFill>
                <a:latin typeface="Calibri"/>
                <a:ea typeface="Calibri"/>
                <a:cs typeface="Calibri"/>
                <a:sym typeface="Calibri"/>
              </a:rPr>
              <a:t>1. </a:t>
            </a:r>
            <a:r>
              <a:rPr lang="en-US" sz="2600">
                <a:solidFill>
                  <a:schemeClr val="lt1"/>
                </a:solidFill>
                <a:latin typeface="Arial"/>
                <a:ea typeface="Arial"/>
                <a:cs typeface="Arial"/>
                <a:sym typeface="Arial"/>
              </a:rPr>
              <a:t>Locomotor disability </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 2. Muscular Dystrophy </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3. Leprosy cured </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4. Dwarfism</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 5. Cerebral Palsy </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6. Acid attack Victim </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7. Low vision</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 8. Blindness </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 9. Deaf </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10. Hard of Hearing </a:t>
            </a:r>
            <a:endParaRPr sz="2600"/>
          </a:p>
          <a:p>
            <a:pPr indent="-342900" lvl="0" marL="342900" rtl="0" algn="l">
              <a:spcBef>
                <a:spcPts val="640"/>
              </a:spcBef>
              <a:spcAft>
                <a:spcPts val="0"/>
              </a:spcAft>
              <a:buClr>
                <a:schemeClr val="lt1"/>
              </a:buClr>
              <a:buSzPts val="3200"/>
              <a:buNone/>
            </a:pPr>
            <a:r>
              <a:rPr lang="en-US" sz="2600">
                <a:solidFill>
                  <a:schemeClr val="lt1"/>
                </a:solidFill>
                <a:latin typeface="Arial"/>
                <a:ea typeface="Arial"/>
                <a:cs typeface="Arial"/>
                <a:sym typeface="Arial"/>
              </a:rPr>
              <a:t> 11. Speech and Language disability </a:t>
            </a:r>
            <a:endParaRPr sz="2600"/>
          </a:p>
        </p:txBody>
      </p:sp>
      <p:sp>
        <p:nvSpPr>
          <p:cNvPr id="354" name="Google Shape;354;p33"/>
          <p:cNvSpPr txBox="1"/>
          <p:nvPr/>
        </p:nvSpPr>
        <p:spPr>
          <a:xfrm>
            <a:off x="4648200" y="-161150"/>
            <a:ext cx="4734600" cy="7019400"/>
          </a:xfrm>
          <a:prstGeom prst="rect">
            <a:avLst/>
          </a:prstGeom>
          <a:solidFill>
            <a:srgbClr val="00B05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t" bIns="45675" lIns="91425" spcFirstLastPara="1" rIns="91425" wrap="square" tIns="45675">
            <a:noAutofit/>
          </a:bodyPr>
          <a:lstStyle/>
          <a:p>
            <a:pPr indent="-342900" lvl="0" marL="342900" marR="0" rtl="0" algn="l">
              <a:lnSpc>
                <a:spcPct val="100000"/>
              </a:lnSpc>
              <a:spcBef>
                <a:spcPts val="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12. Intellectual Disability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13. Specific Learning Disability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14. Autism Spectrum Disorder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15. Mental illness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16. Chronic Neurological Conditions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17. Multiple sclerosis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18. Parkinson’s disease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19. Haemophilia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20. Thalassemia </a:t>
            </a:r>
            <a:endParaRPr/>
          </a:p>
          <a:p>
            <a:pPr indent="-342900" lvl="0" marL="342900" marR="0" rtl="0" algn="l">
              <a:lnSpc>
                <a:spcPct val="100000"/>
              </a:lnSpc>
              <a:spcBef>
                <a:spcPts val="60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21. Sickle Cell disease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34"/>
          <p:cNvSpPr txBox="1"/>
          <p:nvPr>
            <p:ph idx="4294967295" type="body"/>
          </p:nvPr>
        </p:nvSpPr>
        <p:spPr>
          <a:xfrm>
            <a:off x="914400" y="1447800"/>
            <a:ext cx="8229600" cy="4525963"/>
          </a:xfrm>
          <a:prstGeom prst="rect">
            <a:avLst/>
          </a:prstGeom>
          <a:noFill/>
          <a:ln>
            <a:noFill/>
          </a:ln>
        </p:spPr>
        <p:txBody>
          <a:bodyPr anchorCtr="0" anchor="t" bIns="45675" lIns="91425" spcFirstLastPara="1" rIns="91425" wrap="square" tIns="45675">
            <a:normAutofit/>
          </a:bodyPr>
          <a:lstStyle/>
          <a:p>
            <a:pPr indent="0" lvl="0" marL="914400" rtl="0" algn="l">
              <a:spcBef>
                <a:spcPts val="0"/>
              </a:spcBef>
              <a:spcAft>
                <a:spcPts val="0"/>
              </a:spcAft>
              <a:buNone/>
            </a:pPr>
            <a:r>
              <a:t/>
            </a:r>
            <a:endParaRPr sz="4400">
              <a:solidFill>
                <a:srgbClr val="002060"/>
              </a:solidFill>
            </a:endParaRPr>
          </a:p>
          <a:p>
            <a:pPr indent="0" lvl="0" marL="914400" rtl="0" algn="l">
              <a:spcBef>
                <a:spcPts val="0"/>
              </a:spcBef>
              <a:spcAft>
                <a:spcPts val="0"/>
              </a:spcAft>
              <a:buNone/>
            </a:pPr>
            <a:r>
              <a:rPr lang="en-US" sz="4400">
                <a:solidFill>
                  <a:srgbClr val="002060"/>
                </a:solidFill>
              </a:rPr>
              <a:t> </a:t>
            </a:r>
            <a:r>
              <a:rPr b="1" lang="en-US" sz="4400">
                <a:solidFill>
                  <a:srgbClr val="A61C00"/>
                </a:solidFill>
              </a:rPr>
              <a:t>Mental Retardation </a:t>
            </a:r>
            <a:endParaRPr b="1" sz="4400">
              <a:solidFill>
                <a:srgbClr val="A61C00"/>
              </a:solidFill>
            </a:endParaRPr>
          </a:p>
          <a:p>
            <a:pPr indent="-355600" lvl="1" marL="742950" rtl="0" algn="l">
              <a:spcBef>
                <a:spcPts val="0"/>
              </a:spcBef>
              <a:spcAft>
                <a:spcPts val="0"/>
              </a:spcAft>
              <a:buClr>
                <a:schemeClr val="dk1"/>
              </a:buClr>
              <a:buSzPts val="3900"/>
              <a:buChar char="–"/>
            </a:pPr>
            <a:r>
              <a:rPr lang="en-US" sz="3900">
                <a:solidFill>
                  <a:srgbClr val="002060"/>
                </a:solidFill>
              </a:rPr>
              <a:t>is replaced by </a:t>
            </a:r>
            <a:endParaRPr sz="3900">
              <a:solidFill>
                <a:srgbClr val="002060"/>
              </a:solidFill>
            </a:endParaRPr>
          </a:p>
          <a:p>
            <a:pPr indent="0" lvl="0" marL="0" rtl="0" algn="l">
              <a:spcBef>
                <a:spcPts val="0"/>
              </a:spcBef>
              <a:spcAft>
                <a:spcPts val="0"/>
              </a:spcAft>
              <a:buNone/>
            </a:pPr>
            <a:r>
              <a:t/>
            </a:r>
            <a:endParaRPr sz="3900">
              <a:solidFill>
                <a:srgbClr val="002060"/>
              </a:solidFill>
            </a:endParaRPr>
          </a:p>
          <a:p>
            <a:pPr indent="0" lvl="0" marL="914400" rtl="0" algn="l">
              <a:spcBef>
                <a:spcPts val="0"/>
              </a:spcBef>
              <a:spcAft>
                <a:spcPts val="0"/>
              </a:spcAft>
              <a:buNone/>
            </a:pPr>
            <a:r>
              <a:rPr b="1" lang="en-US" sz="4400">
                <a:solidFill>
                  <a:srgbClr val="274E13"/>
                </a:solidFill>
              </a:rPr>
              <a:t>I</a:t>
            </a:r>
            <a:r>
              <a:rPr b="1" lang="en-US" sz="4400">
                <a:solidFill>
                  <a:srgbClr val="274E13"/>
                </a:solidFill>
              </a:rPr>
              <a:t>ntellectual Disability</a:t>
            </a:r>
            <a:endParaRPr b="1" sz="4400">
              <a:solidFill>
                <a:srgbClr val="274E13"/>
              </a:solidFill>
            </a:endParaRPr>
          </a:p>
        </p:txBody>
      </p:sp>
      <p:sp>
        <p:nvSpPr>
          <p:cNvPr id="360" name="Google Shape;360;p34"/>
          <p:cNvSpPr txBox="1"/>
          <p:nvPr/>
        </p:nvSpPr>
        <p:spPr>
          <a:xfrm>
            <a:off x="0" y="0"/>
            <a:ext cx="8774100" cy="861900"/>
          </a:xfrm>
          <a:prstGeom prst="rect">
            <a:avLst/>
          </a:prstGeom>
          <a:noFill/>
          <a:ln>
            <a:noFill/>
          </a:ln>
        </p:spPr>
        <p:txBody>
          <a:bodyPr anchorCtr="0" anchor="t" bIns="91425" lIns="91425" spcFirstLastPara="1" rIns="91425" wrap="square" tIns="91425">
            <a:spAutoFit/>
          </a:bodyPr>
          <a:lstStyle/>
          <a:p>
            <a:pPr indent="-387350" lvl="1" marL="742950" rtl="0" algn="l">
              <a:lnSpc>
                <a:spcPct val="115000"/>
              </a:lnSpc>
              <a:spcBef>
                <a:spcPts val="0"/>
              </a:spcBef>
              <a:spcAft>
                <a:spcPts val="0"/>
              </a:spcAft>
              <a:buClr>
                <a:schemeClr val="dk1"/>
              </a:buClr>
              <a:buSzPts val="4400"/>
              <a:buFont typeface="Roboto"/>
              <a:buChar char="–"/>
            </a:pPr>
            <a:r>
              <a:rPr lang="en-US" sz="4400">
                <a:solidFill>
                  <a:srgbClr val="002060"/>
                </a:solidFill>
                <a:latin typeface="Roboto"/>
                <a:ea typeface="Roboto"/>
                <a:cs typeface="Roboto"/>
                <a:sym typeface="Roboto"/>
              </a:rPr>
              <a:t>The nomenclature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5"/>
          <p:cNvSpPr txBox="1"/>
          <p:nvPr>
            <p:ph idx="4294967295" type="body"/>
          </p:nvPr>
        </p:nvSpPr>
        <p:spPr>
          <a:xfrm>
            <a:off x="340225" y="168125"/>
            <a:ext cx="9144000" cy="6126300"/>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rgbClr val="FFFF00"/>
              </a:buClr>
              <a:buSzPts val="4400"/>
              <a:buChar char="•"/>
            </a:pPr>
            <a:r>
              <a:rPr lang="en-US" sz="4400">
                <a:solidFill>
                  <a:srgbClr val="002060"/>
                </a:solidFill>
              </a:rPr>
              <a:t>Persons with benchmark disabilities are defined as those with at least 40% of any of the above disability. PWD having high support needs are those who are certified as such under section 58(2) of the Act</a:t>
            </a:r>
            <a:r>
              <a:rPr lang="en-US">
                <a:solidFill>
                  <a:srgbClr val="002060"/>
                </a:solidFill>
              </a:rPr>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6"/>
          <p:cNvSpPr txBox="1"/>
          <p:nvPr>
            <p:ph idx="4294967295" type="body"/>
          </p:nvPr>
        </p:nvSpPr>
        <p:spPr>
          <a:xfrm>
            <a:off x="0" y="-87550"/>
            <a:ext cx="9144000" cy="6126300"/>
          </a:xfrm>
          <a:prstGeom prst="rect">
            <a:avLst/>
          </a:prstGeom>
          <a:solidFill>
            <a:srgbClr val="FFFF00">
              <a:alpha val="24313"/>
            </a:srgbClr>
          </a:solid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dk1"/>
              </a:buClr>
              <a:buSzPts val="4000"/>
              <a:buNone/>
            </a:pPr>
            <a:r>
              <a:rPr lang="en-US" sz="4000"/>
              <a:t>The RPWD Act states  that </a:t>
            </a:r>
            <a:r>
              <a:rPr lang="en-US" sz="4400">
                <a:solidFill>
                  <a:srgbClr val="002060"/>
                </a:solidFill>
              </a:rPr>
              <a:t>appropriate Government shall ensure that the PWD enjoy the</a:t>
            </a:r>
            <a:endParaRPr sz="4400">
              <a:solidFill>
                <a:srgbClr val="002060"/>
              </a:solidFill>
            </a:endParaRPr>
          </a:p>
          <a:p>
            <a:pPr indent="-508000" lvl="0" marL="457200" rtl="0" algn="l">
              <a:spcBef>
                <a:spcPts val="0"/>
              </a:spcBef>
              <a:spcAft>
                <a:spcPts val="0"/>
              </a:spcAft>
              <a:buClr>
                <a:srgbClr val="002060"/>
              </a:buClr>
              <a:buSzPts val="4400"/>
              <a:buChar char="●"/>
            </a:pPr>
            <a:r>
              <a:rPr lang="en-US" sz="4400">
                <a:solidFill>
                  <a:srgbClr val="002060"/>
                </a:solidFill>
              </a:rPr>
              <a:t> </a:t>
            </a:r>
            <a:r>
              <a:rPr b="1" lang="en-US" sz="4400">
                <a:solidFill>
                  <a:srgbClr val="38761D"/>
                </a:solidFill>
              </a:rPr>
              <a:t>right to equality, </a:t>
            </a:r>
            <a:endParaRPr b="1" sz="4400">
              <a:solidFill>
                <a:srgbClr val="38761D"/>
              </a:solidFill>
            </a:endParaRPr>
          </a:p>
          <a:p>
            <a:pPr indent="-508000" lvl="0" marL="457200" rtl="0" algn="l">
              <a:spcBef>
                <a:spcPts val="0"/>
              </a:spcBef>
              <a:spcAft>
                <a:spcPts val="0"/>
              </a:spcAft>
              <a:buClr>
                <a:srgbClr val="38761D"/>
              </a:buClr>
              <a:buSzPts val="4400"/>
              <a:buChar char="●"/>
            </a:pPr>
            <a:r>
              <a:rPr b="1" lang="en-US" sz="4400">
                <a:solidFill>
                  <a:srgbClr val="38761D"/>
                </a:solidFill>
              </a:rPr>
              <a:t>life with dignity, and </a:t>
            </a:r>
            <a:endParaRPr b="1" sz="4400">
              <a:solidFill>
                <a:srgbClr val="38761D"/>
              </a:solidFill>
            </a:endParaRPr>
          </a:p>
          <a:p>
            <a:pPr indent="-508000" lvl="0" marL="457200" rtl="0" algn="l">
              <a:spcBef>
                <a:spcPts val="0"/>
              </a:spcBef>
              <a:spcAft>
                <a:spcPts val="0"/>
              </a:spcAft>
              <a:buClr>
                <a:srgbClr val="002060"/>
              </a:buClr>
              <a:buSzPts val="4400"/>
              <a:buChar char="●"/>
            </a:pPr>
            <a:r>
              <a:rPr b="1" lang="en-US" sz="4400">
                <a:solidFill>
                  <a:srgbClr val="38761D"/>
                </a:solidFill>
              </a:rPr>
              <a:t>respect for his or her own integrity </a:t>
            </a:r>
            <a:r>
              <a:rPr lang="en-US" sz="4400">
                <a:solidFill>
                  <a:srgbClr val="002060"/>
                </a:solidFill>
              </a:rPr>
              <a:t>equally with others.</a:t>
            </a:r>
            <a:endParaRPr sz="4400">
              <a:solidFill>
                <a:srgbClr val="00206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7"/>
          <p:cNvSpPr txBox="1"/>
          <p:nvPr>
            <p:ph idx="4294967295" type="body"/>
          </p:nvPr>
        </p:nvSpPr>
        <p:spPr>
          <a:xfrm>
            <a:off x="0" y="0"/>
            <a:ext cx="9144000" cy="5943600"/>
          </a:xfrm>
          <a:prstGeom prst="rect">
            <a:avLst/>
          </a:prstGeom>
          <a:solidFill>
            <a:schemeClr val="lt1"/>
          </a:solid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dk1"/>
              </a:buClr>
              <a:buSzPts val="3200"/>
              <a:buChar char="•"/>
            </a:pPr>
            <a:r>
              <a:rPr lang="en-US"/>
              <a:t>The Government is to take steps to utilize the capacity of the PWD by providing appropriate environment.</a:t>
            </a:r>
            <a:endParaRPr/>
          </a:p>
          <a:p>
            <a:pPr indent="-342900" lvl="0" marL="342900" rtl="0" algn="l">
              <a:spcBef>
                <a:spcPts val="640"/>
              </a:spcBef>
              <a:spcAft>
                <a:spcPts val="0"/>
              </a:spcAft>
              <a:buClr>
                <a:schemeClr val="dk1"/>
              </a:buClr>
              <a:buSzPts val="3200"/>
              <a:buChar char="•"/>
            </a:pPr>
            <a:r>
              <a:rPr lang="en-US"/>
              <a:t> It is also stipulated in the section 3 that no PWD shall be discriminated on the ground of disability, </a:t>
            </a:r>
            <a:endParaRPr/>
          </a:p>
          <a:p>
            <a:pPr indent="-342900" lvl="0" marL="342900" rtl="0" algn="l">
              <a:spcBef>
                <a:spcPts val="640"/>
              </a:spcBef>
              <a:spcAft>
                <a:spcPts val="0"/>
              </a:spcAft>
              <a:buClr>
                <a:schemeClr val="dk1"/>
              </a:buClr>
              <a:buSzPts val="3200"/>
              <a:buChar char="•"/>
            </a:pPr>
            <a:r>
              <a:rPr lang="en-US"/>
              <a:t>unless it is shown that the impugned act or omission is a proportionate means of achieving a legitimate aim and no person shall be deprived of his personal liberty only on the ground of disability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8"/>
          <p:cNvSpPr txBox="1"/>
          <p:nvPr>
            <p:ph idx="4294967295" type="body"/>
          </p:nvPr>
        </p:nvSpPr>
        <p:spPr>
          <a:xfrm>
            <a:off x="0" y="1927274"/>
            <a:ext cx="8991600" cy="4930726"/>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rgbClr val="F2F2F2"/>
              </a:buClr>
              <a:buSzPts val="3200"/>
              <a:buChar char="•"/>
            </a:pPr>
            <a:r>
              <a:rPr lang="en-US">
                <a:solidFill>
                  <a:srgbClr val="002060"/>
                </a:solidFill>
              </a:rPr>
              <a:t>Living in the community for PWD is to be ensured and steps are to be taken by the Government to ensure reasonable accommodation for them. </a:t>
            </a:r>
            <a:endParaRPr>
              <a:solidFill>
                <a:srgbClr val="002060"/>
              </a:solidFill>
            </a:endParaRPr>
          </a:p>
          <a:p>
            <a:pPr indent="-342900" lvl="0" marL="342900" rtl="0" algn="l">
              <a:spcBef>
                <a:spcPts val="640"/>
              </a:spcBef>
              <a:spcAft>
                <a:spcPts val="0"/>
              </a:spcAft>
              <a:buClr>
                <a:srgbClr val="F2F2F2"/>
              </a:buClr>
              <a:buSzPts val="3200"/>
              <a:buChar char="•"/>
            </a:pPr>
            <a:r>
              <a:rPr lang="en-US">
                <a:solidFill>
                  <a:srgbClr val="002060"/>
                </a:solidFill>
              </a:rPr>
              <a:t>Special measures are to be taken to ensure women and children with disabilities enjoy rights equally with others.</a:t>
            </a:r>
            <a:endParaRPr/>
          </a:p>
          <a:p>
            <a:pPr indent="-342900" lvl="0" marL="342900" rtl="0" algn="l">
              <a:spcBef>
                <a:spcPts val="640"/>
              </a:spcBef>
              <a:spcAft>
                <a:spcPts val="0"/>
              </a:spcAft>
              <a:buClr>
                <a:srgbClr val="F2F2F2"/>
              </a:buClr>
              <a:buSzPts val="3200"/>
              <a:buChar char="•"/>
            </a:pPr>
            <a:r>
              <a:rPr lang="en-US">
                <a:solidFill>
                  <a:srgbClr val="002060"/>
                </a:solidFill>
              </a:rPr>
              <a:t> Measures are to be taken to protect the PWD from being subjected to cruelty, inhuman, and degrading treatments and from all forms of abuse, violence, and exploitation.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9"/>
          <p:cNvSpPr txBox="1"/>
          <p:nvPr>
            <p:ph type="title"/>
          </p:nvPr>
        </p:nvSpPr>
        <p:spPr>
          <a:xfrm>
            <a:off x="449826" y="338444"/>
            <a:ext cx="8259098" cy="1018035"/>
          </a:xfrm>
          <a:prstGeom prst="rect">
            <a:avLst/>
          </a:prstGeom>
          <a:noFill/>
          <a:ln>
            <a:noFill/>
          </a:ln>
        </p:spPr>
        <p:txBody>
          <a:bodyPr anchorCtr="0" anchor="ctr" bIns="45675" lIns="91425" spcFirstLastPara="1" rIns="91425" wrap="square" tIns="45675">
            <a:noAutofit/>
          </a:bodyPr>
          <a:lstStyle/>
          <a:p>
            <a:pPr indent="0" lvl="0" marL="0" rtl="0" algn="ctr">
              <a:spcBef>
                <a:spcPts val="0"/>
              </a:spcBef>
              <a:spcAft>
                <a:spcPts val="0"/>
              </a:spcAft>
              <a:buClr>
                <a:srgbClr val="FABF8E"/>
              </a:buClr>
              <a:buSzPts val="4000"/>
              <a:buFont typeface="Calibri"/>
              <a:buNone/>
            </a:pPr>
            <a:r>
              <a:rPr b="1" lang="en-US" sz="4000"/>
              <a:t>Research </a:t>
            </a:r>
            <a:endParaRPr b="1" sz="4000"/>
          </a:p>
        </p:txBody>
      </p:sp>
      <p:sp>
        <p:nvSpPr>
          <p:cNvPr id="386" name="Google Shape;386;p39"/>
          <p:cNvSpPr txBox="1"/>
          <p:nvPr>
            <p:ph idx="1" type="body"/>
          </p:nvPr>
        </p:nvSpPr>
        <p:spPr>
          <a:xfrm>
            <a:off x="448966" y="1720645"/>
            <a:ext cx="8246070" cy="4762451"/>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lt1"/>
              </a:buClr>
              <a:buSzPts val="2800"/>
              <a:buChar char="•"/>
            </a:pPr>
            <a:r>
              <a:rPr lang="en-US"/>
              <a:t>For conducting any research, free and informed consent from the PWD as well as a prior permission from a Committee for Research on Disability to be constituted in the prescribed manner.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p:nvPr/>
        </p:nvSpPr>
        <p:spPr>
          <a:xfrm>
            <a:off x="0" y="0"/>
            <a:ext cx="9144000" cy="1075055"/>
          </a:xfrm>
          <a:prstGeom prst="rect">
            <a:avLst/>
          </a:prstGeom>
          <a:gradFill>
            <a:gsLst>
              <a:gs pos="0">
                <a:srgbClr val="B58E8F"/>
              </a:gs>
              <a:gs pos="50000">
                <a:srgbClr val="AF7D7F"/>
              </a:gs>
              <a:gs pos="100000">
                <a:srgbClr val="946668"/>
              </a:gs>
            </a:gsLst>
            <a:path path="circle">
              <a:fillToRect b="50%" l="50%" r="50%" t="50%"/>
            </a:path>
            <a:tileRect/>
          </a:gradFill>
          <a:ln>
            <a:noFill/>
          </a:ln>
          <a:effectLst>
            <a:outerShdw blurRad="57150" rotWithShape="0" algn="ctr" dir="5400000" dist="25400">
              <a:srgbClr val="000000">
                <a:alpha val="20000"/>
              </a:srgbClr>
            </a:outerShdw>
          </a:effectLst>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The International Classification of Impairments, Disabilities, and Handicaps of WHO</a:t>
            </a:r>
            <a:endParaRPr/>
          </a:p>
        </p:txBody>
      </p:sp>
      <p:sp>
        <p:nvSpPr>
          <p:cNvPr id="121" name="Google Shape;121;p4"/>
          <p:cNvSpPr/>
          <p:nvPr/>
        </p:nvSpPr>
        <p:spPr>
          <a:xfrm>
            <a:off x="430335" y="5620678"/>
            <a:ext cx="4572000" cy="797560"/>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I</a:t>
            </a:r>
            <a:r>
              <a:rPr b="1" i="0" lang="en-US" sz="2800" u="none" cap="none" strike="noStrike">
                <a:solidFill>
                  <a:srgbClr val="FF0000"/>
                </a:solidFill>
                <a:latin typeface="Calibri"/>
                <a:ea typeface="Calibri"/>
                <a:cs typeface="Calibri"/>
                <a:sym typeface="Calibri"/>
              </a:rPr>
              <a:t>mpairment</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4"/>
          <p:cNvSpPr/>
          <p:nvPr/>
        </p:nvSpPr>
        <p:spPr>
          <a:xfrm>
            <a:off x="4879145" y="5629463"/>
            <a:ext cx="4572000" cy="85915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FF0000"/>
              </a:buClr>
              <a:buSzPts val="3200"/>
              <a:buFont typeface="Calibri"/>
              <a:buNone/>
            </a:pPr>
            <a:r>
              <a:rPr b="1" i="0" lang="en-US" sz="3200" u="none" cap="none" strike="noStrike">
                <a:solidFill>
                  <a:srgbClr val="FF0000"/>
                </a:solidFill>
                <a:latin typeface="Calibri"/>
                <a:ea typeface="Calibri"/>
                <a:cs typeface="Calibri"/>
                <a:sym typeface="Calibri"/>
              </a:rPr>
              <a:t>Disability</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4"/>
          <p:cNvSpPr/>
          <p:nvPr/>
        </p:nvSpPr>
        <p:spPr>
          <a:xfrm>
            <a:off x="1371600" y="1474568"/>
            <a:ext cx="6705600" cy="4191000"/>
          </a:xfrm>
          <a:prstGeom prst="triangle">
            <a:avLst>
              <a:gd fmla="val 50000" name="adj"/>
            </a:avLst>
          </a:prstGeom>
          <a:solidFill>
            <a:srgbClr val="C00000"/>
          </a:solidFill>
          <a:ln cap="flat" cmpd="sng" w="12700">
            <a:solidFill>
              <a:srgbClr val="464853"/>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4" name="Google Shape;124;p4"/>
          <p:cNvSpPr/>
          <p:nvPr/>
        </p:nvSpPr>
        <p:spPr>
          <a:xfrm>
            <a:off x="1600200" y="990600"/>
            <a:ext cx="6400800" cy="107505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FF0000"/>
              </a:buClr>
              <a:buSzPts val="4400"/>
              <a:buFont typeface="Calibri"/>
              <a:buNone/>
            </a:pPr>
            <a:r>
              <a:rPr b="1" i="0" lang="en-US" sz="4400" u="none" cap="none" strike="noStrike">
                <a:solidFill>
                  <a:srgbClr val="FF0000"/>
                </a:solidFill>
                <a:latin typeface="Calibri"/>
                <a:ea typeface="Calibri"/>
                <a:cs typeface="Calibri"/>
                <a:sym typeface="Calibri"/>
              </a:rPr>
              <a:t>Handicap</a:t>
            </a:r>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7030A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3000" fill="hold"/>
                                        <p:tgtEl>
                                          <p:spTgt spid="123"/>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0"/>
          <p:cNvSpPr txBox="1"/>
          <p:nvPr>
            <p:ph type="title"/>
          </p:nvPr>
        </p:nvSpPr>
        <p:spPr>
          <a:xfrm>
            <a:off x="449826" y="338444"/>
            <a:ext cx="8259098" cy="1018035"/>
          </a:xfrm>
          <a:prstGeom prst="rect">
            <a:avLst/>
          </a:prstGeom>
          <a:noFill/>
          <a:ln>
            <a:noFill/>
          </a:ln>
        </p:spPr>
        <p:txBody>
          <a:bodyPr anchorCtr="0" anchor="ctr" bIns="45675" lIns="91425" spcFirstLastPara="1" rIns="91425" wrap="square" tIns="45675">
            <a:normAutofit/>
          </a:bodyPr>
          <a:lstStyle/>
          <a:p>
            <a:pPr indent="0" lvl="0" marL="0" rtl="0" algn="l">
              <a:spcBef>
                <a:spcPts val="0"/>
              </a:spcBef>
              <a:spcAft>
                <a:spcPts val="0"/>
              </a:spcAft>
              <a:buClr>
                <a:srgbClr val="FABF8E"/>
              </a:buClr>
              <a:buSzPts val="3240"/>
              <a:buFont typeface="Calibri"/>
              <a:buNone/>
            </a:pPr>
            <a:r>
              <a:rPr lang="en-US" sz="3240"/>
              <a:t>Accessibilty</a:t>
            </a:r>
            <a:endParaRPr sz="3240"/>
          </a:p>
        </p:txBody>
      </p:sp>
      <p:sp>
        <p:nvSpPr>
          <p:cNvPr id="392" name="Google Shape;392;p40"/>
          <p:cNvSpPr txBox="1"/>
          <p:nvPr>
            <p:ph idx="1" type="body"/>
          </p:nvPr>
        </p:nvSpPr>
        <p:spPr>
          <a:xfrm>
            <a:off x="448966" y="1720645"/>
            <a:ext cx="8246070" cy="4762451"/>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lt1"/>
              </a:buClr>
              <a:buSzPts val="2800"/>
              <a:buChar char="•"/>
            </a:pPr>
            <a:r>
              <a:rPr lang="en-US"/>
              <a:t>Accessibility in voting and access to justice without discrimination to the PWD are to be ensured. Public documents are to be made available in accessible formats.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41"/>
          <p:cNvSpPr txBox="1"/>
          <p:nvPr>
            <p:ph idx="4294967295" type="body"/>
          </p:nvPr>
        </p:nvSpPr>
        <p:spPr>
          <a:xfrm>
            <a:off x="0" y="0"/>
            <a:ext cx="9144000" cy="5943600"/>
          </a:xfrm>
          <a:prstGeom prst="rect">
            <a:avLst/>
          </a:prstGeom>
          <a:solidFill>
            <a:schemeClr val="lt1"/>
          </a:solidFill>
          <a:ln>
            <a:noFill/>
          </a:ln>
        </p:spPr>
        <p:txBody>
          <a:bodyPr anchorCtr="0" anchor="t" bIns="45675" lIns="91425" spcFirstLastPara="1" rIns="91425" wrap="square" tIns="45675">
            <a:normAutofit lnSpcReduction="10000"/>
          </a:bodyPr>
          <a:lstStyle/>
          <a:p>
            <a:pPr indent="-342900" lvl="0" marL="342900" rtl="0" algn="l">
              <a:spcBef>
                <a:spcPts val="0"/>
              </a:spcBef>
              <a:spcAft>
                <a:spcPts val="0"/>
              </a:spcAft>
              <a:buClr>
                <a:schemeClr val="dk1"/>
              </a:buClr>
              <a:buSzPts val="4000"/>
              <a:buChar char="•"/>
            </a:pPr>
            <a:r>
              <a:rPr lang="en-US" sz="4000"/>
              <a:t>PWD enjoy legal capacity on an equal basis with others in all aspects of life and has the right to equal recognition everywhere as any other person before the law and have the right, equally with others, to own and inherit movable and immovable property as well as control their financial affairs (Sec 13)</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2"/>
          <p:cNvSpPr txBox="1"/>
          <p:nvPr>
            <p:ph type="title"/>
          </p:nvPr>
        </p:nvSpPr>
        <p:spPr>
          <a:xfrm>
            <a:off x="449826" y="338444"/>
            <a:ext cx="8259098" cy="1018035"/>
          </a:xfrm>
          <a:prstGeom prst="rect">
            <a:avLst/>
          </a:prstGeom>
          <a:noFill/>
          <a:ln>
            <a:noFill/>
          </a:ln>
        </p:spPr>
        <p:txBody>
          <a:bodyPr anchorCtr="0" anchor="ctr" bIns="45675" lIns="91425" spcFirstLastPara="1" rIns="91425" wrap="square" tIns="45675">
            <a:noAutofit/>
          </a:bodyPr>
          <a:lstStyle/>
          <a:p>
            <a:pPr indent="0" lvl="0" marL="0" rtl="0" algn="l">
              <a:spcBef>
                <a:spcPts val="0"/>
              </a:spcBef>
              <a:spcAft>
                <a:spcPts val="0"/>
              </a:spcAft>
              <a:buClr>
                <a:srgbClr val="FABF8E"/>
              </a:buClr>
              <a:buSzPts val="3240"/>
              <a:buFont typeface="Calibri"/>
              <a:buNone/>
            </a:pPr>
            <a:r>
              <a:rPr lang="en-US" sz="4400"/>
              <a:t>Inclusive education mandatory</a:t>
            </a:r>
            <a:endParaRPr sz="4400"/>
          </a:p>
        </p:txBody>
      </p:sp>
      <p:sp>
        <p:nvSpPr>
          <p:cNvPr id="403" name="Google Shape;403;p42"/>
          <p:cNvSpPr txBox="1"/>
          <p:nvPr>
            <p:ph idx="1" type="body"/>
          </p:nvPr>
        </p:nvSpPr>
        <p:spPr>
          <a:xfrm>
            <a:off x="237949" y="3238380"/>
            <a:ext cx="8237835" cy="4956051"/>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lt1"/>
              </a:buClr>
              <a:buSzPts val="3600"/>
              <a:buChar char="•"/>
            </a:pPr>
            <a:r>
              <a:rPr lang="en-US" sz="2400"/>
              <a:t>The Bill provides for the access to inclusive education, vocational training, and self-employment of disabled persons without discrimination and buildings, campuses, and various facilities are to be made accessible to the PWD and their special needs are to be addressed.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43"/>
          <p:cNvSpPr txBox="1"/>
          <p:nvPr>
            <p:ph type="title"/>
          </p:nvPr>
        </p:nvSpPr>
        <p:spPr>
          <a:xfrm>
            <a:off x="449826" y="338444"/>
            <a:ext cx="8259098" cy="1018035"/>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675" lIns="91425" spcFirstLastPara="1" rIns="91425" wrap="square" tIns="45675">
            <a:normAutofit/>
          </a:bodyPr>
          <a:lstStyle/>
          <a:p>
            <a:pPr indent="0" lvl="0" marL="0" rtl="0" algn="l">
              <a:spcBef>
                <a:spcPts val="0"/>
              </a:spcBef>
              <a:spcAft>
                <a:spcPts val="0"/>
              </a:spcAft>
              <a:buClr>
                <a:srgbClr val="FF0000"/>
              </a:buClr>
              <a:buSzPts val="3240"/>
              <a:buFont typeface="Calibri"/>
              <a:buNone/>
            </a:pPr>
            <a:r>
              <a:rPr lang="en-US" sz="3240">
                <a:solidFill>
                  <a:srgbClr val="FF0000"/>
                </a:solidFill>
                <a:latin typeface="Calibri"/>
                <a:ea typeface="Calibri"/>
                <a:cs typeface="Calibri"/>
                <a:sym typeface="Calibri"/>
              </a:rPr>
              <a:t>Reservation in enrolment</a:t>
            </a:r>
            <a:endParaRPr sz="3240">
              <a:solidFill>
                <a:srgbClr val="FF0000"/>
              </a:solidFill>
            </a:endParaRPr>
          </a:p>
        </p:txBody>
      </p:sp>
      <p:sp>
        <p:nvSpPr>
          <p:cNvPr id="409" name="Google Shape;409;p43"/>
          <p:cNvSpPr txBox="1"/>
          <p:nvPr>
            <p:ph idx="1" type="body"/>
          </p:nvPr>
        </p:nvSpPr>
        <p:spPr>
          <a:xfrm>
            <a:off x="448964" y="1901949"/>
            <a:ext cx="8695035" cy="4123035"/>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lt1"/>
              </a:buClr>
              <a:buSzPts val="2800"/>
              <a:buChar char="•"/>
            </a:pPr>
            <a:r>
              <a:rPr lang="en-US"/>
              <a:t>All Government institutions of higher education and those getting aid from the Government are required to reserve at least 5% of seats for persons with benchmark disabilities.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4"/>
          <p:cNvSpPr txBox="1"/>
          <p:nvPr>
            <p:ph type="title"/>
          </p:nvPr>
        </p:nvSpPr>
        <p:spPr>
          <a:xfrm>
            <a:off x="449826" y="338444"/>
            <a:ext cx="8259098" cy="1018035"/>
          </a:xfrm>
          <a:prstGeom prst="rect">
            <a:avLst/>
          </a:prstGeom>
          <a:gradFill>
            <a:gsLst>
              <a:gs pos="0">
                <a:srgbClr val="992D2B"/>
              </a:gs>
              <a:gs pos="80000">
                <a:srgbClr val="C93D39"/>
              </a:gs>
              <a:gs pos="100000">
                <a:srgbClr val="CD3A36"/>
              </a:gs>
            </a:gsLst>
            <a:lin ang="16200000" scaled="0"/>
          </a:gradFill>
          <a:ln>
            <a:noFill/>
          </a:ln>
          <a:effectLst>
            <a:outerShdw blurRad="40000" rotWithShape="0" dir="5400000" dist="23000">
              <a:srgbClr val="000000">
                <a:alpha val="34901"/>
              </a:srgbClr>
            </a:outerShdw>
          </a:effectLst>
        </p:spPr>
        <p:txBody>
          <a:bodyPr anchorCtr="0" anchor="ctr" bIns="45675" lIns="91425" spcFirstLastPara="1" rIns="91425" wrap="square" tIns="45675">
            <a:normAutofit/>
          </a:bodyPr>
          <a:lstStyle/>
          <a:p>
            <a:pPr indent="0" lvl="0" marL="0" rtl="0" algn="l">
              <a:spcBef>
                <a:spcPts val="0"/>
              </a:spcBef>
              <a:spcAft>
                <a:spcPts val="0"/>
              </a:spcAft>
              <a:buClr>
                <a:srgbClr val="FABF8E"/>
              </a:buClr>
              <a:buSzPts val="3240"/>
              <a:buFont typeface="Calibri"/>
              <a:buNone/>
            </a:pPr>
            <a:r>
              <a:rPr lang="en-US" sz="3240">
                <a:solidFill>
                  <a:schemeClr val="lt1"/>
                </a:solidFill>
                <a:latin typeface="Calibri"/>
                <a:ea typeface="Calibri"/>
                <a:cs typeface="Calibri"/>
                <a:sym typeface="Calibri"/>
              </a:rPr>
              <a:t>Reservation in  Employment</a:t>
            </a:r>
            <a:endParaRPr sz="3240">
              <a:solidFill>
                <a:schemeClr val="lt1"/>
              </a:solidFill>
            </a:endParaRPr>
          </a:p>
        </p:txBody>
      </p:sp>
      <p:sp>
        <p:nvSpPr>
          <p:cNvPr id="415" name="Google Shape;415;p44"/>
          <p:cNvSpPr txBox="1"/>
          <p:nvPr>
            <p:ph idx="1" type="body"/>
          </p:nvPr>
        </p:nvSpPr>
        <p:spPr>
          <a:xfrm>
            <a:off x="448966" y="1720645"/>
            <a:ext cx="8246070" cy="4762451"/>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lt1"/>
              </a:buClr>
              <a:buSzPts val="2800"/>
              <a:buChar char="•"/>
            </a:pPr>
            <a:r>
              <a:rPr lang="en-US"/>
              <a:t>Four percent reservation for persons with benchmark disabilities is to be provided in posts of all Government establishments with differential quotas for different forms of disabilities. Incentives to employer in private sector are to be given who provide 5% reservation for persons with benchmark disability</a:t>
            </a:r>
            <a:endParaRPr/>
          </a:p>
          <a:p>
            <a:pPr indent="-165100" lvl="0" marL="342900" rtl="0" algn="l">
              <a:spcBef>
                <a:spcPts val="560"/>
              </a:spcBef>
              <a:spcAft>
                <a:spcPts val="0"/>
              </a:spcAft>
              <a:buClr>
                <a:schemeClr val="lt1"/>
              </a:buClr>
              <a:buSzPts val="2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5"/>
          <p:cNvSpPr txBox="1"/>
          <p:nvPr>
            <p:ph type="title"/>
          </p:nvPr>
        </p:nvSpPr>
        <p:spPr>
          <a:xfrm>
            <a:off x="393555" y="1942160"/>
            <a:ext cx="8259098" cy="1018035"/>
          </a:xfrm>
          <a:prstGeom prst="rect">
            <a:avLst/>
          </a:prstGeom>
          <a:noFill/>
          <a:ln>
            <a:noFill/>
          </a:ln>
        </p:spPr>
        <p:txBody>
          <a:bodyPr anchorCtr="0" anchor="ctr" bIns="45675" lIns="91425" spcFirstLastPara="1" rIns="91425" wrap="square" tIns="45675">
            <a:normAutofit/>
          </a:bodyPr>
          <a:lstStyle/>
          <a:p>
            <a:pPr indent="0" lvl="0" marL="0" rtl="0" algn="l">
              <a:spcBef>
                <a:spcPts val="0"/>
              </a:spcBef>
              <a:spcAft>
                <a:spcPts val="0"/>
              </a:spcAft>
              <a:buClr>
                <a:srgbClr val="FABF8E"/>
              </a:buClr>
              <a:buSzPts val="3240"/>
              <a:buFont typeface="Calibri"/>
              <a:buNone/>
            </a:pPr>
            <a:r>
              <a:rPr lang="en-US" sz="3240"/>
              <a:t>Special Employment exchanges</a:t>
            </a:r>
            <a:endParaRPr sz="3240"/>
          </a:p>
        </p:txBody>
      </p:sp>
      <p:sp>
        <p:nvSpPr>
          <p:cNvPr id="421" name="Google Shape;421;p45"/>
          <p:cNvSpPr txBox="1"/>
          <p:nvPr>
            <p:ph idx="1" type="body"/>
          </p:nvPr>
        </p:nvSpPr>
        <p:spPr>
          <a:xfrm>
            <a:off x="0" y="3732326"/>
            <a:ext cx="8246070" cy="1796278"/>
          </a:xfrm>
          <a:prstGeom prst="rect">
            <a:avLst/>
          </a:prstGeom>
          <a:noFill/>
          <a:ln>
            <a:noFill/>
          </a:ln>
        </p:spPr>
        <p:txBody>
          <a:bodyPr anchorCtr="0" anchor="t" bIns="45675" lIns="91425" spcFirstLastPara="1" rIns="91425" wrap="square" tIns="45675">
            <a:normAutofit lnSpcReduction="20000"/>
          </a:bodyPr>
          <a:lstStyle/>
          <a:p>
            <a:pPr indent="-342900" lvl="0" marL="342900" rtl="0" algn="l">
              <a:spcBef>
                <a:spcPts val="0"/>
              </a:spcBef>
              <a:spcAft>
                <a:spcPts val="0"/>
              </a:spcAft>
              <a:buClr>
                <a:schemeClr val="lt1"/>
              </a:buClr>
              <a:buSzPts val="2800"/>
              <a:buChar char="•"/>
            </a:pPr>
            <a:r>
              <a:rPr lang="en-US"/>
              <a:t>Special employment exchanges for the PWD are to be set up. Awareness and sensitization programs are to be conducted and promoted regarding the PWD</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6"/>
          <p:cNvSpPr txBox="1"/>
          <p:nvPr>
            <p:ph idx="4294967295" type="body"/>
          </p:nvPr>
        </p:nvSpPr>
        <p:spPr>
          <a:xfrm>
            <a:off x="0" y="0"/>
            <a:ext cx="8991600" cy="6858000"/>
          </a:xfrm>
          <a:prstGeom prst="rect">
            <a:avLst/>
          </a:prstGeom>
          <a:gradFill>
            <a:gsLst>
              <a:gs pos="0">
                <a:srgbClr val="992D2B"/>
              </a:gs>
              <a:gs pos="80000">
                <a:srgbClr val="C93D39"/>
              </a:gs>
              <a:gs pos="100000">
                <a:srgbClr val="CD3A36"/>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675" lIns="91425" spcFirstLastPara="1" rIns="91425" wrap="square" tIns="45675">
            <a:normAutofit/>
          </a:bodyPr>
          <a:lstStyle/>
          <a:p>
            <a:pPr indent="-342900" lvl="0" marL="342900" rtl="0" algn="l">
              <a:spcBef>
                <a:spcPts val="0"/>
              </a:spcBef>
              <a:spcAft>
                <a:spcPts val="0"/>
              </a:spcAft>
              <a:buClr>
                <a:schemeClr val="lt1"/>
              </a:buClr>
              <a:buSzPts val="3200"/>
              <a:buChar char="•"/>
            </a:pPr>
            <a:r>
              <a:rPr lang="en-US">
                <a:solidFill>
                  <a:schemeClr val="lt1"/>
                </a:solidFill>
                <a:latin typeface="Calibri"/>
                <a:ea typeface="Calibri"/>
                <a:cs typeface="Calibri"/>
                <a:sym typeface="Calibri"/>
              </a:rPr>
              <a:t>Awareness and sensitization programs are to be conducted and promoted regarding the PWD. </a:t>
            </a:r>
            <a:endParaRPr/>
          </a:p>
          <a:p>
            <a:pPr indent="-342900" lvl="0" marL="342900" rtl="0" algn="l">
              <a:spcBef>
                <a:spcPts val="640"/>
              </a:spcBef>
              <a:spcAft>
                <a:spcPts val="0"/>
              </a:spcAft>
              <a:buClr>
                <a:schemeClr val="lt1"/>
              </a:buClr>
              <a:buSzPts val="3200"/>
              <a:buChar char="•"/>
            </a:pPr>
            <a:r>
              <a:rPr lang="en-US">
                <a:solidFill>
                  <a:schemeClr val="lt1"/>
                </a:solidFill>
                <a:latin typeface="Calibri"/>
                <a:ea typeface="Calibri"/>
                <a:cs typeface="Calibri"/>
                <a:sym typeface="Calibri"/>
              </a:rPr>
              <a:t>Standards of accessibility in physical environment, different modes of transports, public building and areas are to be laid down which are to be observed mandatorily and a </a:t>
            </a:r>
            <a:endParaRPr/>
          </a:p>
          <a:p>
            <a:pPr indent="-342900" lvl="0" marL="342900" rtl="0" algn="l">
              <a:spcBef>
                <a:spcPts val="640"/>
              </a:spcBef>
              <a:spcAft>
                <a:spcPts val="0"/>
              </a:spcAft>
              <a:buClr>
                <a:schemeClr val="lt1"/>
              </a:buClr>
              <a:buSzPts val="3200"/>
              <a:buChar char="•"/>
            </a:pPr>
            <a:r>
              <a:rPr lang="en-US">
                <a:solidFill>
                  <a:schemeClr val="lt1"/>
                </a:solidFill>
                <a:latin typeface="Calibri"/>
                <a:ea typeface="Calibri"/>
                <a:cs typeface="Calibri"/>
                <a:sym typeface="Calibri"/>
              </a:rPr>
              <a:t>5-year time limit is provided to make existing public building accessible. </a:t>
            </a:r>
            <a:endParaRPr/>
          </a:p>
          <a:p>
            <a:pPr indent="-342900" lvl="0" marL="342900" rtl="0" algn="l">
              <a:spcBef>
                <a:spcPts val="640"/>
              </a:spcBef>
              <a:spcAft>
                <a:spcPts val="0"/>
              </a:spcAft>
              <a:buClr>
                <a:schemeClr val="lt1"/>
              </a:buClr>
              <a:buSzPts val="3200"/>
              <a:buChar char="•"/>
            </a:pPr>
            <a:r>
              <a:rPr lang="en-US">
                <a:solidFill>
                  <a:schemeClr val="lt1"/>
                </a:solidFill>
                <a:latin typeface="Calibri"/>
                <a:ea typeface="Calibri"/>
                <a:cs typeface="Calibri"/>
                <a:sym typeface="Calibri"/>
              </a:rPr>
              <a:t>Access to information and communication technology is to be ensured</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7"/>
          <p:cNvSpPr txBox="1"/>
          <p:nvPr>
            <p:ph type="title"/>
          </p:nvPr>
        </p:nvSpPr>
        <p:spPr>
          <a:xfrm>
            <a:off x="449826" y="338444"/>
            <a:ext cx="8259098" cy="1018035"/>
          </a:xfrm>
          <a:prstGeom prst="rect">
            <a:avLst/>
          </a:prstGeom>
          <a:noFill/>
          <a:ln>
            <a:noFill/>
          </a:ln>
        </p:spPr>
        <p:txBody>
          <a:bodyPr anchorCtr="0" anchor="ctr" bIns="45675" lIns="91425" spcFirstLastPara="1" rIns="91425" wrap="square" tIns="45675">
            <a:normAutofit/>
          </a:bodyPr>
          <a:lstStyle/>
          <a:p>
            <a:pPr indent="0" lvl="0" marL="0" rtl="0" algn="l">
              <a:spcBef>
                <a:spcPts val="0"/>
              </a:spcBef>
              <a:spcAft>
                <a:spcPts val="0"/>
              </a:spcAft>
              <a:buClr>
                <a:srgbClr val="FABF8E"/>
              </a:buClr>
              <a:buSzPts val="3240"/>
              <a:buFont typeface="Calibri"/>
              <a:buNone/>
            </a:pPr>
            <a:r>
              <a:t/>
            </a:r>
            <a:endParaRPr sz="3240"/>
          </a:p>
        </p:txBody>
      </p:sp>
      <p:sp>
        <p:nvSpPr>
          <p:cNvPr id="434" name="Google Shape;434;p47"/>
          <p:cNvSpPr txBox="1"/>
          <p:nvPr>
            <p:ph idx="1" type="body"/>
          </p:nvPr>
        </p:nvSpPr>
        <p:spPr>
          <a:xfrm>
            <a:off x="0" y="1"/>
            <a:ext cx="9144000" cy="6096000"/>
          </a:xfrm>
          <a:prstGeom prst="rect">
            <a:avLst/>
          </a:prstGeom>
          <a:solidFill>
            <a:srgbClr val="D6E3BC"/>
          </a:solidFill>
          <a:ln>
            <a:noFill/>
          </a:ln>
        </p:spPr>
        <p:txBody>
          <a:bodyPr anchorCtr="0" anchor="t" bIns="45675" lIns="91425" spcFirstLastPara="1" rIns="91425" wrap="square" tIns="45675">
            <a:normAutofit lnSpcReduction="20000"/>
          </a:bodyPr>
          <a:lstStyle/>
          <a:p>
            <a:pPr indent="-342900" lvl="0" marL="342900" rtl="0" algn="l">
              <a:spcBef>
                <a:spcPts val="0"/>
              </a:spcBef>
              <a:spcAft>
                <a:spcPts val="0"/>
              </a:spcAft>
              <a:buClr>
                <a:srgbClr val="FF0000"/>
              </a:buClr>
              <a:buSzPts val="4800"/>
              <a:buChar char="•"/>
            </a:pPr>
            <a:r>
              <a:rPr lang="en-US" sz="4800">
                <a:solidFill>
                  <a:srgbClr val="FF0000"/>
                </a:solidFill>
              </a:rPr>
              <a:t>Atrocities on PWD have been made punishable with imprisonment of 6 months extendable to 5 years and with fine. </a:t>
            </a:r>
            <a:endParaRPr sz="4800">
              <a:solidFill>
                <a:srgbClr val="FF0000"/>
              </a:solidFill>
            </a:endParaRPr>
          </a:p>
          <a:p>
            <a:pPr indent="-342900" lvl="0" marL="342900" rtl="0" algn="l">
              <a:spcBef>
                <a:spcPts val="960"/>
              </a:spcBef>
              <a:spcAft>
                <a:spcPts val="0"/>
              </a:spcAft>
              <a:buClr>
                <a:srgbClr val="FF0000"/>
              </a:buClr>
              <a:buSzPts val="4800"/>
              <a:buChar char="•"/>
            </a:pPr>
            <a:r>
              <a:rPr lang="en-US" sz="4800">
                <a:solidFill>
                  <a:srgbClr val="FF0000"/>
                </a:solidFill>
              </a:rPr>
              <a:t>Fraudulently availing of the benefits meant for PWD has also been made punishable</a:t>
            </a:r>
            <a:r>
              <a:rPr lang="en-US" sz="4800"/>
              <a: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8"/>
          <p:cNvSpPr txBox="1"/>
          <p:nvPr>
            <p:ph type="title"/>
          </p:nvPr>
        </p:nvSpPr>
        <p:spPr>
          <a:xfrm>
            <a:off x="533400" y="4191000"/>
            <a:ext cx="8229600" cy="1143000"/>
          </a:xfrm>
          <a:prstGeom prst="rect">
            <a:avLst/>
          </a:prstGeom>
          <a:noFill/>
          <a:ln>
            <a:noFill/>
          </a:ln>
        </p:spPr>
        <p:txBody>
          <a:bodyPr anchorCtr="0" anchor="ctr" bIns="45675" lIns="91425" spcFirstLastPara="1" rIns="91425" wrap="square" tIns="45675">
            <a:normAutofit fontScale="90000"/>
          </a:bodyPr>
          <a:lstStyle/>
          <a:p>
            <a:pPr indent="0" lvl="0" marL="0" rtl="0" algn="l">
              <a:spcBef>
                <a:spcPts val="0"/>
              </a:spcBef>
              <a:spcAft>
                <a:spcPts val="0"/>
              </a:spcAft>
              <a:buClr>
                <a:srgbClr val="FABF8E"/>
              </a:buClr>
              <a:buSzPct val="111111"/>
              <a:buFont typeface="Calibri"/>
              <a:buNone/>
            </a:pPr>
            <a:r>
              <a:rPr lang="en-US" sz="3240"/>
              <a:t>Rights of Persons with Disabilities Rules, 2017 was published as required by sub-sections (1) and (2) of section 100 of the Rights of Persons with Disabilities Act, 2016 (49 of 2016)</a:t>
            </a:r>
            <a:endParaRPr sz="3240"/>
          </a:p>
        </p:txBody>
      </p:sp>
      <p:sp>
        <p:nvSpPr>
          <p:cNvPr id="441" name="Google Shape;441;p48"/>
          <p:cNvSpPr txBox="1"/>
          <p:nvPr>
            <p:ph idx="1" type="body"/>
          </p:nvPr>
        </p:nvSpPr>
        <p:spPr>
          <a:xfrm>
            <a:off x="381000" y="1524000"/>
            <a:ext cx="8229600" cy="4525963"/>
          </a:xfrm>
          <a:prstGeom prst="rect">
            <a:avLst/>
          </a:prstGeom>
          <a:noFill/>
          <a:ln>
            <a:noFill/>
          </a:ln>
        </p:spPr>
        <p:txBody>
          <a:bodyPr anchorCtr="0" anchor="t" bIns="45675" lIns="91425" spcFirstLastPara="1" rIns="91425" wrap="square" tIns="45675">
            <a:normAutofit/>
          </a:bodyPr>
          <a:lstStyle/>
          <a:p>
            <a:pPr indent="-342900" lvl="0" marL="342900" rtl="0" algn="l">
              <a:spcBef>
                <a:spcPts val="0"/>
              </a:spcBef>
              <a:spcAft>
                <a:spcPts val="0"/>
              </a:spcAft>
              <a:buClr>
                <a:schemeClr val="lt1"/>
              </a:buClr>
              <a:buSzPts val="2800"/>
              <a:buChar char="•"/>
            </a:pPr>
            <a:r>
              <a:rPr lang="en-US"/>
              <a:t>MINISTRY OF SOCIAL JUSTICE AND EMPOWERMENT [Department of Empowerment of Persons with Disabilities (Divyangjan)]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49"/>
          <p:cNvSpPr txBox="1"/>
          <p:nvPr>
            <p:ph idx="4294967295" type="body"/>
          </p:nvPr>
        </p:nvSpPr>
        <p:spPr>
          <a:xfrm>
            <a:off x="1533379" y="208670"/>
            <a:ext cx="6019800" cy="381000"/>
          </a:xfrm>
          <a:prstGeom prst="rect">
            <a:avLst/>
          </a:prstGeom>
          <a:noFill/>
          <a:ln>
            <a:noFill/>
          </a:ln>
        </p:spPr>
        <p:txBody>
          <a:bodyPr anchorCtr="0" anchor="t" bIns="45675" lIns="91425" spcFirstLastPara="1" rIns="91425" wrap="square" tIns="45675">
            <a:noAutofit/>
          </a:bodyPr>
          <a:lstStyle/>
          <a:p>
            <a:pPr indent="-320040" lvl="0" marL="320040" rtl="0" algn="ctr">
              <a:lnSpc>
                <a:spcPct val="111000"/>
              </a:lnSpc>
              <a:spcBef>
                <a:spcPts val="0"/>
              </a:spcBef>
              <a:spcAft>
                <a:spcPts val="0"/>
              </a:spcAft>
              <a:buClr>
                <a:srgbClr val="464B56"/>
              </a:buClr>
              <a:buSzPts val="3600"/>
              <a:buNone/>
            </a:pPr>
            <a:r>
              <a:rPr b="1" lang="en-US" sz="4400">
                <a:solidFill>
                  <a:srgbClr val="FFFF00"/>
                </a:solidFill>
              </a:rPr>
              <a:t>Psychological Disabilities</a:t>
            </a:r>
            <a:endParaRPr b="1" sz="4400">
              <a:solidFill>
                <a:srgbClr val="FFFF00"/>
              </a:solidFill>
            </a:endParaRPr>
          </a:p>
        </p:txBody>
      </p:sp>
      <p:sp>
        <p:nvSpPr>
          <p:cNvPr id="448" name="Google Shape;448;p49"/>
          <p:cNvSpPr txBox="1"/>
          <p:nvPr>
            <p:ph idx="4294967295" type="body"/>
          </p:nvPr>
        </p:nvSpPr>
        <p:spPr>
          <a:xfrm>
            <a:off x="0" y="1105486"/>
            <a:ext cx="9144000" cy="6019800"/>
          </a:xfrm>
          <a:prstGeom prst="rect">
            <a:avLst/>
          </a:prstGeom>
          <a:gradFill>
            <a:gsLst>
              <a:gs pos="0">
                <a:srgbClr val="E2C899"/>
              </a:gs>
              <a:gs pos="50000">
                <a:srgbClr val="E2C287"/>
              </a:gs>
              <a:gs pos="100000">
                <a:srgbClr val="C1A46D"/>
              </a:gs>
            </a:gsLst>
            <a:path path="circle">
              <a:fillToRect b="50%" l="50%" r="50%" t="50%"/>
            </a:path>
            <a:tileRect/>
          </a:gradFill>
          <a:ln cap="flat" cmpd="sng" w="9525">
            <a:solidFill>
              <a:schemeClr val="accent5"/>
            </a:solidFill>
            <a:prstDash val="solid"/>
            <a:round/>
            <a:headEnd len="sm" w="sm" type="none"/>
            <a:tailEnd len="sm" w="sm" type="none"/>
          </a:ln>
        </p:spPr>
        <p:txBody>
          <a:bodyPr anchorCtr="0" anchor="t" bIns="45675" lIns="91425" spcFirstLastPara="1" rIns="91425" wrap="square" tIns="45675">
            <a:noAutofit/>
          </a:bodyPr>
          <a:lstStyle/>
          <a:p>
            <a:pPr indent="-255905" lvl="0" marL="365760" rtl="0" algn="l">
              <a:lnSpc>
                <a:spcPct val="111000"/>
              </a:lnSpc>
              <a:spcBef>
                <a:spcPts val="0"/>
              </a:spcBef>
              <a:spcAft>
                <a:spcPts val="0"/>
              </a:spcAft>
              <a:buClr>
                <a:schemeClr val="accent3"/>
              </a:buClr>
              <a:buSzPts val="2800"/>
              <a:buFont typeface="Georgia"/>
              <a:buChar char="•"/>
            </a:pPr>
            <a:r>
              <a:rPr b="1" lang="en-US" sz="2000">
                <a:solidFill>
                  <a:schemeClr val="dk1"/>
                </a:solidFill>
                <a:latin typeface="Arial"/>
                <a:ea typeface="Arial"/>
                <a:cs typeface="Arial"/>
                <a:sym typeface="Arial"/>
              </a:rPr>
              <a:t>Stigma associated with psychological disabilities is often greater than physical disability</a:t>
            </a:r>
            <a:endParaRPr/>
          </a:p>
          <a:p>
            <a:pPr indent="-255905" lvl="0" marL="365760" rtl="0" algn="l">
              <a:lnSpc>
                <a:spcPct val="111000"/>
              </a:lnSpc>
              <a:spcBef>
                <a:spcPts val="930"/>
              </a:spcBef>
              <a:spcAft>
                <a:spcPts val="0"/>
              </a:spcAft>
              <a:buClr>
                <a:schemeClr val="accent3"/>
              </a:buClr>
              <a:buSzPts val="2800"/>
              <a:buFont typeface="Georgia"/>
              <a:buChar char="•"/>
            </a:pPr>
            <a:r>
              <a:rPr b="1" lang="en-US" sz="2000">
                <a:solidFill>
                  <a:schemeClr val="dk1"/>
                </a:solidFill>
                <a:latin typeface="Arial"/>
                <a:ea typeface="Arial"/>
                <a:cs typeface="Arial"/>
                <a:sym typeface="Arial"/>
              </a:rPr>
              <a:t>Majority of psychological/mood disorders first appear in late adolescence or early adulthood</a:t>
            </a:r>
            <a:endParaRPr/>
          </a:p>
          <a:p>
            <a:pPr indent="-255904" lvl="1" marL="657860" rtl="0" algn="l">
              <a:lnSpc>
                <a:spcPct val="111000"/>
              </a:lnSpc>
              <a:spcBef>
                <a:spcPts val="930"/>
              </a:spcBef>
              <a:spcAft>
                <a:spcPts val="0"/>
              </a:spcAft>
              <a:buClr>
                <a:schemeClr val="accent3"/>
              </a:buClr>
              <a:buSzPts val="1800"/>
              <a:buFont typeface="Georgia"/>
              <a:buChar char="•"/>
            </a:pPr>
            <a:r>
              <a:rPr b="1" lang="en-US" sz="2000">
                <a:solidFill>
                  <a:schemeClr val="dk1"/>
                </a:solidFill>
                <a:latin typeface="Arial"/>
                <a:ea typeface="Arial"/>
                <a:cs typeface="Arial"/>
                <a:sym typeface="Arial"/>
              </a:rPr>
              <a:t>Depression</a:t>
            </a:r>
            <a:endParaRPr/>
          </a:p>
          <a:p>
            <a:pPr indent="-255904" lvl="1" marL="657860" rtl="0" algn="l">
              <a:lnSpc>
                <a:spcPct val="111000"/>
              </a:lnSpc>
              <a:spcBef>
                <a:spcPts val="930"/>
              </a:spcBef>
              <a:spcAft>
                <a:spcPts val="0"/>
              </a:spcAft>
              <a:buClr>
                <a:schemeClr val="accent3"/>
              </a:buClr>
              <a:buSzPts val="1800"/>
              <a:buFont typeface="Georgia"/>
              <a:buChar char="•"/>
            </a:pPr>
            <a:r>
              <a:rPr b="1" lang="en-US" sz="2000">
                <a:solidFill>
                  <a:schemeClr val="dk1"/>
                </a:solidFill>
                <a:latin typeface="Arial"/>
                <a:ea typeface="Arial"/>
                <a:cs typeface="Arial"/>
                <a:sym typeface="Arial"/>
              </a:rPr>
              <a:t>Generalized Anxiety and Panic Disorder</a:t>
            </a:r>
            <a:endParaRPr/>
          </a:p>
          <a:p>
            <a:pPr indent="-255904" lvl="1" marL="657860" rtl="0" algn="l">
              <a:lnSpc>
                <a:spcPct val="111000"/>
              </a:lnSpc>
              <a:spcBef>
                <a:spcPts val="930"/>
              </a:spcBef>
              <a:spcAft>
                <a:spcPts val="0"/>
              </a:spcAft>
              <a:buClr>
                <a:schemeClr val="accent3"/>
              </a:buClr>
              <a:buSzPts val="1800"/>
              <a:buFont typeface="Georgia"/>
              <a:buChar char="•"/>
            </a:pPr>
            <a:r>
              <a:rPr b="1" lang="en-US" sz="2000">
                <a:solidFill>
                  <a:schemeClr val="dk1"/>
                </a:solidFill>
                <a:latin typeface="Arial"/>
                <a:ea typeface="Arial"/>
                <a:cs typeface="Arial"/>
                <a:sym typeface="Arial"/>
              </a:rPr>
              <a:t>BiPolar Disorder</a:t>
            </a:r>
            <a:endParaRPr/>
          </a:p>
          <a:p>
            <a:pPr indent="-255904" lvl="1" marL="657860" rtl="0" algn="l">
              <a:lnSpc>
                <a:spcPct val="111000"/>
              </a:lnSpc>
              <a:spcBef>
                <a:spcPts val="930"/>
              </a:spcBef>
              <a:spcAft>
                <a:spcPts val="0"/>
              </a:spcAft>
              <a:buClr>
                <a:schemeClr val="accent3"/>
              </a:buClr>
              <a:buSzPts val="1800"/>
              <a:buFont typeface="Georgia"/>
              <a:buChar char="•"/>
            </a:pPr>
            <a:r>
              <a:rPr b="1" lang="en-US" sz="2000">
                <a:solidFill>
                  <a:schemeClr val="dk1"/>
                </a:solidFill>
                <a:latin typeface="Arial"/>
                <a:ea typeface="Arial"/>
                <a:cs typeface="Arial"/>
                <a:sym typeface="Arial"/>
              </a:rPr>
              <a:t>Obsessive Compulsive Disorder </a:t>
            </a:r>
            <a:r>
              <a:rPr b="1" lang="en-US" sz="2000">
                <a:solidFill>
                  <a:srgbClr val="2C2105"/>
                </a:solidFill>
                <a:latin typeface="Arial"/>
                <a:ea typeface="Arial"/>
                <a:cs typeface="Arial"/>
                <a:sym typeface="Arial"/>
              </a:rPr>
              <a:t>(OCD)</a:t>
            </a:r>
            <a:endParaRPr/>
          </a:p>
          <a:p>
            <a:pPr indent="-255904" lvl="1" marL="657860" rtl="0" algn="l">
              <a:lnSpc>
                <a:spcPct val="111000"/>
              </a:lnSpc>
              <a:spcBef>
                <a:spcPts val="930"/>
              </a:spcBef>
              <a:spcAft>
                <a:spcPts val="0"/>
              </a:spcAft>
              <a:buClr>
                <a:schemeClr val="accent3"/>
              </a:buClr>
              <a:buSzPts val="1800"/>
              <a:buFont typeface="Georgia"/>
              <a:buChar char="•"/>
            </a:pPr>
            <a:r>
              <a:rPr b="1" lang="en-US" sz="2000">
                <a:solidFill>
                  <a:srgbClr val="2C2105"/>
                </a:solidFill>
                <a:latin typeface="Arial"/>
                <a:ea typeface="Arial"/>
                <a:cs typeface="Arial"/>
                <a:sym typeface="Arial"/>
              </a:rPr>
              <a:t>Post Traumatic Stress Disorder (PTSD)</a:t>
            </a:r>
            <a:endParaRPr/>
          </a:p>
          <a:p>
            <a:pPr indent="-255904" lvl="1" marL="657860" rtl="0" algn="l">
              <a:lnSpc>
                <a:spcPct val="111000"/>
              </a:lnSpc>
              <a:spcBef>
                <a:spcPts val="930"/>
              </a:spcBef>
              <a:spcAft>
                <a:spcPts val="0"/>
              </a:spcAft>
              <a:buClr>
                <a:schemeClr val="accent3"/>
              </a:buClr>
              <a:buSzPts val="1800"/>
              <a:buFont typeface="Georgia"/>
              <a:buChar char="•"/>
            </a:pPr>
            <a:r>
              <a:rPr b="1" lang="en-US" sz="2000">
                <a:solidFill>
                  <a:srgbClr val="2C2105"/>
                </a:solidFill>
                <a:latin typeface="Arial"/>
                <a:ea typeface="Arial"/>
                <a:cs typeface="Arial"/>
                <a:sym typeface="Arial"/>
              </a:rPr>
              <a:t>Schizophrenia</a:t>
            </a:r>
            <a:endParaRPr/>
          </a:p>
          <a:p>
            <a:pPr indent="-255904" lvl="1" marL="657860" rtl="0" algn="l">
              <a:lnSpc>
                <a:spcPct val="111000"/>
              </a:lnSpc>
              <a:spcBef>
                <a:spcPts val="930"/>
              </a:spcBef>
              <a:spcAft>
                <a:spcPts val="0"/>
              </a:spcAft>
              <a:buClr>
                <a:schemeClr val="accent3"/>
              </a:buClr>
              <a:buSzPts val="1800"/>
              <a:buFont typeface="Georgia"/>
              <a:buChar char="•"/>
            </a:pPr>
            <a:r>
              <a:rPr b="1" lang="en-US" sz="2000">
                <a:solidFill>
                  <a:srgbClr val="2C2105"/>
                </a:solidFill>
                <a:latin typeface="Arial"/>
                <a:ea typeface="Arial"/>
                <a:cs typeface="Arial"/>
                <a:sym typeface="Arial"/>
              </a:rPr>
              <a:t>Eating Disorder</a:t>
            </a:r>
            <a:endParaRPr/>
          </a:p>
          <a:p>
            <a:pPr indent="-255904" lvl="1" marL="657860" rtl="0" algn="l">
              <a:lnSpc>
                <a:spcPct val="111000"/>
              </a:lnSpc>
              <a:spcBef>
                <a:spcPts val="930"/>
              </a:spcBef>
              <a:spcAft>
                <a:spcPts val="0"/>
              </a:spcAft>
              <a:buClr>
                <a:schemeClr val="accent3"/>
              </a:buClr>
              <a:buSzPts val="1800"/>
              <a:buFont typeface="Georgia"/>
              <a:buChar char="•"/>
            </a:pPr>
            <a:r>
              <a:rPr b="1" lang="en-US" sz="2000">
                <a:solidFill>
                  <a:srgbClr val="2C2105"/>
                </a:solidFill>
                <a:latin typeface="Arial"/>
                <a:ea typeface="Arial"/>
                <a:cs typeface="Arial"/>
                <a:sym typeface="Arial"/>
              </a:rPr>
              <a:t>Adjustment Disorder</a:t>
            </a:r>
            <a:endParaRPr b="1" sz="2000">
              <a:solidFill>
                <a:srgbClr val="2C210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609600" y="225083"/>
            <a:ext cx="8534400" cy="1560716"/>
          </a:xfrm>
          <a:prstGeom prst="rect">
            <a:avLst/>
          </a:prstGeom>
          <a:noFill/>
          <a:ln>
            <a:noFill/>
          </a:ln>
        </p:spPr>
        <p:txBody>
          <a:bodyPr anchorCtr="0" anchor="t" bIns="45675" lIns="91425" spcFirstLastPara="1" rIns="91425" wrap="square" tIns="45675">
            <a:normAutofit/>
          </a:bodyPr>
          <a:lstStyle/>
          <a:p>
            <a:pPr indent="0" lvl="0" marL="0" rtl="0" algn="l">
              <a:lnSpc>
                <a:spcPct val="99000"/>
              </a:lnSpc>
              <a:spcBef>
                <a:spcPts val="0"/>
              </a:spcBef>
              <a:spcAft>
                <a:spcPts val="0"/>
              </a:spcAft>
              <a:buClr>
                <a:srgbClr val="FF0000"/>
              </a:buClr>
              <a:buSzPts val="4400"/>
              <a:buFont typeface="Century Schoolbook"/>
              <a:buNone/>
            </a:pPr>
            <a:r>
              <a:rPr lang="en-US" sz="4400">
                <a:solidFill>
                  <a:schemeClr val="lt1"/>
                </a:solidFill>
              </a:rPr>
              <a:t>Impairment and Disability </a:t>
            </a:r>
            <a:endParaRPr sz="4400">
              <a:solidFill>
                <a:schemeClr val="lt1"/>
              </a:solidFill>
            </a:endParaRPr>
          </a:p>
        </p:txBody>
      </p:sp>
      <p:sp>
        <p:nvSpPr>
          <p:cNvPr id="130" name="Google Shape;130;p5"/>
          <p:cNvSpPr/>
          <p:nvPr/>
        </p:nvSpPr>
        <p:spPr>
          <a:xfrm>
            <a:off x="228600" y="1295400"/>
            <a:ext cx="8915400" cy="464502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600"/>
              <a:buFont typeface="Arial"/>
              <a:buNone/>
            </a:pPr>
            <a:r>
              <a:t/>
            </a:r>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03300"/>
                </a:solidFill>
                <a:latin typeface="Lustria"/>
                <a:ea typeface="Lustria"/>
                <a:cs typeface="Lustria"/>
                <a:sym typeface="Lustria"/>
              </a:rPr>
              <a:t> </a:t>
            </a:r>
            <a:r>
              <a:rPr b="1" i="0" lang="en-US" sz="3200" u="none" cap="none" strike="noStrike">
                <a:solidFill>
                  <a:srgbClr val="003300"/>
                </a:solidFill>
                <a:latin typeface="Lustria"/>
                <a:ea typeface="Lustria"/>
                <a:cs typeface="Lustria"/>
                <a:sym typeface="Lustria"/>
              </a:rPr>
              <a:t>Impairment </a:t>
            </a:r>
            <a:r>
              <a:rPr b="0" i="0" lang="en-US" sz="3200" u="none" cap="none" strike="noStrike">
                <a:solidFill>
                  <a:schemeClr val="dk1"/>
                </a:solidFill>
                <a:latin typeface="Lustria"/>
                <a:ea typeface="Lustria"/>
                <a:cs typeface="Lustria"/>
                <a:sym typeface="Lustria"/>
              </a:rPr>
              <a:t>refers to a problem with a </a:t>
            </a:r>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Lustria"/>
                <a:ea typeface="Lustria"/>
                <a:cs typeface="Lustria"/>
                <a:sym typeface="Lustria"/>
              </a:rPr>
              <a:t>structure or organ of the body; </a:t>
            </a:r>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FF0000"/>
              </a:solidFill>
              <a:latin typeface="Lustria"/>
              <a:ea typeface="Lustria"/>
              <a:cs typeface="Lustria"/>
              <a:sym typeface="Lustria"/>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3300"/>
                </a:solidFill>
                <a:latin typeface="Lustria"/>
                <a:ea typeface="Lustria"/>
                <a:cs typeface="Lustria"/>
                <a:sym typeface="Lustria"/>
              </a:rPr>
              <a:t> Handicap</a:t>
            </a:r>
            <a:r>
              <a:rPr b="0" i="0" lang="en-US" sz="3200" u="none" cap="none" strike="noStrike">
                <a:solidFill>
                  <a:schemeClr val="dk1"/>
                </a:solidFill>
                <a:latin typeface="Lustria"/>
                <a:ea typeface="Lustria"/>
                <a:cs typeface="Lustria"/>
                <a:sym typeface="Lustria"/>
              </a:rPr>
              <a:t> refers tois a </a:t>
            </a:r>
            <a:r>
              <a:rPr b="1" i="0" lang="en-US" sz="3200" u="none" cap="none" strike="noStrike">
                <a:solidFill>
                  <a:srgbClr val="FF0000"/>
                </a:solidFill>
                <a:latin typeface="Lustria"/>
                <a:ea typeface="Lustria"/>
                <a:cs typeface="Lustria"/>
                <a:sym typeface="Lustria"/>
              </a:rPr>
              <a:t>functional limitation </a:t>
            </a:r>
            <a:r>
              <a:rPr b="0" i="0" lang="en-US" sz="3200" u="none" cap="none" strike="noStrike">
                <a:solidFill>
                  <a:schemeClr val="dk1"/>
                </a:solidFill>
                <a:latin typeface="Lustria"/>
                <a:ea typeface="Lustria"/>
                <a:cs typeface="Lustria"/>
                <a:sym typeface="Lustria"/>
              </a:rPr>
              <a:t>with regard to a particular activity and</a:t>
            </a:r>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Lustria"/>
              <a:ea typeface="Lustria"/>
              <a:cs typeface="Lustria"/>
              <a:sym typeface="Lustria"/>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3300"/>
                </a:solidFill>
                <a:latin typeface="Lustria"/>
                <a:ea typeface="Lustria"/>
                <a:cs typeface="Lustria"/>
                <a:sym typeface="Lustria"/>
              </a:rPr>
              <a:t>Disability</a:t>
            </a:r>
            <a:r>
              <a:rPr b="0" i="0" lang="en-US" sz="3200" u="none" cap="none" strike="noStrike">
                <a:solidFill>
                  <a:schemeClr val="dk1"/>
                </a:solidFill>
                <a:latin typeface="Lustria"/>
                <a:ea typeface="Lustria"/>
                <a:cs typeface="Lustria"/>
                <a:sym typeface="Lustria"/>
              </a:rPr>
              <a:t>  refers to a </a:t>
            </a:r>
            <a:r>
              <a:rPr b="1" i="0" lang="en-US" sz="3200" u="none" cap="none" strike="noStrike">
                <a:solidFill>
                  <a:srgbClr val="FF0000"/>
                </a:solidFill>
                <a:latin typeface="Lustria"/>
                <a:ea typeface="Lustria"/>
                <a:cs typeface="Lustria"/>
                <a:sym typeface="Lustria"/>
              </a:rPr>
              <a:t>disadvantage in filling a role</a:t>
            </a:r>
            <a:r>
              <a:rPr b="0" i="0" lang="en-US" sz="3200" u="none" cap="none" strike="noStrike">
                <a:solidFill>
                  <a:schemeClr val="dk1"/>
                </a:solidFill>
                <a:latin typeface="Lustria"/>
                <a:ea typeface="Lustria"/>
                <a:cs typeface="Lustria"/>
                <a:sym typeface="Lustria"/>
              </a:rPr>
              <a:t> in life relative to a peer group.</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0"/>
          <p:cNvSpPr txBox="1"/>
          <p:nvPr>
            <p:ph type="title"/>
          </p:nvPr>
        </p:nvSpPr>
        <p:spPr>
          <a:xfrm>
            <a:off x="228600" y="0"/>
            <a:ext cx="8382000" cy="1069975"/>
          </a:xfrm>
          <a:prstGeom prst="rect">
            <a:avLst/>
          </a:prstGeom>
          <a:noFill/>
          <a:ln>
            <a:noFill/>
          </a:ln>
        </p:spPr>
        <p:txBody>
          <a:bodyPr anchorCtr="0" anchor="t" bIns="45675" lIns="91425" spcFirstLastPara="1" rIns="91425" wrap="square" tIns="45675">
            <a:normAutofit/>
          </a:bodyPr>
          <a:lstStyle/>
          <a:p>
            <a:pPr indent="0" lvl="0" marL="0" rtl="0" algn="l">
              <a:lnSpc>
                <a:spcPct val="99000"/>
              </a:lnSpc>
              <a:spcBef>
                <a:spcPts val="0"/>
              </a:spcBef>
              <a:spcAft>
                <a:spcPts val="0"/>
              </a:spcAft>
              <a:buClr>
                <a:srgbClr val="464B56"/>
              </a:buClr>
              <a:buSzPts val="4400"/>
              <a:buFont typeface="Century Schoolbook"/>
              <a:buNone/>
            </a:pPr>
            <a:r>
              <a:rPr lang="en-US"/>
              <a:t>     Language reflects Attitude</a:t>
            </a:r>
            <a:endParaRPr/>
          </a:p>
        </p:txBody>
      </p:sp>
      <p:sp>
        <p:nvSpPr>
          <p:cNvPr id="455" name="Google Shape;455;p50"/>
          <p:cNvSpPr txBox="1"/>
          <p:nvPr>
            <p:ph idx="1" type="body"/>
          </p:nvPr>
        </p:nvSpPr>
        <p:spPr>
          <a:xfrm>
            <a:off x="304800" y="1143000"/>
            <a:ext cx="4041775" cy="457200"/>
          </a:xfrm>
          <a:prstGeom prst="rect">
            <a:avLst/>
          </a:prstGeom>
          <a:gradFill>
            <a:gsLst>
              <a:gs pos="0">
                <a:srgbClr val="E2C899"/>
              </a:gs>
              <a:gs pos="50000">
                <a:srgbClr val="E2C287"/>
              </a:gs>
              <a:gs pos="100000">
                <a:srgbClr val="C1A46D"/>
              </a:gs>
            </a:gsLst>
            <a:path path="circle">
              <a:fillToRect b="50%" l="50%" r="50%" t="50%"/>
            </a:path>
            <a:tileRect/>
          </a:gradFill>
          <a:ln>
            <a:noFill/>
          </a:ln>
          <a:effectLst>
            <a:outerShdw blurRad="57150" rotWithShape="0" algn="ctr" dir="5400000" dist="25400">
              <a:srgbClr val="000000">
                <a:alpha val="20000"/>
              </a:srgbClr>
            </a:outerShdw>
          </a:effectLst>
        </p:spPr>
        <p:txBody>
          <a:bodyPr anchorCtr="0" anchor="b" bIns="45675" lIns="91425" spcFirstLastPara="1" rIns="91425" wrap="square" tIns="45675">
            <a:normAutofit/>
          </a:bodyPr>
          <a:lstStyle/>
          <a:p>
            <a:pPr indent="0" lvl="0" marL="0" rtl="0" algn="l">
              <a:lnSpc>
                <a:spcPct val="99000"/>
              </a:lnSpc>
              <a:spcBef>
                <a:spcPts val="0"/>
              </a:spcBef>
              <a:spcAft>
                <a:spcPts val="0"/>
              </a:spcAft>
              <a:buClr>
                <a:schemeClr val="lt1"/>
              </a:buClr>
              <a:buSzPts val="2400"/>
              <a:buNone/>
            </a:pPr>
            <a:r>
              <a:rPr lang="en-US">
                <a:solidFill>
                  <a:schemeClr val="lt1"/>
                </a:solidFill>
                <a:latin typeface="Calibri"/>
                <a:ea typeface="Calibri"/>
                <a:cs typeface="Calibri"/>
                <a:sym typeface="Calibri"/>
              </a:rPr>
              <a:t>Preferred Terms	</a:t>
            </a:r>
            <a:endParaRPr>
              <a:solidFill>
                <a:schemeClr val="lt1"/>
              </a:solidFill>
            </a:endParaRPr>
          </a:p>
        </p:txBody>
      </p:sp>
      <p:sp>
        <p:nvSpPr>
          <p:cNvPr id="456" name="Google Shape;456;p50"/>
          <p:cNvSpPr txBox="1"/>
          <p:nvPr>
            <p:ph idx="2" type="body"/>
          </p:nvPr>
        </p:nvSpPr>
        <p:spPr>
          <a:xfrm>
            <a:off x="4800600" y="1066800"/>
            <a:ext cx="4041775" cy="457200"/>
          </a:xfrm>
          <a:prstGeom prst="rect">
            <a:avLst/>
          </a:prstGeom>
          <a:solidFill>
            <a:schemeClr val="accent2"/>
          </a:solidFill>
          <a:ln cap="flat" cmpd="sng" w="19050">
            <a:solidFill>
              <a:srgbClr val="EAEAEA"/>
            </a:solidFill>
            <a:prstDash val="solid"/>
            <a:round/>
            <a:headEnd len="sm" w="sm" type="none"/>
            <a:tailEnd len="sm" w="sm" type="none"/>
          </a:ln>
        </p:spPr>
        <p:txBody>
          <a:bodyPr anchorCtr="0" anchor="b" bIns="45675" lIns="91425" spcFirstLastPara="1" rIns="91425" wrap="square" tIns="45675">
            <a:normAutofit/>
          </a:bodyPr>
          <a:lstStyle/>
          <a:p>
            <a:pPr indent="0" lvl="0" marL="0" rtl="0" algn="l">
              <a:lnSpc>
                <a:spcPct val="99000"/>
              </a:lnSpc>
              <a:spcBef>
                <a:spcPts val="0"/>
              </a:spcBef>
              <a:spcAft>
                <a:spcPts val="0"/>
              </a:spcAft>
              <a:buClr>
                <a:schemeClr val="dk1"/>
              </a:buClr>
              <a:buSzPts val="2400"/>
              <a:buNone/>
            </a:pPr>
            <a:r>
              <a:rPr lang="en-US">
                <a:solidFill>
                  <a:schemeClr val="dk1"/>
                </a:solidFill>
                <a:latin typeface="Calibri"/>
                <a:ea typeface="Calibri"/>
                <a:cs typeface="Calibri"/>
                <a:sym typeface="Calibri"/>
              </a:rPr>
              <a:t>Outdated Terms</a:t>
            </a:r>
            <a:endParaRPr>
              <a:solidFill>
                <a:schemeClr val="dk1"/>
              </a:solidFill>
            </a:endParaRPr>
          </a:p>
        </p:txBody>
      </p:sp>
      <p:sp>
        <p:nvSpPr>
          <p:cNvPr id="457" name="Google Shape;457;p50"/>
          <p:cNvSpPr txBox="1"/>
          <p:nvPr>
            <p:ph idx="3" type="body"/>
          </p:nvPr>
        </p:nvSpPr>
        <p:spPr>
          <a:xfrm>
            <a:off x="228600" y="1828800"/>
            <a:ext cx="4419600" cy="4149725"/>
          </a:xfrm>
          <a:prstGeom prst="rect">
            <a:avLst/>
          </a:prstGeom>
          <a:solidFill>
            <a:schemeClr val="accent1"/>
          </a:solidFill>
          <a:ln cap="flat" cmpd="sng" w="12700">
            <a:solidFill>
              <a:srgbClr val="464853"/>
            </a:solidFill>
            <a:prstDash val="solid"/>
            <a:round/>
            <a:headEnd len="sm" w="sm" type="none"/>
            <a:tailEnd len="sm" w="sm" type="none"/>
          </a:ln>
        </p:spPr>
        <p:txBody>
          <a:bodyPr anchorCtr="0" anchor="t" bIns="45675" lIns="91425" spcFirstLastPara="1" rIns="91425" wrap="square" tIns="45675">
            <a:normAutofit fontScale="92500" lnSpcReduction="20000"/>
          </a:bodyPr>
          <a:lstStyle/>
          <a:p>
            <a:pPr indent="-310324" lvl="0" marL="320040" rtl="0" algn="l">
              <a:lnSpc>
                <a:spcPct val="101000"/>
              </a:lnSpc>
              <a:spcBef>
                <a:spcPts val="0"/>
              </a:spcBef>
              <a:spcAft>
                <a:spcPts val="0"/>
              </a:spcAft>
              <a:buClr>
                <a:srgbClr val="FFFF00"/>
              </a:buClr>
              <a:buSzPct val="100000"/>
              <a:buChar char="–"/>
            </a:pPr>
            <a:r>
              <a:rPr b="1" lang="en-US" sz="2040">
                <a:solidFill>
                  <a:srgbClr val="FFFF00"/>
                </a:solidFill>
                <a:latin typeface="Calibri"/>
                <a:ea typeface="Calibri"/>
                <a:cs typeface="Calibri"/>
                <a:sym typeface="Calibri"/>
              </a:rPr>
              <a:t>Person First Language mentions the person before the disability: </a:t>
            </a:r>
            <a:endParaRPr/>
          </a:p>
          <a:p>
            <a:pPr indent="-310324" lvl="1" marL="640080" rtl="0" algn="l">
              <a:lnSpc>
                <a:spcPct val="101000"/>
              </a:lnSpc>
              <a:spcBef>
                <a:spcPts val="930"/>
              </a:spcBef>
              <a:spcAft>
                <a:spcPts val="0"/>
              </a:spcAft>
              <a:buClr>
                <a:srgbClr val="FFFF00"/>
              </a:buClr>
              <a:buSzPct val="100000"/>
              <a:buChar char="–"/>
            </a:pPr>
            <a:r>
              <a:rPr b="1" lang="en-US" sz="2040">
                <a:solidFill>
                  <a:srgbClr val="FFFF00"/>
                </a:solidFill>
                <a:latin typeface="Calibri"/>
                <a:ea typeface="Calibri"/>
                <a:cs typeface="Calibri"/>
                <a:sym typeface="Calibri"/>
              </a:rPr>
              <a:t>A person with a disability</a:t>
            </a:r>
            <a:endParaRPr/>
          </a:p>
          <a:p>
            <a:pPr indent="-310324" lvl="1" marL="640080" rtl="0" algn="l">
              <a:lnSpc>
                <a:spcPct val="101000"/>
              </a:lnSpc>
              <a:spcBef>
                <a:spcPts val="930"/>
              </a:spcBef>
              <a:spcAft>
                <a:spcPts val="0"/>
              </a:spcAft>
              <a:buClr>
                <a:srgbClr val="FFFF00"/>
              </a:buClr>
              <a:buSzPct val="100000"/>
              <a:buChar char="–"/>
            </a:pPr>
            <a:r>
              <a:rPr b="1" lang="en-US" sz="2040">
                <a:solidFill>
                  <a:srgbClr val="FFFF00"/>
                </a:solidFill>
                <a:latin typeface="Calibri"/>
                <a:ea typeface="Calibri"/>
                <a:cs typeface="Calibri"/>
                <a:sym typeface="Calibri"/>
              </a:rPr>
              <a:t>A woman with epilepsy</a:t>
            </a:r>
            <a:endParaRPr/>
          </a:p>
          <a:p>
            <a:pPr indent="-310324" lvl="1" marL="640080" rtl="0" algn="l">
              <a:lnSpc>
                <a:spcPct val="101000"/>
              </a:lnSpc>
              <a:spcBef>
                <a:spcPts val="930"/>
              </a:spcBef>
              <a:spcAft>
                <a:spcPts val="0"/>
              </a:spcAft>
              <a:buClr>
                <a:srgbClr val="FFFF00"/>
              </a:buClr>
              <a:buSzPct val="100000"/>
              <a:buChar char="–"/>
            </a:pPr>
            <a:r>
              <a:rPr b="1" lang="en-US" sz="2040">
                <a:solidFill>
                  <a:srgbClr val="FFFF00"/>
                </a:solidFill>
                <a:latin typeface="Calibri"/>
                <a:ea typeface="Calibri"/>
                <a:cs typeface="Calibri"/>
                <a:sym typeface="Calibri"/>
              </a:rPr>
              <a:t>Living with lupus</a:t>
            </a:r>
            <a:endParaRPr/>
          </a:p>
          <a:p>
            <a:pPr indent="-310324" lvl="1" marL="640080" rtl="0" algn="l">
              <a:lnSpc>
                <a:spcPct val="101000"/>
              </a:lnSpc>
              <a:spcBef>
                <a:spcPts val="930"/>
              </a:spcBef>
              <a:spcAft>
                <a:spcPts val="0"/>
              </a:spcAft>
              <a:buClr>
                <a:srgbClr val="FFFF00"/>
              </a:buClr>
              <a:buSzPct val="100000"/>
              <a:buChar char="–"/>
            </a:pPr>
            <a:r>
              <a:rPr b="1" lang="en-US" sz="2040">
                <a:solidFill>
                  <a:srgbClr val="FFFF00"/>
                </a:solidFill>
                <a:latin typeface="Calibri"/>
                <a:ea typeface="Calibri"/>
                <a:cs typeface="Calibri"/>
                <a:sym typeface="Calibri"/>
              </a:rPr>
              <a:t>Stroke survivor</a:t>
            </a:r>
            <a:endParaRPr/>
          </a:p>
          <a:p>
            <a:pPr indent="-310324" lvl="1" marL="640080" rtl="0" algn="l">
              <a:lnSpc>
                <a:spcPct val="101000"/>
              </a:lnSpc>
              <a:spcBef>
                <a:spcPts val="930"/>
              </a:spcBef>
              <a:spcAft>
                <a:spcPts val="0"/>
              </a:spcAft>
              <a:buClr>
                <a:srgbClr val="FFFF00"/>
              </a:buClr>
              <a:buSzPct val="100000"/>
              <a:buChar char="–"/>
            </a:pPr>
            <a:r>
              <a:rPr b="1" lang="en-US" sz="2040">
                <a:solidFill>
                  <a:srgbClr val="FFFF00"/>
                </a:solidFill>
                <a:latin typeface="Calibri"/>
                <a:ea typeface="Calibri"/>
                <a:cs typeface="Calibri"/>
                <a:sym typeface="Calibri"/>
              </a:rPr>
              <a:t>Uses a wheelchair</a:t>
            </a:r>
            <a:endParaRPr/>
          </a:p>
          <a:p>
            <a:pPr indent="-310324" lvl="1" marL="640080" rtl="0" algn="l">
              <a:lnSpc>
                <a:spcPct val="101000"/>
              </a:lnSpc>
              <a:spcBef>
                <a:spcPts val="930"/>
              </a:spcBef>
              <a:spcAft>
                <a:spcPts val="0"/>
              </a:spcAft>
              <a:buClr>
                <a:srgbClr val="FFFF00"/>
              </a:buClr>
              <a:buSzPct val="100000"/>
              <a:buChar char="–"/>
            </a:pPr>
            <a:r>
              <a:rPr b="1" lang="en-US" sz="2040">
                <a:solidFill>
                  <a:srgbClr val="FFFF00"/>
                </a:solidFill>
                <a:latin typeface="Calibri"/>
                <a:ea typeface="Calibri"/>
                <a:cs typeface="Calibri"/>
                <a:sym typeface="Calibri"/>
              </a:rPr>
              <a:t>Accessible parking/seating</a:t>
            </a:r>
            <a:endParaRPr/>
          </a:p>
          <a:p>
            <a:pPr indent="-310324" lvl="1" marL="640080" rtl="0" algn="l">
              <a:lnSpc>
                <a:spcPct val="101000"/>
              </a:lnSpc>
              <a:spcBef>
                <a:spcPts val="930"/>
              </a:spcBef>
              <a:spcAft>
                <a:spcPts val="0"/>
              </a:spcAft>
              <a:buClr>
                <a:srgbClr val="FFFF00"/>
              </a:buClr>
              <a:buSzPct val="100000"/>
              <a:buChar char="–"/>
            </a:pPr>
            <a:r>
              <a:rPr b="1" lang="en-US" sz="2040">
                <a:solidFill>
                  <a:srgbClr val="FFFF00"/>
                </a:solidFill>
                <a:latin typeface="Calibri"/>
                <a:ea typeface="Calibri"/>
                <a:cs typeface="Calibri"/>
                <a:sym typeface="Calibri"/>
              </a:rPr>
              <a:t>Able-bodied/without a disability</a:t>
            </a:r>
            <a:endParaRPr/>
          </a:p>
          <a:p>
            <a:pPr indent="-310324" lvl="1" marL="640080" rtl="0" algn="l">
              <a:lnSpc>
                <a:spcPct val="101000"/>
              </a:lnSpc>
              <a:spcBef>
                <a:spcPts val="930"/>
              </a:spcBef>
              <a:spcAft>
                <a:spcPts val="0"/>
              </a:spcAft>
              <a:buClr>
                <a:srgbClr val="FFFF00"/>
              </a:buClr>
              <a:buSzPct val="100000"/>
              <a:buChar char="–"/>
            </a:pPr>
            <a:r>
              <a:rPr b="1" lang="en-US" sz="2040">
                <a:solidFill>
                  <a:srgbClr val="FFFF00"/>
                </a:solidFill>
                <a:latin typeface="Calibri"/>
                <a:ea typeface="Calibri"/>
                <a:cs typeface="Calibri"/>
                <a:sym typeface="Calibri"/>
              </a:rPr>
              <a:t>Accommodations</a:t>
            </a:r>
            <a:endParaRPr/>
          </a:p>
          <a:p>
            <a:pPr indent="-190500" lvl="0" marL="320040" rtl="0" algn="l">
              <a:lnSpc>
                <a:spcPct val="101000"/>
              </a:lnSpc>
              <a:spcBef>
                <a:spcPts val="930"/>
              </a:spcBef>
              <a:spcAft>
                <a:spcPts val="0"/>
              </a:spcAft>
              <a:buClr>
                <a:srgbClr val="464B56"/>
              </a:buClr>
              <a:buSzPct val="100000"/>
              <a:buNone/>
            </a:pPr>
            <a:r>
              <a:t/>
            </a:r>
            <a:endParaRPr b="1" sz="2040">
              <a:solidFill>
                <a:srgbClr val="FFFF00"/>
              </a:solidFill>
            </a:endParaRPr>
          </a:p>
          <a:p>
            <a:pPr indent="-320040" lvl="0" marL="320040" rtl="0" algn="l">
              <a:lnSpc>
                <a:spcPct val="101000"/>
              </a:lnSpc>
              <a:spcBef>
                <a:spcPts val="930"/>
              </a:spcBef>
              <a:spcAft>
                <a:spcPts val="0"/>
              </a:spcAft>
              <a:buClr>
                <a:srgbClr val="464B56"/>
              </a:buClr>
              <a:buSzPct val="100000"/>
              <a:buFont typeface="Georgia"/>
              <a:buNone/>
            </a:pPr>
            <a:r>
              <a:t/>
            </a:r>
            <a:endParaRPr sz="1700"/>
          </a:p>
        </p:txBody>
      </p:sp>
      <p:sp>
        <p:nvSpPr>
          <p:cNvPr id="458" name="Google Shape;458;p50"/>
          <p:cNvSpPr txBox="1"/>
          <p:nvPr>
            <p:ph idx="4" type="body"/>
          </p:nvPr>
        </p:nvSpPr>
        <p:spPr>
          <a:xfrm>
            <a:off x="4648200" y="1828800"/>
            <a:ext cx="4041775" cy="4149725"/>
          </a:xfrm>
          <a:prstGeom prst="rect">
            <a:avLst/>
          </a:prstGeom>
          <a:solidFill>
            <a:srgbClr val="9A9A9A"/>
          </a:solidFill>
          <a:ln cap="flat" cmpd="sng" w="9525">
            <a:solidFill>
              <a:schemeClr val="dk1"/>
            </a:solidFill>
            <a:prstDash val="solid"/>
            <a:round/>
            <a:headEnd len="sm" w="sm" type="none"/>
            <a:tailEnd len="sm" w="sm" type="none"/>
          </a:ln>
        </p:spPr>
        <p:txBody>
          <a:bodyPr anchorCtr="0" anchor="t" bIns="45675" lIns="91425" spcFirstLastPara="1" rIns="91425" wrap="square" tIns="45675">
            <a:normAutofit fontScale="77500" lnSpcReduction="20000"/>
          </a:bodyPr>
          <a:lstStyle/>
          <a:p>
            <a:pPr indent="-299445" lvl="0" marL="320040" rtl="0" algn="l">
              <a:lnSpc>
                <a:spcPct val="101000"/>
              </a:lnSpc>
              <a:spcBef>
                <a:spcPts val="0"/>
              </a:spcBef>
              <a:spcAft>
                <a:spcPts val="0"/>
              </a:spcAft>
              <a:buClr>
                <a:schemeClr val="dk1"/>
              </a:buClr>
              <a:buSzPct val="90090"/>
              <a:buChar char="–"/>
            </a:pPr>
            <a:r>
              <a:rPr lang="en-US">
                <a:solidFill>
                  <a:schemeClr val="dk1"/>
                </a:solidFill>
                <a:latin typeface="Calibri"/>
                <a:ea typeface="Calibri"/>
                <a:cs typeface="Calibri"/>
                <a:sym typeface="Calibri"/>
              </a:rPr>
              <a:t>Emphasizes the disability first/Sees disability as tragic:</a:t>
            </a:r>
            <a:endParaRPr/>
          </a:p>
          <a:p>
            <a:pPr indent="-301504" lvl="1" marL="640080" rtl="0" algn="l">
              <a:lnSpc>
                <a:spcPct val="101000"/>
              </a:lnSpc>
              <a:spcBef>
                <a:spcPts val="930"/>
              </a:spcBef>
              <a:spcAft>
                <a:spcPts val="0"/>
              </a:spcAft>
              <a:buClr>
                <a:schemeClr val="dk1"/>
              </a:buClr>
              <a:buSzPct val="97297"/>
              <a:buChar char="–"/>
            </a:pPr>
            <a:r>
              <a:rPr lang="en-US">
                <a:solidFill>
                  <a:schemeClr val="dk1"/>
                </a:solidFill>
                <a:latin typeface="Calibri"/>
                <a:ea typeface="Calibri"/>
                <a:cs typeface="Calibri"/>
                <a:sym typeface="Calibri"/>
              </a:rPr>
              <a:t>Disabled person</a:t>
            </a:r>
            <a:endParaRPr/>
          </a:p>
          <a:p>
            <a:pPr indent="-301504" lvl="1" marL="640080" rtl="0" algn="l">
              <a:lnSpc>
                <a:spcPct val="101000"/>
              </a:lnSpc>
              <a:spcBef>
                <a:spcPts val="930"/>
              </a:spcBef>
              <a:spcAft>
                <a:spcPts val="0"/>
              </a:spcAft>
              <a:buClr>
                <a:schemeClr val="dk1"/>
              </a:buClr>
              <a:buSzPct val="97297"/>
              <a:buChar char="–"/>
            </a:pPr>
            <a:r>
              <a:rPr lang="en-US">
                <a:solidFill>
                  <a:schemeClr val="dk1"/>
                </a:solidFill>
                <a:latin typeface="Calibri"/>
                <a:ea typeface="Calibri"/>
                <a:cs typeface="Calibri"/>
                <a:sym typeface="Calibri"/>
              </a:rPr>
              <a:t>An epileptic woman</a:t>
            </a:r>
            <a:endParaRPr/>
          </a:p>
          <a:p>
            <a:pPr indent="-301504" lvl="1" marL="640080" rtl="0" algn="l">
              <a:lnSpc>
                <a:spcPct val="101000"/>
              </a:lnSpc>
              <a:spcBef>
                <a:spcPts val="930"/>
              </a:spcBef>
              <a:spcAft>
                <a:spcPts val="0"/>
              </a:spcAft>
              <a:buClr>
                <a:schemeClr val="dk1"/>
              </a:buClr>
              <a:buSzPct val="97297"/>
              <a:buChar char="–"/>
            </a:pPr>
            <a:r>
              <a:rPr lang="en-US">
                <a:solidFill>
                  <a:schemeClr val="dk1"/>
                </a:solidFill>
                <a:latin typeface="Calibri"/>
                <a:ea typeface="Calibri"/>
                <a:cs typeface="Calibri"/>
                <a:sym typeface="Calibri"/>
              </a:rPr>
              <a:t>Suffering from lupus</a:t>
            </a:r>
            <a:endParaRPr/>
          </a:p>
          <a:p>
            <a:pPr indent="-301504" lvl="1" marL="640080" rtl="0" algn="l">
              <a:lnSpc>
                <a:spcPct val="101000"/>
              </a:lnSpc>
              <a:spcBef>
                <a:spcPts val="930"/>
              </a:spcBef>
              <a:spcAft>
                <a:spcPts val="0"/>
              </a:spcAft>
              <a:buClr>
                <a:schemeClr val="dk1"/>
              </a:buClr>
              <a:buSzPct val="97297"/>
              <a:buChar char="–"/>
            </a:pPr>
            <a:r>
              <a:rPr lang="en-US">
                <a:solidFill>
                  <a:schemeClr val="dk1"/>
                </a:solidFill>
                <a:latin typeface="Calibri"/>
                <a:ea typeface="Calibri"/>
                <a:cs typeface="Calibri"/>
                <a:sym typeface="Calibri"/>
              </a:rPr>
              <a:t>Stroke victim</a:t>
            </a:r>
            <a:endParaRPr/>
          </a:p>
          <a:p>
            <a:pPr indent="-301504" lvl="1" marL="640080" rtl="0" algn="l">
              <a:lnSpc>
                <a:spcPct val="101000"/>
              </a:lnSpc>
              <a:spcBef>
                <a:spcPts val="930"/>
              </a:spcBef>
              <a:spcAft>
                <a:spcPts val="0"/>
              </a:spcAft>
              <a:buClr>
                <a:schemeClr val="dk1"/>
              </a:buClr>
              <a:buSzPct val="97297"/>
              <a:buChar char="–"/>
            </a:pPr>
            <a:r>
              <a:rPr lang="en-US">
                <a:solidFill>
                  <a:schemeClr val="dk1"/>
                </a:solidFill>
                <a:latin typeface="Calibri"/>
                <a:ea typeface="Calibri"/>
                <a:cs typeface="Calibri"/>
                <a:sym typeface="Calibri"/>
              </a:rPr>
              <a:t>Wheelchair bound/confined to a wheelchair</a:t>
            </a:r>
            <a:endParaRPr/>
          </a:p>
          <a:p>
            <a:pPr indent="-301504" lvl="1" marL="640080" rtl="0" algn="l">
              <a:lnSpc>
                <a:spcPct val="101000"/>
              </a:lnSpc>
              <a:spcBef>
                <a:spcPts val="930"/>
              </a:spcBef>
              <a:spcAft>
                <a:spcPts val="0"/>
              </a:spcAft>
              <a:buClr>
                <a:schemeClr val="dk1"/>
              </a:buClr>
              <a:buSzPct val="97297"/>
              <a:buChar char="–"/>
            </a:pPr>
            <a:r>
              <a:rPr lang="en-US">
                <a:solidFill>
                  <a:schemeClr val="dk1"/>
                </a:solidFill>
                <a:latin typeface="Calibri"/>
                <a:ea typeface="Calibri"/>
                <a:cs typeface="Calibri"/>
                <a:sym typeface="Calibri"/>
              </a:rPr>
              <a:t>Handicap parking/seating</a:t>
            </a:r>
            <a:endParaRPr/>
          </a:p>
          <a:p>
            <a:pPr indent="-301504" lvl="1" marL="640080" rtl="0" algn="l">
              <a:lnSpc>
                <a:spcPct val="101000"/>
              </a:lnSpc>
              <a:spcBef>
                <a:spcPts val="930"/>
              </a:spcBef>
              <a:spcAft>
                <a:spcPts val="0"/>
              </a:spcAft>
              <a:buClr>
                <a:schemeClr val="dk1"/>
              </a:buClr>
              <a:buSzPct val="97297"/>
              <a:buChar char="–"/>
            </a:pPr>
            <a:r>
              <a:rPr lang="en-US">
                <a:solidFill>
                  <a:schemeClr val="dk1"/>
                </a:solidFill>
                <a:latin typeface="Calibri"/>
                <a:ea typeface="Calibri"/>
                <a:cs typeface="Calibri"/>
                <a:sym typeface="Calibri"/>
              </a:rPr>
              <a:t>Normal</a:t>
            </a:r>
            <a:endParaRPr/>
          </a:p>
          <a:p>
            <a:pPr indent="-301504" lvl="1" marL="640080" rtl="0" algn="l">
              <a:lnSpc>
                <a:spcPct val="101000"/>
              </a:lnSpc>
              <a:spcBef>
                <a:spcPts val="930"/>
              </a:spcBef>
              <a:spcAft>
                <a:spcPts val="0"/>
              </a:spcAft>
              <a:buClr>
                <a:schemeClr val="dk1"/>
              </a:buClr>
              <a:buSzPct val="97297"/>
              <a:buChar char="–"/>
            </a:pPr>
            <a:r>
              <a:rPr lang="en-US">
                <a:solidFill>
                  <a:schemeClr val="dk1"/>
                </a:solidFill>
                <a:latin typeface="Calibri"/>
                <a:ea typeface="Calibri"/>
                <a:cs typeface="Calibri"/>
                <a:sym typeface="Calibri"/>
              </a:rPr>
              <a:t>Special accommodations</a:t>
            </a:r>
            <a:endParaRPr/>
          </a:p>
          <a:p>
            <a:pPr indent="-193040" lvl="0" marL="320040" rtl="0" algn="l">
              <a:lnSpc>
                <a:spcPct val="101000"/>
              </a:lnSpc>
              <a:spcBef>
                <a:spcPts val="930"/>
              </a:spcBef>
              <a:spcAft>
                <a:spcPts val="0"/>
              </a:spcAft>
              <a:buClr>
                <a:srgbClr val="464B56"/>
              </a:buClr>
              <a:buSzPct val="90090"/>
              <a:buNone/>
            </a:pPr>
            <a:r>
              <a:t/>
            </a:r>
            <a:endParaRPr/>
          </a:p>
          <a:p>
            <a:pPr indent="-193040" lvl="0" marL="320040" rtl="0" algn="l">
              <a:lnSpc>
                <a:spcPct val="101000"/>
              </a:lnSpc>
              <a:spcBef>
                <a:spcPts val="930"/>
              </a:spcBef>
              <a:spcAft>
                <a:spcPts val="0"/>
              </a:spcAft>
              <a:buClr>
                <a:srgbClr val="464B56"/>
              </a:buClr>
              <a:buSzPct val="90090"/>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1"/>
          <p:cNvSpPr txBox="1"/>
          <p:nvPr>
            <p:ph type="title"/>
          </p:nvPr>
        </p:nvSpPr>
        <p:spPr>
          <a:xfrm>
            <a:off x="381000" y="0"/>
            <a:ext cx="8229600" cy="1143000"/>
          </a:xfrm>
          <a:prstGeom prst="rect">
            <a:avLst/>
          </a:prstGeom>
          <a:solidFill>
            <a:srgbClr val="A9AAB0"/>
          </a:solidFill>
          <a:ln cap="flat" cmpd="sng" w="9525">
            <a:solidFill>
              <a:schemeClr val="accent1"/>
            </a:solidFill>
            <a:prstDash val="solid"/>
            <a:round/>
            <a:headEnd len="sm" w="sm" type="none"/>
            <a:tailEnd len="sm" w="sm" type="none"/>
          </a:ln>
        </p:spPr>
        <p:txBody>
          <a:bodyPr anchorCtr="0" anchor="t" bIns="45675" lIns="91425" spcFirstLastPara="1" rIns="91425" wrap="square" tIns="45675">
            <a:noAutofit/>
          </a:bodyPr>
          <a:lstStyle/>
          <a:p>
            <a:pPr indent="0" lvl="0" marL="0" rtl="0" algn="l">
              <a:lnSpc>
                <a:spcPct val="99000"/>
              </a:lnSpc>
              <a:spcBef>
                <a:spcPts val="0"/>
              </a:spcBef>
              <a:spcAft>
                <a:spcPts val="0"/>
              </a:spcAft>
              <a:buClr>
                <a:schemeClr val="dk1"/>
              </a:buClr>
              <a:buSzPts val="4000"/>
              <a:buFont typeface="Century Schoolbook"/>
              <a:buNone/>
            </a:pPr>
            <a:r>
              <a:rPr lang="en-US" sz="4000">
                <a:solidFill>
                  <a:schemeClr val="dk1"/>
                </a:solidFill>
                <a:latin typeface="Calibri"/>
                <a:ea typeface="Calibri"/>
                <a:cs typeface="Calibri"/>
                <a:sym typeface="Calibri"/>
              </a:rPr>
              <a:t>Barriers for People with Disabilities</a:t>
            </a:r>
            <a:endParaRPr/>
          </a:p>
        </p:txBody>
      </p:sp>
      <p:sp>
        <p:nvSpPr>
          <p:cNvPr id="465" name="Google Shape;465;p51"/>
          <p:cNvSpPr txBox="1"/>
          <p:nvPr>
            <p:ph idx="1" type="body"/>
          </p:nvPr>
        </p:nvSpPr>
        <p:spPr>
          <a:xfrm>
            <a:off x="381000" y="1976511"/>
            <a:ext cx="8229600" cy="4389120"/>
          </a:xfrm>
          <a:prstGeom prst="rect">
            <a:avLst/>
          </a:prstGeom>
          <a:noFill/>
          <a:ln>
            <a:noFill/>
          </a:ln>
        </p:spPr>
        <p:txBody>
          <a:bodyPr anchorCtr="0" anchor="t" bIns="45675" lIns="91425" spcFirstLastPara="1" rIns="91425" wrap="square" tIns="45675">
            <a:normAutofit/>
          </a:bodyPr>
          <a:lstStyle/>
          <a:p>
            <a:pPr indent="-320040" lvl="0" marL="320040" rtl="0" algn="l">
              <a:lnSpc>
                <a:spcPct val="91000"/>
              </a:lnSpc>
              <a:spcBef>
                <a:spcPts val="0"/>
              </a:spcBef>
              <a:spcAft>
                <a:spcPts val="0"/>
              </a:spcAft>
              <a:buClr>
                <a:srgbClr val="C00000"/>
              </a:buClr>
              <a:buSzPts val="1850"/>
              <a:buChar char="–"/>
            </a:pPr>
            <a:r>
              <a:rPr b="1" lang="en-US" sz="1850">
                <a:solidFill>
                  <a:srgbClr val="C00000"/>
                </a:solidFill>
              </a:rPr>
              <a:t>Physical Barriers:</a:t>
            </a:r>
            <a:endParaRPr/>
          </a:p>
          <a:p>
            <a:pPr indent="-320040" lvl="1" marL="640080" rtl="0" algn="just">
              <a:lnSpc>
                <a:spcPct val="91000"/>
              </a:lnSpc>
              <a:spcBef>
                <a:spcPts val="930"/>
              </a:spcBef>
              <a:spcAft>
                <a:spcPts val="0"/>
              </a:spcAft>
              <a:buClr>
                <a:srgbClr val="464B56"/>
              </a:buClr>
              <a:buSzPts val="1665"/>
              <a:buChar char="–"/>
            </a:pPr>
            <a:r>
              <a:rPr lang="en-US" sz="1665"/>
              <a:t> </a:t>
            </a:r>
            <a:r>
              <a:rPr lang="en-US" sz="2960"/>
              <a:t>lack of ramps/ elevators,  visual / auditory/ tactile signage, captioning</a:t>
            </a:r>
            <a:endParaRPr sz="1665"/>
          </a:p>
          <a:p>
            <a:pPr indent="-320040" lvl="0" marL="320040" rtl="0" algn="l">
              <a:lnSpc>
                <a:spcPct val="91000"/>
              </a:lnSpc>
              <a:spcBef>
                <a:spcPts val="930"/>
              </a:spcBef>
              <a:spcAft>
                <a:spcPts val="0"/>
              </a:spcAft>
              <a:buClr>
                <a:srgbClr val="FF0000"/>
              </a:buClr>
              <a:buSzPts val="2590"/>
              <a:buChar char="–"/>
            </a:pPr>
            <a:r>
              <a:rPr lang="en-US" sz="2590">
                <a:solidFill>
                  <a:srgbClr val="FF0000"/>
                </a:solidFill>
              </a:rPr>
              <a:t>Instructional Barriers: </a:t>
            </a:r>
            <a:endParaRPr/>
          </a:p>
          <a:p>
            <a:pPr indent="-320040" lvl="1" marL="640080" rtl="0" algn="l">
              <a:lnSpc>
                <a:spcPct val="91000"/>
              </a:lnSpc>
              <a:spcBef>
                <a:spcPts val="930"/>
              </a:spcBef>
              <a:spcAft>
                <a:spcPts val="0"/>
              </a:spcAft>
              <a:buClr>
                <a:srgbClr val="464B56"/>
              </a:buClr>
              <a:buSzPts val="2590"/>
              <a:buChar char="–"/>
            </a:pPr>
            <a:r>
              <a:rPr lang="en-US" sz="2590"/>
              <a:t>Inaccessible course packets and materials, timed tests  etc.. </a:t>
            </a:r>
            <a:endParaRPr sz="1665"/>
          </a:p>
          <a:p>
            <a:pPr indent="-320040" lvl="0" marL="320040" rtl="0" algn="l">
              <a:lnSpc>
                <a:spcPct val="91000"/>
              </a:lnSpc>
              <a:spcBef>
                <a:spcPts val="930"/>
              </a:spcBef>
              <a:spcAft>
                <a:spcPts val="0"/>
              </a:spcAft>
              <a:buClr>
                <a:srgbClr val="FF0000"/>
              </a:buClr>
              <a:buSzPts val="1850"/>
              <a:buChar char="–"/>
            </a:pPr>
            <a:r>
              <a:rPr b="1" lang="en-US" sz="1850">
                <a:solidFill>
                  <a:srgbClr val="FF0000"/>
                </a:solidFill>
              </a:rPr>
              <a:t>Attitudinal Barriers</a:t>
            </a:r>
            <a:r>
              <a:rPr lang="en-US" sz="1850">
                <a:solidFill>
                  <a:srgbClr val="FF0000"/>
                </a:solidFill>
              </a:rPr>
              <a:t>: </a:t>
            </a:r>
            <a:endParaRPr/>
          </a:p>
          <a:p>
            <a:pPr indent="-320040" lvl="1" marL="640080" rtl="0" algn="l">
              <a:lnSpc>
                <a:spcPct val="91000"/>
              </a:lnSpc>
              <a:spcBef>
                <a:spcPts val="930"/>
              </a:spcBef>
              <a:spcAft>
                <a:spcPts val="0"/>
              </a:spcAft>
              <a:buClr>
                <a:srgbClr val="464B56"/>
              </a:buClr>
              <a:buSzPts val="2960"/>
              <a:buChar char="–"/>
            </a:pPr>
            <a:r>
              <a:rPr lang="en-US" sz="2960"/>
              <a:t>discrimination, disbelief, prejudices, </a:t>
            </a:r>
            <a:endParaRPr/>
          </a:p>
          <a:p>
            <a:pPr indent="-320040" lvl="1" marL="640080" rtl="0" algn="l">
              <a:lnSpc>
                <a:spcPct val="91000"/>
              </a:lnSpc>
              <a:spcBef>
                <a:spcPts val="930"/>
              </a:spcBef>
              <a:spcAft>
                <a:spcPts val="0"/>
              </a:spcAft>
              <a:buClr>
                <a:srgbClr val="464B56"/>
              </a:buClr>
              <a:buSzPts val="2960"/>
              <a:buChar char="–"/>
            </a:pPr>
            <a:r>
              <a:rPr lang="en-US" sz="2960"/>
              <a:t>stereotypes</a:t>
            </a:r>
            <a:endParaRPr sz="1665"/>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52"/>
          <p:cNvSpPr txBox="1"/>
          <p:nvPr>
            <p:ph type="title"/>
          </p:nvPr>
        </p:nvSpPr>
        <p:spPr>
          <a:xfrm>
            <a:off x="0" y="731520"/>
            <a:ext cx="9144000" cy="610820"/>
          </a:xfrm>
          <a:prstGeom prst="rect">
            <a:avLst/>
          </a:prstGeom>
          <a:gradFill>
            <a:gsLst>
              <a:gs pos="0">
                <a:srgbClr val="9DAA92"/>
              </a:gs>
              <a:gs pos="50000">
                <a:srgbClr val="91A283"/>
              </a:gs>
              <a:gs pos="100000">
                <a:srgbClr val="79886C"/>
              </a:gs>
            </a:gsLst>
            <a:path path="circle">
              <a:fillToRect b="50%" l="50%" r="50%" t="50%"/>
            </a:path>
            <a:tileRect/>
          </a:gradFill>
          <a:ln>
            <a:noFill/>
          </a:ln>
          <a:effectLst>
            <a:outerShdw blurRad="57150" rotWithShape="0" algn="ctr" dir="5400000" dist="25400">
              <a:srgbClr val="000000">
                <a:alpha val="20000"/>
              </a:srgbClr>
            </a:outerShdw>
          </a:effectLst>
        </p:spPr>
        <p:txBody>
          <a:bodyPr anchorCtr="0" anchor="t" bIns="45675" lIns="91425" spcFirstLastPara="1" rIns="91425" wrap="square" tIns="45675">
            <a:noAutofit/>
          </a:bodyPr>
          <a:lstStyle/>
          <a:p>
            <a:pPr indent="0" lvl="0" marL="0" rtl="0" algn="ctr">
              <a:lnSpc>
                <a:spcPct val="99000"/>
              </a:lnSpc>
              <a:spcBef>
                <a:spcPts val="0"/>
              </a:spcBef>
              <a:spcAft>
                <a:spcPts val="0"/>
              </a:spcAft>
              <a:buClr>
                <a:srgbClr val="FF0000"/>
              </a:buClr>
              <a:buSzPts val="4800"/>
              <a:buFont typeface="Century Schoolbook"/>
              <a:buNone/>
            </a:pPr>
            <a:r>
              <a:rPr lang="en-US" sz="4800">
                <a:solidFill>
                  <a:srgbClr val="FF0000"/>
                </a:solidFill>
                <a:latin typeface="Calibri"/>
                <a:ea typeface="Calibri"/>
                <a:cs typeface="Calibri"/>
                <a:sym typeface="Calibri"/>
              </a:rPr>
              <a:t>What is inclusion? </a:t>
            </a:r>
            <a:endParaRPr sz="4800">
              <a:solidFill>
                <a:srgbClr val="FF0000"/>
              </a:solidFill>
            </a:endParaRPr>
          </a:p>
        </p:txBody>
      </p:sp>
      <p:sp>
        <p:nvSpPr>
          <p:cNvPr id="471" name="Google Shape;471;p52"/>
          <p:cNvSpPr txBox="1"/>
          <p:nvPr>
            <p:ph idx="1" type="body"/>
          </p:nvPr>
        </p:nvSpPr>
        <p:spPr>
          <a:xfrm>
            <a:off x="443132" y="1467729"/>
            <a:ext cx="8237530" cy="4581150"/>
          </a:xfrm>
          <a:prstGeom prst="rect">
            <a:avLst/>
          </a:prstGeom>
          <a:noFill/>
          <a:ln>
            <a:noFill/>
          </a:ln>
        </p:spPr>
        <p:txBody>
          <a:bodyPr anchorCtr="0" anchor="t" bIns="45675" lIns="91425" spcFirstLastPara="1" rIns="91425" wrap="square" tIns="45675">
            <a:normAutofit/>
          </a:bodyPr>
          <a:lstStyle/>
          <a:p>
            <a:pPr indent="-320040" lvl="0" marL="320040" rtl="0" algn="ctr">
              <a:lnSpc>
                <a:spcPct val="111000"/>
              </a:lnSpc>
              <a:spcBef>
                <a:spcPts val="0"/>
              </a:spcBef>
              <a:spcAft>
                <a:spcPts val="0"/>
              </a:spcAft>
              <a:buClr>
                <a:srgbClr val="464B56"/>
              </a:buClr>
              <a:buSzPts val="4000"/>
              <a:buNone/>
            </a:pPr>
            <a:r>
              <a:rPr lang="en-US" sz="3600"/>
              <a:t>Inclusion is about </a:t>
            </a:r>
            <a:r>
              <a:rPr b="1" lang="en-US" sz="3600">
                <a:solidFill>
                  <a:srgbClr val="FF0000"/>
                </a:solidFill>
              </a:rPr>
              <a:t>transforming systems </a:t>
            </a:r>
            <a:r>
              <a:rPr lang="en-US" sz="3600"/>
              <a:t>to be inclusive of everyone and not about inserting disadvantaged population into existing structures</a:t>
            </a:r>
            <a:endParaRPr/>
          </a:p>
          <a:p>
            <a:pPr indent="-320040" lvl="0" marL="320040" rtl="0" algn="ctr">
              <a:lnSpc>
                <a:spcPct val="111000"/>
              </a:lnSpc>
              <a:spcBef>
                <a:spcPts val="930"/>
              </a:spcBef>
              <a:spcAft>
                <a:spcPts val="0"/>
              </a:spcAft>
              <a:buClr>
                <a:srgbClr val="464B56"/>
              </a:buClr>
              <a:buSzPts val="4000"/>
              <a:buNone/>
            </a:pPr>
            <a:r>
              <a:rPr lang="en-US" sz="3600"/>
              <a:t> (UNICEF, 2009).</a:t>
            </a:r>
            <a:endParaRPr/>
          </a:p>
          <a:p>
            <a:pPr indent="-167640" lvl="0" marL="320040" rtl="0" algn="l">
              <a:lnSpc>
                <a:spcPct val="111000"/>
              </a:lnSpc>
              <a:spcBef>
                <a:spcPts val="930"/>
              </a:spcBef>
              <a:spcAft>
                <a:spcPts val="0"/>
              </a:spcAft>
              <a:buClr>
                <a:srgbClr val="464B56"/>
              </a:buClr>
              <a:buSzPts val="2400"/>
              <a:buNone/>
            </a:pPr>
            <a:r>
              <a:t/>
            </a:r>
            <a:endParaRPr sz="2400"/>
          </a:p>
        </p:txBody>
      </p:sp>
      <p:pic>
        <p:nvPicPr>
          <p:cNvPr descr="Diversity.png" id="472" name="Google Shape;472;p52"/>
          <p:cNvPicPr preferRelativeResize="0"/>
          <p:nvPr/>
        </p:nvPicPr>
        <p:blipFill rotWithShape="1">
          <a:blip r:embed="rId3">
            <a:alphaModFix/>
          </a:blip>
          <a:srcRect b="0" l="0" r="0" t="0"/>
          <a:stretch/>
        </p:blipFill>
        <p:spPr>
          <a:xfrm>
            <a:off x="0" y="4572000"/>
            <a:ext cx="9296400" cy="2286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53"/>
          <p:cNvSpPr txBox="1"/>
          <p:nvPr>
            <p:ph type="title"/>
          </p:nvPr>
        </p:nvSpPr>
        <p:spPr>
          <a:xfrm>
            <a:off x="0" y="0"/>
            <a:ext cx="8847740" cy="610820"/>
          </a:xfrm>
          <a:prstGeom prst="rect">
            <a:avLst/>
          </a:prstGeom>
          <a:gradFill>
            <a:gsLst>
              <a:gs pos="0">
                <a:srgbClr val="88B1AD"/>
              </a:gs>
              <a:gs pos="50000">
                <a:srgbClr val="76AAA5"/>
              </a:gs>
              <a:gs pos="100000">
                <a:srgbClr val="61908C"/>
              </a:gs>
            </a:gsLst>
            <a:path path="circle">
              <a:fillToRect b="50%" l="50%" r="50%" t="50%"/>
            </a:path>
            <a:tileRect/>
          </a:gradFill>
          <a:ln>
            <a:noFill/>
          </a:ln>
          <a:effectLst>
            <a:outerShdw blurRad="57150" rotWithShape="0" algn="ctr" dir="5400000" dist="25400">
              <a:srgbClr val="000000">
                <a:alpha val="20000"/>
              </a:srgbClr>
            </a:outerShdw>
          </a:effectLst>
        </p:spPr>
        <p:txBody>
          <a:bodyPr anchorCtr="0" anchor="t" bIns="45675" lIns="91425" spcFirstLastPara="1" rIns="91425" wrap="square" tIns="45675">
            <a:normAutofit fontScale="90000"/>
          </a:bodyPr>
          <a:lstStyle/>
          <a:p>
            <a:pPr indent="0" lvl="0" marL="0" rtl="0" algn="ctr">
              <a:lnSpc>
                <a:spcPct val="99000"/>
              </a:lnSpc>
              <a:spcBef>
                <a:spcPts val="0"/>
              </a:spcBef>
              <a:spcAft>
                <a:spcPts val="0"/>
              </a:spcAft>
              <a:buClr>
                <a:schemeClr val="lt1"/>
              </a:buClr>
              <a:buSzPct val="111083"/>
              <a:buFont typeface="Century Schoolbook"/>
              <a:buNone/>
            </a:pPr>
            <a:r>
              <a:rPr lang="en-US" sz="3959">
                <a:solidFill>
                  <a:schemeClr val="lt1"/>
                </a:solidFill>
                <a:latin typeface="Calibri"/>
                <a:ea typeface="Calibri"/>
                <a:cs typeface="Calibri"/>
                <a:sym typeface="Calibri"/>
              </a:rPr>
              <a:t>Why do we need inclusion?</a:t>
            </a:r>
            <a:endParaRPr sz="3959">
              <a:solidFill>
                <a:schemeClr val="lt1"/>
              </a:solidFill>
            </a:endParaRPr>
          </a:p>
        </p:txBody>
      </p:sp>
      <p:sp>
        <p:nvSpPr>
          <p:cNvPr id="478" name="Google Shape;478;p53"/>
          <p:cNvSpPr txBox="1"/>
          <p:nvPr/>
        </p:nvSpPr>
        <p:spPr>
          <a:xfrm>
            <a:off x="1752600" y="2514600"/>
            <a:ext cx="5715000" cy="2028825"/>
          </a:xfrm>
          <a:prstGeom prst="rect">
            <a:avLst/>
          </a:prstGeom>
          <a:solidFill>
            <a:schemeClr val="lt1"/>
          </a:solidFill>
          <a:ln cap="flat" cmpd="sng" w="12700">
            <a:solidFill>
              <a:schemeClr val="accent3"/>
            </a:solidFill>
            <a:prstDash val="solid"/>
            <a:round/>
            <a:headEnd len="sm" w="sm" type="none"/>
            <a:tailEnd len="sm" w="sm" type="none"/>
          </a:ln>
        </p:spPr>
        <p:txBody>
          <a:bodyPr anchorCtr="0" anchor="t" bIns="45675" lIns="91425" spcFirstLastPara="1" rIns="91425" wrap="square" tIns="45675">
            <a:spAutoFit/>
          </a:bodyPr>
          <a:lstStyle/>
          <a:p>
            <a:pPr indent="0" lvl="0" marL="0" marR="0" rtl="0" algn="l">
              <a:lnSpc>
                <a:spcPct val="150000"/>
              </a:lnSpc>
              <a:spcBef>
                <a:spcPts val="0"/>
              </a:spcBef>
              <a:spcAft>
                <a:spcPts val="0"/>
              </a:spcAft>
              <a:buClr>
                <a:srgbClr val="003300"/>
              </a:buClr>
              <a:buSzPts val="2800"/>
              <a:buFont typeface="Arial"/>
              <a:buChar char="•"/>
            </a:pPr>
            <a:r>
              <a:rPr b="1" i="0" lang="en-US" sz="2800" u="none" cap="none" strike="noStrike">
                <a:solidFill>
                  <a:srgbClr val="003300"/>
                </a:solidFill>
                <a:latin typeface="Calibri"/>
                <a:ea typeface="Calibri"/>
                <a:cs typeface="Calibri"/>
                <a:sym typeface="Calibri"/>
              </a:rPr>
              <a:t>Human Rights perspective </a:t>
            </a:r>
            <a:endParaRPr/>
          </a:p>
          <a:p>
            <a:pPr indent="0" lvl="0" marL="0" marR="0" rtl="0" algn="l">
              <a:lnSpc>
                <a:spcPct val="150000"/>
              </a:lnSpc>
              <a:spcBef>
                <a:spcPts val="0"/>
              </a:spcBef>
              <a:spcAft>
                <a:spcPts val="0"/>
              </a:spcAft>
              <a:buClr>
                <a:srgbClr val="003300"/>
              </a:buClr>
              <a:buSzPts val="2800"/>
              <a:buFont typeface="Arial"/>
              <a:buChar char="•"/>
            </a:pPr>
            <a:r>
              <a:rPr b="1" i="0" lang="en-US" sz="2800" u="none" cap="none" strike="noStrike">
                <a:solidFill>
                  <a:srgbClr val="003300"/>
                </a:solidFill>
                <a:latin typeface="Calibri"/>
                <a:ea typeface="Calibri"/>
                <a:cs typeface="Calibri"/>
                <a:sym typeface="Calibri"/>
              </a:rPr>
              <a:t>Economic Perspective</a:t>
            </a:r>
            <a:endParaRPr/>
          </a:p>
          <a:p>
            <a:pPr indent="0" lvl="0" marL="0" marR="0" rtl="0" algn="l">
              <a:lnSpc>
                <a:spcPct val="150000"/>
              </a:lnSpc>
              <a:spcBef>
                <a:spcPts val="0"/>
              </a:spcBef>
              <a:spcAft>
                <a:spcPts val="0"/>
              </a:spcAft>
              <a:buClr>
                <a:srgbClr val="003300"/>
              </a:buClr>
              <a:buSzPts val="2800"/>
              <a:buFont typeface="Arial"/>
              <a:buChar char="•"/>
            </a:pPr>
            <a:r>
              <a:rPr b="1" i="0" lang="en-US" sz="2800" u="none" cap="none" strike="noStrike">
                <a:solidFill>
                  <a:srgbClr val="003300"/>
                </a:solidFill>
                <a:latin typeface="Calibri"/>
                <a:ea typeface="Calibri"/>
                <a:cs typeface="Calibri"/>
                <a:sym typeface="Calibri"/>
              </a:rPr>
              <a:t>Societal Perspective</a:t>
            </a:r>
            <a:endParaRPr b="1" i="0" sz="2400" u="none" cap="none" strike="noStrike">
              <a:solidFill>
                <a:srgbClr val="0033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4"/>
          <p:cNvSpPr txBox="1"/>
          <p:nvPr>
            <p:ph idx="4294967295" type="body"/>
          </p:nvPr>
        </p:nvSpPr>
        <p:spPr>
          <a:xfrm>
            <a:off x="0" y="1600200"/>
            <a:ext cx="8229600" cy="4525963"/>
          </a:xfrm>
          <a:prstGeom prst="rect">
            <a:avLst/>
          </a:prstGeom>
          <a:noFill/>
          <a:ln>
            <a:noFill/>
          </a:ln>
        </p:spPr>
        <p:txBody>
          <a:bodyPr anchorCtr="0" anchor="t" bIns="45675" lIns="91425" spcFirstLastPara="1" rIns="91425" wrap="square" tIns="45675">
            <a:normAutofit/>
          </a:bodyPr>
          <a:lstStyle/>
          <a:p>
            <a:pPr indent="-320040" lvl="0" marL="320040" rtl="0" algn="ctr">
              <a:lnSpc>
                <a:spcPct val="111000"/>
              </a:lnSpc>
              <a:spcBef>
                <a:spcPts val="0"/>
              </a:spcBef>
              <a:spcAft>
                <a:spcPts val="0"/>
              </a:spcAft>
              <a:buClr>
                <a:srgbClr val="7030A0"/>
              </a:buClr>
              <a:buSzPts val="4000"/>
              <a:buFont typeface="Calibri"/>
              <a:buNone/>
            </a:pPr>
            <a:r>
              <a:rPr lang="en-US" sz="4000">
                <a:solidFill>
                  <a:srgbClr val="7030A0"/>
                </a:solidFill>
              </a:rPr>
              <a:t>“Children that learn together, </a:t>
            </a:r>
            <a:endParaRPr/>
          </a:p>
          <a:p>
            <a:pPr indent="-320040" lvl="0" marL="320040" rtl="0" algn="ctr">
              <a:lnSpc>
                <a:spcPct val="111000"/>
              </a:lnSpc>
              <a:spcBef>
                <a:spcPts val="930"/>
              </a:spcBef>
              <a:spcAft>
                <a:spcPts val="0"/>
              </a:spcAft>
              <a:buClr>
                <a:srgbClr val="7030A0"/>
              </a:buClr>
              <a:buSzPts val="4000"/>
              <a:buFont typeface="Calibri"/>
              <a:buNone/>
            </a:pPr>
            <a:r>
              <a:rPr lang="en-US" sz="4000">
                <a:solidFill>
                  <a:srgbClr val="7030A0"/>
                </a:solidFill>
              </a:rPr>
              <a:t>learn to</a:t>
            </a:r>
            <a:endParaRPr/>
          </a:p>
          <a:p>
            <a:pPr indent="-320040" lvl="0" marL="320040" rtl="0" algn="ctr">
              <a:lnSpc>
                <a:spcPct val="111000"/>
              </a:lnSpc>
              <a:spcBef>
                <a:spcPts val="930"/>
              </a:spcBef>
              <a:spcAft>
                <a:spcPts val="0"/>
              </a:spcAft>
              <a:buClr>
                <a:srgbClr val="7030A0"/>
              </a:buClr>
              <a:buSzPts val="4000"/>
              <a:buFont typeface="Calibri"/>
              <a:buNone/>
            </a:pPr>
            <a:r>
              <a:rPr lang="en-US" sz="4000">
                <a:solidFill>
                  <a:srgbClr val="7030A0"/>
                </a:solidFill>
              </a:rPr>
              <a:t> live together”</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5"/>
          <p:cNvSpPr txBox="1"/>
          <p:nvPr>
            <p:ph type="title"/>
          </p:nvPr>
        </p:nvSpPr>
        <p:spPr>
          <a:xfrm>
            <a:off x="1828800" y="0"/>
            <a:ext cx="6577928" cy="1560716"/>
          </a:xfrm>
          <a:prstGeom prst="rect">
            <a:avLst/>
          </a:prstGeom>
          <a:noFill/>
          <a:ln>
            <a:noFill/>
          </a:ln>
        </p:spPr>
        <p:txBody>
          <a:bodyPr anchorCtr="0" anchor="t" bIns="45675" lIns="91425" spcFirstLastPara="1" rIns="91425" wrap="square" tIns="45675">
            <a:normAutofit/>
          </a:bodyPr>
          <a:lstStyle/>
          <a:p>
            <a:pPr indent="0" lvl="0" marL="0" rtl="0" algn="l">
              <a:lnSpc>
                <a:spcPct val="99000"/>
              </a:lnSpc>
              <a:spcBef>
                <a:spcPts val="0"/>
              </a:spcBef>
              <a:spcAft>
                <a:spcPts val="0"/>
              </a:spcAft>
              <a:buClr>
                <a:srgbClr val="464B56"/>
              </a:buClr>
              <a:buSzPts val="3200"/>
              <a:buFont typeface="Century Schoolbook"/>
              <a:buNone/>
            </a:pPr>
            <a:br>
              <a:rPr lang="en-US" sz="3200"/>
            </a:br>
            <a:r>
              <a:rPr b="1" lang="en-US" sz="3200">
                <a:solidFill>
                  <a:srgbClr val="9900FF"/>
                </a:solidFill>
                <a:latin typeface="Comic Sans MS"/>
                <a:ea typeface="Comic Sans MS"/>
                <a:cs typeface="Comic Sans MS"/>
                <a:sym typeface="Comic Sans MS"/>
              </a:rPr>
              <a:t> Inclusive Education </a:t>
            </a:r>
            <a:br>
              <a:rPr b="1" lang="en-US" sz="3200">
                <a:solidFill>
                  <a:srgbClr val="9900FF"/>
                </a:solidFill>
                <a:latin typeface="Comic Sans MS"/>
                <a:ea typeface="Comic Sans MS"/>
                <a:cs typeface="Comic Sans MS"/>
                <a:sym typeface="Comic Sans MS"/>
              </a:rPr>
            </a:br>
            <a:r>
              <a:rPr b="1" lang="en-US" sz="3200">
                <a:solidFill>
                  <a:srgbClr val="9900FF"/>
                </a:solidFill>
                <a:latin typeface="Comic Sans MS"/>
                <a:ea typeface="Comic Sans MS"/>
                <a:cs typeface="Comic Sans MS"/>
                <a:sym typeface="Comic Sans MS"/>
              </a:rPr>
              <a:t>What does it mean?</a:t>
            </a:r>
            <a:endParaRPr sz="3200">
              <a:solidFill>
                <a:srgbClr val="9900FF"/>
              </a:solidFill>
              <a:latin typeface="Comic Sans MS"/>
              <a:ea typeface="Comic Sans MS"/>
              <a:cs typeface="Comic Sans MS"/>
              <a:sym typeface="Comic Sans MS"/>
            </a:endParaRPr>
          </a:p>
        </p:txBody>
      </p:sp>
      <p:sp>
        <p:nvSpPr>
          <p:cNvPr id="489" name="Google Shape;489;p55"/>
          <p:cNvSpPr txBox="1"/>
          <p:nvPr>
            <p:ph idx="1" type="body"/>
          </p:nvPr>
        </p:nvSpPr>
        <p:spPr>
          <a:xfrm>
            <a:off x="0" y="1524001"/>
            <a:ext cx="8085130" cy="5334000"/>
          </a:xfrm>
          <a:prstGeom prst="rect">
            <a:avLst/>
          </a:prstGeom>
          <a:noFill/>
          <a:ln cap="flat" cmpd="sng" w="9525">
            <a:solidFill>
              <a:schemeClr val="dk1"/>
            </a:solidFill>
            <a:prstDash val="solid"/>
            <a:round/>
            <a:headEnd len="sm" w="sm" type="none"/>
            <a:tailEnd len="sm" w="sm" type="none"/>
          </a:ln>
        </p:spPr>
        <p:txBody>
          <a:bodyPr anchorCtr="0" anchor="t" bIns="45675" lIns="91425" spcFirstLastPara="1" rIns="91425" wrap="square" tIns="45675">
            <a:normAutofit/>
          </a:bodyPr>
          <a:lstStyle/>
          <a:p>
            <a:pPr indent="-320040" lvl="1" marL="640080" rtl="0" algn="l">
              <a:lnSpc>
                <a:spcPct val="111000"/>
              </a:lnSpc>
              <a:spcBef>
                <a:spcPts val="0"/>
              </a:spcBef>
              <a:spcAft>
                <a:spcPts val="0"/>
              </a:spcAft>
              <a:buClr>
                <a:srgbClr val="464B56"/>
              </a:buClr>
              <a:buSzPts val="1800"/>
              <a:buFont typeface="Calibri"/>
              <a:buNone/>
            </a:pPr>
            <a:r>
              <a:rPr lang="en-US"/>
              <a:t>	</a:t>
            </a:r>
            <a:r>
              <a:rPr lang="en-US" sz="3200"/>
              <a:t>Inclusive education is about </a:t>
            </a:r>
            <a:r>
              <a:rPr b="1" lang="en-US" sz="3200">
                <a:solidFill>
                  <a:srgbClr val="FF0000"/>
                </a:solidFill>
              </a:rPr>
              <a:t>embracing all, making a commitment</a:t>
            </a:r>
            <a:r>
              <a:rPr lang="en-US" sz="3200">
                <a:solidFill>
                  <a:srgbClr val="FF0000"/>
                </a:solidFill>
              </a:rPr>
              <a:t> </a:t>
            </a:r>
            <a:r>
              <a:rPr lang="en-US" sz="3200"/>
              <a:t>to do an inalienable </a:t>
            </a:r>
            <a:r>
              <a:rPr b="1" lang="en-US" sz="3200"/>
              <a:t>right to belong</a:t>
            </a:r>
            <a:r>
              <a:rPr lang="en-US" sz="3200"/>
              <a:t>, not to be excluded. </a:t>
            </a:r>
            <a:endParaRPr/>
          </a:p>
          <a:p>
            <a:pPr indent="-320040" lvl="1" marL="640080" rtl="0" algn="l">
              <a:lnSpc>
                <a:spcPct val="111000"/>
              </a:lnSpc>
              <a:spcBef>
                <a:spcPts val="930"/>
              </a:spcBef>
              <a:spcAft>
                <a:spcPts val="0"/>
              </a:spcAft>
              <a:buClr>
                <a:srgbClr val="464B56"/>
              </a:buClr>
              <a:buSzPts val="3200"/>
              <a:buFont typeface="Calibri"/>
              <a:buNone/>
            </a:pPr>
            <a:r>
              <a:rPr lang="en-US" sz="3200"/>
              <a:t>Inclusion assumes that </a:t>
            </a:r>
            <a:r>
              <a:rPr b="1" lang="en-US" sz="3200">
                <a:solidFill>
                  <a:srgbClr val="FF0000"/>
                </a:solidFill>
              </a:rPr>
              <a:t>living and learning together </a:t>
            </a:r>
            <a:r>
              <a:rPr lang="en-US" sz="3200"/>
              <a:t>is a better way that benefits everyone, not just children who are labeled as having a difference</a:t>
            </a:r>
            <a:endParaRPr/>
          </a:p>
          <a:p>
            <a:pPr indent="-91440" lvl="0" marL="320040" rtl="0" algn="l">
              <a:lnSpc>
                <a:spcPct val="111000"/>
              </a:lnSpc>
              <a:spcBef>
                <a:spcPts val="930"/>
              </a:spcBef>
              <a:spcAft>
                <a:spcPts val="0"/>
              </a:spcAft>
              <a:buClr>
                <a:srgbClr val="464B56"/>
              </a:buClr>
              <a:buSzPts val="3600"/>
              <a:buNone/>
            </a:pPr>
            <a:r>
              <a:t/>
            </a:r>
            <a:endParaRPr sz="3600"/>
          </a:p>
        </p:txBody>
      </p:sp>
      <p:sp>
        <p:nvSpPr>
          <p:cNvPr id="490" name="Google Shape;490;p55"/>
          <p:cNvSpPr txBox="1"/>
          <p:nvPr>
            <p:ph idx="12" type="sldNum"/>
          </p:nvPr>
        </p:nvSpPr>
        <p:spPr>
          <a:xfrm>
            <a:off x="6553200" y="6356351"/>
            <a:ext cx="2133600" cy="365125"/>
          </a:xfrm>
          <a:prstGeom prst="rect">
            <a:avLst/>
          </a:prstGeom>
          <a:noFill/>
          <a:ln>
            <a:noFill/>
          </a:ln>
        </p:spPr>
        <p:txBody>
          <a:bodyPr anchorCtr="0" anchor="b" bIns="45675" lIns="91425" spcFirstLastPara="1" rIns="91425" wrap="square" tIns="456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6"/>
          <p:cNvSpPr txBox="1"/>
          <p:nvPr>
            <p:ph type="title"/>
          </p:nvPr>
        </p:nvSpPr>
        <p:spPr>
          <a:xfrm>
            <a:off x="685800" y="228600"/>
            <a:ext cx="7772400" cy="838200"/>
          </a:xfrm>
          <a:prstGeom prst="rect">
            <a:avLst/>
          </a:prstGeom>
          <a:noFill/>
          <a:ln>
            <a:noFill/>
          </a:ln>
        </p:spPr>
        <p:txBody>
          <a:bodyPr anchorCtr="0" anchor="t" bIns="45675" lIns="91425" spcFirstLastPara="1" rIns="91425" wrap="square" tIns="45675">
            <a:normAutofit/>
          </a:bodyPr>
          <a:lstStyle/>
          <a:p>
            <a:pPr indent="0" lvl="0" marL="0" rtl="0" algn="l">
              <a:lnSpc>
                <a:spcPct val="99000"/>
              </a:lnSpc>
              <a:spcBef>
                <a:spcPts val="0"/>
              </a:spcBef>
              <a:spcAft>
                <a:spcPts val="0"/>
              </a:spcAft>
              <a:buClr>
                <a:srgbClr val="800080"/>
              </a:buClr>
              <a:buSzPts val="2800"/>
              <a:buFont typeface="Comic Sans MS"/>
              <a:buNone/>
            </a:pPr>
            <a:r>
              <a:rPr b="1" lang="en-US" sz="2800">
                <a:solidFill>
                  <a:srgbClr val="800080"/>
                </a:solidFill>
                <a:latin typeface="Comic Sans MS"/>
                <a:ea typeface="Comic Sans MS"/>
                <a:cs typeface="Comic Sans MS"/>
                <a:sym typeface="Comic Sans MS"/>
              </a:rPr>
              <a:t>What is Inclusive Education?</a:t>
            </a:r>
            <a:endParaRPr/>
          </a:p>
        </p:txBody>
      </p:sp>
      <p:pic>
        <p:nvPicPr>
          <p:cNvPr descr="j0288988" id="496" name="Google Shape;496;p56"/>
          <p:cNvPicPr preferRelativeResize="0"/>
          <p:nvPr>
            <p:ph idx="1" type="body"/>
          </p:nvPr>
        </p:nvPicPr>
        <p:blipFill rotWithShape="1">
          <a:blip r:embed="rId3">
            <a:alphaModFix/>
          </a:blip>
          <a:srcRect b="0" l="0" r="0" t="0"/>
          <a:stretch/>
        </p:blipFill>
        <p:spPr>
          <a:xfrm>
            <a:off x="449263" y="2364660"/>
            <a:ext cx="8245475" cy="3474879"/>
          </a:xfrm>
          <a:prstGeom prst="rect">
            <a:avLst/>
          </a:prstGeom>
          <a:noFill/>
          <a:ln>
            <a:noFill/>
          </a:ln>
        </p:spPr>
      </p:pic>
      <p:sp>
        <p:nvSpPr>
          <p:cNvPr id="497" name="Google Shape;497;p56"/>
          <p:cNvSpPr txBox="1"/>
          <p:nvPr>
            <p:ph idx="12" type="sldNum"/>
          </p:nvPr>
        </p:nvSpPr>
        <p:spPr>
          <a:xfrm>
            <a:off x="6553200" y="6356351"/>
            <a:ext cx="2133600" cy="365125"/>
          </a:xfrm>
          <a:prstGeom prst="rect">
            <a:avLst/>
          </a:prstGeom>
          <a:noFill/>
          <a:ln>
            <a:noFill/>
          </a:ln>
        </p:spPr>
        <p:txBody>
          <a:bodyPr anchorCtr="0" anchor="b" bIns="45675" lIns="91425" spcFirstLastPara="1" rIns="91425" wrap="square" tIns="456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98" name="Google Shape;498;p56"/>
          <p:cNvSpPr txBox="1"/>
          <p:nvPr/>
        </p:nvSpPr>
        <p:spPr>
          <a:xfrm>
            <a:off x="457200" y="838200"/>
            <a:ext cx="8382000" cy="5260975"/>
          </a:xfrm>
          <a:prstGeom prst="rect">
            <a:avLst/>
          </a:prstGeom>
          <a:noFill/>
          <a:ln cap="flat" cmpd="sng" w="9525">
            <a:solidFill>
              <a:srgbClr val="800080"/>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800080"/>
              </a:buClr>
              <a:buSzPts val="2800"/>
              <a:buFont typeface="Noto Sans Symbols"/>
              <a:buChar char="❑"/>
            </a:pPr>
            <a:r>
              <a:rPr b="0" i="0" lang="en-US" sz="2800" u="none" cap="none" strike="noStrike">
                <a:solidFill>
                  <a:schemeClr val="dk1"/>
                </a:solidFill>
                <a:latin typeface="Calibri"/>
                <a:ea typeface="Calibri"/>
                <a:cs typeface="Calibri"/>
                <a:sym typeface="Calibri"/>
              </a:rPr>
              <a:t>Persons with and without disabilities educated together in their neighborhood school, college ,University and community</a:t>
            </a:r>
            <a:endParaRPr/>
          </a:p>
          <a:p>
            <a:pPr indent="0" lvl="0" marL="0" marR="0" rtl="0" algn="l">
              <a:lnSpc>
                <a:spcPct val="100000"/>
              </a:lnSpc>
              <a:spcBef>
                <a:spcPts val="0"/>
              </a:spcBef>
              <a:spcAft>
                <a:spcPts val="0"/>
              </a:spcAft>
              <a:buClr>
                <a:srgbClr val="800080"/>
              </a:buClr>
              <a:buSzPts val="2800"/>
              <a:buFont typeface="Noto Sans Symbols"/>
              <a:buChar char="❑"/>
            </a:pPr>
            <a:r>
              <a:rPr b="0" i="0" lang="en-US" sz="2800" u="none" cap="none" strike="noStrike">
                <a:solidFill>
                  <a:schemeClr val="dk1"/>
                </a:solidFill>
                <a:latin typeface="Calibri"/>
                <a:ea typeface="Calibri"/>
                <a:cs typeface="Calibri"/>
                <a:sym typeface="Calibri"/>
              </a:rPr>
              <a:t>  All students in general education classes; having instruction in the core curriculum content and participating in extracurricular activities</a:t>
            </a:r>
            <a:endParaRPr/>
          </a:p>
          <a:p>
            <a:pPr indent="0" lvl="0" marL="0" marR="0" rtl="0" algn="l">
              <a:lnSpc>
                <a:spcPct val="100000"/>
              </a:lnSpc>
              <a:spcBef>
                <a:spcPts val="0"/>
              </a:spcBef>
              <a:spcAft>
                <a:spcPts val="0"/>
              </a:spcAft>
              <a:buClr>
                <a:srgbClr val="800080"/>
              </a:buClr>
              <a:buSzPts val="2800"/>
              <a:buFont typeface="Noto Sans Symbols"/>
              <a:buChar char="❑"/>
            </a:pPr>
            <a:r>
              <a:rPr b="0" i="0" lang="en-US" sz="2800" u="none" cap="none" strike="noStrike">
                <a:solidFill>
                  <a:schemeClr val="dk1"/>
                </a:solidFill>
                <a:latin typeface="Calibri"/>
                <a:ea typeface="Calibri"/>
                <a:cs typeface="Calibri"/>
                <a:sym typeface="Calibri"/>
              </a:rPr>
              <a:t>  General and special education teacher consultation and collaboration to incorporate special supports and services into age-appropriate school and community environments</a:t>
            </a:r>
            <a:endParaRPr/>
          </a:p>
          <a:p>
            <a:pPr indent="0" lvl="0" marL="0" marR="0" rtl="0" algn="l">
              <a:lnSpc>
                <a:spcPct val="100000"/>
              </a:lnSpc>
              <a:spcBef>
                <a:spcPts val="0"/>
              </a:spcBef>
              <a:spcAft>
                <a:spcPts val="0"/>
              </a:spcAft>
              <a:buClr>
                <a:srgbClr val="800080"/>
              </a:buClr>
              <a:buSzPts val="2800"/>
              <a:buFont typeface="Noto Sans Symbols"/>
              <a:buChar char="❑"/>
            </a:pPr>
            <a:r>
              <a:rPr b="0" i="0" lang="en-US" sz="2800" u="none" cap="none" strike="noStrike">
                <a:solidFill>
                  <a:schemeClr val="dk1"/>
                </a:solidFill>
                <a:latin typeface="Calibri"/>
                <a:ea typeface="Calibri"/>
                <a:cs typeface="Calibri"/>
                <a:sym typeface="Calibri"/>
              </a:rPr>
              <a:t>  Flexible and individualized decision making about services, supports, and locations for instruction          </a:t>
            </a:r>
            <a:r>
              <a:rPr b="0" i="0" lang="en-US" sz="2000" u="none" cap="none" strike="noStrike">
                <a:solidFill>
                  <a:schemeClr val="dk1"/>
                </a:solidFill>
                <a:latin typeface="Calibri"/>
                <a:ea typeface="Calibri"/>
                <a:cs typeface="Calibri"/>
                <a:sym typeface="Calibri"/>
              </a:rPr>
              <a:t>(</a:t>
            </a:r>
            <a:endParaRPr b="0" i="1" sz="2000" u="none" cap="none" strike="noStrik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7"/>
          <p:cNvSpPr txBox="1"/>
          <p:nvPr>
            <p:ph type="title"/>
          </p:nvPr>
        </p:nvSpPr>
        <p:spPr>
          <a:xfrm>
            <a:off x="609600" y="457200"/>
            <a:ext cx="7772400" cy="685800"/>
          </a:xfrm>
          <a:prstGeom prst="rect">
            <a:avLst/>
          </a:prstGeom>
          <a:noFill/>
          <a:ln>
            <a:noFill/>
          </a:ln>
        </p:spPr>
        <p:txBody>
          <a:bodyPr anchorCtr="0" anchor="t" bIns="45675" lIns="91425" spcFirstLastPara="1" rIns="91425" wrap="square" tIns="45675">
            <a:normAutofit/>
          </a:bodyPr>
          <a:lstStyle/>
          <a:p>
            <a:pPr indent="0" lvl="0" marL="0" rtl="0" algn="l">
              <a:lnSpc>
                <a:spcPct val="99000"/>
              </a:lnSpc>
              <a:spcBef>
                <a:spcPts val="0"/>
              </a:spcBef>
              <a:spcAft>
                <a:spcPts val="0"/>
              </a:spcAft>
              <a:buClr>
                <a:srgbClr val="800080"/>
              </a:buClr>
              <a:buSzPts val="2800"/>
              <a:buFont typeface="Comic Sans MS"/>
              <a:buNone/>
            </a:pPr>
            <a:r>
              <a:rPr b="1" lang="en-US" sz="2800">
                <a:solidFill>
                  <a:srgbClr val="800080"/>
                </a:solidFill>
                <a:latin typeface="Comic Sans MS"/>
                <a:ea typeface="Comic Sans MS"/>
                <a:cs typeface="Comic Sans MS"/>
                <a:sym typeface="Comic Sans MS"/>
              </a:rPr>
              <a:t>What is Inclusive Education?</a:t>
            </a:r>
            <a:endParaRPr b="1" sz="1400">
              <a:solidFill>
                <a:srgbClr val="800080"/>
              </a:solidFill>
              <a:latin typeface="Comic Sans MS"/>
              <a:ea typeface="Comic Sans MS"/>
              <a:cs typeface="Comic Sans MS"/>
              <a:sym typeface="Comic Sans MS"/>
            </a:endParaRPr>
          </a:p>
        </p:txBody>
      </p:sp>
      <p:pic>
        <p:nvPicPr>
          <p:cNvPr descr="j0288988" id="504" name="Google Shape;504;p57"/>
          <p:cNvPicPr preferRelativeResize="0"/>
          <p:nvPr>
            <p:ph idx="1" type="body"/>
          </p:nvPr>
        </p:nvPicPr>
        <p:blipFill rotWithShape="1">
          <a:blip r:embed="rId3">
            <a:alphaModFix/>
          </a:blip>
          <a:srcRect b="0" l="0" r="0" t="0"/>
          <a:stretch/>
        </p:blipFill>
        <p:spPr>
          <a:xfrm>
            <a:off x="2438400" y="1371600"/>
            <a:ext cx="4114800" cy="1295400"/>
          </a:xfrm>
          <a:prstGeom prst="rect">
            <a:avLst/>
          </a:prstGeom>
          <a:noFill/>
          <a:ln>
            <a:noFill/>
          </a:ln>
        </p:spPr>
      </p:pic>
      <p:sp>
        <p:nvSpPr>
          <p:cNvPr id="505" name="Google Shape;505;p57"/>
          <p:cNvSpPr txBox="1"/>
          <p:nvPr>
            <p:ph idx="12" type="sldNum"/>
          </p:nvPr>
        </p:nvSpPr>
        <p:spPr>
          <a:xfrm>
            <a:off x="6553200" y="6356351"/>
            <a:ext cx="2133600" cy="365125"/>
          </a:xfrm>
          <a:prstGeom prst="rect">
            <a:avLst/>
          </a:prstGeom>
          <a:noFill/>
          <a:ln>
            <a:noFill/>
          </a:ln>
        </p:spPr>
        <p:txBody>
          <a:bodyPr anchorCtr="0" anchor="b" bIns="45675" lIns="91425" spcFirstLastPara="1" rIns="91425" wrap="square" tIns="456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06" name="Google Shape;506;p57"/>
          <p:cNvSpPr txBox="1"/>
          <p:nvPr/>
        </p:nvSpPr>
        <p:spPr>
          <a:xfrm>
            <a:off x="609600" y="3048000"/>
            <a:ext cx="7848600" cy="2675255"/>
          </a:xfrm>
          <a:prstGeom prst="rect">
            <a:avLst/>
          </a:prstGeom>
          <a:noFill/>
          <a:ln cap="flat" cmpd="sng" w="9525">
            <a:solidFill>
              <a:srgbClr val="800080"/>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800080"/>
              </a:buClr>
              <a:buSzPts val="2000"/>
              <a:buFont typeface="Noto Sans Symbols"/>
              <a:buChar char="❑"/>
            </a:pPr>
            <a:r>
              <a:rPr b="0" i="0" lang="en-US" sz="2000" u="none" cap="none" strike="noStrike">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Opportunities for building social networks and friendships and having planned and facilitated social network and relationship building</a:t>
            </a:r>
            <a:endParaRPr/>
          </a:p>
          <a:p>
            <a:pPr indent="0" lvl="0" marL="0" marR="0" rtl="0" algn="l">
              <a:lnSpc>
                <a:spcPct val="100000"/>
              </a:lnSpc>
              <a:spcBef>
                <a:spcPts val="0"/>
              </a:spcBef>
              <a:spcAft>
                <a:spcPts val="0"/>
              </a:spcAft>
              <a:buClr>
                <a:srgbClr val="800080"/>
              </a:buClr>
              <a:buSzPts val="2400"/>
              <a:buFont typeface="Noto Sans Symbols"/>
              <a:buChar char="❑"/>
            </a:pPr>
            <a:r>
              <a:rPr b="0" i="0" lang="en-US" sz="2400" u="none" cap="none" strike="noStrike">
                <a:solidFill>
                  <a:schemeClr val="dk1"/>
                </a:solidFill>
                <a:latin typeface="Calibri"/>
                <a:ea typeface="Calibri"/>
                <a:cs typeface="Calibri"/>
                <a:sym typeface="Calibri"/>
              </a:rPr>
              <a:t> Instruction in schools and in the community    </a:t>
            </a:r>
            <a:endParaRPr/>
          </a:p>
          <a:p>
            <a:pPr indent="0" lvl="0" marL="0" marR="0" rtl="0" algn="l">
              <a:lnSpc>
                <a:spcPct val="100000"/>
              </a:lnSpc>
              <a:spcBef>
                <a:spcPts val="0"/>
              </a:spcBef>
              <a:spcAft>
                <a:spcPts val="0"/>
              </a:spcAft>
              <a:buClr>
                <a:srgbClr val="800080"/>
              </a:buClr>
              <a:buSzPts val="2400"/>
              <a:buFont typeface="Noto Sans Symbols"/>
              <a:buChar char="❑"/>
            </a:pPr>
            <a:r>
              <a:rPr b="0" i="0" lang="en-US" sz="2400" u="none" cap="none" strike="noStrike">
                <a:solidFill>
                  <a:schemeClr val="dk1"/>
                </a:solidFill>
                <a:latin typeface="Calibri"/>
                <a:ea typeface="Calibri"/>
                <a:cs typeface="Calibri"/>
                <a:sym typeface="Calibri"/>
              </a:rPr>
              <a:t> Students are active participants and learn from each other</a:t>
            </a:r>
            <a:endParaRPr/>
          </a:p>
          <a:p>
            <a:pPr indent="0" lvl="0" marL="0" marR="0" rtl="0" algn="l">
              <a:lnSpc>
                <a:spcPct val="100000"/>
              </a:lnSpc>
              <a:spcBef>
                <a:spcPts val="0"/>
              </a:spcBef>
              <a:spcAft>
                <a:spcPts val="0"/>
              </a:spcAft>
              <a:buClr>
                <a:srgbClr val="800080"/>
              </a:buClr>
              <a:buSzPts val="2400"/>
              <a:buFont typeface="Noto Sans Symbols"/>
              <a:buChar char="❑"/>
            </a:pPr>
            <a:r>
              <a:rPr b="0" i="0" lang="en-US" sz="2400" u="none" cap="none" strike="noStrike">
                <a:solidFill>
                  <a:schemeClr val="dk1"/>
                </a:solidFill>
                <a:latin typeface="Calibri"/>
                <a:ea typeface="Calibri"/>
                <a:cs typeface="Calibri"/>
                <a:sym typeface="Calibri"/>
              </a:rPr>
              <a:t>  ZERO exclusion</a:t>
            </a:r>
            <a:endParaRPr/>
          </a:p>
          <a:p>
            <a:pPr indent="0" lvl="0" marL="0" marR="0" rtl="0" algn="l">
              <a:lnSpc>
                <a:spcPct val="100000"/>
              </a:lnSpc>
              <a:spcBef>
                <a:spcPts val="0"/>
              </a:spcBef>
              <a:spcAft>
                <a:spcPts val="0"/>
              </a:spcAft>
              <a:buClr>
                <a:srgbClr val="800080"/>
              </a:buClr>
              <a:buSzPts val="2400"/>
              <a:buFont typeface="Noto Sans Symbols"/>
              <a:buChar char="❑"/>
            </a:pPr>
            <a:r>
              <a:rPr b="0" i="0" lang="en-US" sz="2400" u="none" cap="none" strike="noStrike">
                <a:solidFill>
                  <a:schemeClr val="dk1"/>
                </a:solidFill>
                <a:latin typeface="Calibri"/>
                <a:ea typeface="Calibri"/>
                <a:cs typeface="Calibri"/>
                <a:sym typeface="Calibri"/>
              </a:rPr>
              <a:t> An ongoing process</a:t>
            </a:r>
            <a:endParaRPr b="0" i="1" sz="1800" u="none" cap="none" strike="noStrik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8"/>
          <p:cNvSpPr txBox="1"/>
          <p:nvPr>
            <p:ph idx="12" type="sldNum"/>
          </p:nvPr>
        </p:nvSpPr>
        <p:spPr>
          <a:xfrm>
            <a:off x="8523541" y="6260831"/>
            <a:ext cx="548700" cy="524700"/>
          </a:xfrm>
          <a:prstGeom prst="rect">
            <a:avLst/>
          </a:prstGeom>
          <a:noFill/>
          <a:ln>
            <a:noFill/>
          </a:ln>
        </p:spPr>
        <p:txBody>
          <a:bodyPr anchorCtr="0" anchor="b" bIns="45675" lIns="91425" spcFirstLastPara="1" rIns="91425" wrap="square" tIns="45675">
            <a:noAutofit/>
          </a:bodyPr>
          <a:lstStyle/>
          <a:p>
            <a:pPr indent="0" lvl="0" marL="0" rtl="0" algn="r">
              <a:spcBef>
                <a:spcPts val="0"/>
              </a:spcBef>
              <a:spcAft>
                <a:spcPts val="0"/>
              </a:spcAft>
              <a:buNone/>
            </a:pPr>
            <a:fld id="{00000000-1234-1234-1234-123412341234}" type="slidenum">
              <a:rPr lang="en-US"/>
              <a:t>‹#›</a:t>
            </a:fld>
            <a:endParaRPr/>
          </a:p>
        </p:txBody>
      </p:sp>
      <p:sp>
        <p:nvSpPr>
          <p:cNvPr id="516" name="Google Shape;516;p58"/>
          <p:cNvSpPr/>
          <p:nvPr/>
        </p:nvSpPr>
        <p:spPr>
          <a:xfrm>
            <a:off x="2819400" y="2438400"/>
            <a:ext cx="3276600" cy="990600"/>
          </a:xfrm>
          <a:prstGeom prst="rect">
            <a:avLst/>
          </a:prstGeom>
        </p:spPr>
        <p:txBody>
          <a:bodyPr>
            <a:prstTxWarp prst="textPlain"/>
          </a:bodyPr>
          <a:lstStyle/>
          <a:p>
            <a:pPr lvl="0" algn="ctr"/>
            <a:r>
              <a:rPr b="0" i="0">
                <a:ln cap="flat" cmpd="sng" w="12700">
                  <a:solidFill>
                    <a:srgbClr val="B2B2B2"/>
                  </a:solidFill>
                  <a:prstDash val="solid"/>
                  <a:round/>
                  <a:headEnd len="sm" w="sm" type="none"/>
                  <a:tailEnd len="sm" w="sm" type="none"/>
                </a:ln>
                <a:solidFill>
                  <a:srgbClr val="800080"/>
                </a:solidFill>
                <a:latin typeface="Arial Black"/>
              </a:rPr>
              <a:t>INCLUSION</a:t>
            </a:r>
          </a:p>
        </p:txBody>
      </p:sp>
      <p:sp>
        <p:nvSpPr>
          <p:cNvPr id="517" name="Google Shape;517;p58"/>
          <p:cNvSpPr/>
          <p:nvPr/>
        </p:nvSpPr>
        <p:spPr>
          <a:xfrm>
            <a:off x="533400" y="1478237"/>
            <a:ext cx="3352800" cy="624926"/>
          </a:xfrm>
          <a:prstGeom prst="ellipse">
            <a:avLst/>
          </a:prstGeom>
          <a:no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C:\WINDOWS\Application Data\Microsoft\Media Catalog\Downloaded Clips\cl4f\j0199126.wmf" id="518" name="Google Shape;518;p58"/>
          <p:cNvPicPr preferRelativeResize="0"/>
          <p:nvPr/>
        </p:nvPicPr>
        <p:blipFill rotWithShape="1">
          <a:blip r:embed="rId3">
            <a:alphaModFix/>
          </a:blip>
          <a:srcRect b="0" l="0" r="0" t="0"/>
          <a:stretch/>
        </p:blipFill>
        <p:spPr>
          <a:xfrm>
            <a:off x="3505200" y="4724400"/>
            <a:ext cx="1981200" cy="1330325"/>
          </a:xfrm>
          <a:prstGeom prst="rect">
            <a:avLst/>
          </a:prstGeom>
          <a:noFill/>
          <a:ln cap="flat" cmpd="sng" w="9525">
            <a:solidFill>
              <a:schemeClr val="dk1"/>
            </a:solidFill>
            <a:prstDash val="solid"/>
            <a:miter lim="800000"/>
            <a:headEnd len="sm" w="sm" type="none"/>
            <a:tailEnd len="sm" w="sm" type="none"/>
          </a:ln>
        </p:spPr>
      </p:pic>
      <p:sp>
        <p:nvSpPr>
          <p:cNvPr id="519" name="Google Shape;519;p58"/>
          <p:cNvSpPr txBox="1"/>
          <p:nvPr/>
        </p:nvSpPr>
        <p:spPr>
          <a:xfrm>
            <a:off x="3276600" y="4267200"/>
            <a:ext cx="3048000" cy="367030"/>
          </a:xfrm>
          <a:prstGeom prst="rect">
            <a:avLst/>
          </a:prstGeom>
          <a:solidFill>
            <a:srgbClr val="CCFFFF"/>
          </a:solid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ENVIRONMENTAL</a:t>
            </a:r>
            <a:endParaRPr/>
          </a:p>
        </p:txBody>
      </p:sp>
      <p:pic>
        <p:nvPicPr>
          <p:cNvPr descr="C:\Program Files\Microsoft Office\Clipart\Pub60Cor\tn00211_.wmf" id="520" name="Google Shape;520;p58"/>
          <p:cNvPicPr preferRelativeResize="0"/>
          <p:nvPr/>
        </p:nvPicPr>
        <p:blipFill rotWithShape="1">
          <a:blip r:embed="rId4">
            <a:alphaModFix/>
          </a:blip>
          <a:srcRect b="0" l="0" r="0" t="0"/>
          <a:stretch/>
        </p:blipFill>
        <p:spPr>
          <a:xfrm>
            <a:off x="2209800" y="5638800"/>
            <a:ext cx="1398588" cy="555625"/>
          </a:xfrm>
          <a:prstGeom prst="rect">
            <a:avLst/>
          </a:prstGeom>
          <a:noFill/>
          <a:ln>
            <a:noFill/>
          </a:ln>
        </p:spPr>
      </p:pic>
      <p:pic>
        <p:nvPicPr>
          <p:cNvPr descr="C:\WINDOWS\Application Data\Microsoft\Media Catalog\Downloaded Clips\cl4f\j0197692.wmf" id="521" name="Google Shape;521;p58"/>
          <p:cNvPicPr preferRelativeResize="0"/>
          <p:nvPr/>
        </p:nvPicPr>
        <p:blipFill rotWithShape="1">
          <a:blip r:embed="rId5">
            <a:alphaModFix/>
          </a:blip>
          <a:srcRect b="0" l="0" r="0" t="0"/>
          <a:stretch/>
        </p:blipFill>
        <p:spPr>
          <a:xfrm>
            <a:off x="6172200" y="914400"/>
            <a:ext cx="2216150" cy="1455738"/>
          </a:xfrm>
          <a:prstGeom prst="rect">
            <a:avLst/>
          </a:prstGeom>
          <a:noFill/>
          <a:ln>
            <a:noFill/>
          </a:ln>
        </p:spPr>
      </p:pic>
      <p:pic>
        <p:nvPicPr>
          <p:cNvPr descr="C:\Program Files\Common Files\Microsoft Shared\Clipart\cagcat50\bs00559_.wmf" id="522" name="Google Shape;522;p58"/>
          <p:cNvPicPr preferRelativeResize="0"/>
          <p:nvPr/>
        </p:nvPicPr>
        <p:blipFill rotWithShape="1">
          <a:blip r:embed="rId6">
            <a:alphaModFix/>
          </a:blip>
          <a:srcRect b="0" l="0" r="0" t="0"/>
          <a:stretch/>
        </p:blipFill>
        <p:spPr>
          <a:xfrm>
            <a:off x="609600" y="1066800"/>
            <a:ext cx="2133600" cy="1211263"/>
          </a:xfrm>
          <a:prstGeom prst="rect">
            <a:avLst/>
          </a:prstGeom>
          <a:noFill/>
          <a:ln>
            <a:noFill/>
          </a:ln>
        </p:spPr>
      </p:pic>
      <p:sp>
        <p:nvSpPr>
          <p:cNvPr id="523" name="Google Shape;523;p58"/>
          <p:cNvSpPr txBox="1"/>
          <p:nvPr/>
        </p:nvSpPr>
        <p:spPr>
          <a:xfrm>
            <a:off x="609600" y="381000"/>
            <a:ext cx="2286000" cy="367030"/>
          </a:xfrm>
          <a:prstGeom prst="rect">
            <a:avLst/>
          </a:prstGeom>
          <a:solidFill>
            <a:srgbClr val="FFCC66"/>
          </a:solid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ACADEMIC</a:t>
            </a:r>
            <a:endParaRPr/>
          </a:p>
        </p:txBody>
      </p:sp>
      <p:sp>
        <p:nvSpPr>
          <p:cNvPr id="524" name="Google Shape;524;p58"/>
          <p:cNvSpPr txBox="1"/>
          <p:nvPr/>
        </p:nvSpPr>
        <p:spPr>
          <a:xfrm>
            <a:off x="5791200" y="381000"/>
            <a:ext cx="2438400" cy="367030"/>
          </a:xfrm>
          <a:prstGeom prst="rect">
            <a:avLst/>
          </a:prstGeom>
          <a:solidFill>
            <a:srgbClr val="99FF66"/>
          </a:solid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SOCIAL</a:t>
            </a:r>
            <a:endParaRPr/>
          </a:p>
        </p:txBody>
      </p:sp>
      <p:cxnSp>
        <p:nvCxnSpPr>
          <p:cNvPr id="525" name="Google Shape;525;p58"/>
          <p:cNvCxnSpPr/>
          <p:nvPr/>
        </p:nvCxnSpPr>
        <p:spPr>
          <a:xfrm rot="10800000">
            <a:off x="2133600" y="2286000"/>
            <a:ext cx="609600" cy="838200"/>
          </a:xfrm>
          <a:prstGeom prst="straightConnector1">
            <a:avLst/>
          </a:prstGeom>
          <a:noFill/>
          <a:ln cap="flat" cmpd="sng" w="76200">
            <a:solidFill>
              <a:schemeClr val="dk1"/>
            </a:solidFill>
            <a:prstDash val="solid"/>
            <a:round/>
            <a:headEnd len="sm" w="sm" type="none"/>
            <a:tailEnd len="med" w="med" type="triangle"/>
          </a:ln>
        </p:spPr>
      </p:cxnSp>
      <p:cxnSp>
        <p:nvCxnSpPr>
          <p:cNvPr id="526" name="Google Shape;526;p58"/>
          <p:cNvCxnSpPr/>
          <p:nvPr/>
        </p:nvCxnSpPr>
        <p:spPr>
          <a:xfrm>
            <a:off x="4495800" y="3505200"/>
            <a:ext cx="0" cy="762000"/>
          </a:xfrm>
          <a:prstGeom prst="straightConnector1">
            <a:avLst/>
          </a:prstGeom>
          <a:noFill/>
          <a:ln cap="flat" cmpd="sng" w="76200">
            <a:solidFill>
              <a:schemeClr val="dk1"/>
            </a:solidFill>
            <a:prstDash val="solid"/>
            <a:round/>
            <a:headEnd len="sm" w="sm" type="none"/>
            <a:tailEnd len="med" w="med" type="triangle"/>
          </a:ln>
        </p:spPr>
      </p:cxnSp>
      <p:cxnSp>
        <p:nvCxnSpPr>
          <p:cNvPr id="527" name="Google Shape;527;p58"/>
          <p:cNvCxnSpPr/>
          <p:nvPr/>
        </p:nvCxnSpPr>
        <p:spPr>
          <a:xfrm flipH="1" rot="10800000">
            <a:off x="6172200" y="2362200"/>
            <a:ext cx="762000" cy="762000"/>
          </a:xfrm>
          <a:prstGeom prst="straightConnector1">
            <a:avLst/>
          </a:prstGeom>
          <a:noFill/>
          <a:ln cap="flat" cmpd="sng" w="76200">
            <a:solidFill>
              <a:schemeClr val="dk1"/>
            </a:solidFill>
            <a:prstDash val="solid"/>
            <a:round/>
            <a:headEnd len="sm" w="sm" type="none"/>
            <a:tailEnd len="med" w="med" type="triangle"/>
          </a:ln>
        </p:spPr>
      </p:cxn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9"/>
          <p:cNvSpPr txBox="1"/>
          <p:nvPr>
            <p:ph idx="12" type="sldNum"/>
          </p:nvPr>
        </p:nvSpPr>
        <p:spPr>
          <a:xfrm>
            <a:off x="8523541" y="6260831"/>
            <a:ext cx="548700" cy="524700"/>
          </a:xfrm>
          <a:prstGeom prst="rect">
            <a:avLst/>
          </a:prstGeom>
          <a:noFill/>
          <a:ln>
            <a:noFill/>
          </a:ln>
        </p:spPr>
        <p:txBody>
          <a:bodyPr anchorCtr="0" anchor="b" bIns="45675" lIns="91425" spcFirstLastPara="1" rIns="91425" wrap="square" tIns="45675">
            <a:noAutofit/>
          </a:bodyPr>
          <a:lstStyle/>
          <a:p>
            <a:pPr indent="0" lvl="0" marL="0" rtl="0" algn="r">
              <a:spcBef>
                <a:spcPts val="0"/>
              </a:spcBef>
              <a:spcAft>
                <a:spcPts val="0"/>
              </a:spcAft>
              <a:buNone/>
            </a:pPr>
            <a:fld id="{00000000-1234-1234-1234-123412341234}" type="slidenum">
              <a:rPr lang="en-US"/>
              <a:t>‹#›</a:t>
            </a:fld>
            <a:endParaRPr/>
          </a:p>
        </p:txBody>
      </p:sp>
      <p:sp>
        <p:nvSpPr>
          <p:cNvPr id="537" name="Google Shape;537;p59"/>
          <p:cNvSpPr txBox="1"/>
          <p:nvPr>
            <p:ph idx="4294967295" type="title"/>
          </p:nvPr>
        </p:nvSpPr>
        <p:spPr>
          <a:xfrm>
            <a:off x="0" y="609600"/>
            <a:ext cx="6324600" cy="762000"/>
          </a:xfrm>
          <a:prstGeom prst="rect">
            <a:avLst/>
          </a:prstGeom>
          <a:noFill/>
          <a:ln>
            <a:noFill/>
          </a:ln>
        </p:spPr>
        <p:txBody>
          <a:bodyPr anchorCtr="0" anchor="t" bIns="45675" lIns="91425" spcFirstLastPara="1" rIns="91425" wrap="square" tIns="45675">
            <a:normAutofit/>
          </a:bodyPr>
          <a:lstStyle/>
          <a:p>
            <a:pPr indent="0" lvl="0" marL="0" rtl="0" algn="l">
              <a:lnSpc>
                <a:spcPct val="99000"/>
              </a:lnSpc>
              <a:spcBef>
                <a:spcPts val="0"/>
              </a:spcBef>
              <a:spcAft>
                <a:spcPts val="0"/>
              </a:spcAft>
              <a:buClr>
                <a:srgbClr val="800080"/>
              </a:buClr>
              <a:buSzPts val="2800"/>
              <a:buFont typeface="Comic Sans MS"/>
              <a:buNone/>
            </a:pPr>
            <a:r>
              <a:rPr b="1" lang="en-US" sz="2800">
                <a:solidFill>
                  <a:srgbClr val="800080"/>
                </a:solidFill>
                <a:latin typeface="Comic Sans MS"/>
                <a:ea typeface="Comic Sans MS"/>
                <a:cs typeface="Comic Sans MS"/>
                <a:sym typeface="Comic Sans MS"/>
              </a:rPr>
              <a:t>Why Inclusive Education?</a:t>
            </a:r>
            <a:endParaRPr/>
          </a:p>
        </p:txBody>
      </p:sp>
      <p:sp>
        <p:nvSpPr>
          <p:cNvPr id="538" name="Google Shape;538;p59"/>
          <p:cNvSpPr/>
          <p:nvPr/>
        </p:nvSpPr>
        <p:spPr>
          <a:xfrm>
            <a:off x="1371600" y="3150247"/>
            <a:ext cx="4343400" cy="709905"/>
          </a:xfrm>
          <a:prstGeom prst="ellipse">
            <a:avLst/>
          </a:prstGeom>
          <a:no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9" name="Google Shape;539;p59"/>
          <p:cNvSpPr/>
          <p:nvPr/>
        </p:nvSpPr>
        <p:spPr>
          <a:xfrm>
            <a:off x="1143000" y="2636458"/>
            <a:ext cx="2438400" cy="670684"/>
          </a:xfrm>
          <a:prstGeom prst="ellipse">
            <a:avLst/>
          </a:prstGeom>
          <a:no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540" name="Google Shape;540;p59"/>
          <p:cNvCxnSpPr/>
          <p:nvPr/>
        </p:nvCxnSpPr>
        <p:spPr>
          <a:xfrm>
            <a:off x="1981200" y="2971800"/>
            <a:ext cx="990600" cy="1752600"/>
          </a:xfrm>
          <a:prstGeom prst="straightConnector1">
            <a:avLst/>
          </a:prstGeom>
          <a:noFill/>
          <a:ln>
            <a:noFill/>
          </a:ln>
        </p:spPr>
      </p:cxnSp>
      <p:sp>
        <p:nvSpPr>
          <p:cNvPr id="541" name="Google Shape;541;p59"/>
          <p:cNvSpPr/>
          <p:nvPr/>
        </p:nvSpPr>
        <p:spPr>
          <a:xfrm>
            <a:off x="2057400" y="3542174"/>
            <a:ext cx="1447800" cy="611852"/>
          </a:xfrm>
          <a:prstGeom prst="ellipse">
            <a:avLst/>
          </a:prstGeom>
          <a:no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2" name="Google Shape;542;p59"/>
          <p:cNvSpPr/>
          <p:nvPr/>
        </p:nvSpPr>
        <p:spPr>
          <a:xfrm>
            <a:off x="1600200" y="4905091"/>
            <a:ext cx="914400" cy="553018"/>
          </a:xfrm>
          <a:prstGeom prst="ellipse">
            <a:avLst/>
          </a:prstGeom>
          <a:no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3" name="Google Shape;543;p59"/>
          <p:cNvSpPr/>
          <p:nvPr/>
        </p:nvSpPr>
        <p:spPr>
          <a:xfrm>
            <a:off x="2057400" y="5438491"/>
            <a:ext cx="914400" cy="553018"/>
          </a:xfrm>
          <a:prstGeom prst="ellipse">
            <a:avLst/>
          </a:prstGeom>
          <a:no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4" name="Google Shape;544;p59"/>
          <p:cNvSpPr/>
          <p:nvPr/>
        </p:nvSpPr>
        <p:spPr>
          <a:xfrm>
            <a:off x="2057400" y="5438491"/>
            <a:ext cx="838200" cy="553018"/>
          </a:xfrm>
          <a:prstGeom prst="ellipse">
            <a:avLst/>
          </a:prstGeom>
          <a:no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5" name="Google Shape;545;p59"/>
          <p:cNvSpPr/>
          <p:nvPr/>
        </p:nvSpPr>
        <p:spPr>
          <a:xfrm>
            <a:off x="2895600" y="6276691"/>
            <a:ext cx="914400" cy="553018"/>
          </a:xfrm>
          <a:prstGeom prst="ellipse">
            <a:avLst/>
          </a:prstGeom>
          <a:no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6" name="Google Shape;546;p59"/>
          <p:cNvSpPr/>
          <p:nvPr/>
        </p:nvSpPr>
        <p:spPr>
          <a:xfrm>
            <a:off x="3200400" y="6048091"/>
            <a:ext cx="914400" cy="553018"/>
          </a:xfrm>
          <a:prstGeom prst="ellipse">
            <a:avLst/>
          </a:prstGeom>
          <a:no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7" name="Google Shape;547;p59"/>
          <p:cNvSpPr/>
          <p:nvPr/>
        </p:nvSpPr>
        <p:spPr>
          <a:xfrm>
            <a:off x="609600" y="1670184"/>
            <a:ext cx="3733800" cy="2028556"/>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80008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800080"/>
                </a:solidFill>
                <a:latin typeface="Calibri"/>
                <a:ea typeface="Calibri"/>
                <a:cs typeface="Calibri"/>
                <a:sym typeface="Calibri"/>
              </a:rPr>
              <a:t>Values</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00080"/>
              </a:solidFill>
              <a:latin typeface="Calibri"/>
              <a:ea typeface="Calibri"/>
              <a:cs typeface="Calibri"/>
              <a:sym typeface="Calibri"/>
            </a:endParaRPr>
          </a:p>
          <a:p>
            <a:pPr indent="0" lvl="0" marL="0" marR="0" rtl="0" algn="ctr">
              <a:lnSpc>
                <a:spcPct val="60000"/>
              </a:lnSpc>
              <a:spcBef>
                <a:spcPts val="0"/>
              </a:spcBef>
              <a:spcAft>
                <a:spcPts val="0"/>
              </a:spcAft>
              <a:buClr>
                <a:srgbClr val="000000"/>
              </a:buClr>
              <a:buSzPts val="1800"/>
              <a:buFont typeface="Arial"/>
              <a:buNone/>
            </a:pPr>
            <a:r>
              <a:t/>
            </a:r>
            <a:endParaRPr b="0" i="0" sz="1800" u="none" cap="none" strike="noStrike">
              <a:solidFill>
                <a:srgbClr val="800080"/>
              </a:solidFill>
              <a:latin typeface="Calibri"/>
              <a:ea typeface="Calibri"/>
              <a:cs typeface="Calibri"/>
              <a:sym typeface="Calibri"/>
            </a:endParaRPr>
          </a:p>
        </p:txBody>
      </p:sp>
      <p:sp>
        <p:nvSpPr>
          <p:cNvPr id="548" name="Google Shape;548;p59"/>
          <p:cNvSpPr/>
          <p:nvPr/>
        </p:nvSpPr>
        <p:spPr>
          <a:xfrm>
            <a:off x="5257800" y="2150275"/>
            <a:ext cx="3411538" cy="1846250"/>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675" lIns="91425" spcFirstLastPara="1" rIns="91425" wrap="square" tIns="45675">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rgbClr val="800080"/>
                </a:solidFill>
                <a:latin typeface="Calibri"/>
                <a:ea typeface="Calibri"/>
                <a:cs typeface="Calibri"/>
                <a:sym typeface="Calibri"/>
              </a:rPr>
              <a:t>Educational </a:t>
            </a:r>
            <a:endParaRPr/>
          </a:p>
          <a:p>
            <a:pPr indent="0" lvl="0" marL="0" marR="0" rtl="0" algn="ctr">
              <a:lnSpc>
                <a:spcPct val="60000"/>
              </a:lnSpc>
              <a:spcBef>
                <a:spcPts val="0"/>
              </a:spcBef>
              <a:spcAft>
                <a:spcPts val="0"/>
              </a:spcAft>
              <a:buClr>
                <a:srgbClr val="000000"/>
              </a:buClr>
              <a:buSzPts val="2800"/>
              <a:buFont typeface="Arial"/>
              <a:buNone/>
            </a:pPr>
            <a:r>
              <a:rPr b="1" i="0" lang="en-US" sz="2800" u="none" cap="none" strike="noStrike">
                <a:solidFill>
                  <a:srgbClr val="800080"/>
                </a:solidFill>
                <a:latin typeface="Calibri"/>
                <a:ea typeface="Calibri"/>
                <a:cs typeface="Calibri"/>
                <a:sym typeface="Calibri"/>
              </a:rPr>
              <a:t>Practices </a:t>
            </a:r>
            <a:endParaRPr/>
          </a:p>
          <a:p>
            <a:pPr indent="0" lvl="0" marL="0" marR="0" rtl="0" algn="ctr">
              <a:lnSpc>
                <a:spcPct val="60000"/>
              </a:lnSpc>
              <a:spcBef>
                <a:spcPts val="0"/>
              </a:spcBef>
              <a:spcAft>
                <a:spcPts val="0"/>
              </a:spcAft>
              <a:buClr>
                <a:srgbClr val="000000"/>
              </a:buClr>
              <a:buSzPts val="2800"/>
              <a:buFont typeface="Arial"/>
              <a:buNone/>
            </a:pPr>
            <a:r>
              <a:rPr b="1" i="0" lang="en-US" sz="2800" u="none" cap="none" strike="noStrike">
                <a:solidFill>
                  <a:srgbClr val="800080"/>
                </a:solidFill>
                <a:latin typeface="Calibri"/>
                <a:ea typeface="Calibri"/>
                <a:cs typeface="Calibri"/>
                <a:sym typeface="Calibri"/>
              </a:rPr>
              <a:t>And</a:t>
            </a:r>
            <a:endParaRPr/>
          </a:p>
          <a:p>
            <a:pPr indent="0" lvl="0" marL="0" marR="0" rtl="0" algn="ctr">
              <a:lnSpc>
                <a:spcPct val="60000"/>
              </a:lnSpc>
              <a:spcBef>
                <a:spcPts val="0"/>
              </a:spcBef>
              <a:spcAft>
                <a:spcPts val="0"/>
              </a:spcAft>
              <a:buClr>
                <a:srgbClr val="000000"/>
              </a:buClr>
              <a:buSzPts val="2800"/>
              <a:buFont typeface="Arial"/>
              <a:buNone/>
            </a:pPr>
            <a:r>
              <a:rPr b="1" i="0" lang="en-US" sz="2800" u="none" cap="none" strike="noStrike">
                <a:solidFill>
                  <a:srgbClr val="800080"/>
                </a:solidFill>
                <a:latin typeface="Calibri"/>
                <a:ea typeface="Calibri"/>
                <a:cs typeface="Calibri"/>
                <a:sym typeface="Calibri"/>
              </a:rPr>
              <a:t> Outcomes</a:t>
            </a:r>
            <a:endParaRPr/>
          </a:p>
        </p:txBody>
      </p:sp>
      <p:sp>
        <p:nvSpPr>
          <p:cNvPr id="549" name="Google Shape;549;p59"/>
          <p:cNvSpPr/>
          <p:nvPr/>
        </p:nvSpPr>
        <p:spPr>
          <a:xfrm>
            <a:off x="2514600" y="4384843"/>
            <a:ext cx="3044825" cy="1571289"/>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80008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800080"/>
                </a:solidFill>
                <a:latin typeface="Calibri"/>
                <a:ea typeface="Calibri"/>
                <a:cs typeface="Calibri"/>
                <a:sym typeface="Calibri"/>
              </a:rPr>
              <a:t>Laws</a:t>
            </a:r>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800080"/>
              </a:solidFill>
              <a:latin typeface="Calibri"/>
              <a:ea typeface="Calibri"/>
              <a:cs typeface="Calibri"/>
              <a:sym typeface="Calibri"/>
            </a:endParaRPr>
          </a:p>
        </p:txBody>
      </p:sp>
      <p:sp>
        <p:nvSpPr>
          <p:cNvPr id="550" name="Google Shape;550;p59"/>
          <p:cNvSpPr/>
          <p:nvPr/>
        </p:nvSpPr>
        <p:spPr>
          <a:xfrm rot="-1795890">
            <a:off x="2286000" y="4129406"/>
            <a:ext cx="228600" cy="504189"/>
          </a:xfrm>
          <a:prstGeom prst="upDownArrow">
            <a:avLst>
              <a:gd fmla="val 50000" name="adj1"/>
              <a:gd fmla="val 60000" name="adj2"/>
            </a:avLst>
          </a:prstGeom>
          <a:solidFill>
            <a:srgbClr val="800080"/>
          </a:solid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1" name="Google Shape;551;p59"/>
          <p:cNvSpPr/>
          <p:nvPr/>
        </p:nvSpPr>
        <p:spPr>
          <a:xfrm rot="-6928306">
            <a:off x="5334000" y="3977006"/>
            <a:ext cx="228600" cy="504189"/>
          </a:xfrm>
          <a:prstGeom prst="upDownArrow">
            <a:avLst>
              <a:gd fmla="val 50000" name="adj1"/>
              <a:gd fmla="val 60000" name="adj2"/>
            </a:avLst>
          </a:prstGeom>
          <a:solidFill>
            <a:srgbClr val="800080"/>
          </a:solid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2" name="Google Shape;552;p59"/>
          <p:cNvSpPr/>
          <p:nvPr/>
        </p:nvSpPr>
        <p:spPr>
          <a:xfrm rot="-4151915">
            <a:off x="4724400" y="2620645"/>
            <a:ext cx="228600" cy="473710"/>
          </a:xfrm>
          <a:prstGeom prst="upDownArrow">
            <a:avLst>
              <a:gd fmla="val 50000" name="adj1"/>
              <a:gd fmla="val 46667" name="adj2"/>
            </a:avLst>
          </a:prstGeom>
          <a:solidFill>
            <a:srgbClr val="800080"/>
          </a:solidFill>
          <a:ln>
            <a:noFill/>
          </a:ln>
        </p:spPr>
        <p:txBody>
          <a:bodyPr anchorCtr="0" anchor="ctr" bIns="45675" lIns="91425" spcFirstLastPara="1" rIns="91425" wrap="square" tIns="4567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idx="1" type="body"/>
          </p:nvPr>
        </p:nvSpPr>
        <p:spPr>
          <a:xfrm>
            <a:off x="0" y="1338580"/>
            <a:ext cx="4495800" cy="5519420"/>
          </a:xfrm>
          <a:prstGeom prst="rect">
            <a:avLst/>
          </a:prstGeom>
          <a:solidFill>
            <a:srgbClr val="92D050"/>
          </a:solidFill>
          <a:ln>
            <a:noFill/>
          </a:ln>
        </p:spPr>
        <p:txBody>
          <a:bodyPr anchorCtr="0" anchor="t" bIns="45675" lIns="91425" spcFirstLastPara="1" rIns="91425" wrap="square" tIns="45675">
            <a:normAutofit lnSpcReduction="20000"/>
          </a:bodyPr>
          <a:lstStyle/>
          <a:p>
            <a:pPr indent="-320040" lvl="0" marL="320040" rtl="0" algn="l">
              <a:lnSpc>
                <a:spcPct val="91000"/>
              </a:lnSpc>
              <a:spcBef>
                <a:spcPts val="0"/>
              </a:spcBef>
              <a:spcAft>
                <a:spcPts val="0"/>
              </a:spcAft>
              <a:buClr>
                <a:srgbClr val="464B56"/>
              </a:buClr>
              <a:buSzPts val="3600"/>
              <a:buNone/>
            </a:pPr>
            <a:r>
              <a:rPr b="1" lang="en-US" sz="3600">
                <a:latin typeface="Arial"/>
                <a:ea typeface="Arial"/>
                <a:cs typeface="Arial"/>
                <a:sym typeface="Arial"/>
              </a:rPr>
              <a:t>Merriam-Webster Dictionary</a:t>
            </a:r>
            <a:endParaRPr/>
          </a:p>
          <a:p>
            <a:pPr indent="-320040" lvl="0" marL="320040" rtl="0" algn="l">
              <a:lnSpc>
                <a:spcPct val="91000"/>
              </a:lnSpc>
              <a:spcBef>
                <a:spcPts val="930"/>
              </a:spcBef>
              <a:spcAft>
                <a:spcPts val="0"/>
              </a:spcAft>
              <a:buClr>
                <a:srgbClr val="464B56"/>
              </a:buClr>
              <a:buSzPts val="3600"/>
              <a:buNone/>
            </a:pPr>
            <a:r>
              <a:t/>
            </a:r>
            <a:endParaRPr b="1" sz="3600">
              <a:latin typeface="Arial"/>
              <a:ea typeface="Arial"/>
              <a:cs typeface="Arial"/>
              <a:sym typeface="Arial"/>
            </a:endParaRPr>
          </a:p>
          <a:p>
            <a:pPr indent="-320040" lvl="0" marL="320040" rtl="0" algn="ctr">
              <a:lnSpc>
                <a:spcPct val="91000"/>
              </a:lnSpc>
              <a:spcBef>
                <a:spcPts val="930"/>
              </a:spcBef>
              <a:spcAft>
                <a:spcPts val="0"/>
              </a:spcAft>
              <a:buClr>
                <a:srgbClr val="464B56"/>
              </a:buClr>
              <a:buSzPts val="3600"/>
              <a:buNone/>
            </a:pPr>
            <a:r>
              <a:rPr lang="en-US" sz="3600">
                <a:latin typeface="Arial"/>
                <a:ea typeface="Arial"/>
                <a:cs typeface="Arial"/>
                <a:sym typeface="Arial"/>
              </a:rPr>
              <a:t>the condition of being disabled</a:t>
            </a:r>
            <a:endParaRPr/>
          </a:p>
          <a:p>
            <a:pPr indent="-320040" lvl="0" marL="320040" rtl="0" algn="ctr">
              <a:lnSpc>
                <a:spcPct val="91000"/>
              </a:lnSpc>
              <a:spcBef>
                <a:spcPts val="930"/>
              </a:spcBef>
              <a:spcAft>
                <a:spcPts val="0"/>
              </a:spcAft>
              <a:buClr>
                <a:srgbClr val="464B56"/>
              </a:buClr>
              <a:buSzPts val="3600"/>
              <a:buChar char="–"/>
            </a:pPr>
            <a:r>
              <a:rPr lang="en-US" sz="3600">
                <a:latin typeface="Arial"/>
                <a:ea typeface="Arial"/>
                <a:cs typeface="Arial"/>
                <a:sym typeface="Arial"/>
              </a:rPr>
              <a:t> inability to pursue an occupation because of a physical or mental impairment; </a:t>
            </a:r>
            <a:endParaRPr/>
          </a:p>
          <a:p>
            <a:pPr indent="-275590" lvl="0" marL="320040" rtl="0" algn="l">
              <a:lnSpc>
                <a:spcPct val="91000"/>
              </a:lnSpc>
              <a:spcBef>
                <a:spcPts val="930"/>
              </a:spcBef>
              <a:spcAft>
                <a:spcPts val="0"/>
              </a:spcAft>
              <a:buClr>
                <a:srgbClr val="464B56"/>
              </a:buClr>
              <a:buSzPts val="700"/>
              <a:buNone/>
            </a:pPr>
            <a:r>
              <a:t/>
            </a:r>
            <a:endParaRPr sz="700"/>
          </a:p>
          <a:p>
            <a:pPr indent="-275590" lvl="0" marL="320040" rtl="0" algn="l">
              <a:lnSpc>
                <a:spcPct val="91000"/>
              </a:lnSpc>
              <a:spcBef>
                <a:spcPts val="930"/>
              </a:spcBef>
              <a:spcAft>
                <a:spcPts val="0"/>
              </a:spcAft>
              <a:buClr>
                <a:srgbClr val="464B56"/>
              </a:buClr>
              <a:buSzPts val="700"/>
              <a:buNone/>
            </a:pPr>
            <a:r>
              <a:t/>
            </a:r>
            <a:endParaRPr sz="700"/>
          </a:p>
          <a:p>
            <a:pPr indent="-294640" lvl="0" marL="320040" rtl="0" algn="l">
              <a:lnSpc>
                <a:spcPct val="91000"/>
              </a:lnSpc>
              <a:spcBef>
                <a:spcPts val="930"/>
              </a:spcBef>
              <a:spcAft>
                <a:spcPts val="0"/>
              </a:spcAft>
              <a:buClr>
                <a:srgbClr val="464B56"/>
              </a:buClr>
              <a:buSzPts val="400"/>
              <a:buNone/>
            </a:pPr>
            <a:r>
              <a:t/>
            </a:r>
            <a:endParaRPr sz="400"/>
          </a:p>
          <a:p>
            <a:pPr indent="-294640" lvl="0" marL="320040" rtl="0" algn="l">
              <a:lnSpc>
                <a:spcPct val="91000"/>
              </a:lnSpc>
              <a:spcBef>
                <a:spcPts val="930"/>
              </a:spcBef>
              <a:spcAft>
                <a:spcPts val="0"/>
              </a:spcAft>
              <a:buClr>
                <a:srgbClr val="464B56"/>
              </a:buClr>
              <a:buSzPts val="400"/>
              <a:buNone/>
            </a:pPr>
            <a:r>
              <a:t/>
            </a:r>
            <a:endParaRPr sz="400"/>
          </a:p>
          <a:p>
            <a:pPr indent="-320040" lvl="0" marL="320040" rtl="0" algn="l">
              <a:lnSpc>
                <a:spcPct val="91000"/>
              </a:lnSpc>
              <a:spcBef>
                <a:spcPts val="930"/>
              </a:spcBef>
              <a:spcAft>
                <a:spcPts val="0"/>
              </a:spcAft>
              <a:buClr>
                <a:srgbClr val="464B56"/>
              </a:buClr>
              <a:buSzPts val="350"/>
              <a:buFont typeface="Georgia"/>
              <a:buNone/>
            </a:pPr>
            <a:r>
              <a:t/>
            </a:r>
            <a:endParaRPr sz="350"/>
          </a:p>
        </p:txBody>
      </p:sp>
      <p:sp>
        <p:nvSpPr>
          <p:cNvPr id="137" name="Google Shape;137;p6"/>
          <p:cNvSpPr txBox="1"/>
          <p:nvPr>
            <p:ph idx="2" type="body"/>
          </p:nvPr>
        </p:nvSpPr>
        <p:spPr>
          <a:xfrm>
            <a:off x="4495800" y="1338580"/>
            <a:ext cx="4648200" cy="5519420"/>
          </a:xfrm>
          <a:prstGeom prst="rect">
            <a:avLst/>
          </a:prstGeom>
          <a:solidFill>
            <a:srgbClr val="00B0F0"/>
          </a:solidFill>
          <a:ln>
            <a:noFill/>
          </a:ln>
        </p:spPr>
        <p:txBody>
          <a:bodyPr anchorCtr="0" anchor="t" bIns="45675" lIns="91425" spcFirstLastPara="1" rIns="91425" wrap="square" tIns="45675">
            <a:normAutofit/>
          </a:bodyPr>
          <a:lstStyle/>
          <a:p>
            <a:pPr indent="-320040" lvl="0" marL="320040" rtl="0" algn="l">
              <a:lnSpc>
                <a:spcPct val="91000"/>
              </a:lnSpc>
              <a:spcBef>
                <a:spcPts val="0"/>
              </a:spcBef>
              <a:spcAft>
                <a:spcPts val="0"/>
              </a:spcAft>
              <a:buClr>
                <a:srgbClr val="385755"/>
              </a:buClr>
              <a:buSzPts val="3200"/>
              <a:buFont typeface="Georgia"/>
              <a:buNone/>
            </a:pPr>
            <a:r>
              <a:rPr b="1" i="1" lang="en-US" sz="3200">
                <a:solidFill>
                  <a:srgbClr val="385755"/>
                </a:solidFill>
                <a:latin typeface="Arial"/>
                <a:ea typeface="Arial"/>
                <a:cs typeface="Arial"/>
                <a:sym typeface="Arial"/>
              </a:rPr>
              <a:t>World Health  Organization</a:t>
            </a:r>
            <a:endParaRPr/>
          </a:p>
          <a:p>
            <a:pPr indent="-320040" lvl="0" marL="320040" rtl="0" algn="l">
              <a:lnSpc>
                <a:spcPct val="91000"/>
              </a:lnSpc>
              <a:spcBef>
                <a:spcPts val="930"/>
              </a:spcBef>
              <a:spcAft>
                <a:spcPts val="0"/>
              </a:spcAft>
              <a:buClr>
                <a:srgbClr val="385755"/>
              </a:buClr>
              <a:buSzPts val="3200"/>
              <a:buFont typeface="Georgia"/>
              <a:buNone/>
            </a:pPr>
            <a:r>
              <a:rPr i="1" lang="en-US" sz="3200">
                <a:solidFill>
                  <a:srgbClr val="385755"/>
                </a:solidFill>
                <a:latin typeface="Arial"/>
                <a:ea typeface="Arial"/>
                <a:cs typeface="Arial"/>
                <a:sym typeface="Arial"/>
              </a:rPr>
              <a:t> </a:t>
            </a:r>
            <a:r>
              <a:rPr b="1" lang="en-US">
                <a:solidFill>
                  <a:srgbClr val="385755"/>
                </a:solidFill>
                <a:latin typeface="Arial"/>
                <a:ea typeface="Arial"/>
                <a:cs typeface="Arial"/>
                <a:sym typeface="Arial"/>
              </a:rPr>
              <a:t>Any restriction or lack (resulting from an impairment) of ability to perform an activity in the manner or within the range considered normal for a human being.</a:t>
            </a:r>
            <a:endParaRPr b="1" sz="3600">
              <a:solidFill>
                <a:srgbClr val="385755"/>
              </a:solidFill>
              <a:latin typeface="Arial"/>
              <a:ea typeface="Arial"/>
              <a:cs typeface="Arial"/>
              <a:sym typeface="Arial"/>
            </a:endParaRPr>
          </a:p>
          <a:p>
            <a:pPr indent="-294640" lvl="0" marL="320040" rtl="0" algn="l">
              <a:lnSpc>
                <a:spcPct val="91000"/>
              </a:lnSpc>
              <a:spcBef>
                <a:spcPts val="930"/>
              </a:spcBef>
              <a:spcAft>
                <a:spcPts val="0"/>
              </a:spcAft>
              <a:buClr>
                <a:srgbClr val="464B56"/>
              </a:buClr>
              <a:buSzPts val="400"/>
              <a:buNone/>
            </a:pPr>
            <a:r>
              <a:t/>
            </a:r>
            <a:endParaRPr sz="400"/>
          </a:p>
        </p:txBody>
      </p:sp>
      <p:sp>
        <p:nvSpPr>
          <p:cNvPr id="138" name="Google Shape;138;p6"/>
          <p:cNvSpPr/>
          <p:nvPr/>
        </p:nvSpPr>
        <p:spPr>
          <a:xfrm>
            <a:off x="1100455" y="171450"/>
            <a:ext cx="7475123" cy="92075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What is a Disability?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0"/>
          <p:cNvSpPr/>
          <p:nvPr/>
        </p:nvSpPr>
        <p:spPr>
          <a:xfrm>
            <a:off x="381000" y="0"/>
            <a:ext cx="8534400" cy="1938950"/>
          </a:xfrm>
          <a:prstGeom prst="rect">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99003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99003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33CC"/>
                </a:solidFill>
                <a:latin typeface="Calibri"/>
                <a:ea typeface="Calibri"/>
                <a:cs typeface="Calibri"/>
                <a:sym typeface="Calibri"/>
              </a:rPr>
              <a:t>Developing Inclusive Education as the core of a refined EFA agenda</a:t>
            </a:r>
            <a:endParaRPr b="1" i="0" sz="2800" u="none" cap="none" strike="noStrike">
              <a:solidFill>
                <a:srgbClr val="FF33CC"/>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Calibri"/>
                <a:ea typeface="Calibri"/>
                <a:cs typeface="Calibri"/>
                <a:sym typeface="Calibri"/>
              </a:rPr>
              <a:t>Broadening Inclusive Education to address diversity of learners</a:t>
            </a:r>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Calibri"/>
              <a:ea typeface="Calibri"/>
              <a:cs typeface="Calibri"/>
              <a:sym typeface="Calibri"/>
            </a:endParaRPr>
          </a:p>
        </p:txBody>
      </p:sp>
      <p:sp>
        <p:nvSpPr>
          <p:cNvPr id="558" name="Google Shape;558;p60"/>
          <p:cNvSpPr/>
          <p:nvPr/>
        </p:nvSpPr>
        <p:spPr>
          <a:xfrm>
            <a:off x="609600" y="1752600"/>
            <a:ext cx="8280400" cy="3527425"/>
          </a:xfrm>
          <a:prstGeom prst="rect">
            <a:avLst/>
          </a:prstGeom>
          <a:noFill/>
          <a:ln>
            <a:noFill/>
          </a:ln>
        </p:spPr>
        <p:txBody>
          <a:bodyPr anchorCtr="0" anchor="t" bIns="45675" lIns="91425" spcFirstLastPara="1" rIns="91425" wrap="square" tIns="45675">
            <a:noAutofit/>
          </a:bodyPr>
          <a:lstStyle/>
          <a:p>
            <a:pPr indent="0" lvl="0" marL="0" marR="0" rtl="0" algn="just">
              <a:lnSpc>
                <a:spcPct val="90000"/>
              </a:lnSpc>
              <a:spcBef>
                <a:spcPts val="64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“Inclusion is a </a:t>
            </a:r>
            <a:r>
              <a:rPr b="0" i="0" lang="en-US" sz="3200" u="none" cap="none" strike="noStrike">
                <a:solidFill>
                  <a:srgbClr val="FF0000"/>
                </a:solidFill>
                <a:latin typeface="Calibri"/>
                <a:ea typeface="Calibri"/>
                <a:cs typeface="Calibri"/>
                <a:sym typeface="Calibri"/>
              </a:rPr>
              <a:t>process of addressing and responding to the diversity of needs of all learners </a:t>
            </a:r>
            <a:r>
              <a:rPr b="0" i="0" lang="en-US" sz="2800" u="none" cap="none" strike="noStrike">
                <a:solidFill>
                  <a:schemeClr val="dk1"/>
                </a:solidFill>
                <a:latin typeface="Calibri"/>
                <a:ea typeface="Calibri"/>
                <a:cs typeface="Calibri"/>
                <a:sym typeface="Calibri"/>
              </a:rPr>
              <a:t>through increasing participation in learning, cultures and communities, and reducing exclusion within and from education. </a:t>
            </a:r>
            <a:endParaRPr/>
          </a:p>
          <a:p>
            <a:pPr indent="0" lvl="0" marL="0" marR="0" rtl="0" algn="just">
              <a:lnSpc>
                <a:spcPct val="90000"/>
              </a:lnSpc>
              <a:spcBef>
                <a:spcPts val="140"/>
              </a:spcBef>
              <a:spcAft>
                <a:spcPts val="0"/>
              </a:spcAft>
              <a:buClr>
                <a:srgbClr val="000000"/>
              </a:buClr>
              <a:buSzPts val="700"/>
              <a:buFont typeface="Arial"/>
              <a:buNone/>
            </a:pPr>
            <a:r>
              <a:t/>
            </a:r>
            <a:endParaRPr b="0" i="0" sz="700" u="none" cap="none" strike="noStrike">
              <a:solidFill>
                <a:schemeClr val="dk1"/>
              </a:solidFill>
              <a:latin typeface="Calibri"/>
              <a:ea typeface="Calibri"/>
              <a:cs typeface="Calibri"/>
              <a:sym typeface="Calibri"/>
            </a:endParaRPr>
          </a:p>
          <a:p>
            <a:pPr indent="0" lvl="0" marL="0" marR="0" rtl="0" algn="just">
              <a:lnSpc>
                <a:spcPct val="90000"/>
              </a:lnSpc>
              <a:spcBef>
                <a:spcPts val="56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It involves </a:t>
            </a:r>
            <a:r>
              <a:rPr b="1" i="0" lang="en-US" sz="2800" u="none" cap="none" strike="noStrike">
                <a:solidFill>
                  <a:srgbClr val="FF0000"/>
                </a:solidFill>
                <a:latin typeface="Calibri"/>
                <a:ea typeface="Calibri"/>
                <a:cs typeface="Calibri"/>
                <a:sym typeface="Calibri"/>
              </a:rPr>
              <a:t>changes and modifications in content, approaches, structures and strategies, with a common vision</a:t>
            </a:r>
            <a:r>
              <a:rPr b="0" i="0" lang="en-US" sz="2800" u="none" cap="none" strike="noStrike">
                <a:solidFill>
                  <a:srgbClr val="FF0000"/>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which covers all children of the appropriate age range and a conviction that it is the </a:t>
            </a:r>
            <a:r>
              <a:rPr b="1" i="0" lang="en-US" sz="2800" u="none" cap="none" strike="noStrike">
                <a:solidFill>
                  <a:schemeClr val="dk1"/>
                </a:solidFill>
                <a:latin typeface="Calibri"/>
                <a:ea typeface="Calibri"/>
                <a:cs typeface="Calibri"/>
                <a:sym typeface="Calibri"/>
              </a:rPr>
              <a:t>responsibility of the regular system</a:t>
            </a:r>
            <a:r>
              <a:rPr b="0" i="0" lang="en-US" sz="2800" u="none" cap="none" strike="noStrike">
                <a:solidFill>
                  <a:schemeClr val="dk1"/>
                </a:solidFill>
                <a:latin typeface="Calibri"/>
                <a:ea typeface="Calibri"/>
                <a:cs typeface="Calibri"/>
                <a:sym typeface="Calibri"/>
              </a:rPr>
              <a:t> to educate all children.” </a:t>
            </a:r>
            <a:endParaRPr/>
          </a:p>
          <a:p>
            <a:pPr indent="0" lvl="0" marL="0" marR="0" rtl="0" algn="ctr">
              <a:lnSpc>
                <a:spcPct val="90000"/>
              </a:lnSpc>
              <a:spcBef>
                <a:spcPts val="40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1"/>
          <p:cNvSpPr txBox="1"/>
          <p:nvPr>
            <p:ph type="title"/>
          </p:nvPr>
        </p:nvSpPr>
        <p:spPr>
          <a:xfrm>
            <a:off x="0" y="0"/>
            <a:ext cx="9144000" cy="763525"/>
          </a:xfrm>
          <a:prstGeom prst="rect">
            <a:avLst/>
          </a:prstGeom>
          <a:gradFill>
            <a:gsLst>
              <a:gs pos="0">
                <a:srgbClr val="992D2B"/>
              </a:gs>
              <a:gs pos="80000">
                <a:srgbClr val="C93D39"/>
              </a:gs>
              <a:gs pos="100000">
                <a:srgbClr val="CD3A36"/>
              </a:gs>
            </a:gsLst>
            <a:lin ang="16200000" scaled="0"/>
          </a:gradFill>
          <a:ln cap="flat" cmpd="sng" w="9525">
            <a:solidFill>
              <a:srgbClr val="BD4B48"/>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675" lIns="91425" spcFirstLastPara="1" rIns="91425" wrap="square" tIns="45675">
            <a:normAutofit/>
          </a:bodyPr>
          <a:lstStyle/>
          <a:p>
            <a:pPr indent="0" lvl="0" marL="0" rtl="0" algn="l">
              <a:lnSpc>
                <a:spcPct val="99000"/>
              </a:lnSpc>
              <a:spcBef>
                <a:spcPts val="0"/>
              </a:spcBef>
              <a:spcAft>
                <a:spcPts val="0"/>
              </a:spcAft>
              <a:buClr>
                <a:srgbClr val="FF33CC"/>
              </a:buClr>
              <a:buSzPts val="2520"/>
              <a:buFont typeface="Century Schoolbook"/>
              <a:buNone/>
            </a:pPr>
            <a:r>
              <a:rPr b="1" lang="en-US" sz="3200">
                <a:solidFill>
                  <a:schemeClr val="lt1"/>
                </a:solidFill>
                <a:latin typeface="Calibri"/>
                <a:ea typeface="Calibri"/>
                <a:cs typeface="Calibri"/>
                <a:sym typeface="Calibri"/>
              </a:rPr>
              <a:t>Key thèmes Linking inclusive Education and EFA</a:t>
            </a:r>
            <a:endParaRPr b="1" sz="3200">
              <a:solidFill>
                <a:schemeClr val="lt1"/>
              </a:solidFill>
            </a:endParaRPr>
          </a:p>
        </p:txBody>
      </p:sp>
      <p:sp>
        <p:nvSpPr>
          <p:cNvPr id="564" name="Google Shape;564;p61"/>
          <p:cNvSpPr txBox="1"/>
          <p:nvPr>
            <p:ph idx="1" type="body"/>
          </p:nvPr>
        </p:nvSpPr>
        <p:spPr>
          <a:xfrm>
            <a:off x="0" y="762000"/>
            <a:ext cx="9144000" cy="5867400"/>
          </a:xfrm>
          <a:prstGeom prst="rect">
            <a:avLst/>
          </a:prstGeom>
          <a:solidFill>
            <a:srgbClr val="CFCCBC"/>
          </a:solidFill>
          <a:ln cap="flat" cmpd="sng" w="9525">
            <a:solidFill>
              <a:schemeClr val="accent3"/>
            </a:solidFill>
            <a:prstDash val="solid"/>
            <a:round/>
            <a:headEnd len="sm" w="sm" type="none"/>
            <a:tailEnd len="sm" w="sm" type="none"/>
          </a:ln>
        </p:spPr>
        <p:txBody>
          <a:bodyPr anchorCtr="0" anchor="t" bIns="45675" lIns="91425" spcFirstLastPara="1" rIns="91425" wrap="square" tIns="45675">
            <a:normAutofit lnSpcReduction="10000"/>
          </a:bodyPr>
          <a:lstStyle/>
          <a:p>
            <a:pPr indent="-609600" lvl="0" marL="609600" rtl="0" algn="l">
              <a:lnSpc>
                <a:spcPct val="150000"/>
              </a:lnSpc>
              <a:spcBef>
                <a:spcPts val="0"/>
              </a:spcBef>
              <a:spcAft>
                <a:spcPts val="0"/>
              </a:spcAft>
              <a:buClr>
                <a:schemeClr val="dk1"/>
              </a:buClr>
              <a:buSzPts val="1860"/>
              <a:buNone/>
            </a:pPr>
            <a:r>
              <a:rPr lang="en-US" sz="1860">
                <a:solidFill>
                  <a:schemeClr val="dk1"/>
                </a:solidFill>
                <a:latin typeface="Doppio One"/>
                <a:ea typeface="Doppio One"/>
                <a:cs typeface="Doppio One"/>
                <a:sym typeface="Doppio One"/>
              </a:rPr>
              <a:t> 1.       </a:t>
            </a:r>
            <a:r>
              <a:rPr lang="en-US" sz="2245">
                <a:solidFill>
                  <a:schemeClr val="dk1"/>
                </a:solidFill>
                <a:latin typeface="Doppio One"/>
                <a:ea typeface="Doppio One"/>
                <a:cs typeface="Doppio One"/>
                <a:sym typeface="Doppio One"/>
              </a:rPr>
              <a:t>Emphasis on </a:t>
            </a:r>
            <a:r>
              <a:rPr lang="en-US" sz="2400">
                <a:solidFill>
                  <a:srgbClr val="FF0000"/>
                </a:solidFill>
                <a:latin typeface="Doppio One"/>
                <a:ea typeface="Doppio One"/>
                <a:cs typeface="Doppio One"/>
                <a:sym typeface="Doppio One"/>
              </a:rPr>
              <a:t>equity and quality</a:t>
            </a:r>
            <a:endParaRPr sz="2245">
              <a:latin typeface="Doppio One"/>
              <a:ea typeface="Doppio One"/>
              <a:cs typeface="Doppio One"/>
              <a:sym typeface="Doppio One"/>
            </a:endParaRPr>
          </a:p>
          <a:p>
            <a:pPr indent="-609600" lvl="0" marL="609600" rtl="0" algn="l">
              <a:lnSpc>
                <a:spcPct val="100000"/>
              </a:lnSpc>
              <a:spcBef>
                <a:spcPts val="785"/>
              </a:spcBef>
              <a:spcAft>
                <a:spcPts val="0"/>
              </a:spcAft>
              <a:buClr>
                <a:srgbClr val="FF0000"/>
              </a:buClr>
              <a:buSzPts val="2247"/>
              <a:buFont typeface="Doppio One"/>
              <a:buAutoNum type="arabicPeriod" startAt="2"/>
            </a:pPr>
            <a:r>
              <a:rPr b="1" lang="en-US" sz="2245">
                <a:solidFill>
                  <a:srgbClr val="FF0000"/>
                </a:solidFill>
                <a:latin typeface="Doppio One"/>
                <a:ea typeface="Doppio One"/>
                <a:cs typeface="Doppio One"/>
                <a:sym typeface="Doppio One"/>
              </a:rPr>
              <a:t>long-term policy visions and objectives</a:t>
            </a:r>
            <a:endParaRPr/>
          </a:p>
          <a:p>
            <a:pPr indent="-609600" lvl="0" marL="609600" rtl="0" algn="l">
              <a:lnSpc>
                <a:spcPct val="100000"/>
              </a:lnSpc>
              <a:spcBef>
                <a:spcPts val="785"/>
              </a:spcBef>
              <a:spcAft>
                <a:spcPts val="0"/>
              </a:spcAft>
              <a:buClr>
                <a:schemeClr val="dk1"/>
              </a:buClr>
              <a:buSzPts val="2247"/>
              <a:buFont typeface="Doppio One"/>
              <a:buAutoNum type="arabicPeriod" startAt="2"/>
            </a:pPr>
            <a:r>
              <a:rPr lang="en-US" sz="2245">
                <a:solidFill>
                  <a:schemeClr val="dk1"/>
                </a:solidFill>
                <a:latin typeface="Doppio One"/>
                <a:ea typeface="Doppio One"/>
                <a:cs typeface="Doppio One"/>
                <a:sym typeface="Doppio One"/>
              </a:rPr>
              <a:t>Support to </a:t>
            </a:r>
            <a:r>
              <a:rPr b="1" lang="en-US" sz="2245">
                <a:solidFill>
                  <a:srgbClr val="FF0000"/>
                </a:solidFill>
                <a:latin typeface="Doppio One"/>
                <a:ea typeface="Doppio One"/>
                <a:cs typeface="Doppio One"/>
                <a:sym typeface="Doppio One"/>
              </a:rPr>
              <a:t>International conventions </a:t>
            </a:r>
            <a:r>
              <a:rPr lang="en-US" sz="2245">
                <a:solidFill>
                  <a:schemeClr val="dk1"/>
                </a:solidFill>
                <a:latin typeface="Doppio One"/>
                <a:ea typeface="Doppio One"/>
                <a:cs typeface="Doppio One"/>
                <a:sym typeface="Doppio One"/>
              </a:rPr>
              <a:t>with a focus on the CRPD - (Art. 24, 2006)</a:t>
            </a:r>
            <a:endParaRPr sz="2245">
              <a:latin typeface="Doppio One"/>
              <a:ea typeface="Doppio One"/>
              <a:cs typeface="Doppio One"/>
              <a:sym typeface="Doppio One"/>
            </a:endParaRPr>
          </a:p>
          <a:p>
            <a:pPr indent="-609600" lvl="0" marL="609600" rtl="0" algn="l">
              <a:lnSpc>
                <a:spcPct val="100000"/>
              </a:lnSpc>
              <a:spcBef>
                <a:spcPts val="785"/>
              </a:spcBef>
              <a:spcAft>
                <a:spcPts val="0"/>
              </a:spcAft>
              <a:buClr>
                <a:srgbClr val="FF0000"/>
              </a:buClr>
              <a:buSzPts val="2247"/>
              <a:buFont typeface="Doppio One"/>
              <a:buAutoNum type="arabicPeriod" startAt="2"/>
            </a:pPr>
            <a:r>
              <a:rPr b="1" lang="en-US" sz="2245">
                <a:solidFill>
                  <a:srgbClr val="FF0000"/>
                </a:solidFill>
                <a:latin typeface="Doppio One"/>
                <a:ea typeface="Doppio One"/>
                <a:cs typeface="Doppio One"/>
                <a:sym typeface="Doppio One"/>
              </a:rPr>
              <a:t>Curricula seen as a key tool for inclusion</a:t>
            </a:r>
            <a:endParaRPr b="1" sz="2245">
              <a:solidFill>
                <a:srgbClr val="FF0000"/>
              </a:solidFill>
              <a:latin typeface="Doppio One"/>
              <a:ea typeface="Doppio One"/>
              <a:cs typeface="Doppio One"/>
              <a:sym typeface="Doppio One"/>
            </a:endParaRPr>
          </a:p>
          <a:p>
            <a:pPr indent="-609600" lvl="0" marL="609600" rtl="0" algn="l">
              <a:lnSpc>
                <a:spcPct val="100000"/>
              </a:lnSpc>
              <a:spcBef>
                <a:spcPts val="785"/>
              </a:spcBef>
              <a:spcAft>
                <a:spcPts val="0"/>
              </a:spcAft>
              <a:buClr>
                <a:srgbClr val="7030A0"/>
              </a:buClr>
              <a:buSzPts val="2247"/>
              <a:buFont typeface="Doppio One"/>
              <a:buAutoNum type="arabicPeriod" startAt="2"/>
            </a:pPr>
            <a:r>
              <a:rPr b="1" lang="en-US" sz="2245">
                <a:solidFill>
                  <a:srgbClr val="7030A0"/>
                </a:solidFill>
                <a:latin typeface="Doppio One"/>
                <a:ea typeface="Doppio One"/>
                <a:cs typeface="Doppio One"/>
                <a:sym typeface="Doppio One"/>
              </a:rPr>
              <a:t>Greater focus on teachers</a:t>
            </a:r>
            <a:r>
              <a:rPr lang="en-US" sz="2245">
                <a:solidFill>
                  <a:schemeClr val="dk1"/>
                </a:solidFill>
                <a:latin typeface="Doppio One"/>
                <a:ea typeface="Doppio One"/>
                <a:cs typeface="Doppio One"/>
                <a:sym typeface="Doppio One"/>
              </a:rPr>
              <a:t>’ role, profile and competencies</a:t>
            </a:r>
            <a:endParaRPr/>
          </a:p>
          <a:p>
            <a:pPr indent="-609600" lvl="0" marL="609600" rtl="0" algn="l">
              <a:lnSpc>
                <a:spcPct val="100000"/>
              </a:lnSpc>
              <a:spcBef>
                <a:spcPts val="785"/>
              </a:spcBef>
              <a:spcAft>
                <a:spcPts val="0"/>
              </a:spcAft>
              <a:buClr>
                <a:srgbClr val="800A5E"/>
              </a:buClr>
              <a:buSzPts val="2247"/>
              <a:buFont typeface="Doppio One"/>
              <a:buAutoNum type="arabicPeriod" startAt="2"/>
            </a:pPr>
            <a:r>
              <a:rPr b="1" lang="en-US" sz="2245">
                <a:solidFill>
                  <a:srgbClr val="800A5E"/>
                </a:solidFill>
                <a:latin typeface="Doppio One"/>
                <a:ea typeface="Doppio One"/>
                <a:cs typeface="Doppio One"/>
                <a:sym typeface="Doppio One"/>
              </a:rPr>
              <a:t>Primary, secondary and  higher education </a:t>
            </a:r>
            <a:r>
              <a:rPr lang="en-US" sz="2245">
                <a:solidFill>
                  <a:schemeClr val="dk1"/>
                </a:solidFill>
                <a:latin typeface="Doppio One"/>
                <a:ea typeface="Doppio One"/>
                <a:cs typeface="Doppio One"/>
                <a:sym typeface="Doppio One"/>
              </a:rPr>
              <a:t>incorporated, through a lifelong perspective</a:t>
            </a:r>
            <a:endParaRPr/>
          </a:p>
          <a:p>
            <a:pPr indent="-609600" lvl="0" marL="609600" rtl="0" algn="l">
              <a:lnSpc>
                <a:spcPct val="100000"/>
              </a:lnSpc>
              <a:spcBef>
                <a:spcPts val="785"/>
              </a:spcBef>
              <a:spcAft>
                <a:spcPts val="0"/>
              </a:spcAft>
              <a:buClr>
                <a:srgbClr val="7030A0"/>
              </a:buClr>
              <a:buSzPts val="2247"/>
              <a:buFont typeface="Doppio One"/>
              <a:buAutoNum type="arabicPeriod" startAt="2"/>
            </a:pPr>
            <a:r>
              <a:rPr b="1" lang="en-US" sz="2245">
                <a:solidFill>
                  <a:srgbClr val="7030A0"/>
                </a:solidFill>
                <a:latin typeface="Doppio One"/>
                <a:ea typeface="Doppio One"/>
                <a:cs typeface="Doppio One"/>
                <a:sym typeface="Doppio One"/>
              </a:rPr>
              <a:t>Global, national and local </a:t>
            </a:r>
            <a:r>
              <a:rPr lang="en-US" sz="2245">
                <a:solidFill>
                  <a:schemeClr val="dk1"/>
                </a:solidFill>
                <a:latin typeface="Doppio One"/>
                <a:ea typeface="Doppio One"/>
                <a:cs typeface="Doppio One"/>
                <a:sym typeface="Doppio One"/>
              </a:rPr>
              <a:t>needs, responsibilities and roles better considered in a balanced way </a:t>
            </a:r>
            <a:r>
              <a:rPr b="1" lang="en-US" sz="2245">
                <a:solidFill>
                  <a:schemeClr val="dk1"/>
                </a:solidFill>
                <a:latin typeface="Doppio One"/>
                <a:ea typeface="Doppio One"/>
                <a:cs typeface="Doppio One"/>
                <a:sym typeface="Doppio One"/>
              </a:rPr>
              <a:t>(glo-local approach)</a:t>
            </a:r>
            <a:endParaRPr/>
          </a:p>
          <a:p>
            <a:pPr indent="-609600" lvl="0" marL="609600" rtl="0" algn="l">
              <a:lnSpc>
                <a:spcPct val="100000"/>
              </a:lnSpc>
              <a:spcBef>
                <a:spcPts val="785"/>
              </a:spcBef>
              <a:spcAft>
                <a:spcPts val="0"/>
              </a:spcAft>
              <a:buClr>
                <a:srgbClr val="7030A0"/>
              </a:buClr>
              <a:buSzPts val="2247"/>
              <a:buFont typeface="Doppio One"/>
              <a:buAutoNum type="arabicPeriod" startAt="2"/>
            </a:pPr>
            <a:r>
              <a:rPr b="1" lang="en-US" sz="2245">
                <a:solidFill>
                  <a:srgbClr val="7030A0"/>
                </a:solidFill>
                <a:latin typeface="Doppio One"/>
                <a:ea typeface="Doppio One"/>
                <a:cs typeface="Doppio One"/>
                <a:sym typeface="Doppio One"/>
              </a:rPr>
              <a:t>new learning and teaching tools and strategies </a:t>
            </a:r>
            <a:r>
              <a:rPr lang="en-US" sz="2245">
                <a:solidFill>
                  <a:schemeClr val="dk1"/>
                </a:solidFill>
                <a:latin typeface="Doppio One"/>
                <a:ea typeface="Doppio One"/>
                <a:cs typeface="Doppio One"/>
                <a:sym typeface="Doppio One"/>
              </a:rPr>
              <a:t>for diverse learner profiles and characteristics</a:t>
            </a:r>
            <a:endParaRPr/>
          </a:p>
          <a:p>
            <a:pPr indent="-405130" lvl="1" marL="990600" rtl="0" algn="l">
              <a:lnSpc>
                <a:spcPct val="100000"/>
              </a:lnSpc>
              <a:spcBef>
                <a:spcPts val="930"/>
              </a:spcBef>
              <a:spcAft>
                <a:spcPts val="0"/>
              </a:spcAft>
              <a:buClr>
                <a:srgbClr val="464B56"/>
              </a:buClr>
              <a:buSzPts val="2015"/>
              <a:buFont typeface="Noto Sans Symbols"/>
              <a:buNone/>
            </a:pPr>
            <a:r>
              <a:t/>
            </a:r>
            <a:endParaRPr sz="2015"/>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2"/>
          <p:cNvSpPr/>
          <p:nvPr/>
        </p:nvSpPr>
        <p:spPr>
          <a:xfrm>
            <a:off x="381000" y="381000"/>
            <a:ext cx="7343775" cy="951865"/>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lt1"/>
                </a:solidFill>
                <a:latin typeface="Calibri"/>
                <a:ea typeface="Calibri"/>
                <a:cs typeface="Calibri"/>
                <a:sym typeface="Calibri"/>
              </a:rPr>
              <a:t>Key dimensions of Inclusive Education as the core of a refined EFA agenda</a:t>
            </a:r>
            <a:endParaRPr/>
          </a:p>
        </p:txBody>
      </p:sp>
      <p:sp>
        <p:nvSpPr>
          <p:cNvPr id="570" name="Google Shape;570;p62"/>
          <p:cNvSpPr txBox="1"/>
          <p:nvPr>
            <p:ph idx="4294967295" type="body"/>
          </p:nvPr>
        </p:nvSpPr>
        <p:spPr>
          <a:xfrm>
            <a:off x="0" y="1371600"/>
            <a:ext cx="8382000" cy="5486400"/>
          </a:xfrm>
          <a:prstGeom prst="rect">
            <a:avLst/>
          </a:prstGeom>
          <a:noFill/>
          <a:ln>
            <a:noFill/>
          </a:ln>
        </p:spPr>
        <p:txBody>
          <a:bodyPr anchorCtr="0" anchor="t" bIns="45675" lIns="91425" spcFirstLastPara="1" rIns="91425" wrap="square" tIns="45675">
            <a:noAutofit/>
          </a:bodyPr>
          <a:lstStyle/>
          <a:p>
            <a:pPr indent="-609600" lvl="0" marL="609600" rtl="0" algn="just">
              <a:lnSpc>
                <a:spcPct val="100000"/>
              </a:lnSpc>
              <a:spcBef>
                <a:spcPts val="0"/>
              </a:spcBef>
              <a:spcAft>
                <a:spcPts val="0"/>
              </a:spcAft>
              <a:buClr>
                <a:srgbClr val="464B56"/>
              </a:buClr>
              <a:buSzPts val="2400"/>
              <a:buFont typeface="Noto Sans Symbols"/>
              <a:buChar char="▪"/>
            </a:pPr>
            <a:r>
              <a:rPr lang="en-US" sz="2000"/>
              <a:t>Transversal approach under a common vision  to all dimensions and levels of </a:t>
            </a:r>
            <a:r>
              <a:rPr b="1" lang="en-US" sz="2400">
                <a:solidFill>
                  <a:srgbClr val="48533F"/>
                </a:solidFill>
              </a:rPr>
              <a:t>lifelong learning opportunities</a:t>
            </a:r>
            <a:endParaRPr b="1" sz="2000">
              <a:solidFill>
                <a:srgbClr val="48533F"/>
              </a:solidFill>
            </a:endParaRPr>
          </a:p>
          <a:p>
            <a:pPr indent="-609600" lvl="0" marL="609600" rtl="0" algn="just">
              <a:lnSpc>
                <a:spcPct val="100000"/>
              </a:lnSpc>
              <a:spcBef>
                <a:spcPts val="930"/>
              </a:spcBef>
              <a:spcAft>
                <a:spcPts val="0"/>
              </a:spcAft>
              <a:buClr>
                <a:srgbClr val="464B56"/>
              </a:buClr>
              <a:buSzPts val="2400"/>
              <a:buFont typeface="Noto Sans Symbols"/>
              <a:buChar char="▪"/>
            </a:pPr>
            <a:r>
              <a:rPr lang="en-US" sz="2000"/>
              <a:t>Understanding </a:t>
            </a:r>
            <a:r>
              <a:rPr b="1" lang="en-US" sz="2000">
                <a:solidFill>
                  <a:srgbClr val="48533F"/>
                </a:solidFill>
              </a:rPr>
              <a:t>diversity as cost-effectiv</a:t>
            </a:r>
            <a:r>
              <a:rPr b="1" lang="en-US" sz="2000"/>
              <a:t>e</a:t>
            </a:r>
            <a:r>
              <a:rPr lang="en-US" sz="2000"/>
              <a:t> and as a strong sign of </a:t>
            </a:r>
            <a:r>
              <a:rPr b="1" lang="en-US" sz="2000">
                <a:solidFill>
                  <a:srgbClr val="48533F"/>
                </a:solidFill>
              </a:rPr>
              <a:t>societal cohesion</a:t>
            </a:r>
            <a:endParaRPr b="1" sz="2000">
              <a:solidFill>
                <a:srgbClr val="48533F"/>
              </a:solidFill>
            </a:endParaRPr>
          </a:p>
          <a:p>
            <a:pPr indent="-609600" lvl="0" marL="609600" rtl="0" algn="just">
              <a:lnSpc>
                <a:spcPct val="100000"/>
              </a:lnSpc>
              <a:spcBef>
                <a:spcPts val="930"/>
              </a:spcBef>
              <a:spcAft>
                <a:spcPts val="0"/>
              </a:spcAft>
              <a:buClr>
                <a:srgbClr val="464B56"/>
              </a:buClr>
              <a:buSzPts val="2400"/>
              <a:buFont typeface="Noto Sans Symbols"/>
              <a:buChar char="▪"/>
            </a:pPr>
            <a:r>
              <a:rPr lang="en-US" sz="2000"/>
              <a:t>Restructuring </a:t>
            </a:r>
            <a:r>
              <a:rPr b="1" lang="en-US" sz="2000">
                <a:solidFill>
                  <a:srgbClr val="9E1802"/>
                </a:solidFill>
              </a:rPr>
              <a:t>cultures, policies and practices</a:t>
            </a:r>
            <a:r>
              <a:rPr lang="en-US" sz="2000">
                <a:solidFill>
                  <a:srgbClr val="9E1802"/>
                </a:solidFill>
              </a:rPr>
              <a:t> </a:t>
            </a:r>
            <a:r>
              <a:rPr lang="en-US" sz="2000"/>
              <a:t>to respond to the diversity </a:t>
            </a:r>
            <a:endParaRPr sz="2000"/>
          </a:p>
          <a:p>
            <a:pPr indent="-609600" lvl="0" marL="609600" rtl="0" algn="just">
              <a:lnSpc>
                <a:spcPct val="100000"/>
              </a:lnSpc>
              <a:spcBef>
                <a:spcPts val="930"/>
              </a:spcBef>
              <a:spcAft>
                <a:spcPts val="0"/>
              </a:spcAft>
              <a:buClr>
                <a:srgbClr val="464B56"/>
              </a:buClr>
              <a:buSzPts val="2400"/>
              <a:buFont typeface="Noto Sans Symbols"/>
              <a:buChar char="▪"/>
            </a:pPr>
            <a:r>
              <a:rPr lang="en-US" sz="2000"/>
              <a:t>Understanding, addressing and responding to the diverse needs of all learners through </a:t>
            </a:r>
            <a:r>
              <a:rPr b="1" lang="en-US" sz="2000">
                <a:solidFill>
                  <a:srgbClr val="9C047F"/>
                </a:solidFill>
              </a:rPr>
              <a:t>personalized learning</a:t>
            </a:r>
            <a:endParaRPr/>
          </a:p>
          <a:p>
            <a:pPr indent="-609600" lvl="0" marL="609600" rtl="0" algn="just">
              <a:lnSpc>
                <a:spcPct val="100000"/>
              </a:lnSpc>
              <a:spcBef>
                <a:spcPts val="930"/>
              </a:spcBef>
              <a:spcAft>
                <a:spcPts val="0"/>
              </a:spcAft>
              <a:buClr>
                <a:srgbClr val="FF0000"/>
              </a:buClr>
              <a:buSzPts val="2400"/>
              <a:buFont typeface="Noto Sans Symbols"/>
              <a:buChar char="▪"/>
            </a:pPr>
            <a:r>
              <a:rPr b="1" lang="en-US" sz="2000">
                <a:solidFill>
                  <a:srgbClr val="FF0000"/>
                </a:solidFill>
              </a:rPr>
              <a:t>Understanding, identifying and removing barriers</a:t>
            </a:r>
            <a:r>
              <a:rPr lang="en-US" sz="2000">
                <a:solidFill>
                  <a:srgbClr val="FF0000"/>
                </a:solidFill>
              </a:rPr>
              <a:t> </a:t>
            </a:r>
            <a:r>
              <a:rPr lang="en-US" sz="2000"/>
              <a:t>of the education system</a:t>
            </a:r>
            <a:endParaRPr/>
          </a:p>
          <a:p>
            <a:pPr indent="-609600" lvl="0" marL="609600" rtl="0" algn="just">
              <a:lnSpc>
                <a:spcPct val="100000"/>
              </a:lnSpc>
              <a:spcBef>
                <a:spcPts val="930"/>
              </a:spcBef>
              <a:spcAft>
                <a:spcPts val="0"/>
              </a:spcAft>
              <a:buClr>
                <a:srgbClr val="464B56"/>
              </a:buClr>
              <a:buSzPts val="2400"/>
              <a:buFont typeface="Noto Sans Symbols"/>
              <a:buChar char="▪"/>
            </a:pPr>
            <a:r>
              <a:rPr lang="en-US" sz="2000"/>
              <a:t>Aiming at the </a:t>
            </a:r>
            <a:r>
              <a:rPr b="1" lang="en-US" sz="2000">
                <a:solidFill>
                  <a:srgbClr val="FF0000"/>
                </a:solidFill>
              </a:rPr>
              <a:t>presence (access and attendance), participation (quality learning) and achievement (quality outcomes)</a:t>
            </a:r>
            <a:endParaRPr b="1" sz="2000">
              <a:solidFill>
                <a:srgbClr val="FF0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3"/>
          <p:cNvSpPr/>
          <p:nvPr/>
        </p:nvSpPr>
        <p:spPr>
          <a:xfrm>
            <a:off x="323850" y="404813"/>
            <a:ext cx="8478838" cy="138239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33CC"/>
                </a:solidFill>
                <a:latin typeface="Calibri"/>
                <a:ea typeface="Calibri"/>
                <a:cs typeface="Calibri"/>
                <a:sym typeface="Calibri"/>
              </a:rPr>
              <a:t>Key interventions for </a:t>
            </a:r>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33CC"/>
                </a:solidFill>
                <a:latin typeface="Calibri"/>
                <a:ea typeface="Calibri"/>
                <a:cs typeface="Calibri"/>
                <a:sym typeface="Calibri"/>
              </a:rPr>
              <a:t>Inclusive Education as the core </a:t>
            </a:r>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33CC"/>
                </a:solidFill>
                <a:latin typeface="Calibri"/>
                <a:ea typeface="Calibri"/>
                <a:cs typeface="Calibri"/>
                <a:sym typeface="Calibri"/>
              </a:rPr>
              <a:t>of a refined EFA agenda</a:t>
            </a:r>
            <a:endParaRPr b="1" i="0" sz="2800" u="none" cap="none" strike="noStrike">
              <a:solidFill>
                <a:srgbClr val="FF33CC"/>
              </a:solidFill>
              <a:latin typeface="Calibri"/>
              <a:ea typeface="Calibri"/>
              <a:cs typeface="Calibri"/>
              <a:sym typeface="Calibri"/>
            </a:endParaRPr>
          </a:p>
        </p:txBody>
      </p:sp>
      <p:sp>
        <p:nvSpPr>
          <p:cNvPr id="576" name="Google Shape;576;p63"/>
          <p:cNvSpPr/>
          <p:nvPr/>
        </p:nvSpPr>
        <p:spPr>
          <a:xfrm>
            <a:off x="468313" y="2060575"/>
            <a:ext cx="8424862" cy="4105275"/>
          </a:xfrm>
          <a:prstGeom prst="rect">
            <a:avLst/>
          </a:prstGeom>
          <a:noFill/>
          <a:ln>
            <a:noFill/>
          </a:ln>
        </p:spPr>
        <p:txBody>
          <a:bodyPr anchorCtr="0" anchor="t" bIns="45675" lIns="91425" spcFirstLastPara="1" rIns="91425" wrap="square" tIns="45675">
            <a:noAutofit/>
          </a:bodyPr>
          <a:lstStyle/>
          <a:p>
            <a:pPr indent="-609600" lvl="0" marL="609600" marR="0" rtl="0" algn="l">
              <a:lnSpc>
                <a:spcPct val="100000"/>
              </a:lnSpc>
              <a:spcBef>
                <a:spcPts val="0"/>
              </a:spcBef>
              <a:spcAft>
                <a:spcPts val="0"/>
              </a:spcAft>
              <a:buClr>
                <a:schemeClr val="dk1"/>
              </a:buClr>
              <a:buSzPts val="2000"/>
              <a:buFont typeface="Noto Sans Symbols"/>
              <a:buNone/>
            </a:pPr>
            <a:r>
              <a:rPr b="1" i="0" lang="en-US" sz="2000" u="none" cap="none" strike="noStrike">
                <a:solidFill>
                  <a:schemeClr val="dk1"/>
                </a:solidFill>
                <a:latin typeface="Calibri"/>
                <a:ea typeface="Calibri"/>
                <a:cs typeface="Calibri"/>
                <a:sym typeface="Calibri"/>
              </a:rPr>
              <a:t>Across the education system:</a:t>
            </a:r>
            <a:endParaRPr/>
          </a:p>
          <a:p>
            <a:pPr indent="-609600" lvl="0" marL="609600" marR="0" rtl="0" algn="l">
              <a:lnSpc>
                <a:spcPct val="100000"/>
              </a:lnSpc>
              <a:spcBef>
                <a:spcPts val="720"/>
              </a:spcBef>
              <a:spcAft>
                <a:spcPts val="0"/>
              </a:spcAft>
              <a:buClr>
                <a:schemeClr val="dk1"/>
              </a:buClr>
              <a:buSzPts val="2000"/>
              <a:buFont typeface="Noto Sans Symbols"/>
              <a:buAutoNum type="arabicPeriod"/>
            </a:pPr>
            <a:r>
              <a:rPr b="0" i="0" lang="en-US" sz="2000" u="none" cap="none" strike="noStrike">
                <a:solidFill>
                  <a:schemeClr val="dk1"/>
                </a:solidFill>
                <a:latin typeface="Calibri"/>
                <a:ea typeface="Calibri"/>
                <a:cs typeface="Calibri"/>
                <a:sym typeface="Calibri"/>
              </a:rPr>
              <a:t>Guides </a:t>
            </a:r>
            <a:r>
              <a:rPr b="1" i="0" lang="en-US" sz="2400" u="none" cap="none" strike="noStrike">
                <a:solidFill>
                  <a:srgbClr val="FF0000"/>
                </a:solidFill>
                <a:latin typeface="Calibri"/>
                <a:ea typeface="Calibri"/>
                <a:cs typeface="Calibri"/>
                <a:sym typeface="Calibri"/>
              </a:rPr>
              <a:t>clear, common and participatory policy planning</a:t>
            </a:r>
            <a:r>
              <a:rPr b="0" i="0" lang="en-US" sz="2400" u="none" cap="none" strike="noStrike">
                <a:solidFill>
                  <a:srgbClr val="FF0000"/>
                </a:solidFill>
                <a:latin typeface="Calibri"/>
                <a:ea typeface="Calibri"/>
                <a:cs typeface="Calibri"/>
                <a:sym typeface="Calibri"/>
              </a:rPr>
              <a:t>,</a:t>
            </a:r>
            <a:r>
              <a:rPr b="0" i="0" lang="en-US" sz="2000" u="none" cap="none" strike="noStrike">
                <a:solidFill>
                  <a:schemeClr val="dk1"/>
                </a:solidFill>
                <a:latin typeface="Calibri"/>
                <a:ea typeface="Calibri"/>
                <a:cs typeface="Calibri"/>
                <a:sym typeface="Calibri"/>
              </a:rPr>
              <a:t> implementation and monitoring</a:t>
            </a:r>
            <a:endParaRPr/>
          </a:p>
          <a:p>
            <a:pPr indent="-609600" lvl="0" marL="609600" marR="0" rtl="0" algn="l">
              <a:lnSpc>
                <a:spcPct val="100000"/>
              </a:lnSpc>
              <a:spcBef>
                <a:spcPts val="720"/>
              </a:spcBef>
              <a:spcAft>
                <a:spcPts val="0"/>
              </a:spcAft>
              <a:buClr>
                <a:schemeClr val="dk1"/>
              </a:buClr>
              <a:buSzPts val="2000"/>
              <a:buFont typeface="Noto Sans Symbols"/>
              <a:buAutoNum type="arabicPeriod"/>
            </a:pPr>
            <a:r>
              <a:rPr b="0" i="0" lang="en-US" sz="2000" u="none" cap="none" strike="noStrike">
                <a:solidFill>
                  <a:schemeClr val="dk1"/>
                </a:solidFill>
                <a:latin typeface="Calibri"/>
                <a:ea typeface="Calibri"/>
                <a:cs typeface="Calibri"/>
                <a:sym typeface="Calibri"/>
              </a:rPr>
              <a:t>Visualizes the </a:t>
            </a:r>
            <a:r>
              <a:rPr b="1" i="0" lang="en-US" sz="2400" u="none" cap="none" strike="noStrike">
                <a:solidFill>
                  <a:srgbClr val="FF0000"/>
                </a:solidFill>
                <a:latin typeface="Calibri"/>
                <a:ea typeface="Calibri"/>
                <a:cs typeface="Calibri"/>
                <a:sym typeface="Calibri"/>
              </a:rPr>
              <a:t>interfaces and synergies between social and educational inclusion </a:t>
            </a:r>
            <a:endParaRPr b="1" i="0" sz="2000" u="none" cap="none" strike="noStrike">
              <a:solidFill>
                <a:srgbClr val="FF0000"/>
              </a:solidFill>
              <a:latin typeface="Calibri"/>
              <a:ea typeface="Calibri"/>
              <a:cs typeface="Calibri"/>
              <a:sym typeface="Calibri"/>
            </a:endParaRPr>
          </a:p>
          <a:p>
            <a:pPr indent="-609600" lvl="0" marL="609600" marR="0" rtl="0" algn="l">
              <a:lnSpc>
                <a:spcPct val="100000"/>
              </a:lnSpc>
              <a:spcBef>
                <a:spcPts val="720"/>
              </a:spcBef>
              <a:spcAft>
                <a:spcPts val="0"/>
              </a:spcAft>
              <a:buClr>
                <a:schemeClr val="dk1"/>
              </a:buClr>
              <a:buSzPts val="2000"/>
              <a:buFont typeface="Noto Sans Symbols"/>
              <a:buAutoNum type="arabicPeriod"/>
            </a:pPr>
            <a:r>
              <a:rPr b="0" i="0" lang="en-US" sz="2000" u="none" cap="none" strike="noStrike">
                <a:solidFill>
                  <a:schemeClr val="dk1"/>
                </a:solidFill>
                <a:latin typeface="Calibri"/>
                <a:ea typeface="Calibri"/>
                <a:cs typeface="Calibri"/>
                <a:sym typeface="Calibri"/>
              </a:rPr>
              <a:t>Orientates the</a:t>
            </a:r>
            <a:r>
              <a:rPr b="0" i="0" lang="en-US" sz="2400" u="none" cap="none" strike="noStrike">
                <a:solidFill>
                  <a:srgbClr val="FF0000"/>
                </a:solidFill>
                <a:latin typeface="Calibri"/>
                <a:ea typeface="Calibri"/>
                <a:cs typeface="Calibri"/>
                <a:sym typeface="Calibri"/>
              </a:rPr>
              <a:t> </a:t>
            </a:r>
            <a:r>
              <a:rPr b="1" i="0" lang="en-US" sz="2400" u="none" cap="none" strike="noStrike">
                <a:solidFill>
                  <a:srgbClr val="FF0000"/>
                </a:solidFill>
                <a:latin typeface="Calibri"/>
                <a:ea typeface="Calibri"/>
                <a:cs typeface="Calibri"/>
                <a:sym typeface="Calibri"/>
              </a:rPr>
              <a:t>design and implementation of inclusive curricula and schools</a:t>
            </a:r>
            <a:r>
              <a:rPr b="0" i="0" lang="en-US" sz="2000" u="none" cap="none" strike="noStrike">
                <a:solidFill>
                  <a:schemeClr val="dk1"/>
                </a:solidFill>
                <a:latin typeface="Calibri"/>
                <a:ea typeface="Calibri"/>
                <a:cs typeface="Calibri"/>
                <a:sym typeface="Calibri"/>
              </a:rPr>
              <a:t> to address all learners’ needs</a:t>
            </a:r>
            <a:endParaRPr/>
          </a:p>
          <a:p>
            <a:pPr indent="-609600" lvl="0" marL="609600" marR="0" rtl="0" algn="l">
              <a:lnSpc>
                <a:spcPct val="100000"/>
              </a:lnSpc>
              <a:spcBef>
                <a:spcPts val="720"/>
              </a:spcBef>
              <a:spcAft>
                <a:spcPts val="0"/>
              </a:spcAft>
              <a:buClr>
                <a:schemeClr val="dk1"/>
              </a:buClr>
              <a:buSzPts val="2000"/>
              <a:buFont typeface="Noto Sans Symbols"/>
              <a:buAutoNum type="arabicPeriod"/>
            </a:pPr>
            <a:r>
              <a:rPr b="0" i="0" lang="en-US" sz="2000" u="none" cap="none" strike="noStrike">
                <a:solidFill>
                  <a:schemeClr val="dk1"/>
                </a:solidFill>
                <a:latin typeface="Calibri"/>
                <a:ea typeface="Calibri"/>
                <a:cs typeface="Calibri"/>
                <a:sym typeface="Calibri"/>
              </a:rPr>
              <a:t>Re-conceptualizes the role, profile and competencies of an </a:t>
            </a:r>
            <a:r>
              <a:rPr b="1" i="0" lang="en-US" sz="2400" u="none" cap="none" strike="noStrike">
                <a:solidFill>
                  <a:srgbClr val="FF0000"/>
                </a:solidFill>
                <a:latin typeface="Calibri"/>
                <a:ea typeface="Calibri"/>
                <a:cs typeface="Calibri"/>
                <a:sym typeface="Calibri"/>
              </a:rPr>
              <a:t>inclusive teacher </a:t>
            </a:r>
            <a:r>
              <a:rPr b="1" i="0" lang="en-US" sz="2000" u="none" cap="none" strike="noStrike">
                <a:solidFill>
                  <a:schemeClr val="dk1"/>
                </a:solidFill>
                <a:latin typeface="Calibri"/>
                <a:ea typeface="Calibri"/>
                <a:cs typeface="Calibri"/>
                <a:sym typeface="Calibri"/>
              </a:rPr>
              <a:t>i.e. </a:t>
            </a:r>
            <a:r>
              <a:rPr b="0" i="0" lang="en-US" sz="2000" u="none" cap="none" strike="noStrike">
                <a:solidFill>
                  <a:schemeClr val="dk1"/>
                </a:solidFill>
                <a:latin typeface="Calibri"/>
                <a:ea typeface="Calibri"/>
                <a:cs typeface="Calibri"/>
                <a:sym typeface="Calibri"/>
              </a:rPr>
              <a:t>promotes the </a:t>
            </a:r>
            <a:r>
              <a:rPr b="1" i="0" lang="en-US" sz="2400" u="none" cap="none" strike="noStrike">
                <a:solidFill>
                  <a:srgbClr val="FF0000"/>
                </a:solidFill>
                <a:latin typeface="Calibri"/>
                <a:ea typeface="Calibri"/>
                <a:cs typeface="Calibri"/>
                <a:sym typeface="Calibri"/>
              </a:rPr>
              <a:t>diversification of teaching practices</a:t>
            </a:r>
            <a:r>
              <a:rPr b="0" i="0" lang="en-US" sz="2400" u="none" cap="none" strike="noStrike">
                <a:solidFill>
                  <a:srgbClr val="FF0000"/>
                </a:solidFill>
                <a:latin typeface="Calibri"/>
                <a:ea typeface="Calibri"/>
                <a:cs typeface="Calibri"/>
                <a:sym typeface="Calibri"/>
              </a:rPr>
              <a:t> </a:t>
            </a:r>
            <a:r>
              <a:rPr b="0" i="0" lang="en-US" sz="2000" u="none" cap="none" strike="noStrike">
                <a:solidFill>
                  <a:schemeClr val="dk1"/>
                </a:solidFill>
                <a:latin typeface="Calibri"/>
                <a:ea typeface="Calibri"/>
                <a:cs typeface="Calibri"/>
                <a:sym typeface="Calibri"/>
              </a:rPr>
              <a:t>for engaging the students effectively in the learning process.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4"/>
          <p:cNvSpPr/>
          <p:nvPr/>
        </p:nvSpPr>
        <p:spPr>
          <a:xfrm>
            <a:off x="379828" y="1698674"/>
            <a:ext cx="8496886" cy="4154941"/>
          </a:xfrm>
          <a:prstGeom prst="rect">
            <a:avLst/>
          </a:prstGeom>
          <a:noFill/>
          <a:ln>
            <a:noFill/>
          </a:ln>
        </p:spPr>
        <p:txBody>
          <a:bodyPr anchorCtr="0" anchor="t" bIns="45675" lIns="91425" spcFirstLastPara="1" rIns="91425" wrap="square" tIns="45675">
            <a:spAutoFit/>
          </a:bodyPr>
          <a:lstStyle/>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rgbClr val="002060"/>
                </a:solidFill>
                <a:latin typeface="Calibri"/>
                <a:ea typeface="Calibri"/>
                <a:cs typeface="Calibri"/>
                <a:sym typeface="Calibri"/>
              </a:rPr>
              <a:t>Three most dominant paradigms:</a:t>
            </a:r>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rgbClr val="002060"/>
                </a:solidFill>
                <a:latin typeface="Calibri"/>
                <a:ea typeface="Calibri"/>
                <a:cs typeface="Calibri"/>
                <a:sym typeface="Calibri"/>
              </a:rPr>
              <a:t>(a) </a:t>
            </a:r>
            <a:r>
              <a:rPr b="1" i="1" lang="en-US" sz="3200" u="none" cap="none" strike="noStrike">
                <a:solidFill>
                  <a:srgbClr val="002060"/>
                </a:solidFill>
                <a:latin typeface="Calibri"/>
                <a:ea typeface="Calibri"/>
                <a:cs typeface="Calibri"/>
                <a:sym typeface="Calibri"/>
              </a:rPr>
              <a:t>the psycho-medical paradigm, </a:t>
            </a:r>
            <a:r>
              <a:rPr b="0" i="1" lang="en-US" sz="2400" u="none" cap="none" strike="noStrike">
                <a:solidFill>
                  <a:srgbClr val="002060"/>
                </a:solidFill>
                <a:latin typeface="Calibri"/>
                <a:ea typeface="Calibri"/>
                <a:cs typeface="Calibri"/>
                <a:sym typeface="Calibri"/>
              </a:rPr>
              <a:t>which focuses on the assumption that deficits are located within individual students,</a:t>
            </a:r>
            <a:endParaRPr b="0" i="1" sz="32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rgbClr val="002060"/>
                </a:solidFill>
                <a:latin typeface="Calibri"/>
                <a:ea typeface="Calibri"/>
                <a:cs typeface="Calibri"/>
                <a:sym typeface="Calibri"/>
              </a:rPr>
              <a:t>(b) </a:t>
            </a:r>
            <a:r>
              <a:rPr b="1" i="1" lang="en-US" sz="3200" u="none" cap="none" strike="noStrike">
                <a:solidFill>
                  <a:srgbClr val="002060"/>
                </a:solidFill>
                <a:latin typeface="Calibri"/>
                <a:ea typeface="Calibri"/>
                <a:cs typeface="Calibri"/>
                <a:sym typeface="Calibri"/>
              </a:rPr>
              <a:t>the socio-political paradigm</a:t>
            </a:r>
            <a:r>
              <a:rPr b="0" i="1" lang="en-US" sz="3200" u="none" cap="none" strike="noStrike">
                <a:solidFill>
                  <a:srgbClr val="002060"/>
                </a:solidFill>
                <a:latin typeface="Calibri"/>
                <a:ea typeface="Calibri"/>
                <a:cs typeface="Calibri"/>
                <a:sym typeface="Calibri"/>
              </a:rPr>
              <a:t>, </a:t>
            </a:r>
            <a:r>
              <a:rPr b="0" i="1" lang="en-US" sz="2800" u="none" cap="none" strike="noStrike">
                <a:solidFill>
                  <a:srgbClr val="002060"/>
                </a:solidFill>
                <a:latin typeface="Calibri"/>
                <a:ea typeface="Calibri"/>
                <a:cs typeface="Calibri"/>
                <a:sym typeface="Calibri"/>
              </a:rPr>
              <a:t>which focuses on structural inequalities at the macro-social level being reproduced at the institutional level, and</a:t>
            </a:r>
            <a:endParaRPr b="0" i="1" sz="3200" u="none" cap="none" strike="noStrike">
              <a:solidFill>
                <a:srgbClr val="00206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rgbClr val="002060"/>
                </a:solidFill>
                <a:latin typeface="Calibri"/>
                <a:ea typeface="Calibri"/>
                <a:cs typeface="Calibri"/>
                <a:sym typeface="Calibri"/>
              </a:rPr>
              <a:t>(c) </a:t>
            </a:r>
            <a:r>
              <a:rPr b="1" i="1" lang="en-US" sz="3200" u="none" cap="none" strike="noStrike">
                <a:solidFill>
                  <a:srgbClr val="002060"/>
                </a:solidFill>
                <a:latin typeface="Calibri"/>
                <a:ea typeface="Calibri"/>
                <a:cs typeface="Calibri"/>
                <a:sym typeface="Calibri"/>
              </a:rPr>
              <a:t>the organisational paradigm, </a:t>
            </a:r>
            <a:r>
              <a:rPr b="0" i="1" lang="en-US" sz="2800" u="none" cap="none" strike="noStrike">
                <a:solidFill>
                  <a:srgbClr val="002060"/>
                </a:solidFill>
                <a:latin typeface="Calibri"/>
                <a:ea typeface="Calibri"/>
                <a:cs typeface="Calibri"/>
                <a:sym typeface="Calibri"/>
              </a:rPr>
              <a:t>in which special education is seen as the consequence of inadequacies in mainstream schools.</a:t>
            </a:r>
            <a:endParaRPr b="0" i="0" sz="3200" u="none" cap="none" strike="noStrike">
              <a:solidFill>
                <a:srgbClr val="002060"/>
              </a:solidFill>
              <a:latin typeface="Calibri"/>
              <a:ea typeface="Calibri"/>
              <a:cs typeface="Calibri"/>
              <a:sym typeface="Calibri"/>
            </a:endParaRPr>
          </a:p>
        </p:txBody>
      </p:sp>
      <p:sp>
        <p:nvSpPr>
          <p:cNvPr id="582" name="Google Shape;582;p64"/>
          <p:cNvSpPr/>
          <p:nvPr/>
        </p:nvSpPr>
        <p:spPr>
          <a:xfrm>
            <a:off x="0" y="0"/>
            <a:ext cx="9144000" cy="156718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Arial"/>
                <a:ea typeface="Arial"/>
                <a:cs typeface="Arial"/>
                <a:sym typeface="Arial"/>
              </a:rPr>
              <a:t>PARADIGMS OF INCLUSIVE EDUCATION</a:t>
            </a:r>
            <a:endParaRPr/>
          </a:p>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70C0"/>
                </a:solidFill>
                <a:latin typeface="Arial"/>
                <a:ea typeface="Arial"/>
                <a:cs typeface="Arial"/>
                <a:sym typeface="Arial"/>
              </a:rPr>
              <a:t>relationships between individuals with disabilities and their environments</a:t>
            </a:r>
            <a:r>
              <a:rPr b="0" i="0" lang="en-US" sz="3200" u="none" cap="none" strike="noStrike">
                <a:solidFill>
                  <a:srgbClr val="0070C0"/>
                </a:solidFill>
                <a:latin typeface="Calibri"/>
                <a:ea typeface="Calibri"/>
                <a:cs typeface="Calibri"/>
                <a:sym typeface="Calibri"/>
              </a:rPr>
              <a:t>.</a:t>
            </a:r>
            <a:endParaRPr b="0" i="0" sz="3200" u="none" cap="none" strike="noStrike">
              <a:solidFill>
                <a:srgbClr val="0070C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0" st="0"/>
                                            </p:txEl>
                                          </p:spTgt>
                                        </p:tgtEl>
                                        <p:attrNameLst>
                                          <p:attrName>style.visibility</p:attrName>
                                        </p:attrNameLst>
                                      </p:cBhvr>
                                      <p:to>
                                        <p:strVal val="visible"/>
                                      </p:to>
                                    </p:set>
                                    <p:animEffect filter="fade" transition="in">
                                      <p:cBhvr>
                                        <p:cTn dur="2000"/>
                                        <p:tgtEl>
                                          <p:spTgt spid="5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1" st="1"/>
                                            </p:txEl>
                                          </p:spTgt>
                                        </p:tgtEl>
                                        <p:attrNameLst>
                                          <p:attrName>style.visibility</p:attrName>
                                        </p:attrNameLst>
                                      </p:cBhvr>
                                      <p:to>
                                        <p:strVal val="visible"/>
                                      </p:to>
                                    </p:set>
                                    <p:animEffect filter="fade" transition="in">
                                      <p:cBhvr>
                                        <p:cTn dur="2000"/>
                                        <p:tgtEl>
                                          <p:spTgt spid="5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2" st="2"/>
                                            </p:txEl>
                                          </p:spTgt>
                                        </p:tgtEl>
                                        <p:attrNameLst>
                                          <p:attrName>style.visibility</p:attrName>
                                        </p:attrNameLst>
                                      </p:cBhvr>
                                      <p:to>
                                        <p:strVal val="visible"/>
                                      </p:to>
                                    </p:set>
                                    <p:animEffect filter="fade" transition="in">
                                      <p:cBhvr>
                                        <p:cTn dur="2000"/>
                                        <p:tgtEl>
                                          <p:spTgt spid="5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xEl>
                                              <p:pRg end="3" st="3"/>
                                            </p:txEl>
                                          </p:spTgt>
                                        </p:tgtEl>
                                        <p:attrNameLst>
                                          <p:attrName>style.visibility</p:attrName>
                                        </p:attrNameLst>
                                      </p:cBhvr>
                                      <p:to>
                                        <p:strVal val="visible"/>
                                      </p:to>
                                    </p:set>
                                    <p:animEffect filter="fade" transition="in">
                                      <p:cBhvr>
                                        <p:cTn dur="2000"/>
                                        <p:tgtEl>
                                          <p:spTgt spid="58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5"/>
          <p:cNvSpPr/>
          <p:nvPr/>
        </p:nvSpPr>
        <p:spPr>
          <a:xfrm>
            <a:off x="1" y="0"/>
            <a:ext cx="8763000" cy="58229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70C0"/>
                </a:solidFill>
                <a:latin typeface="Calibri"/>
                <a:ea typeface="Calibri"/>
                <a:cs typeface="Calibri"/>
                <a:sym typeface="Calibri"/>
              </a:rPr>
              <a:t>Definitions, Categorisation and Terminology</a:t>
            </a:r>
            <a:endParaRPr b="0" i="0" sz="3200" u="none" cap="none" strike="noStrike">
              <a:solidFill>
                <a:srgbClr val="0070C0"/>
              </a:solidFill>
              <a:latin typeface="Calibri"/>
              <a:ea typeface="Calibri"/>
              <a:cs typeface="Calibri"/>
              <a:sym typeface="Calibri"/>
            </a:endParaRPr>
          </a:p>
        </p:txBody>
      </p:sp>
      <p:sp>
        <p:nvSpPr>
          <p:cNvPr id="588" name="Google Shape;588;p65"/>
          <p:cNvSpPr/>
          <p:nvPr/>
        </p:nvSpPr>
        <p:spPr>
          <a:xfrm>
            <a:off x="0" y="948690"/>
            <a:ext cx="9144000" cy="446024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Disabilities are perceived as a function of the interaction between individual and their physical, social and psychological environments. </a:t>
            </a:r>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rgbClr val="FF0000"/>
                </a:solidFill>
                <a:latin typeface="Calibri"/>
                <a:ea typeface="Calibri"/>
                <a:cs typeface="Calibri"/>
                <a:sym typeface="Calibri"/>
              </a:rPr>
              <a:t>Category A: </a:t>
            </a:r>
            <a:r>
              <a:rPr b="1" i="1" lang="en-US" sz="3200" u="none" cap="none" strike="noStrike">
                <a:solidFill>
                  <a:srgbClr val="00B050"/>
                </a:solidFill>
                <a:latin typeface="Calibri"/>
                <a:ea typeface="Calibri"/>
                <a:cs typeface="Calibri"/>
                <a:sym typeface="Calibri"/>
              </a:rPr>
              <a:t>Disabilities: </a:t>
            </a:r>
            <a:r>
              <a:rPr b="0" i="1" lang="en-US" sz="3200" u="none" cap="none" strike="noStrike">
                <a:solidFill>
                  <a:schemeClr val="dk1"/>
                </a:solidFill>
                <a:latin typeface="Calibri"/>
                <a:ea typeface="Calibri"/>
                <a:cs typeface="Calibri"/>
                <a:sym typeface="Calibri"/>
              </a:rPr>
              <a:t>Students with disabilities or impairments viewed in medical terms as organic disorders attributable to organic pathologies; their educational need is considered to arise primarily from problems attributable to these disabilities.</a:t>
            </a:r>
            <a:endParaRPr b="0" i="1" sz="2800" u="none" cap="none" strike="noStrike">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6"/>
          <p:cNvSpPr/>
          <p:nvPr/>
        </p:nvSpPr>
        <p:spPr>
          <a:xfrm>
            <a:off x="685800" y="0"/>
            <a:ext cx="8077200" cy="5999480"/>
          </a:xfrm>
          <a:prstGeom prst="rect">
            <a:avLst/>
          </a:prstGeom>
          <a:noFill/>
          <a:ln>
            <a:noFill/>
          </a:ln>
        </p:spPr>
        <p:txBody>
          <a:bodyPr anchorCtr="0" anchor="t" bIns="45675" lIns="91425" spcFirstLastPara="1" rIns="91425" wrap="square" tIns="45675">
            <a:spAutoFit/>
          </a:bodyPr>
          <a:lstStyle/>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rgbClr val="C00000"/>
                </a:solidFill>
                <a:latin typeface="Calibri"/>
                <a:ea typeface="Calibri"/>
                <a:cs typeface="Calibri"/>
                <a:sym typeface="Calibri"/>
              </a:rPr>
              <a:t>Category B: </a:t>
            </a:r>
            <a:r>
              <a:rPr b="1" i="1" lang="en-US" sz="3200" u="none" cap="none" strike="noStrike">
                <a:solidFill>
                  <a:srgbClr val="00B050"/>
                </a:solidFill>
                <a:latin typeface="Calibri"/>
                <a:ea typeface="Calibri"/>
                <a:cs typeface="Calibri"/>
                <a:sym typeface="Calibri"/>
              </a:rPr>
              <a:t>Difficulties: </a:t>
            </a:r>
            <a:r>
              <a:rPr b="0" i="1" lang="en-US" sz="3200" u="none" cap="none" strike="noStrike">
                <a:solidFill>
                  <a:schemeClr val="dk1"/>
                </a:solidFill>
                <a:latin typeface="Calibri"/>
                <a:ea typeface="Calibri"/>
                <a:cs typeface="Calibri"/>
                <a:sym typeface="Calibri"/>
              </a:rPr>
              <a:t>students with behavioural or emotional disorders, or specific difficulties in learning, arising primarily from problems in the interaction between the student and the educational context.</a:t>
            </a:r>
            <a:endParaRPr/>
          </a:p>
          <a:p>
            <a:pPr indent="0" lvl="0" marL="0" marR="0" rtl="0" algn="just">
              <a:lnSpc>
                <a:spcPct val="100000"/>
              </a:lnSpc>
              <a:spcBef>
                <a:spcPts val="0"/>
              </a:spcBef>
              <a:spcAft>
                <a:spcPts val="0"/>
              </a:spcAft>
              <a:buClr>
                <a:srgbClr val="000000"/>
              </a:buClr>
              <a:buSzPts val="3200"/>
              <a:buFont typeface="Arial"/>
              <a:buNone/>
            </a:pPr>
            <a:r>
              <a:t/>
            </a:r>
            <a:endParaRPr b="0" i="1" sz="3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3200"/>
              <a:buFont typeface="Arial"/>
              <a:buNone/>
            </a:pPr>
            <a:r>
              <a:rPr b="0" i="1" lang="en-US" sz="3200" u="none" cap="none" strike="noStrike">
                <a:solidFill>
                  <a:srgbClr val="C00000"/>
                </a:solidFill>
                <a:latin typeface="Calibri"/>
                <a:ea typeface="Calibri"/>
                <a:cs typeface="Calibri"/>
                <a:sym typeface="Calibri"/>
              </a:rPr>
              <a:t>Category C: </a:t>
            </a:r>
            <a:r>
              <a:rPr b="1" i="1" lang="en-US" sz="3200" u="none" cap="none" strike="noStrike">
                <a:solidFill>
                  <a:srgbClr val="00B050"/>
                </a:solidFill>
                <a:latin typeface="Calibri"/>
                <a:ea typeface="Calibri"/>
                <a:cs typeface="Calibri"/>
                <a:sym typeface="Calibri"/>
              </a:rPr>
              <a:t>Disadvantages: </a:t>
            </a:r>
            <a:r>
              <a:rPr b="0" i="1" lang="en-US" sz="3200" u="none" cap="none" strike="noStrike">
                <a:solidFill>
                  <a:schemeClr val="dk1"/>
                </a:solidFill>
                <a:latin typeface="Calibri"/>
                <a:ea typeface="Calibri"/>
                <a:cs typeface="Calibri"/>
                <a:sym typeface="Calibri"/>
              </a:rPr>
              <a:t>students with disadvantages arising primarily from socio-economic, cultural, and/or linguistic factors, and whose educational need is to compensate for the disadvantages attributable to these factors.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67"/>
          <p:cNvSpPr/>
          <p:nvPr/>
        </p:nvSpPr>
        <p:spPr>
          <a:xfrm>
            <a:off x="0" y="0"/>
            <a:ext cx="9144000" cy="698436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rgbClr val="FF0000"/>
                </a:solidFill>
                <a:latin typeface="Calibri"/>
                <a:ea typeface="Calibri"/>
                <a:cs typeface="Calibri"/>
                <a:sym typeface="Calibri"/>
              </a:rPr>
              <a:t>Gender Imbalance in </a:t>
            </a:r>
            <a:endParaRPr/>
          </a:p>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rgbClr val="FF0000"/>
                </a:solidFill>
                <a:latin typeface="Calibri"/>
                <a:ea typeface="Calibri"/>
                <a:cs typeface="Calibri"/>
                <a:sym typeface="Calibri"/>
              </a:rPr>
              <a:t>Inclusive Education</a:t>
            </a:r>
            <a:r>
              <a:rPr b="0" i="1" lang="en-US" sz="2400" u="none" cap="none" strike="noStrike">
                <a:solidFill>
                  <a:schemeClr val="dk1"/>
                </a:solidFill>
                <a:latin typeface="Calibri"/>
                <a:ea typeface="Calibri"/>
                <a:cs typeface="Calibri"/>
                <a:sym typeface="Calibri"/>
              </a:rPr>
              <a:t>		</a:t>
            </a:r>
            <a:endParaRPr/>
          </a:p>
          <a:p>
            <a:pPr indent="0" lvl="0" marL="0" marR="0" rtl="0" algn="ctr">
              <a:lnSpc>
                <a:spcPct val="100000"/>
              </a:lnSpc>
              <a:spcBef>
                <a:spcPts val="0"/>
              </a:spcBef>
              <a:spcAft>
                <a:spcPts val="0"/>
              </a:spcAft>
              <a:buClr>
                <a:srgbClr val="000000"/>
              </a:buClr>
              <a:buSzPts val="2400"/>
              <a:buFont typeface="Arial"/>
              <a:buNone/>
            </a:pPr>
            <a:r>
              <a:t/>
            </a:r>
            <a:endParaRPr b="0" i="1"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There is clear international evidence of a gender imbalance in the incidence of disabilities, special education enrolments and academic achievement. </a:t>
            </a:r>
            <a:endParaRPr/>
          </a:p>
          <a:p>
            <a:pPr indent="0" lvl="0" marL="0" marR="0" rtl="0" algn="ctr">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range of reasons  for GI</a:t>
            </a:r>
            <a:endParaRPr/>
          </a:p>
          <a:p>
            <a:pPr indent="-457200" lvl="0" marL="4572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a biological factors</a:t>
            </a:r>
            <a:endParaRPr/>
          </a:p>
          <a:p>
            <a:pPr indent="-457200" lvl="0" marL="4572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b unacceptable behaviour patterns</a:t>
            </a:r>
            <a:endParaRPr/>
          </a:p>
          <a:p>
            <a:pPr indent="-457200" lvl="0" marL="4572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c peer influences</a:t>
            </a:r>
            <a:endParaRPr/>
          </a:p>
          <a:p>
            <a:pPr indent="-457200" lvl="0" marL="4572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d learning strategies</a:t>
            </a:r>
            <a:endParaRPr/>
          </a:p>
          <a:p>
            <a:pPr indent="-457200" lvl="0" marL="4572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e under-identification of girls</a:t>
            </a:r>
            <a:endParaRPr/>
          </a:p>
          <a:p>
            <a:pPr indent="-457200" lvl="0" marL="4572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f school factors</a:t>
            </a:r>
            <a:endParaRPr/>
          </a:p>
          <a:p>
            <a:pPr indent="-457200" lvl="0" marL="4572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g ethnicity</a:t>
            </a:r>
            <a:endParaRPr/>
          </a:p>
          <a:p>
            <a:pPr indent="-457200" lvl="0" marL="457200" marR="0" rtl="0" algn="just">
              <a:lnSpc>
                <a:spcPct val="10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		h students’ age</a:t>
            </a:r>
            <a:endParaRPr b="0" i="0" sz="2800" u="none" cap="none" strike="noStrike">
              <a:solidFill>
                <a:schemeClr val="dk1"/>
              </a:solidFill>
              <a:latin typeface="Calibri"/>
              <a:ea typeface="Calibri"/>
              <a:cs typeface="Calibri"/>
              <a:sym typeface="Calibri"/>
            </a:endParaRPr>
          </a:p>
          <a:p>
            <a:pPr indent="-304800" lvl="0" marL="457200" marR="0" rtl="0" algn="just">
              <a:lnSpc>
                <a:spcPct val="100000"/>
              </a:lnSpc>
              <a:spcBef>
                <a:spcPts val="0"/>
              </a:spcBef>
              <a:spcAft>
                <a:spcPts val="0"/>
              </a:spcAft>
              <a:buClr>
                <a:schemeClr val="dk1"/>
              </a:buClr>
              <a:buSzPts val="2400"/>
              <a:buFont typeface="Century Schoolbook"/>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68"/>
          <p:cNvSpPr/>
          <p:nvPr/>
        </p:nvSpPr>
        <p:spPr>
          <a:xfrm>
            <a:off x="304800" y="1"/>
            <a:ext cx="8839200" cy="6432488"/>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Calibri"/>
                <a:ea typeface="Calibri"/>
                <a:cs typeface="Calibri"/>
                <a:sym typeface="Calibri"/>
              </a:rPr>
              <a:t>Inclusive Education</a:t>
            </a:r>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00B05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00B05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1" i="0" sz="2800" u="none" cap="none" strike="noStrike">
              <a:solidFill>
                <a:srgbClr val="00B05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800"/>
              <a:buFont typeface="Arial"/>
              <a:buNone/>
            </a:pPr>
            <a:r>
              <a:rPr b="0" i="1" lang="en-US" sz="2800" u="none" cap="none" strike="noStrike">
                <a:solidFill>
                  <a:srgbClr val="002060"/>
                </a:solidFill>
                <a:latin typeface="Calibri"/>
                <a:ea typeface="Calibri"/>
                <a:cs typeface="Calibri"/>
                <a:sym typeface="Calibri"/>
              </a:rPr>
              <a:t>Inclusive education goes far beyond the physical placement of SWSEN in general classrooms, but requires nothing less than transforming regular education by promoting positive school/classroom cultures and structures, together with evidence-based practices.</a:t>
            </a:r>
            <a:endParaRPr b="0" i="0" sz="2800" u="none" cap="none" strike="noStrike">
              <a:solidFill>
                <a:srgbClr val="002060"/>
              </a:solidFill>
              <a:latin typeface="Calibri"/>
              <a:ea typeface="Calibri"/>
              <a:cs typeface="Calibri"/>
              <a:sym typeface="Calibri"/>
            </a:endParaRPr>
          </a:p>
          <a:p>
            <a:pPr indent="-514350" lvl="0" marL="514350" marR="0" rtl="0" algn="l">
              <a:lnSpc>
                <a:spcPct val="150000"/>
              </a:lnSpc>
              <a:spcBef>
                <a:spcPts val="0"/>
              </a:spcBef>
              <a:spcAft>
                <a:spcPts val="0"/>
              </a:spcAft>
              <a:buClr>
                <a:srgbClr val="000000"/>
              </a:buClr>
              <a:buSzPts val="2800"/>
              <a:buFont typeface="Arial"/>
              <a:buNone/>
            </a:pPr>
            <a:r>
              <a:rPr b="0" i="1" lang="en-US" sz="2800" u="none" cap="none" strike="noStrike">
                <a:solidFill>
                  <a:srgbClr val="002060"/>
                </a:solidFill>
                <a:latin typeface="Calibri"/>
                <a:ea typeface="Calibri"/>
                <a:cs typeface="Calibri"/>
                <a:sym typeface="Calibri"/>
              </a:rPr>
              <a:t>.</a:t>
            </a:r>
            <a:endParaRPr/>
          </a:p>
          <a:p>
            <a:pPr indent="-514350" lvl="0" marL="514350" marR="0" rtl="0" algn="l">
              <a:lnSpc>
                <a:spcPct val="100000"/>
              </a:lnSpc>
              <a:spcBef>
                <a:spcPts val="0"/>
              </a:spcBef>
              <a:spcAft>
                <a:spcPts val="0"/>
              </a:spcAft>
              <a:buClr>
                <a:srgbClr val="000000"/>
              </a:buClr>
              <a:buSzPts val="2800"/>
              <a:buFont typeface="Arial"/>
              <a:buNone/>
            </a:pPr>
            <a:r>
              <a:t/>
            </a:r>
            <a:endParaRPr b="0" i="1" sz="2800" u="none" cap="none" strike="noStrik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9"/>
          <p:cNvSpPr/>
          <p:nvPr/>
        </p:nvSpPr>
        <p:spPr>
          <a:xfrm>
            <a:off x="304800" y="1371600"/>
            <a:ext cx="8458200" cy="3536950"/>
          </a:xfrm>
          <a:prstGeom prst="rect">
            <a:avLst/>
          </a:prstGeom>
          <a:noFill/>
          <a:ln>
            <a:noFill/>
          </a:ln>
        </p:spPr>
        <p:txBody>
          <a:bodyPr anchorCtr="0" anchor="t" bIns="45675" lIns="91425" spcFirstLastPara="1" rIns="91425" wrap="square" tIns="45675">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C00000"/>
                </a:solidFill>
                <a:latin typeface="Calibri"/>
                <a:ea typeface="Calibri"/>
                <a:cs typeface="Calibri"/>
                <a:sym typeface="Calibri"/>
              </a:rPr>
              <a:t>In almost every country, </a:t>
            </a:r>
            <a:endParaRPr b="0" i="0" sz="28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C00000"/>
                </a:solidFill>
                <a:latin typeface="Calibri"/>
                <a:ea typeface="Calibri"/>
                <a:cs typeface="Calibri"/>
                <a:sym typeface="Calibri"/>
              </a:rPr>
              <a:t>inclusive education has emerged as one of the most the dominant issues in the education of SWSEN. </a:t>
            </a:r>
            <a:endParaRPr b="0" i="0" sz="28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t/>
            </a:r>
            <a:endParaRPr b="0" i="0" sz="2800" u="none" cap="none" strike="noStrike">
              <a:solidFill>
                <a:srgbClr val="C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C00000"/>
                </a:solidFill>
                <a:latin typeface="Calibri"/>
                <a:ea typeface="Calibri"/>
                <a:cs typeface="Calibri"/>
                <a:sym typeface="Calibri"/>
              </a:rPr>
              <a:t>In the past 40 years the field of special needs education has moved from a segregation paradigm through integration to a point where </a:t>
            </a:r>
            <a:r>
              <a:rPr b="0" i="0" lang="en-US" sz="2800" u="none" cap="none" strike="noStrike">
                <a:solidFill>
                  <a:srgbClr val="002060"/>
                </a:solidFill>
                <a:latin typeface="Calibri"/>
                <a:ea typeface="Calibri"/>
                <a:cs typeface="Calibri"/>
                <a:sym typeface="Calibri"/>
              </a:rPr>
              <a:t>INCLUSION IS CENTRAL TO CONTEMPORARY DISCOURSE</a:t>
            </a:r>
            <a:endParaRPr b="0" i="0" sz="2800" u="none" cap="none" strike="noStrike">
              <a:solidFill>
                <a:srgbClr val="00206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ph type="title"/>
          </p:nvPr>
        </p:nvSpPr>
        <p:spPr>
          <a:xfrm>
            <a:off x="1328079" y="0"/>
            <a:ext cx="6577928" cy="1560716"/>
          </a:xfrm>
          <a:prstGeom prst="rect">
            <a:avLst/>
          </a:prstGeom>
          <a:noFill/>
          <a:ln>
            <a:noFill/>
          </a:ln>
        </p:spPr>
        <p:txBody>
          <a:bodyPr anchorCtr="0" anchor="t" bIns="45675" lIns="91425" spcFirstLastPara="1" rIns="91425" wrap="square" tIns="45675">
            <a:noAutofit/>
          </a:bodyPr>
          <a:lstStyle/>
          <a:p>
            <a:pPr indent="0" lvl="0" marL="0" rtl="0" algn="l">
              <a:lnSpc>
                <a:spcPct val="99000"/>
              </a:lnSpc>
              <a:spcBef>
                <a:spcPts val="0"/>
              </a:spcBef>
              <a:spcAft>
                <a:spcPts val="0"/>
              </a:spcAft>
              <a:buClr>
                <a:srgbClr val="464B56"/>
              </a:buClr>
              <a:buSzPts val="4400"/>
              <a:buFont typeface="Arial Rounded"/>
              <a:buNone/>
            </a:pPr>
            <a:r>
              <a:rPr b="1" lang="en-US" sz="8000">
                <a:latin typeface="Arial Rounded"/>
                <a:ea typeface="Arial Rounded"/>
                <a:cs typeface="Arial Rounded"/>
                <a:sym typeface="Arial Rounded"/>
              </a:rPr>
              <a:t>Models of Disability</a:t>
            </a:r>
            <a:endParaRPr b="1" sz="8000">
              <a:latin typeface="Arial Rounded"/>
              <a:ea typeface="Arial Rounded"/>
              <a:cs typeface="Arial Rounded"/>
              <a:sym typeface="Arial Rounded"/>
            </a:endParaRPr>
          </a:p>
        </p:txBody>
      </p:sp>
      <p:pic>
        <p:nvPicPr>
          <p:cNvPr descr="stickman_twitter_linkedin.gif" id="144" name="Google Shape;144;p7"/>
          <p:cNvPicPr preferRelativeResize="0"/>
          <p:nvPr/>
        </p:nvPicPr>
        <p:blipFill rotWithShape="1">
          <a:blip r:embed="rId3">
            <a:alphaModFix/>
          </a:blip>
          <a:srcRect b="0" l="0" r="0" t="0"/>
          <a:stretch/>
        </p:blipFill>
        <p:spPr>
          <a:xfrm>
            <a:off x="0" y="2545373"/>
            <a:ext cx="9144000" cy="477774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70"/>
          <p:cNvSpPr/>
          <p:nvPr/>
        </p:nvSpPr>
        <p:spPr>
          <a:xfrm>
            <a:off x="457200" y="533400"/>
            <a:ext cx="8077200" cy="4521835"/>
          </a:xfrm>
          <a:prstGeom prst="rect">
            <a:avLst/>
          </a:prstGeom>
          <a:noFill/>
          <a:ln>
            <a:noFill/>
          </a:ln>
        </p:spPr>
        <p:txBody>
          <a:bodyPr anchorCtr="0" anchor="t" bIns="45675" lIns="91425" spcFirstLastPara="1" rIns="91425" wrap="square" tIns="45675">
            <a:spAutoFit/>
          </a:bodyPr>
          <a:lstStyle/>
          <a:p>
            <a:pPr indent="0" lvl="0" marL="0" marR="0" rtl="0" algn="just">
              <a:lnSpc>
                <a:spcPct val="100000"/>
              </a:lnSpc>
              <a:spcBef>
                <a:spcPts val="0"/>
              </a:spcBef>
              <a:spcAft>
                <a:spcPts val="0"/>
              </a:spcAft>
              <a:buClr>
                <a:srgbClr val="000000"/>
              </a:buClr>
              <a:buSzPts val="3600"/>
              <a:buFont typeface="Arial"/>
              <a:buNone/>
            </a:pPr>
            <a:r>
              <a:rPr b="0" i="0" lang="en-US" sz="3600" u="none" cap="none" strike="noStrike">
                <a:solidFill>
                  <a:srgbClr val="FF0000"/>
                </a:solidFill>
                <a:latin typeface="Calibri"/>
                <a:ea typeface="Calibri"/>
                <a:cs typeface="Calibri"/>
                <a:sym typeface="Calibri"/>
              </a:rPr>
              <a:t>Inclusive education is an ongoing process aimed at offering </a:t>
            </a:r>
            <a:r>
              <a:rPr b="0" i="0" lang="en-US" sz="3600" u="none" cap="none" strike="noStrike">
                <a:solidFill>
                  <a:srgbClr val="002060"/>
                </a:solidFill>
                <a:latin typeface="Calibri"/>
                <a:ea typeface="Calibri"/>
                <a:cs typeface="Calibri"/>
                <a:sym typeface="Calibri"/>
              </a:rPr>
              <a:t>quality</a:t>
            </a:r>
            <a:endParaRPr/>
          </a:p>
          <a:p>
            <a:pPr indent="0" lvl="0" marL="0" marR="0" rtl="0" algn="just">
              <a:lnSpc>
                <a:spcPct val="100000"/>
              </a:lnSpc>
              <a:spcBef>
                <a:spcPts val="0"/>
              </a:spcBef>
              <a:spcAft>
                <a:spcPts val="0"/>
              </a:spcAft>
              <a:buClr>
                <a:srgbClr val="000000"/>
              </a:buClr>
              <a:buSzPts val="3600"/>
              <a:buFont typeface="Arial"/>
              <a:buNone/>
            </a:pPr>
            <a:r>
              <a:rPr b="0" i="0" lang="en-US" sz="3600" u="none" cap="none" strike="noStrike">
                <a:solidFill>
                  <a:srgbClr val="002060"/>
                </a:solidFill>
                <a:latin typeface="Calibri"/>
                <a:ea typeface="Calibri"/>
                <a:cs typeface="Calibri"/>
                <a:sym typeface="Calibri"/>
              </a:rPr>
              <a:t>education for all </a:t>
            </a:r>
            <a:r>
              <a:rPr b="0" i="0" lang="en-US" sz="3600" u="none" cap="none" strike="noStrike">
                <a:solidFill>
                  <a:srgbClr val="FF0000"/>
                </a:solidFill>
                <a:latin typeface="Calibri"/>
                <a:ea typeface="Calibri"/>
                <a:cs typeface="Calibri"/>
                <a:sym typeface="Calibri"/>
              </a:rPr>
              <a:t>while </a:t>
            </a:r>
            <a:r>
              <a:rPr b="0" i="0" lang="en-US" sz="3600" u="none" cap="none" strike="noStrike">
                <a:solidFill>
                  <a:srgbClr val="002060"/>
                </a:solidFill>
                <a:latin typeface="Calibri"/>
                <a:ea typeface="Calibri"/>
                <a:cs typeface="Calibri"/>
                <a:sym typeface="Calibri"/>
              </a:rPr>
              <a:t>respecting diversity</a:t>
            </a:r>
            <a:r>
              <a:rPr b="0" i="0" lang="en-US" sz="3600" u="none" cap="none" strike="noStrike">
                <a:solidFill>
                  <a:srgbClr val="FF0000"/>
                </a:solidFill>
                <a:latin typeface="Calibri"/>
                <a:ea typeface="Calibri"/>
                <a:cs typeface="Calibri"/>
                <a:sym typeface="Calibri"/>
              </a:rPr>
              <a:t> and the different needs and </a:t>
            </a:r>
            <a:r>
              <a:rPr b="0" i="0" lang="en-US" sz="3600" u="none" cap="none" strike="noStrike">
                <a:solidFill>
                  <a:srgbClr val="002060"/>
                </a:solidFill>
                <a:latin typeface="Calibri"/>
                <a:ea typeface="Calibri"/>
                <a:cs typeface="Calibri"/>
                <a:sym typeface="Calibri"/>
              </a:rPr>
              <a:t>abilities,characteristics</a:t>
            </a:r>
            <a:r>
              <a:rPr b="0" i="0" lang="en-US" sz="3600" u="none" cap="none" strike="noStrike">
                <a:solidFill>
                  <a:srgbClr val="FF0000"/>
                </a:solidFill>
                <a:latin typeface="Calibri"/>
                <a:ea typeface="Calibri"/>
                <a:cs typeface="Calibri"/>
                <a:sym typeface="Calibri"/>
              </a:rPr>
              <a:t> and </a:t>
            </a:r>
            <a:r>
              <a:rPr b="0" i="0" lang="en-US" sz="3600" u="none" cap="none" strike="noStrike">
                <a:solidFill>
                  <a:srgbClr val="002060"/>
                </a:solidFill>
                <a:latin typeface="Calibri"/>
                <a:ea typeface="Calibri"/>
                <a:cs typeface="Calibri"/>
                <a:sym typeface="Calibri"/>
              </a:rPr>
              <a:t>learning expectations </a:t>
            </a:r>
            <a:r>
              <a:rPr b="0" i="0" lang="en-US" sz="3600" u="none" cap="none" strike="noStrike">
                <a:solidFill>
                  <a:srgbClr val="FF0000"/>
                </a:solidFill>
                <a:latin typeface="Calibri"/>
                <a:ea typeface="Calibri"/>
                <a:cs typeface="Calibri"/>
                <a:sym typeface="Calibri"/>
              </a:rPr>
              <a:t>of the students and communities, eliminating all forms of discrimination’ (UNESCO, 2009)</a:t>
            </a:r>
            <a:endParaRPr b="0" i="0" sz="4000" u="none" cap="none" strike="noStrike">
              <a:solidFill>
                <a:srgbClr val="FF0000"/>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71"/>
          <p:cNvSpPr/>
          <p:nvPr/>
        </p:nvSpPr>
        <p:spPr>
          <a:xfrm>
            <a:off x="304800" y="751344"/>
            <a:ext cx="8839200" cy="3968115"/>
          </a:xfrm>
          <a:prstGeom prst="rect">
            <a:avLst/>
          </a:prstGeom>
          <a:noFill/>
          <a:ln>
            <a:noFill/>
          </a:ln>
        </p:spPr>
        <p:txBody>
          <a:bodyPr anchorCtr="0" anchor="t" bIns="45675" lIns="91425" spcFirstLastPara="1" rIns="91425" wrap="square" tIns="45675">
            <a:spAutoFit/>
          </a:bodyPr>
          <a:lstStyle/>
          <a:p>
            <a:pPr indent="0" lvl="0" marL="0" marR="0" rtl="0" algn="l">
              <a:lnSpc>
                <a:spcPct val="15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 </a:t>
            </a:r>
            <a:r>
              <a:rPr b="0" i="1" lang="en-US" sz="2800" u="none" cap="none" strike="noStrike">
                <a:solidFill>
                  <a:schemeClr val="dk1"/>
                </a:solidFill>
                <a:latin typeface="Calibri"/>
                <a:ea typeface="Calibri"/>
                <a:cs typeface="Calibri"/>
                <a:sym typeface="Calibri"/>
              </a:rPr>
              <a:t>Advocacy for inclusive education revolves around three main arguments:</a:t>
            </a:r>
            <a:endParaRPr/>
          </a:p>
          <a:p>
            <a:pPr indent="0" lvl="0" marL="0" marR="0" rtl="0" algn="l">
              <a:lnSpc>
                <a:spcPct val="15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a.   inclusive education is a </a:t>
            </a:r>
            <a:r>
              <a:rPr b="0" i="1" lang="en-US" sz="2800" u="none" cap="none" strike="noStrike">
                <a:solidFill>
                  <a:srgbClr val="FF0000"/>
                </a:solidFill>
                <a:latin typeface="Calibri"/>
                <a:ea typeface="Calibri"/>
                <a:cs typeface="Calibri"/>
                <a:sym typeface="Calibri"/>
              </a:rPr>
              <a:t>basic human right</a:t>
            </a:r>
            <a:r>
              <a:rPr b="0" i="1" lang="en-US" sz="2800" u="none" cap="none" strike="noStrike">
                <a:solidFill>
                  <a:schemeClr val="dk1"/>
                </a:solidFill>
                <a:latin typeface="Calibri"/>
                <a:ea typeface="Calibri"/>
                <a:cs typeface="Calibri"/>
                <a:sym typeface="Calibri"/>
              </a:rPr>
              <a:t>;</a:t>
            </a:r>
            <a:endParaRPr/>
          </a:p>
          <a:p>
            <a:pPr indent="0" lvl="0" marL="0" marR="0" rtl="0" algn="l">
              <a:lnSpc>
                <a:spcPct val="15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b .  in </a:t>
            </a:r>
            <a:r>
              <a:rPr b="0" i="1" lang="en-US" sz="2800" u="none" cap="none" strike="noStrike">
                <a:solidFill>
                  <a:srgbClr val="FF0000"/>
                </a:solidFill>
                <a:latin typeface="Calibri"/>
                <a:ea typeface="Calibri"/>
                <a:cs typeface="Calibri"/>
                <a:sym typeface="Calibri"/>
              </a:rPr>
              <a:t>designing educational programmes</a:t>
            </a:r>
            <a:endParaRPr b="0" i="1" sz="2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800"/>
              <a:buFont typeface="Arial"/>
              <a:buNone/>
            </a:pPr>
            <a:r>
              <a:rPr b="0" i="1" lang="en-US" sz="2800" u="none" cap="none" strike="noStrike">
                <a:solidFill>
                  <a:schemeClr val="dk1"/>
                </a:solidFill>
                <a:latin typeface="Calibri"/>
                <a:ea typeface="Calibri"/>
                <a:cs typeface="Calibri"/>
                <a:sym typeface="Calibri"/>
              </a:rPr>
              <a:t>c.   support for the contention that specific categories of students learn differently</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72"/>
          <p:cNvSpPr/>
          <p:nvPr/>
        </p:nvSpPr>
        <p:spPr>
          <a:xfrm>
            <a:off x="1600200" y="0"/>
            <a:ext cx="6642902" cy="643890"/>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C00000"/>
                </a:solidFill>
                <a:latin typeface="Calibri"/>
                <a:ea typeface="Calibri"/>
                <a:cs typeface="Calibri"/>
                <a:sym typeface="Calibri"/>
              </a:rPr>
              <a:t>Evidence-based Pedagogy</a:t>
            </a:r>
            <a:endParaRPr b="0" i="0" sz="3600" u="none" cap="none" strike="noStrike">
              <a:solidFill>
                <a:srgbClr val="C00000"/>
              </a:solidFill>
              <a:latin typeface="Calibri"/>
              <a:ea typeface="Calibri"/>
              <a:cs typeface="Calibri"/>
              <a:sym typeface="Calibri"/>
            </a:endParaRPr>
          </a:p>
        </p:txBody>
      </p:sp>
      <p:sp>
        <p:nvSpPr>
          <p:cNvPr id="625" name="Google Shape;625;p72"/>
          <p:cNvSpPr/>
          <p:nvPr/>
        </p:nvSpPr>
        <p:spPr>
          <a:xfrm>
            <a:off x="815926" y="762000"/>
            <a:ext cx="7947074" cy="5632269"/>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Calibri"/>
                <a:ea typeface="Calibri"/>
                <a:cs typeface="Calibri"/>
                <a:sym typeface="Calibri"/>
              </a:rPr>
              <a:t>Strategies that have a strong evidential base for use with SWSEN (and other students) include </a:t>
            </a:r>
            <a:endParaRPr b="0" i="1"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Calibri"/>
                <a:ea typeface="Calibri"/>
                <a:cs typeface="Calibri"/>
                <a:sym typeface="Calibri"/>
              </a:rPr>
              <a:t>(a)cooperative group teaching,</a:t>
            </a:r>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Calibri"/>
                <a:ea typeface="Calibri"/>
                <a:cs typeface="Calibri"/>
                <a:sym typeface="Calibri"/>
              </a:rPr>
              <a:t> (b) peer tutoring,</a:t>
            </a:r>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Calibri"/>
                <a:ea typeface="Calibri"/>
                <a:cs typeface="Calibri"/>
                <a:sym typeface="Calibri"/>
              </a:rPr>
              <a:t> (c) formative assessment,</a:t>
            </a:r>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Calibri"/>
                <a:ea typeface="Calibri"/>
                <a:cs typeface="Calibri"/>
                <a:sym typeface="Calibri"/>
              </a:rPr>
              <a:t> (d) feedback, </a:t>
            </a:r>
            <a:endParaRPr b="0" i="1"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Calibri"/>
                <a:ea typeface="Calibri"/>
                <a:cs typeface="Calibri"/>
                <a:sym typeface="Calibri"/>
              </a:rPr>
              <a:t>(e) cognitive</a:t>
            </a:r>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Calibri"/>
                <a:ea typeface="Calibri"/>
                <a:cs typeface="Calibri"/>
                <a:sym typeface="Calibri"/>
              </a:rPr>
              <a:t>strategy instruction, and</a:t>
            </a:r>
            <a:endParaRPr/>
          </a:p>
          <a:p>
            <a:pPr indent="0" lvl="0" marL="0" marR="0" rtl="0" algn="l">
              <a:lnSpc>
                <a:spcPct val="100000"/>
              </a:lnSpc>
              <a:spcBef>
                <a:spcPts val="0"/>
              </a:spcBef>
              <a:spcAft>
                <a:spcPts val="0"/>
              </a:spcAft>
              <a:buClr>
                <a:srgbClr val="000000"/>
              </a:buClr>
              <a:buSzPts val="3600"/>
              <a:buFont typeface="Arial"/>
              <a:buNone/>
            </a:pPr>
            <a:r>
              <a:rPr b="0" i="1" lang="en-US" sz="3600" u="none" cap="none" strike="noStrike">
                <a:solidFill>
                  <a:schemeClr val="dk1"/>
                </a:solidFill>
                <a:latin typeface="Calibri"/>
                <a:ea typeface="Calibri"/>
                <a:cs typeface="Calibri"/>
                <a:sym typeface="Calibri"/>
              </a:rPr>
              <a:t> (f) instruction in memory strategies.</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73"/>
          <p:cNvSpPr txBox="1"/>
          <p:nvPr>
            <p:ph idx="4294967295" type="ctrTitle"/>
          </p:nvPr>
        </p:nvSpPr>
        <p:spPr>
          <a:xfrm>
            <a:off x="0" y="0"/>
            <a:ext cx="7851775" cy="1828800"/>
          </a:xfrm>
          <a:prstGeom prst="rect">
            <a:avLst/>
          </a:prstGeom>
          <a:noFill/>
          <a:ln>
            <a:noFill/>
          </a:ln>
        </p:spPr>
        <p:txBody>
          <a:bodyPr anchorCtr="0" anchor="t" bIns="45675" lIns="91425" spcFirstLastPara="1" rIns="91425" wrap="square" tIns="45675">
            <a:noAutofit/>
          </a:bodyPr>
          <a:lstStyle/>
          <a:p>
            <a:pPr indent="0" lvl="0" marL="0" marR="0" rtl="0" algn="just">
              <a:lnSpc>
                <a:spcPct val="99000"/>
              </a:lnSpc>
              <a:spcBef>
                <a:spcPts val="0"/>
              </a:spcBef>
              <a:spcAft>
                <a:spcPts val="0"/>
              </a:spcAft>
              <a:buClr>
                <a:schemeClr val="dk1"/>
              </a:buClr>
              <a:buSzPts val="3600"/>
              <a:buFont typeface="Century Schoolbook"/>
              <a:buNone/>
            </a:pPr>
            <a:r>
              <a:rPr b="0" i="0" lang="en-US" sz="3600" u="none" cap="none" strike="noStrike">
                <a:solidFill>
                  <a:schemeClr val="dk1"/>
                </a:solidFill>
                <a:latin typeface="Century Schoolbook"/>
                <a:ea typeface="Century Schoolbook"/>
                <a:cs typeface="Century Schoolbook"/>
                <a:sym typeface="Century Schoolbook"/>
              </a:rPr>
              <a:t>International Commission on Education for the Twenty-first Century</a:t>
            </a:r>
            <a:endParaRPr b="0" i="0" sz="3600" u="none" cap="none" strike="noStrike">
              <a:solidFill>
                <a:schemeClr val="dk1"/>
              </a:solidFill>
              <a:latin typeface="Century Schoolbook"/>
              <a:ea typeface="Century Schoolbook"/>
              <a:cs typeface="Century Schoolbook"/>
              <a:sym typeface="Century Schoolbook"/>
            </a:endParaRPr>
          </a:p>
        </p:txBody>
      </p:sp>
      <p:sp>
        <p:nvSpPr>
          <p:cNvPr id="632" name="Google Shape;632;p73"/>
          <p:cNvSpPr txBox="1"/>
          <p:nvPr>
            <p:ph idx="4294967295" type="subTitle"/>
          </p:nvPr>
        </p:nvSpPr>
        <p:spPr>
          <a:xfrm>
            <a:off x="1143000" y="1981200"/>
            <a:ext cx="8001000" cy="4010025"/>
          </a:xfrm>
          <a:prstGeom prst="rect">
            <a:avLst/>
          </a:prstGeom>
          <a:noFill/>
          <a:ln>
            <a:noFill/>
          </a:ln>
        </p:spPr>
        <p:txBody>
          <a:bodyPr anchorCtr="0" anchor="t" bIns="45675" lIns="91425" spcFirstLastPara="1" rIns="91425" wrap="square" tIns="45675">
            <a:normAutofit/>
          </a:bodyPr>
          <a:lstStyle/>
          <a:p>
            <a:pPr indent="-320040" lvl="0" marL="320040" marR="0" rtl="0" algn="just">
              <a:lnSpc>
                <a:spcPct val="101000"/>
              </a:lnSpc>
              <a:spcBef>
                <a:spcPts val="0"/>
              </a:spcBef>
              <a:spcAft>
                <a:spcPts val="0"/>
              </a:spcAft>
              <a:buClr>
                <a:srgbClr val="FF0000"/>
              </a:buClr>
              <a:buSzPts val="4400"/>
              <a:buFont typeface="Corbel"/>
              <a:buChar char="–"/>
            </a:pPr>
            <a:r>
              <a:rPr b="0" i="0" lang="en-US" sz="4400" u="none" cap="none" strike="noStrike">
                <a:solidFill>
                  <a:srgbClr val="FF0000"/>
                </a:solidFill>
                <a:latin typeface="Calibri"/>
                <a:ea typeface="Calibri"/>
                <a:cs typeface="Calibri"/>
                <a:sym typeface="Calibri"/>
              </a:rPr>
              <a:t>Four Pillars of Quality Education </a:t>
            </a:r>
            <a:endParaRPr/>
          </a:p>
          <a:p>
            <a:pPr indent="-320040" lvl="0" marL="320040" marR="0" rtl="0" algn="just">
              <a:lnSpc>
                <a:spcPct val="101000"/>
              </a:lnSpc>
              <a:spcBef>
                <a:spcPts val="930"/>
              </a:spcBef>
              <a:spcAft>
                <a:spcPts val="0"/>
              </a:spcAft>
              <a:buClr>
                <a:srgbClr val="FF0000"/>
              </a:buClr>
              <a:buSzPts val="4400"/>
              <a:buFont typeface="Corbel"/>
              <a:buChar char="–"/>
            </a:pPr>
            <a:r>
              <a:rPr b="0" i="0" lang="en-US" sz="4400" u="none" cap="none" strike="noStrike">
                <a:solidFill>
                  <a:srgbClr val="FF0000"/>
                </a:solidFill>
                <a:latin typeface="Calibri"/>
                <a:ea typeface="Calibri"/>
                <a:cs typeface="Calibri"/>
                <a:sym typeface="Calibri"/>
              </a:rPr>
              <a:t>• learning to know:</a:t>
            </a:r>
            <a:endParaRPr/>
          </a:p>
          <a:p>
            <a:pPr indent="-320040" lvl="0" marL="320040" marR="0" rtl="0" algn="just">
              <a:lnSpc>
                <a:spcPct val="101000"/>
              </a:lnSpc>
              <a:spcBef>
                <a:spcPts val="930"/>
              </a:spcBef>
              <a:spcAft>
                <a:spcPts val="0"/>
              </a:spcAft>
              <a:buClr>
                <a:srgbClr val="FF0000"/>
              </a:buClr>
              <a:buSzPts val="4400"/>
              <a:buFont typeface="Corbel"/>
              <a:buChar char="–"/>
            </a:pPr>
            <a:r>
              <a:rPr b="0" i="0" lang="en-US" sz="4400" u="none" cap="none" strike="noStrike">
                <a:solidFill>
                  <a:srgbClr val="FF0000"/>
                </a:solidFill>
                <a:latin typeface="Calibri"/>
                <a:ea typeface="Calibri"/>
                <a:cs typeface="Calibri"/>
                <a:sym typeface="Calibri"/>
              </a:rPr>
              <a:t>• learning to do:</a:t>
            </a:r>
            <a:endParaRPr/>
          </a:p>
          <a:p>
            <a:pPr indent="-320040" lvl="0" marL="320040" marR="0" rtl="0" algn="just">
              <a:lnSpc>
                <a:spcPct val="101000"/>
              </a:lnSpc>
              <a:spcBef>
                <a:spcPts val="930"/>
              </a:spcBef>
              <a:spcAft>
                <a:spcPts val="0"/>
              </a:spcAft>
              <a:buClr>
                <a:srgbClr val="FF0000"/>
              </a:buClr>
              <a:buSzPts val="4400"/>
              <a:buFont typeface="Corbel"/>
              <a:buChar char="–"/>
            </a:pPr>
            <a:r>
              <a:rPr b="0" i="0" lang="en-US" sz="4400" u="none" cap="none" strike="noStrike">
                <a:solidFill>
                  <a:srgbClr val="FF0000"/>
                </a:solidFill>
                <a:latin typeface="Calibri"/>
                <a:ea typeface="Calibri"/>
                <a:cs typeface="Calibri"/>
                <a:sym typeface="Calibri"/>
              </a:rPr>
              <a:t>• learning to be:</a:t>
            </a:r>
            <a:endParaRPr/>
          </a:p>
          <a:p>
            <a:pPr indent="-320040" lvl="0" marL="320040" marR="0" rtl="0" algn="just">
              <a:lnSpc>
                <a:spcPct val="101000"/>
              </a:lnSpc>
              <a:spcBef>
                <a:spcPts val="930"/>
              </a:spcBef>
              <a:spcAft>
                <a:spcPts val="0"/>
              </a:spcAft>
              <a:buClr>
                <a:srgbClr val="FF0000"/>
              </a:buClr>
              <a:buSzPts val="4400"/>
              <a:buFont typeface="Corbel"/>
              <a:buChar char="–"/>
            </a:pPr>
            <a:r>
              <a:rPr b="0" i="0" lang="en-US" sz="4400" u="none" cap="none" strike="noStrike">
                <a:solidFill>
                  <a:srgbClr val="FF0000"/>
                </a:solidFill>
                <a:latin typeface="Calibri"/>
                <a:ea typeface="Calibri"/>
                <a:cs typeface="Calibri"/>
                <a:sym typeface="Calibri"/>
              </a:rPr>
              <a:t>• learning to live together</a:t>
            </a:r>
            <a:r>
              <a:rPr b="0" i="0" lang="en-US" sz="3200" u="none" cap="none" strike="noStrike">
                <a:solidFill>
                  <a:srgbClr val="FF0000"/>
                </a:solidFill>
                <a:latin typeface="Calibri"/>
                <a:ea typeface="Calibri"/>
                <a:cs typeface="Calibri"/>
                <a:sym typeface="Calibri"/>
              </a:rPr>
              <a:t>:</a:t>
            </a:r>
            <a:endParaRPr b="0" i="0" sz="3200" u="none" cap="none" strike="noStrike">
              <a:solidFill>
                <a:srgbClr val="FF0000"/>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74"/>
          <p:cNvSpPr/>
          <p:nvPr/>
        </p:nvSpPr>
        <p:spPr>
          <a:xfrm>
            <a:off x="0" y="0"/>
            <a:ext cx="9144000" cy="6307455"/>
          </a:xfrm>
          <a:prstGeom prst="rect">
            <a:avLst/>
          </a:prstGeom>
          <a:noFill/>
          <a:ln>
            <a:noFill/>
          </a:ln>
        </p:spPr>
        <p:txBody>
          <a:bodyPr anchorCtr="0" anchor="t" bIns="45675" lIns="91425" spcFirstLastPara="1" rIns="91425" wrap="square" tIns="45675">
            <a:spAutoFit/>
          </a:bodyPr>
          <a:lstStyle/>
          <a:p>
            <a:pPr indent="0" lvl="1" marL="45720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Universal Design for Learning</a:t>
            </a:r>
            <a:endParaRPr/>
          </a:p>
          <a:p>
            <a:pPr indent="0" lvl="1" marL="45720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rPr b="0" i="1" lang="en-US" sz="2800" u="none" cap="none" strike="noStrike">
                <a:solidFill>
                  <a:srgbClr val="FF0000"/>
                </a:solidFill>
                <a:latin typeface="Calibri"/>
                <a:ea typeface="Calibri"/>
                <a:cs typeface="Calibri"/>
                <a:sym typeface="Calibri"/>
              </a:rPr>
              <a:t>the design of products and environments to be usable by all people, to the greatest extent possible, without the need for subsequent adaptation or specialised design’.</a:t>
            </a:r>
            <a:endParaRPr/>
          </a:p>
          <a:p>
            <a:pPr indent="0" lvl="0" marL="0" marR="0" rtl="0" algn="ctr">
              <a:lnSpc>
                <a:spcPct val="100000"/>
              </a:lnSpc>
              <a:spcBef>
                <a:spcPts val="0"/>
              </a:spcBef>
              <a:spcAft>
                <a:spcPts val="0"/>
              </a:spcAft>
              <a:buClr>
                <a:srgbClr val="000000"/>
              </a:buClr>
              <a:buSzPts val="2800"/>
              <a:buFont typeface="Arial"/>
              <a:buNone/>
            </a:pPr>
            <a:r>
              <a:t/>
            </a:r>
            <a:endParaRPr b="0" i="1" sz="28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800"/>
              <a:buFont typeface="Arial"/>
              <a:buNone/>
            </a:pPr>
            <a:r>
              <a:t/>
            </a:r>
            <a:endParaRPr b="0" i="1" sz="2800" u="none" cap="none" strike="noStrike">
              <a:solidFill>
                <a:srgbClr val="FF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1" lang="en-US" sz="1800" u="none" cap="none" strike="noStrike">
                <a:solidFill>
                  <a:schemeClr val="dk1"/>
                </a:solidFill>
                <a:latin typeface="Calibri"/>
                <a:ea typeface="Calibri"/>
                <a:cs typeface="Calibri"/>
                <a:sym typeface="Calibri"/>
              </a:rPr>
              <a:t> </a:t>
            </a:r>
            <a:r>
              <a:rPr b="0" i="1" lang="en-US" sz="3200" u="none" cap="none" strike="noStrike">
                <a:solidFill>
                  <a:srgbClr val="00B050"/>
                </a:solidFill>
                <a:latin typeface="Calibri"/>
                <a:ea typeface="Calibri"/>
                <a:cs typeface="Calibri"/>
                <a:sym typeface="Calibri"/>
              </a:rPr>
              <a:t>UDL involves planning and delivering programmes with the needs of all students in mind from the outset. It applies to all facets of education: from curriculum, assessment and pedagogy to classroom and school design.</a:t>
            </a:r>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B050"/>
                </a:solidFill>
                <a:latin typeface="Calibri"/>
                <a:ea typeface="Calibri"/>
                <a:cs typeface="Calibri"/>
                <a:sym typeface="Calibri"/>
              </a:rPr>
              <a:t> </a:t>
            </a:r>
            <a:endParaRPr b="0" i="0" sz="3200" u="none" cap="none" strike="noStrike">
              <a:solidFill>
                <a:srgbClr val="00B050"/>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75"/>
          <p:cNvSpPr/>
          <p:nvPr/>
        </p:nvSpPr>
        <p:spPr>
          <a:xfrm>
            <a:off x="0" y="0"/>
            <a:ext cx="8763000" cy="5506720"/>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3600"/>
              <a:buFont typeface="Arial"/>
              <a:buNone/>
            </a:pPr>
            <a:r>
              <a:rPr b="1" i="1" lang="en-US" sz="3600" u="none" cap="none" strike="noStrike">
                <a:solidFill>
                  <a:srgbClr val="002060"/>
                </a:solidFill>
                <a:latin typeface="Algerian"/>
                <a:ea typeface="Algerian"/>
                <a:cs typeface="Algerian"/>
                <a:sym typeface="Algerian"/>
              </a:rPr>
              <a:t>UDL requires that the following criteria be met</a:t>
            </a:r>
            <a:endParaRPr/>
          </a:p>
          <a:p>
            <a:pPr indent="0" lvl="0" marL="0" marR="0" rtl="0" algn="ctr">
              <a:lnSpc>
                <a:spcPct val="100000"/>
              </a:lnSpc>
              <a:spcBef>
                <a:spcPts val="0"/>
              </a:spcBef>
              <a:spcAft>
                <a:spcPts val="0"/>
              </a:spcAft>
              <a:buClr>
                <a:srgbClr val="000000"/>
              </a:buClr>
              <a:buSzPts val="4000"/>
              <a:buFont typeface="Arial"/>
              <a:buNone/>
            </a:pPr>
            <a:r>
              <a:t/>
            </a:r>
            <a:endParaRPr b="1" i="1" sz="4000" u="none" cap="none" strike="noStrike">
              <a:solidFill>
                <a:srgbClr val="002060"/>
              </a:solidFill>
              <a:latin typeface="Algerian"/>
              <a:ea typeface="Algerian"/>
              <a:cs typeface="Algerian"/>
              <a:sym typeface="Algerian"/>
            </a:endParaRPr>
          </a:p>
          <a:p>
            <a:pPr indent="0" lvl="0" marL="0" marR="0" rtl="0" algn="l">
              <a:lnSpc>
                <a:spcPct val="100000"/>
              </a:lnSpc>
              <a:spcBef>
                <a:spcPts val="0"/>
              </a:spcBef>
              <a:spcAft>
                <a:spcPts val="0"/>
              </a:spcAft>
              <a:buClr>
                <a:srgbClr val="000000"/>
              </a:buClr>
              <a:buSzPts val="4000"/>
              <a:buFont typeface="Arial"/>
              <a:buNone/>
            </a:pPr>
            <a:r>
              <a:rPr b="0" i="1" lang="en-US" sz="4000" u="none" cap="none" strike="noStrike">
                <a:solidFill>
                  <a:schemeClr val="dk1"/>
                </a:solidFill>
                <a:latin typeface="Calibri"/>
                <a:ea typeface="Calibri"/>
                <a:cs typeface="Calibri"/>
                <a:sym typeface="Calibri"/>
              </a:rPr>
              <a:t> (a) equitable use, </a:t>
            </a:r>
            <a:endParaRPr/>
          </a:p>
          <a:p>
            <a:pPr indent="0" lvl="0" marL="0" marR="0" rtl="0" algn="l">
              <a:lnSpc>
                <a:spcPct val="100000"/>
              </a:lnSpc>
              <a:spcBef>
                <a:spcPts val="0"/>
              </a:spcBef>
              <a:spcAft>
                <a:spcPts val="0"/>
              </a:spcAft>
              <a:buClr>
                <a:srgbClr val="000000"/>
              </a:buClr>
              <a:buSzPts val="4000"/>
              <a:buFont typeface="Arial"/>
              <a:buNone/>
            </a:pPr>
            <a:r>
              <a:rPr b="0" i="1" lang="en-US" sz="4000" u="none" cap="none" strike="noStrike">
                <a:solidFill>
                  <a:schemeClr val="dk1"/>
                </a:solidFill>
                <a:latin typeface="Calibri"/>
                <a:ea typeface="Calibri"/>
                <a:cs typeface="Calibri"/>
                <a:sym typeface="Calibri"/>
              </a:rPr>
              <a:t>(b) flexible use,</a:t>
            </a:r>
            <a:endParaRPr/>
          </a:p>
          <a:p>
            <a:pPr indent="0" lvl="0" marL="0" marR="0" rtl="0" algn="l">
              <a:lnSpc>
                <a:spcPct val="100000"/>
              </a:lnSpc>
              <a:spcBef>
                <a:spcPts val="0"/>
              </a:spcBef>
              <a:spcAft>
                <a:spcPts val="0"/>
              </a:spcAft>
              <a:buClr>
                <a:srgbClr val="000000"/>
              </a:buClr>
              <a:buSzPts val="4000"/>
              <a:buFont typeface="Arial"/>
              <a:buNone/>
            </a:pPr>
            <a:r>
              <a:rPr b="0" i="1" lang="en-US" sz="4000" u="none" cap="none" strike="noStrike">
                <a:solidFill>
                  <a:schemeClr val="dk1"/>
                </a:solidFill>
                <a:latin typeface="Calibri"/>
                <a:ea typeface="Calibri"/>
                <a:cs typeface="Calibri"/>
                <a:sym typeface="Calibri"/>
              </a:rPr>
              <a:t>(c) simple and intuitive use, </a:t>
            </a:r>
            <a:endParaRPr/>
          </a:p>
          <a:p>
            <a:pPr indent="0" lvl="0" marL="0" marR="0" rtl="0" algn="l">
              <a:lnSpc>
                <a:spcPct val="100000"/>
              </a:lnSpc>
              <a:spcBef>
                <a:spcPts val="0"/>
              </a:spcBef>
              <a:spcAft>
                <a:spcPts val="0"/>
              </a:spcAft>
              <a:buClr>
                <a:srgbClr val="000000"/>
              </a:buClr>
              <a:buSzPts val="4000"/>
              <a:buFont typeface="Arial"/>
              <a:buNone/>
            </a:pPr>
            <a:r>
              <a:rPr b="0" i="1" lang="en-US" sz="4000" u="none" cap="none" strike="noStrike">
                <a:solidFill>
                  <a:schemeClr val="dk1"/>
                </a:solidFill>
                <a:latin typeface="Calibri"/>
                <a:ea typeface="Calibri"/>
                <a:cs typeface="Calibri"/>
                <a:sym typeface="Calibri"/>
              </a:rPr>
              <a:t>(d) perceptible information,</a:t>
            </a:r>
            <a:endParaRPr/>
          </a:p>
          <a:p>
            <a:pPr indent="0" lvl="0" marL="0" marR="0" rtl="0" algn="l">
              <a:lnSpc>
                <a:spcPct val="100000"/>
              </a:lnSpc>
              <a:spcBef>
                <a:spcPts val="0"/>
              </a:spcBef>
              <a:spcAft>
                <a:spcPts val="0"/>
              </a:spcAft>
              <a:buClr>
                <a:srgbClr val="000000"/>
              </a:buClr>
              <a:buSzPts val="4000"/>
              <a:buFont typeface="Arial"/>
              <a:buNone/>
            </a:pPr>
            <a:r>
              <a:rPr b="0" i="1" lang="en-US" sz="4000" u="none" cap="none" strike="noStrike">
                <a:solidFill>
                  <a:schemeClr val="dk1"/>
                </a:solidFill>
                <a:latin typeface="Calibri"/>
                <a:ea typeface="Calibri"/>
                <a:cs typeface="Calibri"/>
                <a:sym typeface="Calibri"/>
              </a:rPr>
              <a:t> (e) tolerance for error, and </a:t>
            </a:r>
            <a:endParaRPr/>
          </a:p>
          <a:p>
            <a:pPr indent="0" lvl="0" marL="0" marR="0" rtl="0" algn="l">
              <a:lnSpc>
                <a:spcPct val="100000"/>
              </a:lnSpc>
              <a:spcBef>
                <a:spcPts val="0"/>
              </a:spcBef>
              <a:spcAft>
                <a:spcPts val="0"/>
              </a:spcAft>
              <a:buClr>
                <a:srgbClr val="000000"/>
              </a:buClr>
              <a:buSzPts val="4000"/>
              <a:buFont typeface="Arial"/>
              <a:buNone/>
            </a:pPr>
            <a:r>
              <a:rPr b="0" i="1" lang="en-US" sz="4000" u="none" cap="none" strike="noStrike">
                <a:solidFill>
                  <a:schemeClr val="dk1"/>
                </a:solidFill>
                <a:latin typeface="Calibri"/>
                <a:ea typeface="Calibri"/>
                <a:cs typeface="Calibri"/>
                <a:sym typeface="Calibri"/>
              </a:rPr>
              <a:t>(f) low physical and cognitive effort.</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76"/>
          <p:cNvSpPr txBox="1"/>
          <p:nvPr>
            <p:ph idx="4294967295" type="body"/>
          </p:nvPr>
        </p:nvSpPr>
        <p:spPr>
          <a:xfrm>
            <a:off x="0" y="1600200"/>
            <a:ext cx="8229600" cy="4525963"/>
          </a:xfrm>
          <a:prstGeom prst="rect">
            <a:avLst/>
          </a:prstGeom>
          <a:noFill/>
          <a:ln>
            <a:noFill/>
          </a:ln>
        </p:spPr>
        <p:txBody>
          <a:bodyPr anchorCtr="0" anchor="t" bIns="45675" lIns="91425" spcFirstLastPara="1" rIns="91425" wrap="square" tIns="45675">
            <a:normAutofit/>
          </a:bodyPr>
          <a:lstStyle/>
          <a:p>
            <a:pPr indent="-320040" lvl="0" marL="320040" rtl="0" algn="ctr">
              <a:lnSpc>
                <a:spcPct val="111000"/>
              </a:lnSpc>
              <a:spcBef>
                <a:spcPts val="0"/>
              </a:spcBef>
              <a:spcAft>
                <a:spcPts val="0"/>
              </a:spcAft>
              <a:buClr>
                <a:srgbClr val="7030A0"/>
              </a:buClr>
              <a:buSzPts val="4000"/>
              <a:buFont typeface="Calibri"/>
              <a:buNone/>
            </a:pPr>
            <a:r>
              <a:rPr lang="en-US" sz="4000">
                <a:solidFill>
                  <a:srgbClr val="7030A0"/>
                </a:solidFill>
              </a:rPr>
              <a:t>“Children that learn together, </a:t>
            </a:r>
            <a:endParaRPr/>
          </a:p>
          <a:p>
            <a:pPr indent="-320040" lvl="0" marL="320040" rtl="0" algn="ctr">
              <a:lnSpc>
                <a:spcPct val="111000"/>
              </a:lnSpc>
              <a:spcBef>
                <a:spcPts val="930"/>
              </a:spcBef>
              <a:spcAft>
                <a:spcPts val="0"/>
              </a:spcAft>
              <a:buClr>
                <a:srgbClr val="7030A0"/>
              </a:buClr>
              <a:buSzPts val="4000"/>
              <a:buFont typeface="Calibri"/>
              <a:buNone/>
            </a:pPr>
            <a:r>
              <a:rPr lang="en-US" sz="4000">
                <a:solidFill>
                  <a:srgbClr val="7030A0"/>
                </a:solidFill>
              </a:rPr>
              <a:t>learn to</a:t>
            </a:r>
            <a:endParaRPr/>
          </a:p>
          <a:p>
            <a:pPr indent="-320040" lvl="0" marL="320040" rtl="0" algn="ctr">
              <a:lnSpc>
                <a:spcPct val="111000"/>
              </a:lnSpc>
              <a:spcBef>
                <a:spcPts val="930"/>
              </a:spcBef>
              <a:spcAft>
                <a:spcPts val="0"/>
              </a:spcAft>
              <a:buClr>
                <a:srgbClr val="7030A0"/>
              </a:buClr>
              <a:buSzPts val="4000"/>
              <a:buFont typeface="Calibri"/>
              <a:buNone/>
            </a:pPr>
            <a:r>
              <a:rPr lang="en-US" sz="4000">
                <a:solidFill>
                  <a:srgbClr val="7030A0"/>
                </a:solidFill>
              </a:rPr>
              <a:t> live together”</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descr="imagesk.jpg" id="652" name="Google Shape;652;p77"/>
          <p:cNvPicPr preferRelativeResize="0"/>
          <p:nvPr/>
        </p:nvPicPr>
        <p:blipFill rotWithShape="1">
          <a:blip r:embed="rId3">
            <a:alphaModFix/>
          </a:blip>
          <a:srcRect b="0" l="0" r="0" t="0"/>
          <a:stretch/>
        </p:blipFill>
        <p:spPr>
          <a:xfrm>
            <a:off x="1" y="0"/>
            <a:ext cx="9144000" cy="8357384"/>
          </a:xfrm>
          <a:prstGeom prst="rect">
            <a:avLst/>
          </a:prstGeom>
          <a:noFill/>
          <a:ln>
            <a:noFill/>
          </a:ln>
        </p:spPr>
      </p:pic>
      <p:sp>
        <p:nvSpPr>
          <p:cNvPr id="653" name="Google Shape;653;p77"/>
          <p:cNvSpPr/>
          <p:nvPr/>
        </p:nvSpPr>
        <p:spPr>
          <a:xfrm>
            <a:off x="547419" y="944880"/>
            <a:ext cx="8352742" cy="175196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9DD8D3"/>
                </a:solidFill>
                <a:latin typeface="Calibri"/>
                <a:ea typeface="Calibri"/>
                <a:cs typeface="Calibri"/>
                <a:sym typeface="Calibri"/>
              </a:rPr>
              <a:t>Need for Inclusive Higher Education</a:t>
            </a:r>
            <a:endParaRPr b="1" i="0" sz="5400" u="none" cap="none" strike="noStrike">
              <a:solidFill>
                <a:srgbClr val="9DD8D3"/>
              </a:solidFill>
              <a:latin typeface="Calibri"/>
              <a:ea typeface="Calibri"/>
              <a:cs typeface="Calibri"/>
              <a:sym typeface="Calibri"/>
            </a:endParaRPr>
          </a:p>
        </p:txBody>
      </p:sp>
      <p:pic>
        <p:nvPicPr>
          <p:cNvPr descr="index.jpg" id="654" name="Google Shape;654;p77"/>
          <p:cNvPicPr preferRelativeResize="0"/>
          <p:nvPr/>
        </p:nvPicPr>
        <p:blipFill rotWithShape="1">
          <a:blip r:embed="rId4">
            <a:alphaModFix/>
          </a:blip>
          <a:srcRect b="0" l="0" r="0" t="0"/>
          <a:stretch/>
        </p:blipFill>
        <p:spPr>
          <a:xfrm>
            <a:off x="2160157" y="3300705"/>
            <a:ext cx="5657743" cy="256552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descr="C:\Users\user\Pictures\eintein.jpg" id="659" name="Google Shape;659;p78"/>
          <p:cNvPicPr preferRelativeResize="0"/>
          <p:nvPr/>
        </p:nvPicPr>
        <p:blipFill rotWithShape="1">
          <a:blip r:embed="rId3">
            <a:alphaModFix/>
          </a:blip>
          <a:srcRect b="0" l="0" r="0" t="0"/>
          <a:stretch/>
        </p:blipFill>
        <p:spPr>
          <a:xfrm>
            <a:off x="1516565" y="212803"/>
            <a:ext cx="5954752" cy="5920724"/>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descr="one size fits all.jpg" id="664" name="Google Shape;664;p79"/>
          <p:cNvPicPr preferRelativeResize="0"/>
          <p:nvPr/>
        </p:nvPicPr>
        <p:blipFill rotWithShape="1">
          <a:blip r:embed="rId3">
            <a:alphaModFix/>
          </a:blip>
          <a:srcRect b="0" l="0" r="0" t="0"/>
          <a:stretch/>
        </p:blipFill>
        <p:spPr>
          <a:xfrm>
            <a:off x="1092820" y="198367"/>
            <a:ext cx="6432486" cy="6399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type="title"/>
          </p:nvPr>
        </p:nvSpPr>
        <p:spPr>
          <a:xfrm>
            <a:off x="903660" y="188640"/>
            <a:ext cx="4963740" cy="576064"/>
          </a:xfrm>
          <a:prstGeom prst="rect">
            <a:avLst/>
          </a:prstGeom>
          <a:solidFill>
            <a:srgbClr val="0070C0"/>
          </a:solidFill>
          <a:ln cap="flat" cmpd="sng" w="9525">
            <a:solidFill>
              <a:srgbClr val="A50021"/>
            </a:solidFill>
            <a:prstDash val="solid"/>
            <a:round/>
            <a:headEnd len="sm" w="sm" type="none"/>
            <a:tailEnd len="sm" w="sm" type="none"/>
          </a:ln>
        </p:spPr>
        <p:txBody>
          <a:bodyPr anchorCtr="0" anchor="t" bIns="45675" lIns="91425" spcFirstLastPara="1" rIns="91425" wrap="square" tIns="45675">
            <a:noAutofit/>
          </a:bodyPr>
          <a:lstStyle/>
          <a:p>
            <a:pPr indent="0" lvl="0" marL="0" rtl="0" algn="l">
              <a:lnSpc>
                <a:spcPct val="99000"/>
              </a:lnSpc>
              <a:spcBef>
                <a:spcPts val="0"/>
              </a:spcBef>
              <a:spcAft>
                <a:spcPts val="0"/>
              </a:spcAft>
              <a:buClr>
                <a:schemeClr val="lt1"/>
              </a:buClr>
              <a:buSzPts val="3200"/>
              <a:buFont typeface="Century Schoolbook"/>
              <a:buNone/>
            </a:pPr>
            <a:r>
              <a:rPr b="1" lang="en-US" sz="3200">
                <a:solidFill>
                  <a:schemeClr val="lt1"/>
                </a:solidFill>
              </a:rPr>
              <a:t>Traditional Model</a:t>
            </a:r>
            <a:endParaRPr b="1" sz="3200">
              <a:solidFill>
                <a:schemeClr val="lt1"/>
              </a:solidFill>
            </a:endParaRPr>
          </a:p>
        </p:txBody>
      </p:sp>
      <p:sp>
        <p:nvSpPr>
          <p:cNvPr id="151" name="Google Shape;151;p8"/>
          <p:cNvSpPr txBox="1"/>
          <p:nvPr>
            <p:ph idx="4294967295" type="body"/>
          </p:nvPr>
        </p:nvSpPr>
        <p:spPr>
          <a:xfrm>
            <a:off x="0" y="914400"/>
            <a:ext cx="6429375" cy="2057400"/>
          </a:xfrm>
          <a:prstGeom prst="rect">
            <a:avLst/>
          </a:prstGeom>
          <a:noFill/>
          <a:ln>
            <a:noFill/>
          </a:ln>
        </p:spPr>
        <p:txBody>
          <a:bodyPr anchorCtr="0" anchor="t" bIns="45675" lIns="91425" spcFirstLastPara="1" rIns="91425" wrap="square" tIns="45675">
            <a:noAutofit/>
          </a:bodyPr>
          <a:lstStyle/>
          <a:p>
            <a:pPr indent="0" lvl="0" marL="91440" rtl="0" algn="l">
              <a:lnSpc>
                <a:spcPct val="111000"/>
              </a:lnSpc>
              <a:spcBef>
                <a:spcPts val="0"/>
              </a:spcBef>
              <a:spcAft>
                <a:spcPts val="0"/>
              </a:spcAft>
              <a:buClr>
                <a:srgbClr val="464B56"/>
              </a:buClr>
              <a:buSzPts val="2400"/>
              <a:buFont typeface="Noto Sans Symbols"/>
              <a:buNone/>
            </a:pPr>
            <a:r>
              <a:rPr b="1" lang="en-US" sz="2400">
                <a:latin typeface="Century Schoolbook"/>
                <a:ea typeface="Century Schoolbook"/>
                <a:cs typeface="Century Schoolbook"/>
                <a:sym typeface="Century Schoolbook"/>
              </a:rPr>
              <a:t>Disabilities as:</a:t>
            </a:r>
            <a:br>
              <a:rPr b="1" lang="en-US" sz="2400">
                <a:latin typeface="Century Schoolbook"/>
                <a:ea typeface="Century Schoolbook"/>
                <a:cs typeface="Century Schoolbook"/>
                <a:sym typeface="Century Schoolbook"/>
              </a:rPr>
            </a:br>
            <a:r>
              <a:rPr b="1" lang="en-US" sz="2400">
                <a:latin typeface="Century Schoolbook"/>
                <a:ea typeface="Century Schoolbook"/>
                <a:cs typeface="Century Schoolbook"/>
                <a:sym typeface="Century Schoolbook"/>
              </a:rPr>
              <a:t>- Will of God/test from God</a:t>
            </a:r>
            <a:br>
              <a:rPr b="1" lang="en-US" sz="2400">
                <a:latin typeface="Century Schoolbook"/>
                <a:ea typeface="Century Schoolbook"/>
                <a:cs typeface="Century Schoolbook"/>
                <a:sym typeface="Century Schoolbook"/>
              </a:rPr>
            </a:br>
            <a:r>
              <a:rPr b="1" lang="en-US" sz="2400">
                <a:latin typeface="Century Schoolbook"/>
                <a:ea typeface="Century Schoolbook"/>
                <a:cs typeface="Century Schoolbook"/>
                <a:sym typeface="Century Schoolbook"/>
              </a:rPr>
              <a:t>- Divine punishment </a:t>
            </a:r>
            <a:endParaRPr b="1" sz="2400">
              <a:latin typeface="Century Schoolbook"/>
              <a:ea typeface="Century Schoolbook"/>
              <a:cs typeface="Century Schoolbook"/>
              <a:sym typeface="Century Schoolbook"/>
            </a:endParaRPr>
          </a:p>
          <a:p>
            <a:pPr indent="0" lvl="0" marL="91440" rtl="0" algn="l">
              <a:lnSpc>
                <a:spcPct val="111000"/>
              </a:lnSpc>
              <a:spcBef>
                <a:spcPts val="0"/>
              </a:spcBef>
              <a:spcAft>
                <a:spcPts val="0"/>
              </a:spcAft>
              <a:buClr>
                <a:srgbClr val="464B56"/>
              </a:buClr>
              <a:buSzPts val="2400"/>
              <a:buFont typeface="Noto Sans Symbols"/>
              <a:buNone/>
            </a:pPr>
            <a:r>
              <a:rPr b="1" lang="en-US" sz="2400">
                <a:latin typeface="Century Schoolbook"/>
                <a:ea typeface="Century Schoolbook"/>
                <a:cs typeface="Century Schoolbook"/>
                <a:sym typeface="Century Schoolbook"/>
              </a:rPr>
              <a:t>- More humane to end “life of pain/suffering”</a:t>
            </a:r>
            <a:endParaRPr b="1" sz="2400">
              <a:latin typeface="Century Schoolbook"/>
              <a:ea typeface="Century Schoolbook"/>
              <a:cs typeface="Century Schoolbook"/>
              <a:sym typeface="Century Schoolbook"/>
            </a:endParaRPr>
          </a:p>
        </p:txBody>
      </p:sp>
      <p:pic>
        <p:nvPicPr>
          <p:cNvPr descr="002_p1" id="152" name="Google Shape;152;p8"/>
          <p:cNvPicPr preferRelativeResize="0"/>
          <p:nvPr>
            <p:ph idx="4294967295" type="body"/>
          </p:nvPr>
        </p:nvPicPr>
        <p:blipFill rotWithShape="1">
          <a:blip r:embed="rId3">
            <a:alphaModFix/>
          </a:blip>
          <a:srcRect b="0" l="-1565" r="-1566" t="0"/>
          <a:stretch/>
        </p:blipFill>
        <p:spPr>
          <a:xfrm>
            <a:off x="5791200" y="188913"/>
            <a:ext cx="3352800" cy="3757612"/>
          </a:xfrm>
          <a:prstGeom prst="rect">
            <a:avLst/>
          </a:prstGeom>
          <a:noFill/>
          <a:ln>
            <a:noFill/>
          </a:ln>
        </p:spPr>
      </p:pic>
      <p:sp>
        <p:nvSpPr>
          <p:cNvPr id="153" name="Google Shape;153;p8"/>
          <p:cNvSpPr/>
          <p:nvPr/>
        </p:nvSpPr>
        <p:spPr>
          <a:xfrm>
            <a:off x="5638800" y="0"/>
            <a:ext cx="1476375" cy="863600"/>
          </a:xfrm>
          <a:prstGeom prst="ellipse">
            <a:avLst/>
          </a:prstGeom>
          <a:solidFill>
            <a:srgbClr val="BDBEC7"/>
          </a:solidFill>
          <a:ln cap="flat" cmpd="sng" w="9525">
            <a:solidFill>
              <a:schemeClr val="dk1"/>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8"/>
          <p:cNvSpPr txBox="1"/>
          <p:nvPr/>
        </p:nvSpPr>
        <p:spPr>
          <a:xfrm>
            <a:off x="5681663" y="112713"/>
            <a:ext cx="1404937" cy="95186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Arial"/>
                <a:ea typeface="Arial"/>
                <a:cs typeface="Arial"/>
                <a:sym typeface="Arial"/>
              </a:rPr>
              <a:t> I will kill you</a:t>
            </a:r>
            <a:endParaRPr/>
          </a:p>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Arial"/>
                <a:ea typeface="Arial"/>
                <a:cs typeface="Arial"/>
                <a:sym typeface="Arial"/>
              </a:rPr>
              <a:t>so you stop </a:t>
            </a:r>
            <a:endParaRPr/>
          </a:p>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Arial"/>
                <a:ea typeface="Arial"/>
                <a:cs typeface="Arial"/>
                <a:sym typeface="Arial"/>
              </a:rPr>
              <a:t>suffering</a:t>
            </a:r>
            <a:endParaRPr/>
          </a:p>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Arial"/>
                <a:ea typeface="Arial"/>
                <a:cs typeface="Arial"/>
                <a:sym typeface="Arial"/>
              </a:rPr>
              <a:t> </a:t>
            </a:r>
            <a:endParaRPr/>
          </a:p>
        </p:txBody>
      </p:sp>
      <p:pic>
        <p:nvPicPr>
          <p:cNvPr id="155" name="Google Shape;155;p8"/>
          <p:cNvPicPr preferRelativeResize="0"/>
          <p:nvPr/>
        </p:nvPicPr>
        <p:blipFill rotWithShape="1">
          <a:blip r:embed="rId4">
            <a:alphaModFix/>
          </a:blip>
          <a:srcRect b="0" l="0" r="0" t="0"/>
          <a:stretch/>
        </p:blipFill>
        <p:spPr>
          <a:xfrm>
            <a:off x="152400" y="3810000"/>
            <a:ext cx="1736725" cy="2819400"/>
          </a:xfrm>
          <a:prstGeom prst="rect">
            <a:avLst/>
          </a:prstGeom>
          <a:noFill/>
          <a:ln>
            <a:noFill/>
          </a:ln>
        </p:spPr>
      </p:pic>
      <p:sp>
        <p:nvSpPr>
          <p:cNvPr id="156" name="Google Shape;156;p8"/>
          <p:cNvSpPr txBox="1"/>
          <p:nvPr/>
        </p:nvSpPr>
        <p:spPr>
          <a:xfrm>
            <a:off x="152400" y="3276600"/>
            <a:ext cx="4495800" cy="563488"/>
          </a:xfrm>
          <a:prstGeom prst="rect">
            <a:avLst/>
          </a:prstGeom>
          <a:solidFill>
            <a:srgbClr val="0070C0"/>
          </a:solidFill>
          <a:ln cap="flat" cmpd="sng" w="9525">
            <a:solidFill>
              <a:srgbClr val="A50021"/>
            </a:solidFill>
            <a:prstDash val="solid"/>
            <a:round/>
            <a:headEnd len="sm" w="sm" type="none"/>
            <a:tailEnd len="sm" w="sm" type="none"/>
          </a:ln>
        </p:spPr>
        <p:txBody>
          <a:bodyPr anchorCtr="0" anchor="ctr" bIns="45675" lIns="91425" spcFirstLastPara="1" rIns="91425" wrap="square" tIns="45675">
            <a:noAutofit/>
          </a:bodyPr>
          <a:lstStyle/>
          <a:p>
            <a:pPr indent="0" lvl="0" marL="0" marR="0" rtl="0" algn="ctr">
              <a:lnSpc>
                <a:spcPct val="100000"/>
              </a:lnSpc>
              <a:spcBef>
                <a:spcPts val="0"/>
              </a:spcBef>
              <a:spcAft>
                <a:spcPts val="0"/>
              </a:spcAft>
              <a:buClr>
                <a:schemeClr val="lt1"/>
              </a:buClr>
              <a:buSzPts val="3200"/>
              <a:buFont typeface="Century Schoolbook"/>
              <a:buNone/>
            </a:pPr>
            <a:r>
              <a:rPr b="1" i="0" lang="en-US" sz="3200" u="none" cap="none" strike="noStrike">
                <a:solidFill>
                  <a:schemeClr val="lt1"/>
                </a:solidFill>
                <a:latin typeface="Century Schoolbook"/>
                <a:ea typeface="Century Schoolbook"/>
                <a:cs typeface="Century Schoolbook"/>
                <a:sym typeface="Century Schoolbook"/>
              </a:rPr>
              <a:t>Charity Model</a:t>
            </a:r>
            <a:endParaRPr b="1" i="0" sz="3200" u="none" cap="none" strike="noStrike">
              <a:solidFill>
                <a:schemeClr val="lt1"/>
              </a:solidFill>
              <a:latin typeface="Century Schoolbook"/>
              <a:ea typeface="Century Schoolbook"/>
              <a:cs typeface="Century Schoolbook"/>
              <a:sym typeface="Century Schoolbook"/>
            </a:endParaRPr>
          </a:p>
        </p:txBody>
      </p:sp>
      <p:sp>
        <p:nvSpPr>
          <p:cNvPr id="157" name="Google Shape;157;p8"/>
          <p:cNvSpPr txBox="1"/>
          <p:nvPr/>
        </p:nvSpPr>
        <p:spPr>
          <a:xfrm>
            <a:off x="1889125" y="4038600"/>
            <a:ext cx="7254875" cy="2601913"/>
          </a:xfrm>
          <a:prstGeom prst="rect">
            <a:avLst/>
          </a:prstGeom>
          <a:noFill/>
          <a:ln>
            <a:noFill/>
          </a:ln>
        </p:spPr>
        <p:txBody>
          <a:bodyPr anchorCtr="0" anchor="t" bIns="45675" lIns="91425" spcFirstLastPara="1" rIns="91425" wrap="square" tIns="45675">
            <a:noAutofit/>
          </a:bodyPr>
          <a:lstStyle/>
          <a:p>
            <a:pPr indent="0" lvl="0" marL="0" marR="0" rtl="0" algn="l">
              <a:lnSpc>
                <a:spcPct val="100000"/>
              </a:lnSpc>
              <a:spcBef>
                <a:spcPts val="0"/>
              </a:spcBef>
              <a:spcAft>
                <a:spcPts val="0"/>
              </a:spcAft>
              <a:buClr>
                <a:srgbClr val="FF0000"/>
              </a:buClr>
              <a:buSzPts val="2400"/>
              <a:buFont typeface="Arial"/>
              <a:buNone/>
            </a:pPr>
            <a:r>
              <a:rPr b="1" i="0" lang="en-US" sz="2400" u="none" cap="none" strike="noStrike">
                <a:solidFill>
                  <a:srgbClr val="FF0000"/>
                </a:solidFill>
                <a:latin typeface="Calibri"/>
                <a:ea typeface="Calibri"/>
                <a:cs typeface="Calibri"/>
                <a:sym typeface="Calibri"/>
              </a:rPr>
              <a:t>People with disabilities considered:</a:t>
            </a:r>
            <a:endParaRPr/>
          </a:p>
          <a:p>
            <a:pPr indent="-342900" lvl="0" marL="342900" marR="0" rtl="0" algn="l">
              <a:lnSpc>
                <a:spcPct val="100000"/>
              </a:lnSpc>
              <a:spcBef>
                <a:spcPts val="480"/>
              </a:spcBef>
              <a:spcAft>
                <a:spcPts val="0"/>
              </a:spcAft>
              <a:buClr>
                <a:srgbClr val="FF0000"/>
              </a:buClr>
              <a:buSzPts val="2400"/>
              <a:buFont typeface="Arial"/>
              <a:buChar char="•"/>
            </a:pPr>
            <a:r>
              <a:rPr b="1" i="0" lang="en-US" sz="2400" u="none" cap="none" strike="noStrike">
                <a:solidFill>
                  <a:srgbClr val="FF0000"/>
                </a:solidFill>
                <a:latin typeface="Calibri"/>
                <a:ea typeface="Calibri"/>
                <a:cs typeface="Calibri"/>
                <a:sym typeface="Calibri"/>
              </a:rPr>
              <a:t>inferior, useless, dependent</a:t>
            </a:r>
            <a:endParaRPr/>
          </a:p>
          <a:p>
            <a:pPr indent="-342900" lvl="0" marL="342900" marR="0" rtl="0" algn="l">
              <a:lnSpc>
                <a:spcPct val="100000"/>
              </a:lnSpc>
              <a:spcBef>
                <a:spcPts val="480"/>
              </a:spcBef>
              <a:spcAft>
                <a:spcPts val="0"/>
              </a:spcAft>
              <a:buClr>
                <a:srgbClr val="FF0000"/>
              </a:buClr>
              <a:buSzPts val="2400"/>
              <a:buFont typeface="Arial"/>
              <a:buChar char="•"/>
            </a:pPr>
            <a:r>
              <a:rPr b="1" i="0" lang="en-US" sz="2400" u="none" cap="none" strike="noStrike">
                <a:solidFill>
                  <a:srgbClr val="FF0000"/>
                </a:solidFill>
                <a:latin typeface="Calibri"/>
                <a:ea typeface="Calibri"/>
                <a:cs typeface="Calibri"/>
                <a:sym typeface="Calibri"/>
              </a:rPr>
              <a:t>A burden to society, live on charity, lower social status</a:t>
            </a:r>
            <a:endParaRPr/>
          </a:p>
          <a:p>
            <a:pPr indent="-342900" lvl="0" marL="342900" marR="0" rtl="0" algn="l">
              <a:lnSpc>
                <a:spcPct val="100000"/>
              </a:lnSpc>
              <a:spcBef>
                <a:spcPts val="480"/>
              </a:spcBef>
              <a:spcAft>
                <a:spcPts val="0"/>
              </a:spcAft>
              <a:buClr>
                <a:srgbClr val="FF0000"/>
              </a:buClr>
              <a:buSzPts val="2400"/>
              <a:buFont typeface="Arial"/>
              <a:buChar char="•"/>
            </a:pPr>
            <a:r>
              <a:rPr b="1" i="0" lang="en-US" sz="2400" u="none" cap="none" strike="noStrike">
                <a:solidFill>
                  <a:srgbClr val="FF0000"/>
                </a:solidFill>
                <a:latin typeface="Calibri"/>
                <a:ea typeface="Calibri"/>
                <a:cs typeface="Calibri"/>
                <a:sym typeface="Calibri"/>
              </a:rPr>
              <a:t>Families hide them out of shame</a:t>
            </a:r>
            <a:endParaRPr/>
          </a:p>
          <a:p>
            <a:pPr indent="-342900" lvl="0" marL="342900" marR="0" rtl="0" algn="l">
              <a:lnSpc>
                <a:spcPct val="100000"/>
              </a:lnSpc>
              <a:spcBef>
                <a:spcPts val="480"/>
              </a:spcBef>
              <a:spcAft>
                <a:spcPts val="0"/>
              </a:spcAft>
              <a:buClr>
                <a:srgbClr val="FF0000"/>
              </a:buClr>
              <a:buSzPts val="2400"/>
              <a:buFont typeface="Arial"/>
              <a:buChar char="•"/>
            </a:pPr>
            <a:r>
              <a:rPr b="1" i="0" lang="en-US" sz="2400" u="none" cap="none" strike="noStrike">
                <a:solidFill>
                  <a:srgbClr val="FF0000"/>
                </a:solidFill>
                <a:latin typeface="Calibri"/>
                <a:ea typeface="Calibri"/>
                <a:cs typeface="Calibri"/>
                <a:sym typeface="Calibri"/>
              </a:rPr>
              <a:t>Objects of pity, humiliated in relationships with others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80"/>
          <p:cNvSpPr txBox="1"/>
          <p:nvPr>
            <p:ph idx="12" type="sldNum"/>
          </p:nvPr>
        </p:nvSpPr>
        <p:spPr>
          <a:xfrm>
            <a:off x="8523541" y="6260831"/>
            <a:ext cx="548700" cy="524700"/>
          </a:xfrm>
          <a:prstGeom prst="rect">
            <a:avLst/>
          </a:prstGeom>
          <a:noFill/>
          <a:ln>
            <a:noFill/>
          </a:ln>
        </p:spPr>
        <p:txBody>
          <a:bodyPr anchorCtr="0" anchor="b" bIns="45675" lIns="91425" spcFirstLastPara="1" rIns="91425" wrap="square" tIns="45675">
            <a:noAutofit/>
          </a:bodyPr>
          <a:lstStyle/>
          <a:p>
            <a:pPr indent="0" lvl="0" marL="0" rtl="0" algn="r">
              <a:spcBef>
                <a:spcPts val="0"/>
              </a:spcBef>
              <a:spcAft>
                <a:spcPts val="0"/>
              </a:spcAft>
              <a:buNone/>
            </a:pPr>
            <a:fld id="{00000000-1234-1234-1234-123412341234}" type="slidenum">
              <a:rPr lang="en-US"/>
              <a:t>‹#›</a:t>
            </a:fld>
            <a:endParaRPr/>
          </a:p>
        </p:txBody>
      </p:sp>
      <p:pic>
        <p:nvPicPr>
          <p:cNvPr id="670" name="Google Shape;670;p80"/>
          <p:cNvPicPr preferRelativeResize="0"/>
          <p:nvPr/>
        </p:nvPicPr>
        <p:blipFill rotWithShape="1">
          <a:blip r:embed="rId3">
            <a:alphaModFix/>
          </a:blip>
          <a:srcRect b="0" l="0" r="0" t="0"/>
          <a:stretch/>
        </p:blipFill>
        <p:spPr>
          <a:xfrm>
            <a:off x="1" y="1243896"/>
            <a:ext cx="3969835" cy="5614105"/>
          </a:xfrm>
          <a:prstGeom prst="rect">
            <a:avLst/>
          </a:prstGeom>
          <a:noFill/>
          <a:ln>
            <a:noFill/>
          </a:ln>
        </p:spPr>
      </p:pic>
      <p:pic>
        <p:nvPicPr>
          <p:cNvPr descr="G:\hjbh.jpg" id="671" name="Google Shape;671;p80"/>
          <p:cNvPicPr preferRelativeResize="0"/>
          <p:nvPr/>
        </p:nvPicPr>
        <p:blipFill rotWithShape="1">
          <a:blip r:embed="rId4">
            <a:alphaModFix/>
          </a:blip>
          <a:srcRect b="0" l="0" r="0" t="0"/>
          <a:stretch/>
        </p:blipFill>
        <p:spPr>
          <a:xfrm>
            <a:off x="4796544" y="1743463"/>
            <a:ext cx="3506209" cy="461288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81"/>
          <p:cNvSpPr txBox="1"/>
          <p:nvPr>
            <p:ph idx="4294967295" type="body"/>
          </p:nvPr>
        </p:nvSpPr>
        <p:spPr>
          <a:xfrm>
            <a:off x="0" y="1527175"/>
            <a:ext cx="8504238" cy="4572000"/>
          </a:xfrm>
          <a:prstGeom prst="rect">
            <a:avLst/>
          </a:prstGeom>
          <a:noFill/>
          <a:ln>
            <a:noFill/>
          </a:ln>
        </p:spPr>
        <p:txBody>
          <a:bodyPr anchorCtr="0" anchor="t" bIns="45675" lIns="91425" spcFirstLastPara="1" rIns="91425" wrap="square" tIns="45675">
            <a:normAutofit/>
          </a:bodyPr>
          <a:lstStyle/>
          <a:p>
            <a:pPr indent="-320040" lvl="0" marL="320040" rtl="0" algn="just">
              <a:lnSpc>
                <a:spcPct val="111000"/>
              </a:lnSpc>
              <a:spcBef>
                <a:spcPts val="0"/>
              </a:spcBef>
              <a:spcAft>
                <a:spcPts val="0"/>
              </a:spcAft>
              <a:buClr>
                <a:srgbClr val="464B56"/>
              </a:buClr>
              <a:buSzPts val="3600"/>
              <a:buChar char="–"/>
            </a:pPr>
            <a:r>
              <a:rPr lang="en-US" sz="3600"/>
              <a:t>Inclusion is about transforming systems to be inclusive of everyone and not about inserting persons with disabilities into existing structures (UNICEF, 2009).</a:t>
            </a:r>
            <a:endParaRPr/>
          </a:p>
          <a:p>
            <a:pPr indent="-193040" lvl="0" marL="320040" rtl="0" algn="l">
              <a:lnSpc>
                <a:spcPct val="111000"/>
              </a:lnSpc>
              <a:spcBef>
                <a:spcPts val="930"/>
              </a:spcBef>
              <a:spcAft>
                <a:spcPts val="0"/>
              </a:spcAft>
              <a:buClr>
                <a:srgbClr val="464B56"/>
              </a:buClr>
              <a:buSzPts val="2000"/>
              <a:buNone/>
            </a:pPr>
            <a:r>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82"/>
          <p:cNvSpPr txBox="1"/>
          <p:nvPr>
            <p:ph idx="4294967295" type="body"/>
          </p:nvPr>
        </p:nvSpPr>
        <p:spPr>
          <a:xfrm>
            <a:off x="639763" y="1447800"/>
            <a:ext cx="8504237" cy="4572000"/>
          </a:xfrm>
          <a:prstGeom prst="rect">
            <a:avLst/>
          </a:prstGeom>
          <a:noFill/>
          <a:ln>
            <a:noFill/>
          </a:ln>
        </p:spPr>
        <p:txBody>
          <a:bodyPr anchorCtr="0" anchor="t" bIns="45675" lIns="91425" spcFirstLastPara="1" rIns="91425" wrap="square" tIns="45675">
            <a:normAutofit lnSpcReduction="10000"/>
          </a:bodyPr>
          <a:lstStyle/>
          <a:p>
            <a:pPr indent="-320040" lvl="0" marL="320040" rtl="0" algn="just">
              <a:lnSpc>
                <a:spcPct val="111000"/>
              </a:lnSpc>
              <a:spcBef>
                <a:spcPts val="0"/>
              </a:spcBef>
              <a:spcAft>
                <a:spcPts val="0"/>
              </a:spcAft>
              <a:buClr>
                <a:srgbClr val="464B56"/>
              </a:buClr>
              <a:buSzPts val="3200"/>
              <a:buNone/>
            </a:pPr>
            <a:r>
              <a:rPr lang="en-US" sz="3200"/>
              <a:t>UNCRPD (2006), Article 1, (2006), persons with disabilities include those who have long-term </a:t>
            </a:r>
            <a:endParaRPr/>
          </a:p>
          <a:p>
            <a:pPr indent="-320040" lvl="0" marL="320040" rtl="0" algn="just">
              <a:lnSpc>
                <a:spcPct val="111000"/>
              </a:lnSpc>
              <a:spcBef>
                <a:spcPts val="930"/>
              </a:spcBef>
              <a:spcAft>
                <a:spcPts val="0"/>
              </a:spcAft>
              <a:buClr>
                <a:srgbClr val="464B56"/>
              </a:buClr>
              <a:buSzPts val="3200"/>
              <a:buChar char="–"/>
            </a:pPr>
            <a:r>
              <a:rPr lang="en-US" sz="3200"/>
              <a:t>physical, mental, intellectual, or sensory impairments which in interaction with various barriers may hinder</a:t>
            </a:r>
            <a:endParaRPr/>
          </a:p>
          <a:p>
            <a:pPr indent="-320040" lvl="0" marL="320040" rtl="0" algn="just">
              <a:lnSpc>
                <a:spcPct val="111000"/>
              </a:lnSpc>
              <a:spcBef>
                <a:spcPts val="930"/>
              </a:spcBef>
              <a:spcAft>
                <a:spcPts val="0"/>
              </a:spcAft>
              <a:buClr>
                <a:srgbClr val="464B56"/>
              </a:buClr>
              <a:buSzPts val="3200"/>
              <a:buChar char="–"/>
            </a:pPr>
            <a:r>
              <a:rPr lang="en-US" sz="3200"/>
              <a:t>their full effective participation in the society on equal basis with others.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83"/>
          <p:cNvSpPr/>
          <p:nvPr/>
        </p:nvSpPr>
        <p:spPr>
          <a:xfrm>
            <a:off x="1600200" y="1859340"/>
            <a:ext cx="6263640" cy="1936750"/>
          </a:xfrm>
          <a:prstGeom prst="rect">
            <a:avLst/>
          </a:prstGeom>
          <a:noFill/>
          <a:ln>
            <a:noFill/>
          </a:ln>
        </p:spPr>
        <p:txBody>
          <a:bodyPr anchorCtr="0" anchor="t" bIns="45675" lIns="91425" spcFirstLastPara="1" rIns="91425" wrap="square" tIns="45675">
            <a:spAutoFit/>
          </a:bodyPr>
          <a:lstStyle/>
          <a:p>
            <a:pPr indent="0" lvl="0" marL="0" marR="0" rtl="0" algn="just">
              <a:lnSpc>
                <a:spcPct val="100000"/>
              </a:lnSpc>
              <a:spcBef>
                <a:spcPts val="0"/>
              </a:spcBef>
              <a:spcAft>
                <a:spcPts val="0"/>
              </a:spcAft>
              <a:buClr>
                <a:srgbClr val="000000"/>
              </a:buClr>
              <a:buSzPts val="4000"/>
              <a:buFont typeface="Arial"/>
              <a:buNone/>
            </a:pPr>
            <a:r>
              <a:rPr b="0" i="0" lang="en-US" sz="4000" u="none" cap="none" strike="noStrike">
                <a:solidFill>
                  <a:schemeClr val="dk1"/>
                </a:solidFill>
                <a:latin typeface="Calibri"/>
                <a:ea typeface="Calibri"/>
                <a:cs typeface="Calibri"/>
                <a:sym typeface="Calibri"/>
              </a:rPr>
              <a:t>In this regard, disability is seen as a socially created problem</a:t>
            </a:r>
            <a:endParaRPr b="0" i="0" sz="4000" u="none" cap="none" strike="noStrike">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84"/>
          <p:cNvSpPr txBox="1"/>
          <p:nvPr>
            <p:ph idx="4294967295" type="body"/>
          </p:nvPr>
        </p:nvSpPr>
        <p:spPr>
          <a:xfrm>
            <a:off x="1173163" y="533400"/>
            <a:ext cx="7970837" cy="6035675"/>
          </a:xfrm>
          <a:prstGeom prst="rect">
            <a:avLst/>
          </a:prstGeom>
          <a:noFill/>
          <a:ln>
            <a:noFill/>
          </a:ln>
        </p:spPr>
        <p:txBody>
          <a:bodyPr anchorCtr="0" anchor="t" bIns="45675" lIns="91425" spcFirstLastPara="1" rIns="91425" wrap="square" tIns="45675">
            <a:normAutofit/>
          </a:bodyPr>
          <a:lstStyle/>
          <a:p>
            <a:pPr indent="-320040" lvl="0" marL="320040" rtl="0" algn="l">
              <a:lnSpc>
                <a:spcPct val="111000"/>
              </a:lnSpc>
              <a:spcBef>
                <a:spcPts val="0"/>
              </a:spcBef>
              <a:spcAft>
                <a:spcPts val="0"/>
              </a:spcAft>
              <a:buClr>
                <a:srgbClr val="00B0F0"/>
              </a:buClr>
              <a:buSzPts val="3200"/>
              <a:buNone/>
            </a:pPr>
            <a:r>
              <a:rPr b="1" i="1" lang="en-US" sz="3200">
                <a:solidFill>
                  <a:srgbClr val="00B0F0"/>
                </a:solidFill>
              </a:rPr>
              <a:t>Persons with disabilities are unable to access higher</a:t>
            </a:r>
            <a:r>
              <a:rPr i="1" lang="en-US" sz="3200">
                <a:solidFill>
                  <a:srgbClr val="00B0F0"/>
                </a:solidFill>
              </a:rPr>
              <a:t> </a:t>
            </a:r>
            <a:r>
              <a:rPr b="1" i="1" lang="en-US" sz="3200">
                <a:solidFill>
                  <a:srgbClr val="00B0F0"/>
                </a:solidFill>
              </a:rPr>
              <a:t>education </a:t>
            </a:r>
            <a:r>
              <a:rPr i="1" lang="en-US" sz="3200"/>
              <a:t> due to barriers outside the institutions and those within. </a:t>
            </a:r>
            <a:endParaRPr/>
          </a:p>
          <a:p>
            <a:pPr indent="-320040" lvl="0" marL="320040" rtl="0" algn="l">
              <a:lnSpc>
                <a:spcPct val="111000"/>
              </a:lnSpc>
              <a:spcBef>
                <a:spcPts val="930"/>
              </a:spcBef>
              <a:spcAft>
                <a:spcPts val="0"/>
              </a:spcAft>
              <a:buClr>
                <a:srgbClr val="464B56"/>
              </a:buClr>
              <a:buSzPts val="3200"/>
              <a:buNone/>
            </a:pPr>
            <a:r>
              <a:t/>
            </a:r>
            <a:endParaRPr i="1" sz="3200"/>
          </a:p>
          <a:p>
            <a:pPr indent="-320040" lvl="0" marL="320040" rtl="0" algn="l">
              <a:lnSpc>
                <a:spcPct val="111000"/>
              </a:lnSpc>
              <a:spcBef>
                <a:spcPts val="930"/>
              </a:spcBef>
              <a:spcAft>
                <a:spcPts val="0"/>
              </a:spcAft>
              <a:buClr>
                <a:srgbClr val="474A55"/>
              </a:buClr>
              <a:buSzPts val="3200"/>
              <a:buNone/>
            </a:pPr>
            <a:r>
              <a:rPr i="1" lang="en-US" sz="3200">
                <a:solidFill>
                  <a:srgbClr val="474A55"/>
                </a:solidFill>
              </a:rPr>
              <a:t>Such barriers include narrowly-defined set of </a:t>
            </a:r>
            <a:endParaRPr/>
          </a:p>
          <a:p>
            <a:pPr indent="-320040" lvl="0" marL="320040" rtl="0" algn="l">
              <a:lnSpc>
                <a:spcPct val="111000"/>
              </a:lnSpc>
              <a:spcBef>
                <a:spcPts val="930"/>
              </a:spcBef>
              <a:spcAft>
                <a:spcPts val="0"/>
              </a:spcAft>
              <a:buClr>
                <a:srgbClr val="474A55"/>
              </a:buClr>
              <a:buSzPts val="3200"/>
              <a:buChar char="–"/>
            </a:pPr>
            <a:r>
              <a:rPr i="1" lang="en-US" sz="3200">
                <a:solidFill>
                  <a:srgbClr val="474A55"/>
                </a:solidFill>
              </a:rPr>
              <a:t>legibility criteria, </a:t>
            </a:r>
            <a:endParaRPr/>
          </a:p>
          <a:p>
            <a:pPr indent="-320040" lvl="0" marL="320040" rtl="0" algn="l">
              <a:lnSpc>
                <a:spcPct val="111000"/>
              </a:lnSpc>
              <a:spcBef>
                <a:spcPts val="930"/>
              </a:spcBef>
              <a:spcAft>
                <a:spcPts val="0"/>
              </a:spcAft>
              <a:buClr>
                <a:srgbClr val="474A55"/>
              </a:buClr>
              <a:buSzPts val="3200"/>
              <a:buChar char="–"/>
            </a:pPr>
            <a:r>
              <a:rPr i="1" lang="en-US" sz="3200">
                <a:solidFill>
                  <a:srgbClr val="474A55"/>
                </a:solidFill>
              </a:rPr>
              <a:t>negative attitude, and</a:t>
            </a:r>
            <a:endParaRPr/>
          </a:p>
          <a:p>
            <a:pPr indent="-320040" lvl="0" marL="320040" rtl="0" algn="l">
              <a:lnSpc>
                <a:spcPct val="111000"/>
              </a:lnSpc>
              <a:spcBef>
                <a:spcPts val="930"/>
              </a:spcBef>
              <a:spcAft>
                <a:spcPts val="0"/>
              </a:spcAft>
              <a:buClr>
                <a:srgbClr val="474A55"/>
              </a:buClr>
              <a:buSzPts val="3200"/>
              <a:buChar char="–"/>
            </a:pPr>
            <a:r>
              <a:rPr i="1" lang="en-US" sz="3200">
                <a:solidFill>
                  <a:srgbClr val="474A55"/>
                </a:solidFill>
              </a:rPr>
              <a:t> inaccessible environments. </a:t>
            </a:r>
            <a:endParaRPr/>
          </a:p>
          <a:p>
            <a:pPr indent="-193040" lvl="0" marL="320040" rtl="0" algn="l">
              <a:lnSpc>
                <a:spcPct val="111000"/>
              </a:lnSpc>
              <a:spcBef>
                <a:spcPts val="930"/>
              </a:spcBef>
              <a:spcAft>
                <a:spcPts val="0"/>
              </a:spcAft>
              <a:buClr>
                <a:srgbClr val="464B56"/>
              </a:buClr>
              <a:buSzPts val="2000"/>
              <a:buNone/>
            </a:pPr>
            <a:r>
              <a:t/>
            </a:r>
            <a:endParaRPr i="1"/>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85"/>
          <p:cNvSpPr txBox="1"/>
          <p:nvPr>
            <p:ph idx="4294967295" type="body"/>
          </p:nvPr>
        </p:nvSpPr>
        <p:spPr>
          <a:xfrm>
            <a:off x="639763" y="1127125"/>
            <a:ext cx="8504237" cy="4572000"/>
          </a:xfrm>
          <a:prstGeom prst="rect">
            <a:avLst/>
          </a:prstGeom>
          <a:noFill/>
          <a:ln>
            <a:noFill/>
          </a:ln>
        </p:spPr>
        <p:txBody>
          <a:bodyPr anchorCtr="0" anchor="t" bIns="45675" lIns="91425" spcFirstLastPara="1" rIns="91425" wrap="square" tIns="45675">
            <a:normAutofit lnSpcReduction="20000"/>
          </a:bodyPr>
          <a:lstStyle/>
          <a:p>
            <a:pPr indent="-320040" lvl="0" marL="320040" rtl="0" algn="l">
              <a:lnSpc>
                <a:spcPct val="111000"/>
              </a:lnSpc>
              <a:spcBef>
                <a:spcPts val="0"/>
              </a:spcBef>
              <a:spcAft>
                <a:spcPts val="0"/>
              </a:spcAft>
              <a:buClr>
                <a:srgbClr val="C00000"/>
              </a:buClr>
              <a:buSzPts val="2960"/>
              <a:buNone/>
            </a:pPr>
            <a:r>
              <a:rPr lang="en-US" sz="2960">
                <a:solidFill>
                  <a:srgbClr val="C00000"/>
                </a:solidFill>
              </a:rPr>
              <a:t>Barriers that limit a person’s full participation include;</a:t>
            </a:r>
            <a:endParaRPr/>
          </a:p>
          <a:p>
            <a:pPr indent="-320040" lvl="0" marL="320040" rtl="0" algn="l">
              <a:lnSpc>
                <a:spcPct val="111000"/>
              </a:lnSpc>
              <a:spcBef>
                <a:spcPts val="930"/>
              </a:spcBef>
              <a:spcAft>
                <a:spcPts val="0"/>
              </a:spcAft>
              <a:buClr>
                <a:srgbClr val="0070C0"/>
              </a:buClr>
              <a:buSzPts val="2960"/>
              <a:buChar char="–"/>
            </a:pPr>
            <a:r>
              <a:rPr lang="en-US" sz="2960">
                <a:solidFill>
                  <a:srgbClr val="0070C0"/>
                </a:solidFill>
              </a:rPr>
              <a:t> negative attitude,</a:t>
            </a:r>
            <a:endParaRPr/>
          </a:p>
          <a:p>
            <a:pPr indent="-320040" lvl="0" marL="320040" rtl="0" algn="l">
              <a:lnSpc>
                <a:spcPct val="111000"/>
              </a:lnSpc>
              <a:spcBef>
                <a:spcPts val="930"/>
              </a:spcBef>
              <a:spcAft>
                <a:spcPts val="0"/>
              </a:spcAft>
              <a:buClr>
                <a:srgbClr val="0070C0"/>
              </a:buClr>
              <a:buSzPts val="2960"/>
              <a:buChar char="–"/>
            </a:pPr>
            <a:r>
              <a:rPr lang="en-US" sz="2960">
                <a:solidFill>
                  <a:srgbClr val="0070C0"/>
                </a:solidFill>
              </a:rPr>
              <a:t>discriminative policies and practices, and inaccessible</a:t>
            </a:r>
            <a:endParaRPr/>
          </a:p>
          <a:p>
            <a:pPr indent="-320040" lvl="0" marL="320040" rtl="0" algn="l">
              <a:lnSpc>
                <a:spcPct val="111000"/>
              </a:lnSpc>
              <a:spcBef>
                <a:spcPts val="930"/>
              </a:spcBef>
              <a:spcAft>
                <a:spcPts val="0"/>
              </a:spcAft>
              <a:buClr>
                <a:srgbClr val="0070C0"/>
              </a:buClr>
              <a:buSzPts val="2960"/>
              <a:buChar char="–"/>
            </a:pPr>
            <a:r>
              <a:rPr lang="en-US" sz="2960">
                <a:solidFill>
                  <a:srgbClr val="0070C0"/>
                </a:solidFill>
              </a:rPr>
              <a:t>environments as a result of these barriers,</a:t>
            </a:r>
            <a:endParaRPr/>
          </a:p>
          <a:p>
            <a:pPr indent="-320040" lvl="0" marL="320040" rtl="0" algn="l">
              <a:lnSpc>
                <a:spcPct val="111000"/>
              </a:lnSpc>
              <a:spcBef>
                <a:spcPts val="930"/>
              </a:spcBef>
              <a:spcAft>
                <a:spcPts val="0"/>
              </a:spcAft>
              <a:buClr>
                <a:srgbClr val="0070C0"/>
              </a:buClr>
              <a:buSzPts val="2960"/>
              <a:buNone/>
            </a:pPr>
            <a:r>
              <a:rPr lang="en-US" sz="2960">
                <a:solidFill>
                  <a:srgbClr val="0070C0"/>
                </a:solidFill>
              </a:rPr>
              <a:t>And as a result  students with disabilities are being excluded from accessing higher education.</a:t>
            </a:r>
            <a:endParaRPr sz="2960">
              <a:solidFill>
                <a:srgbClr val="0070C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86"/>
          <p:cNvSpPr txBox="1"/>
          <p:nvPr>
            <p:ph idx="4294967295" type="body"/>
          </p:nvPr>
        </p:nvSpPr>
        <p:spPr>
          <a:xfrm>
            <a:off x="1690688" y="889000"/>
            <a:ext cx="7453312" cy="4572000"/>
          </a:xfrm>
          <a:prstGeom prst="rect">
            <a:avLst/>
          </a:prstGeom>
          <a:noFill/>
          <a:ln>
            <a:noFill/>
          </a:ln>
        </p:spPr>
        <p:txBody>
          <a:bodyPr anchorCtr="0" anchor="t" bIns="45675" lIns="91425" spcFirstLastPara="1" rIns="91425" wrap="square" tIns="45675">
            <a:noAutofit/>
          </a:bodyPr>
          <a:lstStyle/>
          <a:p>
            <a:pPr indent="-320040" lvl="0" marL="320040" rtl="0" algn="just">
              <a:lnSpc>
                <a:spcPct val="111000"/>
              </a:lnSpc>
              <a:spcBef>
                <a:spcPts val="0"/>
              </a:spcBef>
              <a:spcAft>
                <a:spcPts val="0"/>
              </a:spcAft>
              <a:buClr>
                <a:srgbClr val="C00000"/>
              </a:buClr>
              <a:buSzPts val="3200"/>
              <a:buNone/>
            </a:pPr>
            <a:r>
              <a:rPr lang="en-US" sz="3200">
                <a:solidFill>
                  <a:srgbClr val="C00000"/>
                </a:solidFill>
              </a:rPr>
              <a:t>Our institutes of higher learning lack policy on inclusive education and are hardly prepared to enroll students with disabilities. </a:t>
            </a:r>
            <a:endParaRPr/>
          </a:p>
          <a:p>
            <a:pPr indent="-320040" lvl="0" marL="320040" rtl="0" algn="just">
              <a:lnSpc>
                <a:spcPct val="111000"/>
              </a:lnSpc>
              <a:spcBef>
                <a:spcPts val="930"/>
              </a:spcBef>
              <a:spcAft>
                <a:spcPts val="0"/>
              </a:spcAft>
              <a:buClr>
                <a:srgbClr val="464B56"/>
              </a:buClr>
              <a:buSzPts val="4400"/>
              <a:buNone/>
            </a:pPr>
            <a:r>
              <a:t/>
            </a:r>
            <a:endParaRPr sz="4400">
              <a:solidFill>
                <a:srgbClr val="C00000"/>
              </a:solidFill>
            </a:endParaRPr>
          </a:p>
          <a:p>
            <a:pPr indent="-320040" lvl="0" marL="320040" rtl="0" algn="just">
              <a:lnSpc>
                <a:spcPct val="111000"/>
              </a:lnSpc>
              <a:spcBef>
                <a:spcPts val="930"/>
              </a:spcBef>
              <a:spcAft>
                <a:spcPts val="0"/>
              </a:spcAft>
              <a:buClr>
                <a:srgbClr val="002060"/>
              </a:buClr>
              <a:buSzPts val="3200"/>
              <a:buNone/>
            </a:pPr>
            <a:r>
              <a:rPr lang="en-US" sz="3200">
                <a:solidFill>
                  <a:srgbClr val="002060"/>
                </a:solidFill>
              </a:rPr>
              <a:t>There are no transitional systems in place for students with disabilities when they move from high school to higher education. </a:t>
            </a:r>
            <a:endParaRPr sz="3200">
              <a:solidFill>
                <a:srgbClr val="00206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87"/>
          <p:cNvSpPr txBox="1"/>
          <p:nvPr>
            <p:ph idx="4294967295" type="body"/>
          </p:nvPr>
        </p:nvSpPr>
        <p:spPr>
          <a:xfrm>
            <a:off x="0" y="320675"/>
            <a:ext cx="9144000" cy="4572000"/>
          </a:xfrm>
          <a:prstGeom prst="rect">
            <a:avLst/>
          </a:prstGeom>
          <a:noFill/>
          <a:ln>
            <a:noFill/>
          </a:ln>
        </p:spPr>
        <p:txBody>
          <a:bodyPr anchorCtr="0" anchor="t" bIns="45675" lIns="91425" spcFirstLastPara="1" rIns="91425" wrap="square" tIns="45675">
            <a:noAutofit/>
          </a:bodyPr>
          <a:lstStyle/>
          <a:p>
            <a:pPr indent="-320040" lvl="0" marL="320040" rtl="0" algn="l">
              <a:lnSpc>
                <a:spcPct val="111000"/>
              </a:lnSpc>
              <a:spcBef>
                <a:spcPts val="0"/>
              </a:spcBef>
              <a:spcAft>
                <a:spcPts val="0"/>
              </a:spcAft>
              <a:buClr>
                <a:srgbClr val="464B56"/>
              </a:buClr>
              <a:buSzPts val="2400"/>
              <a:buNone/>
            </a:pPr>
            <a:r>
              <a:rPr b="1" lang="en-US" sz="2400"/>
              <a:t>Barriers faced by students before enrolling into higher education include;</a:t>
            </a:r>
            <a:endParaRPr/>
          </a:p>
          <a:p>
            <a:pPr indent="-320040" lvl="0" marL="320040" rtl="0" algn="l">
              <a:lnSpc>
                <a:spcPct val="150000"/>
              </a:lnSpc>
              <a:spcBef>
                <a:spcPts val="930"/>
              </a:spcBef>
              <a:spcAft>
                <a:spcPts val="0"/>
              </a:spcAft>
              <a:buClr>
                <a:srgbClr val="464B56"/>
              </a:buClr>
              <a:buSzPts val="2000"/>
              <a:buChar char="–"/>
            </a:pPr>
            <a:r>
              <a:rPr lang="en-US"/>
              <a:t> </a:t>
            </a:r>
            <a:r>
              <a:rPr lang="en-US" sz="2800">
                <a:solidFill>
                  <a:srgbClr val="C00000"/>
                </a:solidFill>
              </a:rPr>
              <a:t>Social exclusion and stigmatisation by the society</a:t>
            </a:r>
            <a:endParaRPr/>
          </a:p>
          <a:p>
            <a:pPr indent="-320040" lvl="0" marL="320040" rtl="0" algn="l">
              <a:lnSpc>
                <a:spcPct val="150000"/>
              </a:lnSpc>
              <a:spcBef>
                <a:spcPts val="930"/>
              </a:spcBef>
              <a:spcAft>
                <a:spcPts val="0"/>
              </a:spcAft>
              <a:buClr>
                <a:srgbClr val="C00000"/>
              </a:buClr>
              <a:buSzPts val="2800"/>
              <a:buChar char="–"/>
            </a:pPr>
            <a:r>
              <a:rPr lang="en-US" sz="2800">
                <a:solidFill>
                  <a:srgbClr val="C00000"/>
                </a:solidFill>
              </a:rPr>
              <a:t> Higher education institutions catering for those with disabilities are not available in every community.</a:t>
            </a:r>
            <a:endParaRPr/>
          </a:p>
          <a:p>
            <a:pPr indent="-320040" lvl="0" marL="320040" rtl="0" algn="l">
              <a:lnSpc>
                <a:spcPct val="150000"/>
              </a:lnSpc>
              <a:spcBef>
                <a:spcPts val="930"/>
              </a:spcBef>
              <a:spcAft>
                <a:spcPts val="0"/>
              </a:spcAft>
              <a:buClr>
                <a:srgbClr val="C00000"/>
              </a:buClr>
              <a:buSzPts val="2800"/>
              <a:buChar char="–"/>
            </a:pPr>
            <a:r>
              <a:rPr lang="en-US" sz="2800">
                <a:solidFill>
                  <a:srgbClr val="C00000"/>
                </a:solidFill>
              </a:rPr>
              <a:t> Environments where higher education institutions are situated are not disability friendly and the</a:t>
            </a:r>
            <a:endParaRPr/>
          </a:p>
          <a:p>
            <a:pPr indent="-320040" lvl="0" marL="320040" rtl="0" algn="l">
              <a:lnSpc>
                <a:spcPct val="150000"/>
              </a:lnSpc>
              <a:spcBef>
                <a:spcPts val="930"/>
              </a:spcBef>
              <a:spcAft>
                <a:spcPts val="0"/>
              </a:spcAft>
              <a:buClr>
                <a:srgbClr val="C00000"/>
              </a:buClr>
              <a:buSzPts val="2800"/>
              <a:buChar char="–"/>
            </a:pPr>
            <a:r>
              <a:rPr lang="en-US" sz="2800">
                <a:solidFill>
                  <a:srgbClr val="C00000"/>
                </a:solidFill>
              </a:rPr>
              <a:t> facilities within the community that they are expected to use are also inaccessible.</a:t>
            </a:r>
            <a:endParaRPr/>
          </a:p>
          <a:p>
            <a:pPr indent="-320040" lvl="0" marL="320040" rtl="0" algn="l">
              <a:lnSpc>
                <a:spcPct val="150000"/>
              </a:lnSpc>
              <a:spcBef>
                <a:spcPts val="930"/>
              </a:spcBef>
              <a:spcAft>
                <a:spcPts val="0"/>
              </a:spcAft>
              <a:buClr>
                <a:srgbClr val="C00000"/>
              </a:buClr>
              <a:buSzPts val="3200"/>
              <a:buNone/>
            </a:pPr>
            <a:r>
              <a:rPr lang="en-US" sz="3200">
                <a:solidFill>
                  <a:srgbClr val="C00000"/>
                </a:solidFill>
              </a:rPr>
              <a:t> </a:t>
            </a:r>
            <a:endParaRPr sz="2800">
              <a:solidFill>
                <a:srgbClr val="C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88"/>
          <p:cNvSpPr txBox="1"/>
          <p:nvPr>
            <p:ph idx="4294967295" type="body"/>
          </p:nvPr>
        </p:nvSpPr>
        <p:spPr>
          <a:xfrm>
            <a:off x="0" y="228600"/>
            <a:ext cx="7331075" cy="6629400"/>
          </a:xfrm>
          <a:prstGeom prst="rect">
            <a:avLst/>
          </a:prstGeom>
          <a:noFill/>
          <a:ln>
            <a:noFill/>
          </a:ln>
        </p:spPr>
        <p:txBody>
          <a:bodyPr anchorCtr="0" anchor="t" bIns="45675" lIns="91425" spcFirstLastPara="1" rIns="91425" wrap="square" tIns="45675">
            <a:normAutofit/>
          </a:bodyPr>
          <a:lstStyle/>
          <a:p>
            <a:pPr indent="-320040" lvl="0" marL="320040" rtl="0" algn="ctr">
              <a:lnSpc>
                <a:spcPct val="111000"/>
              </a:lnSpc>
              <a:spcBef>
                <a:spcPts val="0"/>
              </a:spcBef>
              <a:spcAft>
                <a:spcPts val="0"/>
              </a:spcAft>
              <a:buClr>
                <a:srgbClr val="C00000"/>
              </a:buClr>
              <a:buSzPts val="3600"/>
              <a:buNone/>
            </a:pPr>
            <a:r>
              <a:rPr lang="en-US" sz="3600">
                <a:solidFill>
                  <a:srgbClr val="C00000"/>
                </a:solidFill>
              </a:rPr>
              <a:t>Barriers within higher education institutions after admission</a:t>
            </a:r>
            <a:endParaRPr/>
          </a:p>
          <a:p>
            <a:pPr indent="-320040" lvl="0" marL="320040" rtl="0" algn="just">
              <a:lnSpc>
                <a:spcPct val="111000"/>
              </a:lnSpc>
              <a:spcBef>
                <a:spcPts val="930"/>
              </a:spcBef>
              <a:spcAft>
                <a:spcPts val="0"/>
              </a:spcAft>
              <a:buClr>
                <a:srgbClr val="464B56"/>
              </a:buClr>
              <a:buSzPts val="2800"/>
              <a:buChar char="–"/>
            </a:pPr>
            <a:r>
              <a:rPr lang="en-US" sz="2800"/>
              <a:t> Rigid curriculum and examination systems</a:t>
            </a:r>
            <a:endParaRPr/>
          </a:p>
          <a:p>
            <a:pPr indent="-320040" lvl="0" marL="320040" rtl="0" algn="just">
              <a:lnSpc>
                <a:spcPct val="111000"/>
              </a:lnSpc>
              <a:spcBef>
                <a:spcPts val="930"/>
              </a:spcBef>
              <a:spcAft>
                <a:spcPts val="0"/>
              </a:spcAft>
              <a:buClr>
                <a:srgbClr val="464B56"/>
              </a:buClr>
              <a:buSzPts val="2800"/>
              <a:buChar char="–"/>
            </a:pPr>
            <a:r>
              <a:rPr lang="en-US" sz="2800"/>
              <a:t> Lack of appropriate teaching methodology</a:t>
            </a:r>
            <a:endParaRPr/>
          </a:p>
          <a:p>
            <a:pPr indent="-320040" lvl="0" marL="320040" rtl="0" algn="just">
              <a:lnSpc>
                <a:spcPct val="111000"/>
              </a:lnSpc>
              <a:spcBef>
                <a:spcPts val="930"/>
              </a:spcBef>
              <a:spcAft>
                <a:spcPts val="0"/>
              </a:spcAft>
              <a:buClr>
                <a:srgbClr val="464B56"/>
              </a:buClr>
              <a:buSzPts val="2800"/>
              <a:buChar char="–"/>
            </a:pPr>
            <a:r>
              <a:rPr lang="en-US" sz="2800"/>
              <a:t> Feeling of inadequacy by teachers</a:t>
            </a:r>
            <a:endParaRPr/>
          </a:p>
          <a:p>
            <a:pPr indent="-320040" lvl="0" marL="320040" rtl="0" algn="just">
              <a:lnSpc>
                <a:spcPct val="111000"/>
              </a:lnSpc>
              <a:spcBef>
                <a:spcPts val="930"/>
              </a:spcBef>
              <a:spcAft>
                <a:spcPts val="0"/>
              </a:spcAft>
              <a:buClr>
                <a:srgbClr val="464B56"/>
              </a:buClr>
              <a:buSzPts val="2800"/>
              <a:buChar char="–"/>
            </a:pPr>
            <a:r>
              <a:rPr lang="en-US" sz="2800"/>
              <a:t> Content based teaching</a:t>
            </a:r>
            <a:endParaRPr/>
          </a:p>
          <a:p>
            <a:pPr indent="-320040" lvl="0" marL="320040" rtl="0" algn="just">
              <a:lnSpc>
                <a:spcPct val="111000"/>
              </a:lnSpc>
              <a:spcBef>
                <a:spcPts val="930"/>
              </a:spcBef>
              <a:spcAft>
                <a:spcPts val="0"/>
              </a:spcAft>
              <a:buClr>
                <a:srgbClr val="464B56"/>
              </a:buClr>
              <a:buSzPts val="2800"/>
              <a:buChar char="–"/>
            </a:pPr>
            <a:r>
              <a:rPr lang="en-US" sz="2800"/>
              <a:t> Rote and memorisation learning</a:t>
            </a:r>
            <a:endParaRPr sz="280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89"/>
          <p:cNvSpPr txBox="1"/>
          <p:nvPr>
            <p:ph idx="4294967295" type="body"/>
          </p:nvPr>
        </p:nvSpPr>
        <p:spPr>
          <a:xfrm>
            <a:off x="639763" y="822325"/>
            <a:ext cx="8504237" cy="4572000"/>
          </a:xfrm>
          <a:prstGeom prst="rect">
            <a:avLst/>
          </a:prstGeom>
          <a:noFill/>
          <a:ln>
            <a:noFill/>
          </a:ln>
        </p:spPr>
        <p:txBody>
          <a:bodyPr anchorCtr="0" anchor="t" bIns="45675" lIns="91425" spcFirstLastPara="1" rIns="91425" wrap="square" tIns="45675">
            <a:noAutofit/>
          </a:bodyPr>
          <a:lstStyle/>
          <a:p>
            <a:pPr indent="-320040" lvl="0" marL="320040" rtl="0" algn="l">
              <a:lnSpc>
                <a:spcPct val="111000"/>
              </a:lnSpc>
              <a:spcBef>
                <a:spcPts val="0"/>
              </a:spcBef>
              <a:spcAft>
                <a:spcPts val="0"/>
              </a:spcAft>
              <a:buClr>
                <a:srgbClr val="464B56"/>
              </a:buClr>
              <a:buSzPts val="3200"/>
              <a:buNone/>
            </a:pPr>
            <a:r>
              <a:rPr lang="en-US" sz="3200"/>
              <a:t>Our system of higher learning lack in-service  or pre-service  training programmes for teachers  for acquiring  knowledge in instructional methods for students with disabilities. </a:t>
            </a:r>
            <a:endParaRPr/>
          </a:p>
          <a:p>
            <a:pPr indent="-320040" lvl="0" marL="320040" rtl="0" algn="l">
              <a:lnSpc>
                <a:spcPct val="111000"/>
              </a:lnSpc>
              <a:spcBef>
                <a:spcPts val="930"/>
              </a:spcBef>
              <a:spcAft>
                <a:spcPts val="0"/>
              </a:spcAft>
              <a:buClr>
                <a:srgbClr val="464B56"/>
              </a:buClr>
              <a:buSzPts val="3200"/>
              <a:buNone/>
            </a:pPr>
            <a:r>
              <a:t/>
            </a:r>
            <a:endParaRPr sz="3200"/>
          </a:p>
          <a:p>
            <a:pPr indent="-320040" lvl="0" marL="320040" rtl="0" algn="l">
              <a:lnSpc>
                <a:spcPct val="111000"/>
              </a:lnSpc>
              <a:spcBef>
                <a:spcPts val="930"/>
              </a:spcBef>
              <a:spcAft>
                <a:spcPts val="0"/>
              </a:spcAft>
              <a:buClr>
                <a:srgbClr val="464B56"/>
              </a:buClr>
              <a:buSzPts val="3200"/>
              <a:buNone/>
            </a:pPr>
            <a:r>
              <a:rPr lang="en-US" sz="3200"/>
              <a:t>In institutions of higher learning where inclusion is being practiced, there are biases on the inclusion of some categories of disabilities, such as those with intellectual impairments.</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9"/>
          <p:cNvSpPr txBox="1"/>
          <p:nvPr>
            <p:ph type="title"/>
          </p:nvPr>
        </p:nvSpPr>
        <p:spPr>
          <a:xfrm>
            <a:off x="304800" y="152400"/>
            <a:ext cx="8382000" cy="828328"/>
          </a:xfrm>
          <a:prstGeom prst="rect">
            <a:avLst/>
          </a:prstGeom>
          <a:solidFill>
            <a:srgbClr val="0070C0"/>
          </a:solidFill>
          <a:ln cap="flat" cmpd="sng" w="9525">
            <a:solidFill>
              <a:srgbClr val="A50021"/>
            </a:solidFill>
            <a:prstDash val="solid"/>
            <a:round/>
            <a:headEnd len="sm" w="sm" type="none"/>
            <a:tailEnd len="sm" w="sm" type="none"/>
          </a:ln>
        </p:spPr>
        <p:txBody>
          <a:bodyPr anchorCtr="0" anchor="t" bIns="45675" lIns="91425" spcFirstLastPara="1" rIns="91425" wrap="square" tIns="45675">
            <a:normAutofit/>
          </a:bodyPr>
          <a:lstStyle/>
          <a:p>
            <a:pPr indent="0" lvl="0" marL="0" rtl="0" algn="l">
              <a:lnSpc>
                <a:spcPct val="99000"/>
              </a:lnSpc>
              <a:spcBef>
                <a:spcPts val="0"/>
              </a:spcBef>
              <a:spcAft>
                <a:spcPts val="0"/>
              </a:spcAft>
              <a:buClr>
                <a:schemeClr val="lt1"/>
              </a:buClr>
              <a:buSzPts val="2880"/>
              <a:buFont typeface="Century Schoolbook"/>
              <a:buNone/>
            </a:pPr>
            <a:r>
              <a:rPr b="1" lang="en-US" sz="2880">
                <a:solidFill>
                  <a:schemeClr val="lt1"/>
                </a:solidFill>
              </a:rPr>
              <a:t>Medical or Biological Model -- Post WW II</a:t>
            </a:r>
            <a:endParaRPr b="1" sz="2880">
              <a:solidFill>
                <a:schemeClr val="lt1"/>
              </a:solidFill>
            </a:endParaRPr>
          </a:p>
        </p:txBody>
      </p:sp>
      <p:sp>
        <p:nvSpPr>
          <p:cNvPr id="164" name="Google Shape;164;p9"/>
          <p:cNvSpPr txBox="1"/>
          <p:nvPr>
            <p:ph idx="4294967295" type="body"/>
          </p:nvPr>
        </p:nvSpPr>
        <p:spPr>
          <a:xfrm>
            <a:off x="0" y="1981200"/>
            <a:ext cx="4633913" cy="5181600"/>
          </a:xfrm>
          <a:prstGeom prst="rect">
            <a:avLst/>
          </a:prstGeom>
          <a:noFill/>
          <a:ln>
            <a:noFill/>
          </a:ln>
        </p:spPr>
        <p:txBody>
          <a:bodyPr anchorCtr="0" anchor="t" bIns="45675" lIns="91425" spcFirstLastPara="1" rIns="91425" wrap="square" tIns="45675">
            <a:normAutofit/>
          </a:bodyPr>
          <a:lstStyle/>
          <a:p>
            <a:pPr indent="-320040" lvl="0" marL="320040" rtl="0" algn="l">
              <a:lnSpc>
                <a:spcPct val="111000"/>
              </a:lnSpc>
              <a:spcBef>
                <a:spcPts val="0"/>
              </a:spcBef>
              <a:spcAft>
                <a:spcPts val="0"/>
              </a:spcAft>
              <a:buClr>
                <a:srgbClr val="464B56"/>
              </a:buClr>
              <a:buSzPts val="2600"/>
              <a:buFont typeface="Noto Sans Symbols"/>
              <a:buChar char="●"/>
            </a:pPr>
            <a:r>
              <a:rPr lang="en-US" sz="2400"/>
              <a:t>Disability considered only a  health problem, medical issue</a:t>
            </a:r>
            <a:br>
              <a:rPr lang="en-US" sz="2400"/>
            </a:br>
            <a:endParaRPr sz="800"/>
          </a:p>
          <a:p>
            <a:pPr indent="-320040" lvl="0" marL="320040" rtl="0" algn="l">
              <a:lnSpc>
                <a:spcPct val="111000"/>
              </a:lnSpc>
              <a:spcBef>
                <a:spcPts val="930"/>
              </a:spcBef>
              <a:spcAft>
                <a:spcPts val="0"/>
              </a:spcAft>
              <a:buClr>
                <a:srgbClr val="464B56"/>
              </a:buClr>
              <a:buSzPts val="2600"/>
              <a:buFont typeface="Noto Sans Symbols"/>
              <a:buChar char="●"/>
            </a:pPr>
            <a:r>
              <a:rPr lang="en-US" sz="2400"/>
              <a:t>Solutions decided by "experts”, based on diagnosis</a:t>
            </a:r>
            <a:endParaRPr/>
          </a:p>
          <a:p>
            <a:pPr indent="0" lvl="0" marL="0" rtl="0" algn="l">
              <a:lnSpc>
                <a:spcPct val="111000"/>
              </a:lnSpc>
              <a:spcBef>
                <a:spcPts val="930"/>
              </a:spcBef>
              <a:spcAft>
                <a:spcPts val="0"/>
              </a:spcAft>
              <a:buClr>
                <a:srgbClr val="464B56"/>
              </a:buClr>
              <a:buSzPts val="900"/>
              <a:buFont typeface="Arial"/>
              <a:buNone/>
            </a:pPr>
            <a:r>
              <a:t/>
            </a:r>
            <a:endParaRPr sz="800"/>
          </a:p>
          <a:p>
            <a:pPr indent="-320040" lvl="0" marL="320040" rtl="0" algn="l">
              <a:lnSpc>
                <a:spcPct val="111000"/>
              </a:lnSpc>
              <a:spcBef>
                <a:spcPts val="930"/>
              </a:spcBef>
              <a:spcAft>
                <a:spcPts val="0"/>
              </a:spcAft>
              <a:buClr>
                <a:srgbClr val="464B56"/>
              </a:buClr>
              <a:buSzPts val="2600"/>
              <a:buFont typeface="Noto Sans Symbols"/>
              <a:buChar char="●"/>
            </a:pPr>
            <a:r>
              <a:rPr lang="en-US" sz="2400"/>
              <a:t>Focus in </a:t>
            </a:r>
            <a:r>
              <a:rPr b="1" lang="en-US" sz="2400">
                <a:solidFill>
                  <a:srgbClr val="C00000"/>
                </a:solidFill>
              </a:rPr>
              <a:t>elimination</a:t>
            </a:r>
            <a:r>
              <a:rPr lang="en-US" sz="2400"/>
              <a:t> or </a:t>
            </a:r>
            <a:r>
              <a:rPr b="1" lang="en-US" sz="2400">
                <a:solidFill>
                  <a:srgbClr val="C00000"/>
                </a:solidFill>
              </a:rPr>
              <a:t>cure</a:t>
            </a:r>
            <a:r>
              <a:rPr lang="en-US" sz="2400"/>
              <a:t> of  disability, </a:t>
            </a:r>
            <a:r>
              <a:rPr lang="en-US" sz="2400">
                <a:solidFill>
                  <a:srgbClr val="C00000"/>
                </a:solidFill>
              </a:rPr>
              <a:t>“</a:t>
            </a:r>
            <a:r>
              <a:rPr b="1" lang="en-US" sz="2400">
                <a:solidFill>
                  <a:srgbClr val="C00000"/>
                </a:solidFill>
              </a:rPr>
              <a:t>normalization”</a:t>
            </a:r>
            <a:endParaRPr/>
          </a:p>
          <a:p>
            <a:pPr indent="0" lvl="0" marL="0" rtl="0" algn="l">
              <a:lnSpc>
                <a:spcPct val="111000"/>
              </a:lnSpc>
              <a:spcBef>
                <a:spcPts val="930"/>
              </a:spcBef>
              <a:spcAft>
                <a:spcPts val="0"/>
              </a:spcAft>
              <a:buClr>
                <a:srgbClr val="464B56"/>
              </a:buClr>
              <a:buSzPts val="2400"/>
              <a:buFont typeface="Arial"/>
              <a:buNone/>
            </a:pPr>
            <a:r>
              <a:rPr lang="en-US" sz="2000"/>
              <a:t>(includes pre-natal genetic</a:t>
            </a:r>
            <a:r>
              <a:rPr lang="en-US" sz="2400"/>
              <a:t> testing &amp; selective abortion)</a:t>
            </a:r>
            <a:endParaRPr/>
          </a:p>
          <a:p>
            <a:pPr indent="-142240" lvl="0" marL="320040" rtl="0" algn="l">
              <a:lnSpc>
                <a:spcPct val="90000"/>
              </a:lnSpc>
              <a:spcBef>
                <a:spcPts val="930"/>
              </a:spcBef>
              <a:spcAft>
                <a:spcPts val="0"/>
              </a:spcAft>
              <a:buClr>
                <a:srgbClr val="464B56"/>
              </a:buClr>
              <a:buSzPts val="2800"/>
              <a:buFont typeface="Noto Sans Symbols"/>
              <a:buNone/>
            </a:pPr>
            <a:r>
              <a:t/>
            </a:r>
            <a:endParaRPr sz="2800"/>
          </a:p>
        </p:txBody>
      </p:sp>
      <p:pic>
        <p:nvPicPr>
          <p:cNvPr descr="003_p1-1" id="165" name="Google Shape;165;p9"/>
          <p:cNvPicPr preferRelativeResize="0"/>
          <p:nvPr>
            <p:ph idx="4294967295" type="body"/>
          </p:nvPr>
        </p:nvPicPr>
        <p:blipFill rotWithShape="1">
          <a:blip r:embed="rId3">
            <a:alphaModFix/>
          </a:blip>
          <a:srcRect b="0" l="0" r="0" t="0"/>
          <a:stretch/>
        </p:blipFill>
        <p:spPr>
          <a:xfrm>
            <a:off x="5105400" y="1735138"/>
            <a:ext cx="4038600" cy="4514850"/>
          </a:xfrm>
          <a:prstGeom prst="rect">
            <a:avLst/>
          </a:prstGeom>
          <a:noFill/>
          <a:ln cap="flat" cmpd="sng" w="9525">
            <a:solidFill>
              <a:srgbClr val="C00000"/>
            </a:solidFill>
            <a:prstDash val="solid"/>
            <a:round/>
            <a:headEnd len="sm" w="sm" type="none"/>
            <a:tailEnd len="sm" w="sm" type="none"/>
          </a:ln>
        </p:spPr>
      </p:pic>
      <p:sp>
        <p:nvSpPr>
          <p:cNvPr id="166" name="Google Shape;166;p9"/>
          <p:cNvSpPr txBox="1"/>
          <p:nvPr/>
        </p:nvSpPr>
        <p:spPr>
          <a:xfrm>
            <a:off x="5556568" y="2068830"/>
            <a:ext cx="2216150" cy="95186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Arial"/>
                <a:ea typeface="Arial"/>
                <a:cs typeface="Arial"/>
                <a:sym typeface="Arial"/>
              </a:rPr>
              <a:t> We will rehabilitate </a:t>
            </a:r>
            <a:endParaRPr/>
          </a:p>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Arial"/>
                <a:ea typeface="Arial"/>
                <a:cs typeface="Arial"/>
                <a:sym typeface="Arial"/>
              </a:rPr>
              <a:t>you so you can overcome all barriers</a:t>
            </a:r>
            <a:endParaRPr/>
          </a:p>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Arial"/>
                <a:ea typeface="Arial"/>
                <a:cs typeface="Arial"/>
                <a:sym typeface="Arial"/>
              </a:rPr>
              <a:t> </a:t>
            </a:r>
            <a:endParaRPr/>
          </a:p>
        </p:txBody>
      </p:sp>
      <p:sp>
        <p:nvSpPr>
          <p:cNvPr id="167" name="Google Shape;167;p9"/>
          <p:cNvSpPr txBox="1"/>
          <p:nvPr/>
        </p:nvSpPr>
        <p:spPr>
          <a:xfrm>
            <a:off x="6040755" y="6552565"/>
            <a:ext cx="1511300" cy="305435"/>
          </a:xfrm>
          <a:prstGeom prst="rect">
            <a:avLst/>
          </a:prstGeom>
          <a:solidFill>
            <a:schemeClr val="lt1"/>
          </a:solidFill>
          <a:ln cap="flat" cmpd="sng" w="9525">
            <a:solidFill>
              <a:schemeClr val="dk2"/>
            </a:solidFill>
            <a:prstDash val="solid"/>
            <a:miter lim="800000"/>
            <a:headEnd len="sm" w="sm" type="none"/>
            <a:tailEnd len="sm" w="sm" type="none"/>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1400"/>
              <a:buFont typeface="Arial"/>
              <a:buNone/>
            </a:pPr>
            <a:r>
              <a:t/>
            </a:r>
            <a:endParaRPr b="1" i="1" sz="1400" u="none" cap="none" strike="noStrike">
              <a:solidFill>
                <a:srgbClr val="C00000"/>
              </a:solidFill>
              <a:latin typeface="Arial"/>
              <a:ea typeface="Arial"/>
              <a:cs typeface="Arial"/>
              <a:sym typeface="Arial"/>
            </a:endParaRPr>
          </a:p>
        </p:txBody>
      </p:sp>
      <p:sp>
        <p:nvSpPr>
          <p:cNvPr id="168" name="Google Shape;168;p9"/>
          <p:cNvSpPr/>
          <p:nvPr/>
        </p:nvSpPr>
        <p:spPr>
          <a:xfrm>
            <a:off x="381000" y="1143000"/>
            <a:ext cx="8305800" cy="828675"/>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Problem belongs to individual: disability results directly from impairment of the person.</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90"/>
          <p:cNvSpPr/>
          <p:nvPr/>
        </p:nvSpPr>
        <p:spPr>
          <a:xfrm>
            <a:off x="304800" y="1905000"/>
            <a:ext cx="7970520" cy="3968115"/>
          </a:xfrm>
          <a:prstGeom prst="rect">
            <a:avLst/>
          </a:prstGeom>
          <a:noFill/>
          <a:ln>
            <a:noFill/>
          </a:ln>
        </p:spPr>
        <p:txBody>
          <a:bodyPr anchorCtr="0" anchor="t" bIns="45675" lIns="91425" spcFirstLastPara="1" rIns="91425" wrap="square" tIns="45675">
            <a:spAutoFit/>
          </a:bodyPr>
          <a:lstStyle/>
          <a:p>
            <a:pPr indent="0" lvl="0" marL="0" marR="0" rtl="0" algn="just">
              <a:lnSpc>
                <a:spcPct val="150000"/>
              </a:lnSpc>
              <a:spcBef>
                <a:spcPts val="0"/>
              </a:spcBef>
              <a:spcAft>
                <a:spcPts val="0"/>
              </a:spcAft>
              <a:buClr>
                <a:schemeClr val="dk1"/>
              </a:buClr>
              <a:buSzPts val="2800"/>
              <a:buFont typeface="Calibri"/>
              <a:buNone/>
            </a:pPr>
            <a:r>
              <a:rPr b="0" i="0" lang="en-US" sz="2800" u="none" cap="none" strike="noStrike">
                <a:solidFill>
                  <a:schemeClr val="dk1"/>
                </a:solidFill>
                <a:latin typeface="Calibri"/>
                <a:ea typeface="Calibri"/>
                <a:cs typeface="Calibri"/>
                <a:sym typeface="Calibri"/>
              </a:rPr>
              <a:t>Higher education policy should recognise and appreciate differences among students who enroll or intend to get into higher education programmes and such formulation of such policy ought to involve people with disability in planning, implementation </a:t>
            </a:r>
            <a:r>
              <a:rPr b="1" i="0" lang="en-US" sz="2800" u="none" cap="none" strike="noStrike">
                <a:solidFill>
                  <a:schemeClr val="dk1"/>
                </a:solidFill>
                <a:latin typeface="Calibri"/>
                <a:ea typeface="Calibri"/>
                <a:cs typeface="Calibri"/>
                <a:sym typeface="Calibri"/>
              </a:rPr>
              <a:t>and evaluation</a:t>
            </a:r>
            <a:r>
              <a:rPr b="1" i="0" lang="en-US" sz="1800" u="none" cap="none" strike="noStrike">
                <a:solidFill>
                  <a:schemeClr val="dk1"/>
                </a:solidFill>
                <a:latin typeface="Calibri"/>
                <a:ea typeface="Calibri"/>
                <a:cs typeface="Calibri"/>
                <a:sym typeface="Calibri"/>
              </a:rPr>
              <a:t>.</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91"/>
          <p:cNvSpPr txBox="1"/>
          <p:nvPr>
            <p:ph idx="4294967295" type="body"/>
          </p:nvPr>
        </p:nvSpPr>
        <p:spPr>
          <a:xfrm>
            <a:off x="1889125" y="320675"/>
            <a:ext cx="7254875" cy="5348288"/>
          </a:xfrm>
          <a:prstGeom prst="rect">
            <a:avLst/>
          </a:prstGeom>
          <a:noFill/>
          <a:ln>
            <a:noFill/>
          </a:ln>
        </p:spPr>
        <p:txBody>
          <a:bodyPr anchorCtr="0" anchor="t" bIns="45675" lIns="91425" spcFirstLastPara="1" rIns="91425" wrap="square" tIns="45675">
            <a:normAutofit fontScale="92500" lnSpcReduction="20000"/>
          </a:bodyPr>
          <a:lstStyle/>
          <a:p>
            <a:pPr indent="-320040" lvl="0" marL="320040" rtl="0" algn="just">
              <a:lnSpc>
                <a:spcPct val="101000"/>
              </a:lnSpc>
              <a:spcBef>
                <a:spcPts val="0"/>
              </a:spcBef>
              <a:spcAft>
                <a:spcPts val="0"/>
              </a:spcAft>
              <a:buClr>
                <a:srgbClr val="464B56"/>
              </a:buClr>
              <a:buSzPct val="100000"/>
              <a:buNone/>
            </a:pPr>
            <a:r>
              <a:rPr lang="en-US" sz="3200"/>
              <a:t>Higher education has a responsibility to restructure its programmes to include; </a:t>
            </a:r>
            <a:endParaRPr/>
          </a:p>
          <a:p>
            <a:pPr indent="-304800" lvl="0" marL="320040" rtl="0" algn="just">
              <a:lnSpc>
                <a:spcPct val="101000"/>
              </a:lnSpc>
              <a:spcBef>
                <a:spcPts val="930"/>
              </a:spcBef>
              <a:spcAft>
                <a:spcPts val="0"/>
              </a:spcAft>
              <a:buClr>
                <a:srgbClr val="C00000"/>
              </a:buClr>
              <a:buSzPct val="100000"/>
              <a:buChar char="–"/>
            </a:pPr>
            <a:r>
              <a:rPr lang="en-US" sz="3200">
                <a:solidFill>
                  <a:srgbClr val="C00000"/>
                </a:solidFill>
              </a:rPr>
              <a:t>provision of assistive devices,</a:t>
            </a:r>
            <a:endParaRPr/>
          </a:p>
          <a:p>
            <a:pPr indent="-304800" lvl="0" marL="320040" rtl="0" algn="just">
              <a:lnSpc>
                <a:spcPct val="101000"/>
              </a:lnSpc>
              <a:spcBef>
                <a:spcPts val="930"/>
              </a:spcBef>
              <a:spcAft>
                <a:spcPts val="0"/>
              </a:spcAft>
              <a:buClr>
                <a:srgbClr val="C00000"/>
              </a:buClr>
              <a:buSzPct val="100000"/>
              <a:buChar char="–"/>
            </a:pPr>
            <a:r>
              <a:rPr lang="en-US" sz="3200">
                <a:solidFill>
                  <a:srgbClr val="C00000"/>
                </a:solidFill>
              </a:rPr>
              <a:t>accommodation of academic flexibility,</a:t>
            </a:r>
            <a:endParaRPr/>
          </a:p>
          <a:p>
            <a:pPr indent="-304800" lvl="0" marL="320040" rtl="0" algn="just">
              <a:lnSpc>
                <a:spcPct val="101000"/>
              </a:lnSpc>
              <a:spcBef>
                <a:spcPts val="930"/>
              </a:spcBef>
              <a:spcAft>
                <a:spcPts val="0"/>
              </a:spcAft>
              <a:buClr>
                <a:srgbClr val="C00000"/>
              </a:buClr>
              <a:buSzPct val="100000"/>
              <a:buChar char="–"/>
            </a:pPr>
            <a:r>
              <a:rPr lang="en-US" sz="3200">
                <a:solidFill>
                  <a:srgbClr val="C00000"/>
                </a:solidFill>
              </a:rPr>
              <a:t>supporting aids and services,</a:t>
            </a:r>
            <a:endParaRPr/>
          </a:p>
          <a:p>
            <a:pPr indent="-304800" lvl="0" marL="320040" rtl="0" algn="just">
              <a:lnSpc>
                <a:spcPct val="101000"/>
              </a:lnSpc>
              <a:spcBef>
                <a:spcPts val="930"/>
              </a:spcBef>
              <a:spcAft>
                <a:spcPts val="0"/>
              </a:spcAft>
              <a:buClr>
                <a:srgbClr val="C00000"/>
              </a:buClr>
              <a:buSzPct val="100000"/>
              <a:buChar char="–"/>
            </a:pPr>
            <a:r>
              <a:rPr lang="en-US" sz="3200">
                <a:solidFill>
                  <a:srgbClr val="C00000"/>
                </a:solidFill>
              </a:rPr>
              <a:t>modification of the classroom environment, </a:t>
            </a:r>
            <a:endParaRPr/>
          </a:p>
          <a:p>
            <a:pPr indent="-304800" lvl="0" marL="320040" rtl="0" algn="just">
              <a:lnSpc>
                <a:spcPct val="101000"/>
              </a:lnSpc>
              <a:spcBef>
                <a:spcPts val="930"/>
              </a:spcBef>
              <a:spcAft>
                <a:spcPts val="0"/>
              </a:spcAft>
              <a:buClr>
                <a:srgbClr val="C00000"/>
              </a:buClr>
              <a:buSzPct val="100000"/>
              <a:buChar char="–"/>
            </a:pPr>
            <a:r>
              <a:rPr lang="en-US" sz="3200">
                <a:solidFill>
                  <a:srgbClr val="C00000"/>
                </a:solidFill>
              </a:rPr>
              <a:t>sign language interpreters and </a:t>
            </a:r>
            <a:endParaRPr/>
          </a:p>
          <a:p>
            <a:pPr indent="-304800" lvl="0" marL="320040" rtl="0" algn="just">
              <a:lnSpc>
                <a:spcPct val="101000"/>
              </a:lnSpc>
              <a:spcBef>
                <a:spcPts val="930"/>
              </a:spcBef>
              <a:spcAft>
                <a:spcPts val="0"/>
              </a:spcAft>
              <a:buClr>
                <a:srgbClr val="C00000"/>
              </a:buClr>
              <a:buSzPct val="100000"/>
              <a:buChar char="–"/>
            </a:pPr>
            <a:r>
              <a:rPr lang="en-US" sz="3200">
                <a:solidFill>
                  <a:srgbClr val="C00000"/>
                </a:solidFill>
              </a:rPr>
              <a:t>note takers etc..</a:t>
            </a:r>
            <a:endParaRPr/>
          </a:p>
          <a:p>
            <a:pPr indent="-320040" lvl="0" marL="320040" rtl="0" algn="just">
              <a:lnSpc>
                <a:spcPct val="101000"/>
              </a:lnSpc>
              <a:spcBef>
                <a:spcPts val="930"/>
              </a:spcBef>
              <a:spcAft>
                <a:spcPts val="0"/>
              </a:spcAft>
              <a:buClr>
                <a:srgbClr val="464B56"/>
              </a:buClr>
              <a:buSzPct val="111111"/>
              <a:buNone/>
            </a:pPr>
            <a:r>
              <a:t/>
            </a:r>
            <a:endParaRPr/>
          </a:p>
          <a:p>
            <a:pPr indent="-320040" lvl="0" marL="320040" rtl="0" algn="just">
              <a:lnSpc>
                <a:spcPct val="101000"/>
              </a:lnSpc>
              <a:spcBef>
                <a:spcPts val="930"/>
              </a:spcBef>
              <a:spcAft>
                <a:spcPts val="0"/>
              </a:spcAft>
              <a:buClr>
                <a:srgbClr val="464B56"/>
              </a:buClr>
              <a:buSzPct val="111111"/>
              <a:buNone/>
            </a:pPr>
            <a:r>
              <a:t/>
            </a:r>
            <a:endParaRPr/>
          </a:p>
          <a:p>
            <a:pPr indent="-320040" lvl="0" marL="320040" rtl="0" algn="just">
              <a:lnSpc>
                <a:spcPct val="101000"/>
              </a:lnSpc>
              <a:spcBef>
                <a:spcPts val="930"/>
              </a:spcBef>
              <a:spcAft>
                <a:spcPts val="0"/>
              </a:spcAft>
              <a:buClr>
                <a:srgbClr val="464B56"/>
              </a:buClr>
              <a:buSzPct val="111111"/>
              <a:buNone/>
            </a:pPr>
            <a:r>
              <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92"/>
          <p:cNvSpPr/>
          <p:nvPr/>
        </p:nvSpPr>
        <p:spPr>
          <a:xfrm>
            <a:off x="1432560" y="1493520"/>
            <a:ext cx="6736080" cy="3044825"/>
          </a:xfrm>
          <a:prstGeom prst="rect">
            <a:avLst/>
          </a:prstGeom>
          <a:noFill/>
          <a:ln>
            <a:noFill/>
          </a:ln>
        </p:spPr>
        <p:txBody>
          <a:bodyPr anchorCtr="0" anchor="t" bIns="45675" lIns="91425" spcFirstLastPara="1" rIns="91425" wrap="square" tIns="45675">
            <a:spAutoFit/>
          </a:bodyPr>
          <a:lstStyle/>
          <a:p>
            <a:pPr indent="0" lvl="0" marL="0" marR="0" rtl="0" algn="just">
              <a:lnSpc>
                <a:spcPct val="100000"/>
              </a:lnSpc>
              <a:spcBef>
                <a:spcPts val="0"/>
              </a:spcBef>
              <a:spcAft>
                <a:spcPts val="0"/>
              </a:spcAft>
              <a:buClr>
                <a:srgbClr val="00B0F0"/>
              </a:buClr>
              <a:buSzPts val="3200"/>
              <a:buFont typeface="Calibri"/>
              <a:buNone/>
            </a:pPr>
            <a:r>
              <a:rPr b="1" i="1" lang="en-US" sz="3200" u="none" cap="none" strike="noStrike">
                <a:solidFill>
                  <a:srgbClr val="00B0F0"/>
                </a:solidFill>
                <a:latin typeface="Calibri"/>
                <a:ea typeface="Calibri"/>
                <a:cs typeface="Calibri"/>
                <a:sym typeface="Calibri"/>
              </a:rPr>
              <a:t>Inclusive education approach is instrumental in addressing these barriers in order to open higher education for students with disabilities and all those who are currently denied access on any grounds</a:t>
            </a:r>
            <a:r>
              <a:rPr b="1" i="1" lang="en-US" sz="1800" u="none" cap="none" strike="noStrike">
                <a:solidFill>
                  <a:srgbClr val="00B0F0"/>
                </a:solidFill>
                <a:latin typeface="Calibri"/>
                <a:ea typeface="Calibri"/>
                <a:cs typeface="Calibri"/>
                <a:sym typeface="Calibri"/>
              </a:rPr>
              <a:t>. </a:t>
            </a:r>
            <a:endParaRPr b="1" i="0" sz="1800" u="none" cap="none" strike="noStrike">
              <a:solidFill>
                <a:srgbClr val="00B0F0"/>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93"/>
          <p:cNvSpPr/>
          <p:nvPr/>
        </p:nvSpPr>
        <p:spPr>
          <a:xfrm>
            <a:off x="2286000" y="3105835"/>
            <a:ext cx="4572000" cy="3475355"/>
          </a:xfrm>
          <a:prstGeom prst="rect">
            <a:avLst/>
          </a:prstGeom>
          <a:noFill/>
          <a:ln>
            <a:noFill/>
          </a:ln>
        </p:spPr>
        <p:txBody>
          <a:bodyPr anchorCtr="0" anchor="t" bIns="45675" lIns="91425" spcFirstLastPara="1" rIns="91425" wrap="square" tIns="45675">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dk1"/>
                </a:solidFill>
                <a:latin typeface="Calibri"/>
                <a:ea typeface="Calibri"/>
                <a:cs typeface="Calibri"/>
                <a:sym typeface="Calibri"/>
              </a:rPr>
              <a:t>Use and Application of Assistive Technology in Education</a:t>
            </a:r>
            <a:endParaRPr b="0" i="0" sz="4400" u="none" cap="none" strike="noStrike">
              <a:solidFill>
                <a:schemeClr val="dk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graphicFrame>
        <p:nvGraphicFramePr>
          <p:cNvPr id="743" name="Google Shape;743;p94"/>
          <p:cNvGraphicFramePr/>
          <p:nvPr/>
        </p:nvGraphicFramePr>
        <p:xfrm>
          <a:off x="0" y="0"/>
          <a:ext cx="3000000" cy="3000000"/>
        </p:xfrm>
        <a:graphic>
          <a:graphicData uri="http://schemas.openxmlformats.org/drawingml/2006/table">
            <a:tbl>
              <a:tblPr bandRow="1" firstRow="1">
                <a:noFill/>
                <a:tableStyleId>{E89939A6-594C-470E-B07E-446D0A3BA3CB}</a:tableStyleId>
              </a:tblPr>
              <a:tblGrid>
                <a:gridCol w="1172200"/>
                <a:gridCol w="4376425"/>
                <a:gridCol w="3595375"/>
              </a:tblGrid>
              <a:tr h="1557025">
                <a:tc>
                  <a:txBody>
                    <a:bodyPr/>
                    <a:lstStyle/>
                    <a:p>
                      <a:pPr indent="0" lvl="0" marL="0" marR="0" rtl="0" algn="l">
                        <a:spcBef>
                          <a:spcPts val="0"/>
                        </a:spcBef>
                        <a:spcAft>
                          <a:spcPts val="0"/>
                        </a:spcAft>
                        <a:buClr>
                          <a:schemeClr val="dk1"/>
                        </a:buClr>
                        <a:buSzPts val="1600"/>
                        <a:buFont typeface="Calibri"/>
                        <a:buNone/>
                      </a:pPr>
                      <a:r>
                        <a:rPr lang="en-US" sz="1600" u="none" cap="none" strike="noStrike"/>
                        <a:t>CATEGORY/ AREA OF FUNCTION</a:t>
                      </a:r>
                      <a:endParaRPr/>
                    </a:p>
                    <a:p>
                      <a:pPr indent="0" lvl="0" marL="0" marR="0" rtl="0" algn="l">
                        <a:spcBef>
                          <a:spcPts val="0"/>
                        </a:spcBef>
                        <a:spcAft>
                          <a:spcPts val="0"/>
                        </a:spcAft>
                        <a:buClr>
                          <a:schemeClr val="dk1"/>
                        </a:buClr>
                        <a:buSzPts val="1600"/>
                        <a:buFont typeface="Calibri"/>
                        <a:buNone/>
                      </a:pPr>
                      <a:r>
                        <a:t/>
                      </a:r>
                      <a:endParaRPr sz="1600" u="none" cap="none" strike="noStrike"/>
                    </a:p>
                  </a:txBody>
                  <a:tcPr marT="45725" marB="45725" marR="91450" marL="91450"/>
                </a:tc>
                <a:tc>
                  <a:txBody>
                    <a:bodyPr/>
                    <a:lstStyle/>
                    <a:p>
                      <a:pPr indent="0" lvl="0" marL="0" marR="0" rtl="0" algn="l">
                        <a:spcBef>
                          <a:spcPts val="0"/>
                        </a:spcBef>
                        <a:spcAft>
                          <a:spcPts val="0"/>
                        </a:spcAft>
                        <a:buClr>
                          <a:schemeClr val="dk1"/>
                        </a:buClr>
                        <a:buSzPts val="1600"/>
                        <a:buFont typeface="Calibri"/>
                        <a:buNone/>
                      </a:pPr>
                      <a:r>
                        <a:rPr lang="en-US" sz="1600" u="none" cap="none" strike="noStrike"/>
                        <a:t>ASSISTIVE TECHNOLOGY APPLICATIONS</a:t>
                      </a:r>
                      <a:endParaRPr/>
                    </a:p>
                    <a:p>
                      <a:pPr indent="0" lvl="0" marL="0" marR="0" rtl="0" algn="l">
                        <a:spcBef>
                          <a:spcPts val="0"/>
                        </a:spcBef>
                        <a:spcAft>
                          <a:spcPts val="0"/>
                        </a:spcAft>
                        <a:buClr>
                          <a:schemeClr val="dk1"/>
                        </a:buClr>
                        <a:buSzPts val="1600"/>
                        <a:buFont typeface="Calibri"/>
                        <a:buNone/>
                      </a:pPr>
                      <a:r>
                        <a:t/>
                      </a:r>
                      <a:endParaRPr sz="1600" u="none" cap="none" strike="noStrike"/>
                    </a:p>
                  </a:txBody>
                  <a:tcPr marT="45725" marB="45725" marR="91450" marL="91450"/>
                </a:tc>
                <a:tc>
                  <a:txBody>
                    <a:bodyPr/>
                    <a:lstStyle/>
                    <a:p>
                      <a:pPr indent="0" lvl="0" marL="0" marR="0" rtl="0" algn="l">
                        <a:spcBef>
                          <a:spcPts val="0"/>
                        </a:spcBef>
                        <a:spcAft>
                          <a:spcPts val="0"/>
                        </a:spcAft>
                        <a:buClr>
                          <a:schemeClr val="dk1"/>
                        </a:buClr>
                        <a:buSzPts val="1600"/>
                        <a:buFont typeface="Calibri"/>
                        <a:buNone/>
                      </a:pPr>
                      <a:r>
                        <a:rPr lang="en-US" sz="1600" u="none" cap="none" strike="noStrike"/>
                        <a:t>NEED AND RELEVANCE IN CLASS-</a:t>
                      </a:r>
                      <a:endParaRPr/>
                    </a:p>
                    <a:p>
                      <a:pPr indent="0" lvl="0" marL="0" marR="0" rtl="0" algn="l">
                        <a:spcBef>
                          <a:spcPts val="0"/>
                        </a:spcBef>
                        <a:spcAft>
                          <a:spcPts val="0"/>
                        </a:spcAft>
                        <a:buClr>
                          <a:schemeClr val="dk1"/>
                        </a:buClr>
                        <a:buSzPts val="1600"/>
                        <a:buFont typeface="Calibri"/>
                        <a:buNone/>
                      </a:pPr>
                      <a:r>
                        <a:rPr lang="en-US" sz="1600" u="none" cap="none" strike="noStrike"/>
                        <a:t>ROOM LEARNING</a:t>
                      </a:r>
                      <a:endParaRPr sz="1600" u="none" cap="none" strike="noStrike"/>
                    </a:p>
                  </a:txBody>
                  <a:tcPr marT="45725" marB="45725" marR="91450" marL="91450"/>
                </a:tc>
              </a:tr>
              <a:tr h="2011675">
                <a:tc>
                  <a:txBody>
                    <a:bodyPr/>
                    <a:lstStyle/>
                    <a:p>
                      <a:pPr indent="0" lvl="0" marL="0" marR="0" rtl="0" algn="l">
                        <a:spcBef>
                          <a:spcPts val="0"/>
                        </a:spcBef>
                        <a:spcAft>
                          <a:spcPts val="0"/>
                        </a:spcAft>
                        <a:buClr>
                          <a:schemeClr val="dk1"/>
                        </a:buClr>
                        <a:buSzPts val="1800"/>
                        <a:buFont typeface="Calibri"/>
                        <a:buNone/>
                      </a:pPr>
                      <a:r>
                        <a:rPr b="1" lang="en-US" sz="1800" u="none" cap="none" strike="noStrike"/>
                        <a:t>Reading</a:t>
                      </a:r>
                      <a:endParaRPr b="1"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1" lang="en-US" sz="1800" u="none" cap="none" strike="noStrike"/>
                        <a:t>Electronic books, Book, adapted for page turning,</a:t>
                      </a:r>
                      <a:endParaRPr/>
                    </a:p>
                    <a:p>
                      <a:pPr indent="0" lvl="0" marL="0" marR="0" rtl="0" algn="l">
                        <a:spcBef>
                          <a:spcPts val="0"/>
                        </a:spcBef>
                        <a:spcAft>
                          <a:spcPts val="0"/>
                        </a:spcAft>
                        <a:buClr>
                          <a:schemeClr val="dk1"/>
                        </a:buClr>
                        <a:buSzPts val="1800"/>
                        <a:buFont typeface="Calibri"/>
                        <a:buNone/>
                      </a:pPr>
                      <a:r>
                        <a:rPr b="1" lang="en-US" sz="1800" u="none" cap="none" strike="noStrike"/>
                        <a:t>Single word scanners, Predictable texts, Tabs, Talking</a:t>
                      </a:r>
                      <a:endParaRPr/>
                    </a:p>
                    <a:p>
                      <a:pPr indent="0" lvl="0" marL="0" marR="0" rtl="0" algn="l">
                        <a:spcBef>
                          <a:spcPts val="0"/>
                        </a:spcBef>
                        <a:spcAft>
                          <a:spcPts val="0"/>
                        </a:spcAft>
                        <a:buClr>
                          <a:schemeClr val="dk1"/>
                        </a:buClr>
                        <a:buSzPts val="1800"/>
                        <a:buFont typeface="Calibri"/>
                        <a:buNone/>
                      </a:pPr>
                      <a:r>
                        <a:rPr b="1" lang="en-US" sz="1800" u="none" cap="none" strike="noStrike"/>
                        <a:t>electronic devices/software, Speech Software</a:t>
                      </a:r>
                      <a:endParaRPr/>
                    </a:p>
                    <a:p>
                      <a:pPr indent="0" lvl="0" marL="0" marR="0" rtl="0" algn="l">
                        <a:spcBef>
                          <a:spcPts val="0"/>
                        </a:spcBef>
                        <a:spcAft>
                          <a:spcPts val="0"/>
                        </a:spcAft>
                        <a:buClr>
                          <a:schemeClr val="dk1"/>
                        </a:buClr>
                        <a:buSzPts val="1800"/>
                        <a:buFont typeface="Calibri"/>
                        <a:buNone/>
                      </a:pPr>
                      <a:r>
                        <a:t/>
                      </a:r>
                      <a:endParaRPr b="1"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1" lang="en-US" sz="1800" u="none" cap="none" strike="noStrike"/>
                        <a:t>For students having difficulty in reading and understanding written text and in paying</a:t>
                      </a:r>
                      <a:endParaRPr/>
                    </a:p>
                    <a:p>
                      <a:pPr indent="0" lvl="0" marL="0" marR="0" rtl="0" algn="l">
                        <a:spcBef>
                          <a:spcPts val="0"/>
                        </a:spcBef>
                        <a:spcAft>
                          <a:spcPts val="0"/>
                        </a:spcAft>
                        <a:buClr>
                          <a:schemeClr val="dk1"/>
                        </a:buClr>
                        <a:buSzPts val="1800"/>
                        <a:buFont typeface="Calibri"/>
                        <a:buNone/>
                      </a:pPr>
                      <a:r>
                        <a:rPr b="1" lang="en-US" sz="1800" u="none" cap="none" strike="noStrike"/>
                        <a:t>attention to the reading assigned.</a:t>
                      </a:r>
                      <a:endParaRPr/>
                    </a:p>
                    <a:p>
                      <a:pPr indent="0" lvl="0" marL="0" marR="0" rtl="0" algn="l">
                        <a:spcBef>
                          <a:spcPts val="0"/>
                        </a:spcBef>
                        <a:spcAft>
                          <a:spcPts val="0"/>
                        </a:spcAft>
                        <a:buClr>
                          <a:schemeClr val="dk1"/>
                        </a:buClr>
                        <a:buSzPts val="1800"/>
                        <a:buFont typeface="Calibri"/>
                        <a:buNone/>
                      </a:pPr>
                      <a:r>
                        <a:t/>
                      </a:r>
                      <a:endParaRPr b="1" sz="1800" u="none" cap="none" strike="noStrike"/>
                    </a:p>
                  </a:txBody>
                  <a:tcPr marT="45725" marB="45725" marR="91450" marL="91450"/>
                </a:tc>
              </a:tr>
              <a:tr h="1463050">
                <a:tc>
                  <a:txBody>
                    <a:bodyPr/>
                    <a:lstStyle/>
                    <a:p>
                      <a:pPr indent="0" lvl="0" marL="0" marR="0" rtl="0" algn="l">
                        <a:spcBef>
                          <a:spcPts val="0"/>
                        </a:spcBef>
                        <a:spcAft>
                          <a:spcPts val="0"/>
                        </a:spcAft>
                        <a:buClr>
                          <a:schemeClr val="dk1"/>
                        </a:buClr>
                        <a:buSzPts val="1800"/>
                        <a:buFont typeface="Calibri"/>
                        <a:buNone/>
                      </a:pPr>
                      <a:r>
                        <a:rPr b="1" lang="en-US" sz="1800" u="none" cap="none" strike="noStrike"/>
                        <a:t>Writing</a:t>
                      </a:r>
                      <a:endParaRPr b="1"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1" lang="en-US" sz="1800" u="none" cap="none" strike="noStrike"/>
                        <a:t>Pen/Pencil grips, Templates, Word processors, Word</a:t>
                      </a:r>
                      <a:endParaRPr/>
                    </a:p>
                    <a:p>
                      <a:pPr indent="0" lvl="0" marL="0" marR="0" rtl="0" algn="l">
                        <a:spcBef>
                          <a:spcPts val="0"/>
                        </a:spcBef>
                        <a:spcAft>
                          <a:spcPts val="0"/>
                        </a:spcAft>
                        <a:buClr>
                          <a:schemeClr val="dk1"/>
                        </a:buClr>
                        <a:buSzPts val="1800"/>
                        <a:buFont typeface="Calibri"/>
                        <a:buNone/>
                      </a:pPr>
                      <a:r>
                        <a:rPr b="1" lang="en-US" sz="1800" u="none" cap="none" strike="noStrike"/>
                        <a:t>card/book/wall, software, Spelling/Grammar checker,</a:t>
                      </a:r>
                      <a:endParaRPr/>
                    </a:p>
                    <a:p>
                      <a:pPr indent="0" lvl="0" marL="0" marR="0" rtl="0" algn="l">
                        <a:spcBef>
                          <a:spcPts val="0"/>
                        </a:spcBef>
                        <a:spcAft>
                          <a:spcPts val="0"/>
                        </a:spcAft>
                        <a:buClr>
                          <a:schemeClr val="dk1"/>
                        </a:buClr>
                        <a:buSzPts val="1800"/>
                        <a:buFont typeface="Calibri"/>
                        <a:buNone/>
                      </a:pPr>
                      <a:r>
                        <a:rPr b="1" lang="en-US" sz="1800" u="none" cap="none" strike="noStrike"/>
                        <a:t>Adapted papers</a:t>
                      </a:r>
                      <a:endParaRPr/>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1" lang="en-US" sz="1800" u="none" cap="none" strike="noStrike"/>
                        <a:t>For students having problem</a:t>
                      </a:r>
                      <a:endParaRPr/>
                    </a:p>
                    <a:p>
                      <a:pPr indent="0" lvl="0" marL="0" marR="0" rtl="0" algn="l">
                        <a:spcBef>
                          <a:spcPts val="0"/>
                        </a:spcBef>
                        <a:spcAft>
                          <a:spcPts val="0"/>
                        </a:spcAft>
                        <a:buClr>
                          <a:schemeClr val="dk1"/>
                        </a:buClr>
                        <a:buSzPts val="1800"/>
                        <a:buFont typeface="Calibri"/>
                        <a:buNone/>
                      </a:pPr>
                      <a:r>
                        <a:rPr b="1" lang="en-US" sz="1800" u="none" cap="none" strike="noStrike"/>
                        <a:t>in writing or composition</a:t>
                      </a:r>
                      <a:endParaRPr/>
                    </a:p>
                    <a:p>
                      <a:pPr indent="0" lvl="0" marL="0" marR="0" rtl="0" algn="l">
                        <a:spcBef>
                          <a:spcPts val="0"/>
                        </a:spcBef>
                        <a:spcAft>
                          <a:spcPts val="0"/>
                        </a:spcAft>
                        <a:buClr>
                          <a:schemeClr val="dk1"/>
                        </a:buClr>
                        <a:buSzPts val="1800"/>
                        <a:buFont typeface="Calibri"/>
                        <a:buNone/>
                      </a:pPr>
                      <a:r>
                        <a:t/>
                      </a:r>
                      <a:endParaRPr b="1" sz="1800" u="none" cap="none" strike="noStrike"/>
                    </a:p>
                  </a:txBody>
                  <a:tcPr marT="45725" marB="45725" marR="91450" marL="91450"/>
                </a:tc>
              </a:tr>
              <a:tr h="1737350">
                <a:tc>
                  <a:txBody>
                    <a:bodyPr/>
                    <a:lstStyle/>
                    <a:p>
                      <a:pPr indent="0" lvl="0" marL="0" marR="0" rtl="0" algn="l">
                        <a:spcBef>
                          <a:spcPts val="0"/>
                        </a:spcBef>
                        <a:spcAft>
                          <a:spcPts val="0"/>
                        </a:spcAft>
                        <a:buClr>
                          <a:schemeClr val="dk1"/>
                        </a:buClr>
                        <a:buSzPts val="1800"/>
                        <a:buFont typeface="Calibri"/>
                        <a:buNone/>
                      </a:pPr>
                      <a:r>
                        <a:rPr b="1" lang="en-US" sz="1800" u="none" cap="none" strike="noStrike"/>
                        <a:t>Math</a:t>
                      </a:r>
                      <a:endParaRPr b="1"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1" lang="en-US" sz="1800" u="none" cap="none" strike="noStrike"/>
                        <a:t>Calculators, Talking Clocks, Enlarged Worksheets, Voice</a:t>
                      </a:r>
                      <a:endParaRPr/>
                    </a:p>
                    <a:p>
                      <a:pPr indent="0" lvl="0" marL="0" marR="0" rtl="0" algn="l">
                        <a:spcBef>
                          <a:spcPts val="0"/>
                        </a:spcBef>
                        <a:spcAft>
                          <a:spcPts val="0"/>
                        </a:spcAft>
                        <a:buClr>
                          <a:schemeClr val="dk1"/>
                        </a:buClr>
                        <a:buSzPts val="1800"/>
                        <a:buFont typeface="Calibri"/>
                        <a:buNone/>
                      </a:pPr>
                      <a:r>
                        <a:rPr b="1" lang="en-US" sz="1800" u="none" cap="none" strike="noStrike"/>
                        <a:t>Output Measuring Devices, Scientific Calculators</a:t>
                      </a:r>
                      <a:endParaRPr/>
                    </a:p>
                    <a:p>
                      <a:pPr indent="0" lvl="0" marL="0" marR="0" rtl="0" algn="l">
                        <a:spcBef>
                          <a:spcPts val="0"/>
                        </a:spcBef>
                        <a:spcAft>
                          <a:spcPts val="0"/>
                        </a:spcAft>
                        <a:buClr>
                          <a:schemeClr val="dk1"/>
                        </a:buClr>
                        <a:buSzPts val="1800"/>
                        <a:buFont typeface="Calibri"/>
                        <a:buNone/>
                      </a:pPr>
                      <a:r>
                        <a:t/>
                      </a:r>
                      <a:endParaRPr b="1"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1" lang="en-US" sz="1800" u="none" cap="none" strike="noStrike"/>
                        <a:t>For students having computational</a:t>
                      </a:r>
                      <a:endParaRPr/>
                    </a:p>
                    <a:p>
                      <a:pPr indent="0" lvl="0" marL="0" marR="0" rtl="0" algn="l">
                        <a:spcBef>
                          <a:spcPts val="0"/>
                        </a:spcBef>
                        <a:spcAft>
                          <a:spcPts val="0"/>
                        </a:spcAft>
                        <a:buClr>
                          <a:schemeClr val="dk1"/>
                        </a:buClr>
                        <a:buSzPts val="1800"/>
                        <a:buFont typeface="Calibri"/>
                        <a:buNone/>
                      </a:pPr>
                      <a:r>
                        <a:rPr b="1" lang="en-US" sz="1800" u="none" cap="none" strike="noStrike"/>
                        <a:t>problems and confusions, and finding it difficult to perform well in Math lessons</a:t>
                      </a:r>
                      <a:endParaRPr/>
                    </a:p>
                    <a:p>
                      <a:pPr indent="0" lvl="0" marL="0" marR="0" rtl="0" algn="l">
                        <a:spcBef>
                          <a:spcPts val="0"/>
                        </a:spcBef>
                        <a:spcAft>
                          <a:spcPts val="0"/>
                        </a:spcAft>
                        <a:buClr>
                          <a:schemeClr val="dk1"/>
                        </a:buClr>
                        <a:buSzPts val="1800"/>
                        <a:buFont typeface="Calibri"/>
                        <a:buNone/>
                      </a:pPr>
                      <a:r>
                        <a:t/>
                      </a:r>
                      <a:endParaRPr b="1" sz="1800" u="none" cap="none" strike="noStrike"/>
                    </a:p>
                  </a:txBody>
                  <a:tcPr marT="45725" marB="45725" marR="91450" marL="91450"/>
                </a:tc>
              </a:tr>
              <a:tr h="1737350">
                <a:tc>
                  <a:txBody>
                    <a:bodyPr/>
                    <a:lstStyle/>
                    <a:p>
                      <a:pPr indent="0" lvl="0" marL="0" marR="0" rtl="0" algn="l">
                        <a:spcBef>
                          <a:spcPts val="0"/>
                        </a:spcBef>
                        <a:spcAft>
                          <a:spcPts val="0"/>
                        </a:spcAft>
                        <a:buClr>
                          <a:schemeClr val="dk1"/>
                        </a:buClr>
                        <a:buSzPts val="1800"/>
                        <a:buFont typeface="Calibri"/>
                        <a:buNone/>
                      </a:pPr>
                      <a:r>
                        <a:rPr b="1" lang="en-US" sz="1800" u="none" cap="none" strike="noStrike"/>
                        <a:t>Vision </a:t>
                      </a:r>
                      <a:endParaRPr b="1"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1" lang="en-US" sz="1800" u="none" cap="none" strike="noStrike"/>
                        <a:t>Eye glasses, Magnifier, Screen Magnification, Screen</a:t>
                      </a:r>
                      <a:endParaRPr/>
                    </a:p>
                    <a:p>
                      <a:pPr indent="0" lvl="0" marL="0" marR="0" rtl="0" algn="l">
                        <a:spcBef>
                          <a:spcPts val="0"/>
                        </a:spcBef>
                        <a:spcAft>
                          <a:spcPts val="0"/>
                        </a:spcAft>
                        <a:buClr>
                          <a:schemeClr val="dk1"/>
                        </a:buClr>
                        <a:buSzPts val="1800"/>
                        <a:buFont typeface="Calibri"/>
                        <a:buNone/>
                      </a:pPr>
                      <a:r>
                        <a:rPr b="1" lang="en-US" sz="1800" u="none" cap="none" strike="noStrike"/>
                        <a:t>Reader, Braille Large Print Books, CCTV, Audio Lesson</a:t>
                      </a:r>
                      <a:endParaRPr/>
                    </a:p>
                    <a:p>
                      <a:pPr indent="0" lvl="0" marL="0" marR="0" rtl="0" algn="l">
                        <a:spcBef>
                          <a:spcPts val="0"/>
                        </a:spcBef>
                        <a:spcAft>
                          <a:spcPts val="0"/>
                        </a:spcAft>
                        <a:buClr>
                          <a:schemeClr val="dk1"/>
                        </a:buClr>
                        <a:buSzPts val="1800"/>
                        <a:buFont typeface="Calibri"/>
                        <a:buNone/>
                      </a:pPr>
                      <a:r>
                        <a:rPr b="1" lang="en-US" sz="1800" u="none" cap="none" strike="noStrike"/>
                        <a:t>Tapes</a:t>
                      </a:r>
                      <a:endParaRPr/>
                    </a:p>
                    <a:p>
                      <a:pPr indent="0" lvl="0" marL="0" marR="0" rtl="0" algn="l">
                        <a:spcBef>
                          <a:spcPts val="0"/>
                        </a:spcBef>
                        <a:spcAft>
                          <a:spcPts val="0"/>
                        </a:spcAft>
                        <a:buClr>
                          <a:schemeClr val="dk1"/>
                        </a:buClr>
                        <a:buSzPts val="1800"/>
                        <a:buFont typeface="Calibri"/>
                        <a:buNone/>
                      </a:pPr>
                      <a:r>
                        <a:t/>
                      </a:r>
                      <a:endParaRPr b="1"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b="1" lang="en-US" sz="1800" u="none" cap="none" strike="noStrike"/>
                        <a:t>For students who have difficulty in seeing or lack complete vision</a:t>
                      </a:r>
                      <a:endParaRPr/>
                    </a:p>
                    <a:p>
                      <a:pPr indent="0" lvl="0" marL="0" marR="0" rtl="0" algn="l">
                        <a:spcBef>
                          <a:spcPts val="0"/>
                        </a:spcBef>
                        <a:spcAft>
                          <a:spcPts val="0"/>
                        </a:spcAft>
                        <a:buClr>
                          <a:schemeClr val="dk1"/>
                        </a:buClr>
                        <a:buSzPts val="1800"/>
                        <a:buFont typeface="Calibri"/>
                        <a:buNone/>
                      </a:pPr>
                      <a:r>
                        <a:t/>
                      </a:r>
                      <a:endParaRPr b="1" sz="1800" u="none" cap="none" strike="noStrike"/>
                    </a:p>
                  </a:txBody>
                  <a:tcPr marT="45725" marB="45725" marR="91450" marL="91450"/>
                </a:tc>
              </a:tr>
              <a:tr h="304800">
                <a:tc>
                  <a:txBody>
                    <a:bodyPr/>
                    <a:lstStyle/>
                    <a:p>
                      <a:pPr indent="0" lvl="0" marL="0" marR="0" rtl="0" algn="l">
                        <a:spcBef>
                          <a:spcPts val="0"/>
                        </a:spcBef>
                        <a:spcAft>
                          <a:spcPts val="0"/>
                        </a:spcAft>
                        <a:buClr>
                          <a:schemeClr val="dk1"/>
                        </a:buClr>
                        <a:buSzPts val="1400"/>
                        <a:buFont typeface="Calibri"/>
                        <a:buNone/>
                      </a:pPr>
                      <a:r>
                        <a:t/>
                      </a:r>
                      <a:endParaRPr sz="1400" u="none" cap="none" strike="noStrike"/>
                    </a:p>
                  </a:txBody>
                  <a:tcPr marT="45725" marB="45725" marR="91450" marL="91450"/>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p>
                  </a:txBody>
                  <a:tcPr marT="45725" marB="45725" marR="91450" marL="91450"/>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p>
                  </a:txBody>
                  <a:tcPr marT="45725" marB="45725" marR="91450" marL="91450"/>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graphicFrame>
        <p:nvGraphicFramePr>
          <p:cNvPr id="748" name="Google Shape;748;p95"/>
          <p:cNvGraphicFramePr/>
          <p:nvPr/>
        </p:nvGraphicFramePr>
        <p:xfrm>
          <a:off x="0" y="0"/>
          <a:ext cx="3000000" cy="3000000"/>
        </p:xfrm>
        <a:graphic>
          <a:graphicData uri="http://schemas.openxmlformats.org/drawingml/2006/table">
            <a:tbl>
              <a:tblPr bandRow="1" firstRow="1">
                <a:noFill/>
                <a:tableStyleId>{E89939A6-594C-470E-B07E-446D0A3BA3CB}</a:tableStyleId>
              </a:tblPr>
              <a:tblGrid>
                <a:gridCol w="1605925"/>
                <a:gridCol w="3850650"/>
                <a:gridCol w="3535050"/>
              </a:tblGrid>
              <a:tr h="1188725">
                <a:tc>
                  <a:txBody>
                    <a:bodyPr/>
                    <a:lstStyle/>
                    <a:p>
                      <a:pPr indent="0" lvl="0" marL="0" marR="0" rtl="0" algn="l">
                        <a:spcBef>
                          <a:spcPts val="0"/>
                        </a:spcBef>
                        <a:spcAft>
                          <a:spcPts val="0"/>
                        </a:spcAft>
                        <a:buClr>
                          <a:schemeClr val="dk1"/>
                        </a:buClr>
                        <a:buSzPts val="1800"/>
                        <a:buFont typeface="Calibri"/>
                        <a:buNone/>
                      </a:pPr>
                      <a:r>
                        <a:rPr lang="en-US" sz="1800" u="none" cap="none" strike="noStrike"/>
                        <a:t>CATEGORY/ AREA OF FUNCTION</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en-US" sz="1800" u="none" cap="none" strike="noStrike"/>
                        <a:t>ASSISTIVE TECHNOLOGY APPLICATIONS</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en-US" sz="1800" u="none" cap="none" strike="noStrike"/>
                        <a:t>NEED AND RELEVANCE IN CLASS-</a:t>
                      </a:r>
                      <a:endParaRPr/>
                    </a:p>
                    <a:p>
                      <a:pPr indent="0" lvl="0" marL="0" marR="0" rtl="0" algn="l">
                        <a:spcBef>
                          <a:spcPts val="0"/>
                        </a:spcBef>
                        <a:spcAft>
                          <a:spcPts val="0"/>
                        </a:spcAft>
                        <a:buClr>
                          <a:schemeClr val="dk1"/>
                        </a:buClr>
                        <a:buSzPts val="1800"/>
                        <a:buFont typeface="Calibri"/>
                        <a:buNone/>
                      </a:pPr>
                      <a:r>
                        <a:rPr lang="en-US" sz="1800" u="none" cap="none" strike="noStrike"/>
                        <a:t>ROOM LEARNING</a:t>
                      </a:r>
                      <a:endParaRPr sz="1800" u="none" cap="none" strike="noStrike"/>
                    </a:p>
                  </a:txBody>
                  <a:tcPr marT="45725" marB="45725" marR="91450" marL="91450"/>
                </a:tc>
              </a:tr>
              <a:tr h="1081400">
                <a:tc>
                  <a:txBody>
                    <a:bodyPr/>
                    <a:lstStyle/>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Hearing </a:t>
                      </a:r>
                      <a:endParaRPr b="1" sz="2000" u="none" cap="none" strike="noStrike">
                        <a:solidFill>
                          <a:srgbClr val="FF0000"/>
                        </a:solidFill>
                      </a:endParaRPr>
                    </a:p>
                  </a:txBody>
                  <a:tcPr marT="45725" marB="45725" marR="91450" marL="91450"/>
                </a:tc>
                <a:tc>
                  <a:txBody>
                    <a:bodyPr/>
                    <a:lstStyle/>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Hearing Aids, Pen and paper, Signaling Devices, Closed Captioning</a:t>
                      </a:r>
                      <a:endParaRPr b="1" sz="2000" u="none" cap="none" strike="noStrike">
                        <a:solidFill>
                          <a:srgbClr val="FF0000"/>
                        </a:solidFill>
                      </a:endParaRPr>
                    </a:p>
                  </a:txBody>
                  <a:tcPr marT="45725" marB="45725" marR="91450" marL="91450"/>
                </a:tc>
                <a:tc>
                  <a:txBody>
                    <a:bodyPr/>
                    <a:lstStyle/>
                    <a:p>
                      <a:pPr indent="0" lvl="0" marL="0" marR="0" rtl="0" algn="l">
                        <a:lnSpc>
                          <a:spcPct val="100000"/>
                        </a:lnSpc>
                        <a:spcBef>
                          <a:spcPts val="0"/>
                        </a:spcBef>
                        <a:spcAft>
                          <a:spcPts val="0"/>
                        </a:spcAft>
                        <a:buClr>
                          <a:srgbClr val="FF0000"/>
                        </a:buClr>
                        <a:buSzPts val="2000"/>
                        <a:buFont typeface="Calibri"/>
                        <a:buNone/>
                      </a:pPr>
                      <a:r>
                        <a:rPr b="1" lang="en-US" sz="2000" u="none" cap="none" strike="noStrike">
                          <a:solidFill>
                            <a:srgbClr val="FF0000"/>
                          </a:solidFill>
                        </a:rPr>
                        <a:t>For students who have difficulty in hearing or are absolute hearing impaired</a:t>
                      </a:r>
                      <a:endParaRPr b="1" sz="2000" u="none" cap="none" strike="noStrike">
                        <a:solidFill>
                          <a:srgbClr val="FF0000"/>
                        </a:solidFill>
                      </a:endParaRPr>
                    </a:p>
                  </a:txBody>
                  <a:tcPr marT="45725" marB="45725" marR="91450" marL="91450"/>
                </a:tc>
              </a:tr>
              <a:tr h="2225050">
                <a:tc>
                  <a:txBody>
                    <a:bodyPr/>
                    <a:lstStyle/>
                    <a:p>
                      <a:pPr indent="0" lvl="0" marL="0" marR="0" rtl="0" algn="l">
                        <a:lnSpc>
                          <a:spcPct val="100000"/>
                        </a:lnSpc>
                        <a:spcBef>
                          <a:spcPts val="0"/>
                        </a:spcBef>
                        <a:spcAft>
                          <a:spcPts val="0"/>
                        </a:spcAft>
                        <a:buClr>
                          <a:srgbClr val="FF0000"/>
                        </a:buClr>
                        <a:buSzPts val="2000"/>
                        <a:buFont typeface="Calibri"/>
                        <a:buNone/>
                      </a:pPr>
                      <a:r>
                        <a:rPr b="1" lang="en-US" sz="2000" u="none" cap="none" strike="noStrike">
                          <a:solidFill>
                            <a:srgbClr val="FF0000"/>
                          </a:solidFill>
                        </a:rPr>
                        <a:t>Computer</a:t>
                      </a:r>
                      <a:endParaRPr/>
                    </a:p>
                    <a:p>
                      <a:pPr indent="0" lvl="0" marL="0" marR="0" rtl="0" algn="l">
                        <a:spcBef>
                          <a:spcPts val="0"/>
                        </a:spcBef>
                        <a:spcAft>
                          <a:spcPts val="0"/>
                        </a:spcAft>
                        <a:buClr>
                          <a:schemeClr val="dk1"/>
                        </a:buClr>
                        <a:buSzPts val="2000"/>
                        <a:buFont typeface="Calibri"/>
                        <a:buNone/>
                      </a:pPr>
                      <a:r>
                        <a:t/>
                      </a:r>
                      <a:endParaRPr b="1" sz="2000" u="none" cap="none" strike="noStrike">
                        <a:solidFill>
                          <a:srgbClr val="FF0000"/>
                        </a:solidFill>
                      </a:endParaRPr>
                    </a:p>
                  </a:txBody>
                  <a:tcPr marT="45725" marB="45725" marR="91450" marL="91450"/>
                </a:tc>
                <a:tc>
                  <a:txBody>
                    <a:bodyPr/>
                    <a:lstStyle/>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Access Word prediction, Alternative</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Keyboards, Pointing Option,</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Switches, Voice recognition software</a:t>
                      </a:r>
                      <a:endParaRPr b="1" sz="2000" u="none" cap="none" strike="noStrike">
                        <a:solidFill>
                          <a:srgbClr val="FF0000"/>
                        </a:solidFill>
                      </a:endParaRPr>
                    </a:p>
                  </a:txBody>
                  <a:tcPr marT="45725" marB="45725" marR="91450" marL="91450"/>
                </a:tc>
                <a:tc>
                  <a:txBody>
                    <a:bodyPr/>
                    <a:lstStyle/>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For students finding it difficult to access the computer in its standard form and have</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difficulty in performing academic</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Tasks</a:t>
                      </a:r>
                      <a:endParaRPr b="1" sz="2000" u="none" cap="none" strike="noStrike">
                        <a:solidFill>
                          <a:srgbClr val="FF0000"/>
                        </a:solidFill>
                      </a:endParaRPr>
                    </a:p>
                  </a:txBody>
                  <a:tcPr marT="45725" marB="45725" marR="91450" marL="91450"/>
                </a:tc>
              </a:tr>
              <a:tr h="3139450">
                <a:tc>
                  <a:txBody>
                    <a:bodyPr/>
                    <a:lstStyle/>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Augmentative/ </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Alternative Communication</a:t>
                      </a:r>
                      <a:endParaRPr/>
                    </a:p>
                    <a:p>
                      <a:pPr indent="0" lvl="0" marL="0" marR="0" rtl="0" algn="l">
                        <a:spcBef>
                          <a:spcPts val="0"/>
                        </a:spcBef>
                        <a:spcAft>
                          <a:spcPts val="0"/>
                        </a:spcAft>
                        <a:buClr>
                          <a:schemeClr val="dk1"/>
                        </a:buClr>
                        <a:buSzPts val="2000"/>
                        <a:buFont typeface="Calibri"/>
                        <a:buNone/>
                      </a:pPr>
                      <a:r>
                        <a:t/>
                      </a:r>
                      <a:endParaRPr b="1" sz="2000" u="none" cap="none" strike="noStrike">
                        <a:solidFill>
                          <a:srgbClr val="FF0000"/>
                        </a:solidFill>
                      </a:endParaRPr>
                    </a:p>
                  </a:txBody>
                  <a:tcPr marT="45725" marB="45725" marR="91450" marL="91450"/>
                </a:tc>
                <a:tc>
                  <a:txBody>
                    <a:bodyPr/>
                    <a:lstStyle/>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Communication Board, Device</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with speech synthesis</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for typing, Eye gaze board/</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frame, Voice output device</a:t>
                      </a:r>
                      <a:endParaRPr/>
                    </a:p>
                    <a:p>
                      <a:pPr indent="0" lvl="0" marL="0" marR="0" rtl="0" algn="l">
                        <a:spcBef>
                          <a:spcPts val="0"/>
                        </a:spcBef>
                        <a:spcAft>
                          <a:spcPts val="0"/>
                        </a:spcAft>
                        <a:buClr>
                          <a:schemeClr val="dk1"/>
                        </a:buClr>
                        <a:buSzPts val="2000"/>
                        <a:buFont typeface="Calibri"/>
                        <a:buNone/>
                      </a:pPr>
                      <a:r>
                        <a:t/>
                      </a:r>
                      <a:endParaRPr b="1" sz="2000" u="none" cap="none" strike="noStrike">
                        <a:solidFill>
                          <a:srgbClr val="FF0000"/>
                        </a:solidFill>
                      </a:endParaRPr>
                    </a:p>
                  </a:txBody>
                  <a:tcPr marT="45725" marB="45725" marR="91450" marL="91450"/>
                </a:tc>
                <a:tc>
                  <a:txBody>
                    <a:bodyPr/>
                    <a:lstStyle/>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For students having problems  in comprehension of language, and lacking the ability to express it, or are unclear in</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speech and demonstrate delayed</a:t>
                      </a:r>
                      <a:endParaRPr/>
                    </a:p>
                    <a:p>
                      <a:pPr indent="0" lvl="0" marL="0" marR="0" rtl="0" algn="l">
                        <a:spcBef>
                          <a:spcPts val="0"/>
                        </a:spcBef>
                        <a:spcAft>
                          <a:spcPts val="0"/>
                        </a:spcAft>
                        <a:buClr>
                          <a:srgbClr val="FF0000"/>
                        </a:buClr>
                        <a:buSzPts val="2000"/>
                        <a:buFont typeface="Calibri"/>
                        <a:buNone/>
                      </a:pPr>
                      <a:r>
                        <a:rPr b="1" lang="en-US" sz="2000" u="none" cap="none" strike="noStrike">
                          <a:solidFill>
                            <a:srgbClr val="FF0000"/>
                          </a:solidFill>
                        </a:rPr>
                        <a:t>expressive language</a:t>
                      </a:r>
                      <a:endParaRPr/>
                    </a:p>
                    <a:p>
                      <a:pPr indent="0" lvl="0" marL="0" marR="0" rtl="0" algn="l">
                        <a:spcBef>
                          <a:spcPts val="0"/>
                        </a:spcBef>
                        <a:spcAft>
                          <a:spcPts val="0"/>
                        </a:spcAft>
                        <a:buClr>
                          <a:schemeClr val="dk1"/>
                        </a:buClr>
                        <a:buSzPts val="2000"/>
                        <a:buFont typeface="Calibri"/>
                        <a:buNone/>
                      </a:pPr>
                      <a:r>
                        <a:t/>
                      </a:r>
                      <a:endParaRPr b="1" sz="2000" u="none" cap="none" strike="noStrike">
                        <a:solidFill>
                          <a:srgbClr val="FF0000"/>
                        </a:solidFill>
                      </a:endParaRPr>
                    </a:p>
                  </a:txBody>
                  <a:tcPr marT="45725" marB="45725" marR="91450" marL="91450"/>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graphicFrame>
        <p:nvGraphicFramePr>
          <p:cNvPr id="753" name="Google Shape;753;p96"/>
          <p:cNvGraphicFramePr/>
          <p:nvPr/>
        </p:nvGraphicFramePr>
        <p:xfrm>
          <a:off x="0" y="0"/>
          <a:ext cx="3000000" cy="3000000"/>
        </p:xfrm>
        <a:graphic>
          <a:graphicData uri="http://schemas.openxmlformats.org/drawingml/2006/table">
            <a:tbl>
              <a:tblPr bandRow="1" firstRow="1">
                <a:noFill/>
                <a:tableStyleId>{E89939A6-594C-470E-B07E-446D0A3BA3CB}</a:tableStyleId>
              </a:tblPr>
              <a:tblGrid>
                <a:gridCol w="1659900"/>
                <a:gridCol w="3981450"/>
                <a:gridCol w="3655050"/>
              </a:tblGrid>
              <a:tr h="1188725">
                <a:tc>
                  <a:txBody>
                    <a:bodyPr/>
                    <a:lstStyle/>
                    <a:p>
                      <a:pPr indent="0" lvl="0" marL="0" marR="0" rtl="0" algn="l">
                        <a:spcBef>
                          <a:spcPts val="0"/>
                        </a:spcBef>
                        <a:spcAft>
                          <a:spcPts val="0"/>
                        </a:spcAft>
                        <a:buClr>
                          <a:schemeClr val="dk1"/>
                        </a:buClr>
                        <a:buSzPts val="1800"/>
                        <a:buFont typeface="Calibri"/>
                        <a:buNone/>
                      </a:pPr>
                      <a:r>
                        <a:rPr lang="en-US" sz="1800" u="none" cap="none" strike="noStrike"/>
                        <a:t>CATEGORY/ AREA OF FUNCTION</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en-US" sz="1800" u="none" cap="none" strike="noStrike"/>
                        <a:t>ASSISTIVE TECHNOLOGY APPLICATIONS</a:t>
                      </a:r>
                      <a:endParaRPr/>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en-US" sz="1800" u="none" cap="none" strike="noStrike"/>
                        <a:t>NEED AND RELEVANCE IN CLASS-</a:t>
                      </a:r>
                      <a:endParaRPr/>
                    </a:p>
                    <a:p>
                      <a:pPr indent="0" lvl="0" marL="0" marR="0" rtl="0" algn="l">
                        <a:spcBef>
                          <a:spcPts val="0"/>
                        </a:spcBef>
                        <a:spcAft>
                          <a:spcPts val="0"/>
                        </a:spcAft>
                        <a:buClr>
                          <a:schemeClr val="dk1"/>
                        </a:buClr>
                        <a:buSzPts val="1800"/>
                        <a:buFont typeface="Calibri"/>
                        <a:buNone/>
                      </a:pPr>
                      <a:r>
                        <a:rPr lang="en-US" sz="1800" u="none" cap="none" strike="noStrike"/>
                        <a:t>ROOM LEARNING</a:t>
                      </a:r>
                      <a:endParaRPr sz="1800" u="none" cap="none" strike="noStrike"/>
                    </a:p>
                  </a:txBody>
                  <a:tcPr marT="45725" marB="45725" marR="91450" marL="91450"/>
                </a:tc>
              </a:tr>
              <a:tr h="6400800">
                <a:tc>
                  <a:txBody>
                    <a:bodyPr/>
                    <a:lstStyle/>
                    <a:p>
                      <a:pPr indent="0" lvl="0" marL="0" marR="0" rtl="0" algn="l">
                        <a:spcBef>
                          <a:spcPts val="0"/>
                        </a:spcBef>
                        <a:spcAft>
                          <a:spcPts val="0"/>
                        </a:spcAft>
                        <a:buClr>
                          <a:schemeClr val="dk1"/>
                        </a:buClr>
                        <a:buSzPts val="1800"/>
                        <a:buFont typeface="Calibri"/>
                        <a:buNone/>
                      </a:pPr>
                      <a:r>
                        <a:rPr lang="en-US" sz="1800" u="none" cap="none" strike="noStrike"/>
                        <a:t>Learning Disability and</a:t>
                      </a:r>
                      <a:endParaRPr/>
                    </a:p>
                    <a:p>
                      <a:pPr indent="0" lvl="0" marL="0" marR="0" rtl="0" algn="l">
                        <a:spcBef>
                          <a:spcPts val="0"/>
                        </a:spcBef>
                        <a:spcAft>
                          <a:spcPts val="0"/>
                        </a:spcAft>
                        <a:buClr>
                          <a:schemeClr val="dk1"/>
                        </a:buClr>
                        <a:buSzPts val="1800"/>
                        <a:buFont typeface="Calibri"/>
                        <a:buNone/>
                      </a:pPr>
                      <a:r>
                        <a:rPr lang="en-US" sz="1800" u="none" cap="none" strike="noStrike"/>
                        <a:t>Attention Deficit </a:t>
                      </a:r>
                      <a:endParaRPr/>
                    </a:p>
                    <a:p>
                      <a:pPr indent="0" lvl="0" marL="0" marR="0" rtl="0" algn="l">
                        <a:spcBef>
                          <a:spcPts val="0"/>
                        </a:spcBef>
                        <a:spcAft>
                          <a:spcPts val="0"/>
                        </a:spcAft>
                        <a:buClr>
                          <a:schemeClr val="dk1"/>
                        </a:buClr>
                        <a:buSzPts val="1800"/>
                        <a:buFont typeface="Calibri"/>
                        <a:buNone/>
                      </a:pPr>
                      <a:r>
                        <a:rPr lang="en-US" sz="1800" u="none" cap="none" strike="noStrike"/>
                        <a:t>Hyperactivity Disorder</a:t>
                      </a:r>
                      <a:endParaRPr/>
                    </a:p>
                    <a:p>
                      <a:pPr indent="0" lvl="0" marL="0" marR="0" rtl="0" algn="l">
                        <a:spcBef>
                          <a:spcPts val="0"/>
                        </a:spcBef>
                        <a:spcAft>
                          <a:spcPts val="0"/>
                        </a:spcAft>
                        <a:buClr>
                          <a:schemeClr val="dk1"/>
                        </a:buClr>
                        <a:buSzPts val="1800"/>
                        <a:buFont typeface="Calibri"/>
                        <a:buNone/>
                      </a:pPr>
                      <a:r>
                        <a:rPr lang="en-US" sz="1800" u="none" cap="none" strike="noStrike"/>
                        <a:t>(ADHD)</a:t>
                      </a:r>
                      <a:endParaRPr/>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en-US" sz="1800" u="none" cap="none" strike="noStrike"/>
                        <a:t> </a:t>
                      </a:r>
                      <a:r>
                        <a:rPr lang="en-US" sz="1800" u="none" cap="none" strike="noStrike">
                          <a:solidFill>
                            <a:schemeClr val="dk1"/>
                          </a:solidFill>
                          <a:latin typeface="Calibri"/>
                          <a:ea typeface="Calibri"/>
                          <a:cs typeface="Calibri"/>
                          <a:sym typeface="Calibri"/>
                        </a:rPr>
                        <a:t>Use of applications/devices</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depending upon the degree</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of disability/diculty, in</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the area of reading and</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writing (Dyslexia), handeye</a:t>
                      </a:r>
                      <a:endParaRPr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coordination, written</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expression and composition</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(Dysgraphia), diculty</a:t>
                      </a:r>
                      <a:endParaRPr sz="1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in ne motor skills, Coordination</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(Dyspraxia),</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Math (Dyscalculia) and</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Attention (ADHD) like -</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Talking electronic devices,</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Calculators, Electric Organizers,</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Highlighters, Pencil</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Grips, Post-its, Computers,</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Spelling/Grammar</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Checker, Electronic Organizers,</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Recorded materials,</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Hand held Scanners, Print or</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picture schedule, Electronic</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Diaries etc.</a:t>
                      </a:r>
                      <a:endParaRPr sz="1800" u="none" cap="none" strike="noStrike"/>
                    </a:p>
                    <a:p>
                      <a:pPr indent="0" lvl="0" marL="0" marR="0" rtl="0" algn="l">
                        <a:spcBef>
                          <a:spcPts val="0"/>
                        </a:spcBef>
                        <a:spcAft>
                          <a:spcPts val="0"/>
                        </a:spcAft>
                        <a:buClr>
                          <a:schemeClr val="dk1"/>
                        </a:buClr>
                        <a:buSzPts val="1800"/>
                        <a:buFont typeface="Calibri"/>
                        <a:buNone/>
                      </a:pPr>
                      <a:r>
                        <a:t/>
                      </a:r>
                      <a:endParaRPr sz="1800" u="none" cap="none" strike="noStrike"/>
                    </a:p>
                  </a:txBody>
                  <a:tcPr marT="45725" marB="45725" marR="91450" marL="91450"/>
                </a:tc>
                <a:tc>
                  <a:txBody>
                    <a:bodyPr/>
                    <a:lstStyle/>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For Students having problem</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in language development,</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reading and writing</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(Dyslexia), hand-eye coordination,</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written expression</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and composition (Dysgraphia),</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diculty in ne</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motor skills, Coordination</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(Dyspraxia), Math (Dyscalculia),</a:t>
                      </a:r>
                      <a:endParaRPr/>
                    </a:p>
                    <a:p>
                      <a:pPr indent="0" lvl="0" marL="0" marR="0" rtl="0" algn="l">
                        <a:spcBef>
                          <a:spcPts val="0"/>
                        </a:spcBef>
                        <a:spcAft>
                          <a:spcPts val="0"/>
                        </a:spcAft>
                        <a:buClr>
                          <a:schemeClr val="dk1"/>
                        </a:buClr>
                        <a:buSzPts val="1800"/>
                        <a:buFont typeface="Calibri"/>
                        <a:buNone/>
                      </a:pPr>
                      <a:r>
                        <a:rPr lang="en-US" sz="1800" u="none" cap="none" strike="noStrike">
                          <a:solidFill>
                            <a:schemeClr val="dk1"/>
                          </a:solidFill>
                          <a:latin typeface="Calibri"/>
                          <a:ea typeface="Calibri"/>
                          <a:cs typeface="Calibri"/>
                          <a:sym typeface="Calibri"/>
                        </a:rPr>
                        <a:t>and ADHD.</a:t>
                      </a:r>
                      <a:endParaRPr sz="1800" u="none" cap="none" strike="noStrike"/>
                    </a:p>
                  </a:txBody>
                  <a:tcPr marT="45725" marB="45725" marR="91450" marL="91450"/>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97"/>
          <p:cNvSpPr txBox="1"/>
          <p:nvPr>
            <p:ph type="title"/>
          </p:nvPr>
        </p:nvSpPr>
        <p:spPr>
          <a:xfrm>
            <a:off x="2200276" y="568345"/>
            <a:ext cx="6577928" cy="1560716"/>
          </a:xfrm>
          <a:prstGeom prst="rect">
            <a:avLst/>
          </a:prstGeom>
          <a:noFill/>
          <a:ln>
            <a:noFill/>
          </a:ln>
        </p:spPr>
        <p:txBody>
          <a:bodyPr anchorCtr="0" anchor="t" bIns="45675" lIns="91425" spcFirstLastPara="1" rIns="91425" wrap="square" tIns="45675">
            <a:normAutofit/>
          </a:bodyPr>
          <a:lstStyle/>
          <a:p>
            <a:pPr indent="0" lvl="0" marL="0" rtl="0" algn="ctr">
              <a:lnSpc>
                <a:spcPct val="99000"/>
              </a:lnSpc>
              <a:spcBef>
                <a:spcPts val="0"/>
              </a:spcBef>
              <a:spcAft>
                <a:spcPts val="0"/>
              </a:spcAft>
              <a:buClr>
                <a:schemeClr val="dk1"/>
              </a:buClr>
              <a:buSzPts val="4400"/>
              <a:buFont typeface="Century Schoolbook"/>
              <a:buNone/>
            </a:pPr>
            <a:r>
              <a:rPr lang="en-US">
                <a:solidFill>
                  <a:schemeClr val="dk1"/>
                </a:solidFill>
              </a:rPr>
              <a:t>Ready. Willing</a:t>
            </a:r>
            <a:r>
              <a:rPr lang="en-US"/>
              <a:t>. </a:t>
            </a:r>
            <a:r>
              <a:rPr lang="en-US">
                <a:solidFill>
                  <a:srgbClr val="FFC000"/>
                </a:solidFill>
              </a:rPr>
              <a:t>ABLE</a:t>
            </a:r>
            <a:r>
              <a:rPr lang="en-US"/>
              <a:t>.	</a:t>
            </a:r>
            <a:endParaRPr/>
          </a:p>
        </p:txBody>
      </p:sp>
      <p:sp>
        <p:nvSpPr>
          <p:cNvPr id="760" name="Google Shape;760;p97"/>
          <p:cNvSpPr txBox="1"/>
          <p:nvPr>
            <p:ph idx="1" type="body"/>
          </p:nvPr>
        </p:nvSpPr>
        <p:spPr>
          <a:xfrm>
            <a:off x="2743200" y="1981200"/>
            <a:ext cx="6400800" cy="4324350"/>
          </a:xfrm>
          <a:prstGeom prst="rect">
            <a:avLst/>
          </a:prstGeom>
          <a:noFill/>
          <a:ln>
            <a:noFill/>
          </a:ln>
        </p:spPr>
        <p:txBody>
          <a:bodyPr anchorCtr="0" anchor="t" bIns="45675" lIns="91425" spcFirstLastPara="1" rIns="91425" wrap="square" tIns="45675">
            <a:normAutofit lnSpcReduction="10000"/>
          </a:bodyPr>
          <a:lstStyle/>
          <a:p>
            <a:pPr indent="-320040" lvl="0" marL="320040" rtl="0" algn="l">
              <a:lnSpc>
                <a:spcPct val="91000"/>
              </a:lnSpc>
              <a:spcBef>
                <a:spcPts val="0"/>
              </a:spcBef>
              <a:spcAft>
                <a:spcPts val="0"/>
              </a:spcAft>
              <a:buClr>
                <a:srgbClr val="464B56"/>
              </a:buClr>
              <a:buSzPts val="1700"/>
              <a:buChar char="–"/>
            </a:pPr>
            <a:r>
              <a:rPr lang="en-US" sz="1700"/>
              <a:t>As a disABILITY Advocate and rehabilitation Professional we will strive to:</a:t>
            </a:r>
            <a:endParaRPr/>
          </a:p>
          <a:p>
            <a:pPr indent="-320039" lvl="2" marL="960120" rtl="0" algn="l">
              <a:lnSpc>
                <a:spcPct val="91000"/>
              </a:lnSpc>
              <a:spcBef>
                <a:spcPts val="930"/>
              </a:spcBef>
              <a:spcAft>
                <a:spcPts val="0"/>
              </a:spcAft>
              <a:buClr>
                <a:schemeClr val="dk1"/>
              </a:buClr>
              <a:buSzPts val="2210"/>
              <a:buChar char="–"/>
            </a:pPr>
            <a:r>
              <a:rPr lang="en-US" sz="2210">
                <a:solidFill>
                  <a:schemeClr val="dk1"/>
                </a:solidFill>
              </a:rPr>
              <a:t>Promote inclusion</a:t>
            </a:r>
            <a:endParaRPr/>
          </a:p>
          <a:p>
            <a:pPr indent="-320039" lvl="2" marL="960120" rtl="0" algn="l">
              <a:lnSpc>
                <a:spcPct val="91000"/>
              </a:lnSpc>
              <a:spcBef>
                <a:spcPts val="930"/>
              </a:spcBef>
              <a:spcAft>
                <a:spcPts val="0"/>
              </a:spcAft>
              <a:buClr>
                <a:schemeClr val="dk1"/>
              </a:buClr>
              <a:buSzPts val="2210"/>
              <a:buChar char="–"/>
            </a:pPr>
            <a:r>
              <a:rPr lang="en-US" sz="2210">
                <a:solidFill>
                  <a:schemeClr val="dk1"/>
                </a:solidFill>
              </a:rPr>
              <a:t> Acknowledge and promote appropriate language use</a:t>
            </a:r>
            <a:endParaRPr/>
          </a:p>
          <a:p>
            <a:pPr indent="-320039" lvl="2" marL="960120" rtl="0" algn="l">
              <a:lnSpc>
                <a:spcPct val="91000"/>
              </a:lnSpc>
              <a:spcBef>
                <a:spcPts val="930"/>
              </a:spcBef>
              <a:spcAft>
                <a:spcPts val="0"/>
              </a:spcAft>
              <a:buClr>
                <a:schemeClr val="dk1"/>
              </a:buClr>
              <a:buSzPts val="2210"/>
              <a:buChar char="–"/>
            </a:pPr>
            <a:r>
              <a:rPr lang="en-US" sz="2210">
                <a:solidFill>
                  <a:schemeClr val="dk1"/>
                </a:solidFill>
              </a:rPr>
              <a:t>Accept and accommodate different needs and abilities </a:t>
            </a:r>
            <a:endParaRPr/>
          </a:p>
          <a:p>
            <a:pPr indent="-320039" lvl="2" marL="960120" rtl="0" algn="l">
              <a:lnSpc>
                <a:spcPct val="91000"/>
              </a:lnSpc>
              <a:spcBef>
                <a:spcPts val="930"/>
              </a:spcBef>
              <a:spcAft>
                <a:spcPts val="0"/>
              </a:spcAft>
              <a:buClr>
                <a:schemeClr val="dk1"/>
              </a:buClr>
              <a:buSzPts val="2210"/>
              <a:buChar char="–"/>
            </a:pPr>
            <a:r>
              <a:rPr lang="en-US" sz="2210">
                <a:solidFill>
                  <a:schemeClr val="dk1"/>
                </a:solidFill>
              </a:rPr>
              <a:t>See the person first, not the disability </a:t>
            </a:r>
            <a:endParaRPr/>
          </a:p>
          <a:p>
            <a:pPr indent="-320039" lvl="2" marL="960120" rtl="0" algn="l">
              <a:lnSpc>
                <a:spcPct val="91000"/>
              </a:lnSpc>
              <a:spcBef>
                <a:spcPts val="930"/>
              </a:spcBef>
              <a:spcAft>
                <a:spcPts val="0"/>
              </a:spcAft>
              <a:buClr>
                <a:schemeClr val="dk1"/>
              </a:buClr>
              <a:buSzPts val="2210"/>
              <a:buChar char="–"/>
            </a:pPr>
            <a:r>
              <a:rPr lang="en-US" sz="2210">
                <a:solidFill>
                  <a:schemeClr val="dk1"/>
                </a:solidFill>
              </a:rPr>
              <a:t>Recognize that disability comes in many forms </a:t>
            </a:r>
            <a:endParaRPr/>
          </a:p>
          <a:p>
            <a:pPr indent="-320039" lvl="2" marL="960120" rtl="0" algn="l">
              <a:lnSpc>
                <a:spcPct val="91000"/>
              </a:lnSpc>
              <a:spcBef>
                <a:spcPts val="930"/>
              </a:spcBef>
              <a:spcAft>
                <a:spcPts val="0"/>
              </a:spcAft>
              <a:buClr>
                <a:srgbClr val="464B56"/>
              </a:buClr>
              <a:buSzPts val="2210"/>
              <a:buChar char="–"/>
            </a:pPr>
            <a:r>
              <a:rPr lang="en-US" sz="2210"/>
              <a:t>Ensure that every human being gets their appropriate place in this Universe</a:t>
            </a:r>
            <a:endParaRPr sz="2210">
              <a:solidFill>
                <a:schemeClr val="dk1"/>
              </a:solidFill>
            </a:endParaRPr>
          </a:p>
        </p:txBody>
      </p:sp>
      <p:pic>
        <p:nvPicPr>
          <p:cNvPr descr="GrossMintyHydra-max-1mb.gif" id="761" name="Google Shape;761;p97"/>
          <p:cNvPicPr preferRelativeResize="0"/>
          <p:nvPr/>
        </p:nvPicPr>
        <p:blipFill rotWithShape="1">
          <a:blip r:embed="rId3">
            <a:alphaModFix/>
          </a:blip>
          <a:srcRect b="0" l="0" r="0" t="0"/>
          <a:stretch/>
        </p:blipFill>
        <p:spPr>
          <a:xfrm>
            <a:off x="-1143000" y="971550"/>
            <a:ext cx="5886450" cy="588645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pic>
        <p:nvPicPr>
          <p:cNvPr id="766" name="Google Shape;766;p98"/>
          <p:cNvPicPr preferRelativeResize="0"/>
          <p:nvPr/>
        </p:nvPicPr>
        <p:blipFill rotWithShape="1">
          <a:blip r:embed="rId3">
            <a:alphaModFix/>
          </a:blip>
          <a:srcRect b="0" l="0" r="0" t="0"/>
          <a:stretch/>
        </p:blipFill>
        <p:spPr>
          <a:xfrm rot="1018947">
            <a:off x="965436" y="4458792"/>
            <a:ext cx="2701557" cy="2318122"/>
          </a:xfrm>
          <a:prstGeom prst="rect">
            <a:avLst/>
          </a:prstGeom>
          <a:noFill/>
          <a:ln cap="flat" cmpd="sng" w="9525">
            <a:solidFill>
              <a:srgbClr val="C00000"/>
            </a:solidFill>
            <a:prstDash val="solid"/>
            <a:miter lim="800000"/>
            <a:headEnd len="sm" w="sm" type="none"/>
            <a:tailEnd len="sm" w="sm" type="none"/>
          </a:ln>
        </p:spPr>
      </p:pic>
      <p:pic>
        <p:nvPicPr>
          <p:cNvPr descr="432008031_FOLDED_HANDS_3D_LIGHT_SKIN_TONE_400px.gif" id="767" name="Google Shape;767;p98"/>
          <p:cNvPicPr preferRelativeResize="0"/>
          <p:nvPr/>
        </p:nvPicPr>
        <p:blipFill rotWithShape="1">
          <a:blip r:embed="rId4">
            <a:alphaModFix/>
          </a:blip>
          <a:srcRect b="0" l="0" r="0" t="0"/>
          <a:stretch/>
        </p:blipFill>
        <p:spPr>
          <a:xfrm>
            <a:off x="5334000" y="3048000"/>
            <a:ext cx="3810000" cy="3810000"/>
          </a:xfrm>
          <a:prstGeom prst="rect">
            <a:avLst/>
          </a:prstGeom>
          <a:noFill/>
          <a:ln>
            <a:noFill/>
          </a:ln>
        </p:spPr>
      </p:pic>
      <p:pic>
        <p:nvPicPr>
          <p:cNvPr descr="THANK YOU.gif" id="768" name="Google Shape;768;p98"/>
          <p:cNvPicPr preferRelativeResize="0"/>
          <p:nvPr/>
        </p:nvPicPr>
        <p:blipFill rotWithShape="1">
          <a:blip r:embed="rId5">
            <a:alphaModFix/>
          </a:blip>
          <a:srcRect b="0" l="0" r="0" t="0"/>
          <a:stretch/>
        </p:blipFill>
        <p:spPr>
          <a:xfrm>
            <a:off x="1752600" y="-304800"/>
            <a:ext cx="4876800" cy="4876800"/>
          </a:xfrm>
          <a:prstGeom prst="rect">
            <a:avLst/>
          </a:prstGeom>
          <a:noFill/>
          <a:ln>
            <a:noFill/>
          </a:ln>
        </p:spPr>
      </p:pic>
      <p:sp>
        <p:nvSpPr>
          <p:cNvPr id="769" name="Google Shape;769;p98"/>
          <p:cNvSpPr/>
          <p:nvPr/>
        </p:nvSpPr>
        <p:spPr>
          <a:xfrm>
            <a:off x="685800" y="2286000"/>
            <a:ext cx="5229316" cy="1751965"/>
          </a:xfrm>
          <a:prstGeom prst="rect">
            <a:avLst/>
          </a:prstGeom>
          <a:noFill/>
          <a:ln>
            <a:noFill/>
          </a:ln>
        </p:spPr>
        <p:txBody>
          <a:bodyPr anchorCtr="0" anchor="t" bIns="45675" lIns="91425" spcFirstLastPara="1" rIns="91425" wrap="square" tIns="45675">
            <a:spAutoFit/>
          </a:bodyPr>
          <a:lstStyle/>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rgbClr val="858791"/>
                </a:solidFill>
                <a:latin typeface="Calibri"/>
                <a:ea typeface="Calibri"/>
                <a:cs typeface="Calibri"/>
                <a:sym typeface="Calibri"/>
              </a:rPr>
              <a:t>THANK YOU !</a:t>
            </a:r>
            <a:endParaRPr/>
          </a:p>
          <a:p>
            <a:pPr indent="0" lvl="0" marL="0" marR="0" rtl="0" algn="ctr">
              <a:lnSpc>
                <a:spcPct val="100000"/>
              </a:lnSpc>
              <a:spcBef>
                <a:spcPts val="0"/>
              </a:spcBef>
              <a:spcAft>
                <a:spcPts val="0"/>
              </a:spcAft>
              <a:buClr>
                <a:srgbClr val="000000"/>
              </a:buClr>
              <a:buSzPts val="5400"/>
              <a:buFont typeface="Arial"/>
              <a:buNone/>
            </a:pPr>
            <a:r>
              <a:t/>
            </a:r>
            <a:endParaRPr b="1" i="0" sz="5400" u="none" cap="none" strike="noStrike">
              <a:solidFill>
                <a:srgbClr val="85879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2021-10-21T12:53:11Z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