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56" r:id="rId2"/>
    <p:sldId id="257" r:id="rId3"/>
    <p:sldId id="258" r:id="rId4"/>
    <p:sldId id="268" r:id="rId5"/>
    <p:sldId id="259" r:id="rId6"/>
    <p:sldId id="260" r:id="rId7"/>
    <p:sldId id="261" r:id="rId8"/>
    <p:sldId id="266" r:id="rId9"/>
    <p:sldId id="267" r:id="rId10"/>
    <p:sldId id="262" r:id="rId11"/>
    <p:sldId id="263" r:id="rId12"/>
    <p:sldId id="264" r:id="rId13"/>
    <p:sldId id="265" r:id="rId14"/>
    <p:sldId id="269" r:id="rId15"/>
    <p:sldId id="270" r:id="rId16"/>
    <p:sldId id="27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65D51A1-8E3E-4BEF-B11B-9D4331FC2CC6}" type="datetimeFigureOut">
              <a:rPr lang="en-IN" smtClean="0"/>
              <a:t>06-07-2023</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1EAEB75-FEAA-42AF-80D4-8F67496EA63B}" type="slidenum">
              <a:rPr lang="en-IN" smtClean="0"/>
              <a:t>‹#›</a:t>
            </a:fld>
            <a:endParaRPr lang="en-IN"/>
          </a:p>
        </p:txBody>
      </p:sp>
    </p:spTree>
    <p:extLst>
      <p:ext uri="{BB962C8B-B14F-4D97-AF65-F5344CB8AC3E}">
        <p14:creationId xmlns:p14="http://schemas.microsoft.com/office/powerpoint/2010/main" val="18803022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A277EF15-8BBD-4A23-A0CF-3E496566E081}" type="datetime1">
              <a:rPr lang="en-US" smtClean="0"/>
              <a:t>7/6/2023</a:t>
            </a:fld>
            <a:endParaRPr lang="en-US"/>
          </a:p>
        </p:txBody>
      </p:sp>
      <p:sp>
        <p:nvSpPr>
          <p:cNvPr id="17" name="Footer Placeholder 16"/>
          <p:cNvSpPr>
            <a:spLocks noGrp="1"/>
          </p:cNvSpPr>
          <p:nvPr>
            <p:ph type="ftr" sz="quarter" idx="11"/>
          </p:nvPr>
        </p:nvSpPr>
        <p:spPr/>
        <p:txBody>
          <a:bodyPr/>
          <a:lstStyle/>
          <a:p>
            <a:r>
              <a:rPr lang="en-US" smtClean="0"/>
              <a:t>Compiled by Dr.T.Kumuthavalli,DLL,BDU</a:t>
            </a:r>
            <a:endParaRPr lang="en-US"/>
          </a:p>
        </p:txBody>
      </p:sp>
      <p:sp>
        <p:nvSpPr>
          <p:cNvPr id="29" name="Slide Number Placeholder 28"/>
          <p:cNvSpPr>
            <a:spLocks noGrp="1"/>
          </p:cNvSpPr>
          <p:nvPr>
            <p:ph type="sldNum" sz="quarter" idx="12"/>
          </p:nvPr>
        </p:nvSpPr>
        <p:spPr/>
        <p:txBody>
          <a:bodyPr/>
          <a:lstStyle/>
          <a:p>
            <a:fld id="{E38FF297-49C6-44A7-BD44-4B71D264FEDE}" type="slidenum">
              <a:rPr lang="en-US" smtClean="0"/>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3ACF1C2-F65A-408E-8E8F-385C881B747F}" type="datetime1">
              <a:rPr lang="en-US" smtClean="0"/>
              <a:t>7/6/2023</a:t>
            </a:fld>
            <a:endParaRPr lang="en-US"/>
          </a:p>
        </p:txBody>
      </p:sp>
      <p:sp>
        <p:nvSpPr>
          <p:cNvPr id="5" name="Footer Placeholder 4"/>
          <p:cNvSpPr>
            <a:spLocks noGrp="1"/>
          </p:cNvSpPr>
          <p:nvPr>
            <p:ph type="ftr" sz="quarter" idx="11"/>
          </p:nvPr>
        </p:nvSpPr>
        <p:spPr/>
        <p:txBody>
          <a:bodyPr/>
          <a:lstStyle/>
          <a:p>
            <a:r>
              <a:rPr lang="en-US" smtClean="0"/>
              <a:t>Compiled by Dr.T.Kumuthavalli,DLL,BDU</a:t>
            </a:r>
            <a:endParaRPr lang="en-US"/>
          </a:p>
        </p:txBody>
      </p:sp>
      <p:sp>
        <p:nvSpPr>
          <p:cNvPr id="6" name="Slide Number Placeholder 5"/>
          <p:cNvSpPr>
            <a:spLocks noGrp="1"/>
          </p:cNvSpPr>
          <p:nvPr>
            <p:ph type="sldNum" sz="quarter" idx="12"/>
          </p:nvPr>
        </p:nvSpPr>
        <p:spPr/>
        <p:txBody>
          <a:bodyPr/>
          <a:lstStyle/>
          <a:p>
            <a:fld id="{E38FF297-49C6-44A7-BD44-4B71D264FED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A8BF457-AAEE-4683-BB88-1CA47148B142}" type="datetime1">
              <a:rPr lang="en-US" smtClean="0"/>
              <a:t>7/6/2023</a:t>
            </a:fld>
            <a:endParaRPr lang="en-US"/>
          </a:p>
        </p:txBody>
      </p:sp>
      <p:sp>
        <p:nvSpPr>
          <p:cNvPr id="5" name="Footer Placeholder 4"/>
          <p:cNvSpPr>
            <a:spLocks noGrp="1"/>
          </p:cNvSpPr>
          <p:nvPr>
            <p:ph type="ftr" sz="quarter" idx="11"/>
          </p:nvPr>
        </p:nvSpPr>
        <p:spPr/>
        <p:txBody>
          <a:bodyPr/>
          <a:lstStyle/>
          <a:p>
            <a:r>
              <a:rPr lang="en-US" smtClean="0"/>
              <a:t>Compiled by Dr.T.Kumuthavalli,DLL,BDU</a:t>
            </a:r>
            <a:endParaRPr lang="en-US"/>
          </a:p>
        </p:txBody>
      </p:sp>
      <p:sp>
        <p:nvSpPr>
          <p:cNvPr id="6" name="Slide Number Placeholder 5"/>
          <p:cNvSpPr>
            <a:spLocks noGrp="1"/>
          </p:cNvSpPr>
          <p:nvPr>
            <p:ph type="sldNum" sz="quarter" idx="12"/>
          </p:nvPr>
        </p:nvSpPr>
        <p:spPr/>
        <p:txBody>
          <a:bodyPr/>
          <a:lstStyle/>
          <a:p>
            <a:fld id="{E38FF297-49C6-44A7-BD44-4B71D264FED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261929D-6FA7-484F-A6FB-5FDAEA7DEA7E}" type="datetime1">
              <a:rPr lang="en-US" smtClean="0"/>
              <a:t>7/6/2023</a:t>
            </a:fld>
            <a:endParaRPr lang="en-US"/>
          </a:p>
        </p:txBody>
      </p:sp>
      <p:sp>
        <p:nvSpPr>
          <p:cNvPr id="5" name="Footer Placeholder 4"/>
          <p:cNvSpPr>
            <a:spLocks noGrp="1"/>
          </p:cNvSpPr>
          <p:nvPr>
            <p:ph type="ftr" sz="quarter" idx="11"/>
          </p:nvPr>
        </p:nvSpPr>
        <p:spPr/>
        <p:txBody>
          <a:bodyPr/>
          <a:lstStyle/>
          <a:p>
            <a:r>
              <a:rPr lang="en-US" smtClean="0"/>
              <a:t>Compiled by Dr.T.Kumuthavalli,DLL,BDU</a:t>
            </a:r>
            <a:endParaRPr lang="en-US"/>
          </a:p>
        </p:txBody>
      </p:sp>
      <p:sp>
        <p:nvSpPr>
          <p:cNvPr id="6" name="Slide Number Placeholder 5"/>
          <p:cNvSpPr>
            <a:spLocks noGrp="1"/>
          </p:cNvSpPr>
          <p:nvPr>
            <p:ph type="sldNum" sz="quarter" idx="12"/>
          </p:nvPr>
        </p:nvSpPr>
        <p:spPr/>
        <p:txBody>
          <a:bodyPr/>
          <a:lstStyle/>
          <a:p>
            <a:fld id="{E38FF297-49C6-44A7-BD44-4B71D264FED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FB31F138-2BAF-41AB-A89A-6833B6BE2B5C}" type="datetime1">
              <a:rPr lang="en-US" smtClean="0"/>
              <a:t>7/6/2023</a:t>
            </a:fld>
            <a:endParaRPr lang="en-US"/>
          </a:p>
        </p:txBody>
      </p:sp>
      <p:sp>
        <p:nvSpPr>
          <p:cNvPr id="5" name="Footer Placeholder 4"/>
          <p:cNvSpPr>
            <a:spLocks noGrp="1"/>
          </p:cNvSpPr>
          <p:nvPr>
            <p:ph type="ftr" sz="quarter" idx="11"/>
          </p:nvPr>
        </p:nvSpPr>
        <p:spPr/>
        <p:txBody>
          <a:bodyPr/>
          <a:lstStyle/>
          <a:p>
            <a:r>
              <a:rPr lang="en-US" smtClean="0"/>
              <a:t>Compiled by Dr.T.Kumuthavalli,DLL,BDU</a:t>
            </a:r>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E38FF297-49C6-44A7-BD44-4B71D264FEDE}"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7634B73-5760-4688-9F9A-E18A15127CB7}" type="datetime1">
              <a:rPr lang="en-US" smtClean="0"/>
              <a:t>7/6/2023</a:t>
            </a:fld>
            <a:endParaRPr lang="en-US"/>
          </a:p>
        </p:txBody>
      </p:sp>
      <p:sp>
        <p:nvSpPr>
          <p:cNvPr id="6" name="Footer Placeholder 5"/>
          <p:cNvSpPr>
            <a:spLocks noGrp="1"/>
          </p:cNvSpPr>
          <p:nvPr>
            <p:ph type="ftr" sz="quarter" idx="11"/>
          </p:nvPr>
        </p:nvSpPr>
        <p:spPr/>
        <p:txBody>
          <a:bodyPr/>
          <a:lstStyle/>
          <a:p>
            <a:r>
              <a:rPr lang="en-US" smtClean="0"/>
              <a:t>Compiled by Dr.T.Kumuthavalli,DLL,BDU</a:t>
            </a:r>
            <a:endParaRPr lang="en-US"/>
          </a:p>
        </p:txBody>
      </p:sp>
      <p:sp>
        <p:nvSpPr>
          <p:cNvPr id="7" name="Slide Number Placeholder 6"/>
          <p:cNvSpPr>
            <a:spLocks noGrp="1"/>
          </p:cNvSpPr>
          <p:nvPr>
            <p:ph type="sldNum" sz="quarter" idx="12"/>
          </p:nvPr>
        </p:nvSpPr>
        <p:spPr/>
        <p:txBody>
          <a:bodyPr/>
          <a:lstStyle/>
          <a:p>
            <a:fld id="{E38FF297-49C6-44A7-BD44-4B71D264FED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DEA38D14-E5E0-4458-9EAC-C5983C0FB2C2}" type="datetime1">
              <a:rPr lang="en-US" smtClean="0"/>
              <a:t>7/6/2023</a:t>
            </a:fld>
            <a:endParaRPr lang="en-US"/>
          </a:p>
        </p:txBody>
      </p:sp>
      <p:sp>
        <p:nvSpPr>
          <p:cNvPr id="8" name="Footer Placeholder 7"/>
          <p:cNvSpPr>
            <a:spLocks noGrp="1"/>
          </p:cNvSpPr>
          <p:nvPr>
            <p:ph type="ftr" sz="quarter" idx="11"/>
          </p:nvPr>
        </p:nvSpPr>
        <p:spPr/>
        <p:txBody>
          <a:bodyPr/>
          <a:lstStyle/>
          <a:p>
            <a:r>
              <a:rPr lang="en-US" smtClean="0"/>
              <a:t>Compiled by Dr.T.Kumuthavalli,DLL,BDU</a:t>
            </a:r>
            <a:endParaRPr lang="en-US"/>
          </a:p>
        </p:txBody>
      </p:sp>
      <p:sp>
        <p:nvSpPr>
          <p:cNvPr id="9" name="Slide Number Placeholder 8"/>
          <p:cNvSpPr>
            <a:spLocks noGrp="1"/>
          </p:cNvSpPr>
          <p:nvPr>
            <p:ph type="sldNum" sz="quarter" idx="12"/>
          </p:nvPr>
        </p:nvSpPr>
        <p:spPr/>
        <p:txBody>
          <a:bodyPr/>
          <a:lstStyle/>
          <a:p>
            <a:fld id="{E38FF297-49C6-44A7-BD44-4B71D264FED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6666D80-B8DD-48B2-BA9F-6A0D947FDBA6}" type="datetime1">
              <a:rPr lang="en-US" smtClean="0"/>
              <a:t>7/6/2023</a:t>
            </a:fld>
            <a:endParaRPr lang="en-US"/>
          </a:p>
        </p:txBody>
      </p:sp>
      <p:sp>
        <p:nvSpPr>
          <p:cNvPr id="4" name="Footer Placeholder 3"/>
          <p:cNvSpPr>
            <a:spLocks noGrp="1"/>
          </p:cNvSpPr>
          <p:nvPr>
            <p:ph type="ftr" sz="quarter" idx="11"/>
          </p:nvPr>
        </p:nvSpPr>
        <p:spPr/>
        <p:txBody>
          <a:bodyPr/>
          <a:lstStyle/>
          <a:p>
            <a:r>
              <a:rPr lang="en-US" smtClean="0"/>
              <a:t>Compiled by Dr.T.Kumuthavalli,DLL,BDU</a:t>
            </a:r>
            <a:endParaRPr lang="en-US"/>
          </a:p>
        </p:txBody>
      </p:sp>
      <p:sp>
        <p:nvSpPr>
          <p:cNvPr id="5" name="Slide Number Placeholder 4"/>
          <p:cNvSpPr>
            <a:spLocks noGrp="1"/>
          </p:cNvSpPr>
          <p:nvPr>
            <p:ph type="sldNum" sz="quarter" idx="12"/>
          </p:nvPr>
        </p:nvSpPr>
        <p:spPr/>
        <p:txBody>
          <a:bodyPr/>
          <a:lstStyle/>
          <a:p>
            <a:fld id="{E38FF297-49C6-44A7-BD44-4B71D264FED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4C48FC-057B-483E-A37C-FF5826334E4B}" type="datetime1">
              <a:rPr lang="en-US" smtClean="0"/>
              <a:t>7/6/2023</a:t>
            </a:fld>
            <a:endParaRPr lang="en-US"/>
          </a:p>
        </p:txBody>
      </p:sp>
      <p:sp>
        <p:nvSpPr>
          <p:cNvPr id="3" name="Footer Placeholder 2"/>
          <p:cNvSpPr>
            <a:spLocks noGrp="1"/>
          </p:cNvSpPr>
          <p:nvPr>
            <p:ph type="ftr" sz="quarter" idx="11"/>
          </p:nvPr>
        </p:nvSpPr>
        <p:spPr/>
        <p:txBody>
          <a:bodyPr/>
          <a:lstStyle/>
          <a:p>
            <a:r>
              <a:rPr lang="en-US" smtClean="0"/>
              <a:t>Compiled by Dr.T.Kumuthavalli,DLL,BDU</a:t>
            </a:r>
            <a:endParaRPr lang="en-US"/>
          </a:p>
        </p:txBody>
      </p:sp>
      <p:sp>
        <p:nvSpPr>
          <p:cNvPr id="4" name="Slide Number Placeholder 3"/>
          <p:cNvSpPr>
            <a:spLocks noGrp="1"/>
          </p:cNvSpPr>
          <p:nvPr>
            <p:ph type="sldNum" sz="quarter" idx="12"/>
          </p:nvPr>
        </p:nvSpPr>
        <p:spPr/>
        <p:txBody>
          <a:bodyPr/>
          <a:lstStyle/>
          <a:p>
            <a:fld id="{E38FF297-49C6-44A7-BD44-4B71D264FED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82A7CC6-1FBB-4A58-B508-7ADB0A9C656A}" type="datetime1">
              <a:rPr lang="en-US" smtClean="0"/>
              <a:t>7/6/2023</a:t>
            </a:fld>
            <a:endParaRPr lang="en-US"/>
          </a:p>
        </p:txBody>
      </p:sp>
      <p:sp>
        <p:nvSpPr>
          <p:cNvPr id="6" name="Footer Placeholder 5"/>
          <p:cNvSpPr>
            <a:spLocks noGrp="1"/>
          </p:cNvSpPr>
          <p:nvPr>
            <p:ph type="ftr" sz="quarter" idx="11"/>
          </p:nvPr>
        </p:nvSpPr>
        <p:spPr/>
        <p:txBody>
          <a:bodyPr/>
          <a:lstStyle/>
          <a:p>
            <a:r>
              <a:rPr lang="en-US" smtClean="0"/>
              <a:t>Compiled by Dr.T.Kumuthavalli,DLL,BDU</a:t>
            </a:r>
            <a:endParaRPr lang="en-US"/>
          </a:p>
        </p:txBody>
      </p:sp>
      <p:sp>
        <p:nvSpPr>
          <p:cNvPr id="7" name="Slide Number Placeholder 6"/>
          <p:cNvSpPr>
            <a:spLocks noGrp="1"/>
          </p:cNvSpPr>
          <p:nvPr>
            <p:ph type="sldNum" sz="quarter" idx="12"/>
          </p:nvPr>
        </p:nvSpPr>
        <p:spPr/>
        <p:txBody>
          <a:bodyPr/>
          <a:lstStyle/>
          <a:p>
            <a:fld id="{E38FF297-49C6-44A7-BD44-4B71D264FED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585259E7-733B-4795-95DA-9A864DA16D9F}" type="datetime1">
              <a:rPr lang="en-US" smtClean="0"/>
              <a:t>7/6/2023</a:t>
            </a:fld>
            <a:endParaRPr lang="en-US"/>
          </a:p>
        </p:txBody>
      </p:sp>
      <p:sp>
        <p:nvSpPr>
          <p:cNvPr id="6" name="Footer Placeholder 5"/>
          <p:cNvSpPr>
            <a:spLocks noGrp="1"/>
          </p:cNvSpPr>
          <p:nvPr>
            <p:ph type="ftr" sz="quarter" idx="11"/>
          </p:nvPr>
        </p:nvSpPr>
        <p:spPr/>
        <p:txBody>
          <a:bodyPr/>
          <a:lstStyle/>
          <a:p>
            <a:r>
              <a:rPr lang="en-US" smtClean="0"/>
              <a:t>Compiled by Dr.T.Kumuthavalli,DLL,BDU</a:t>
            </a:r>
            <a:endParaRPr lang="en-US"/>
          </a:p>
        </p:txBody>
      </p:sp>
      <p:sp>
        <p:nvSpPr>
          <p:cNvPr id="7" name="Slide Number Placeholder 6"/>
          <p:cNvSpPr>
            <a:spLocks noGrp="1"/>
          </p:cNvSpPr>
          <p:nvPr>
            <p:ph type="sldNum" sz="quarter" idx="12"/>
          </p:nvPr>
        </p:nvSpPr>
        <p:spPr/>
        <p:txBody>
          <a:bodyPr/>
          <a:lstStyle/>
          <a:p>
            <a:fld id="{E38FF297-49C6-44A7-BD44-4B71D264FED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1DAB798E-F57F-48DE-88A4-B0FF8E456887}" type="datetime1">
              <a:rPr lang="en-US" smtClean="0"/>
              <a:t>7/6/2023</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r>
              <a:rPr lang="en-US" smtClean="0"/>
              <a:t>Compiled by Dr.T.Kumuthavalli,DLL,BDU</a:t>
            </a:r>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E38FF297-49C6-44A7-BD44-4B71D264FEDE}"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Mann- Whitney U test</a:t>
            </a:r>
            <a:endParaRPr lang="en-US" dirty="0"/>
          </a:p>
        </p:txBody>
      </p:sp>
      <p:sp>
        <p:nvSpPr>
          <p:cNvPr id="5" name="Footer Placeholder 4"/>
          <p:cNvSpPr>
            <a:spLocks noGrp="1"/>
          </p:cNvSpPr>
          <p:nvPr>
            <p:ph type="ftr" sz="quarter" idx="11"/>
          </p:nvPr>
        </p:nvSpPr>
        <p:spPr/>
        <p:txBody>
          <a:bodyPr/>
          <a:lstStyle/>
          <a:p>
            <a:r>
              <a:rPr lang="en-US" smtClean="0"/>
              <a:t>Compiled by Dr.T.Kumuthavalli,DLL,BDU</a:t>
            </a:r>
            <a:endParaRPr lang="en-US"/>
          </a:p>
        </p:txBody>
      </p:sp>
      <p:sp>
        <p:nvSpPr>
          <p:cNvPr id="6" name="Slide Number Placeholder 5"/>
          <p:cNvSpPr>
            <a:spLocks noGrp="1"/>
          </p:cNvSpPr>
          <p:nvPr>
            <p:ph type="sldNum" sz="quarter" idx="12"/>
          </p:nvPr>
        </p:nvSpPr>
        <p:spPr/>
        <p:txBody>
          <a:bodyPr/>
          <a:lstStyle/>
          <a:p>
            <a:fld id="{E38FF297-49C6-44A7-BD44-4B71D264FEDE}" type="slidenum">
              <a:rPr lang="en-US" smtClean="0"/>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t>Step 2: Add up the ranks for Group A to get T1. T1 = 3 + 4 + 1.5 + 7.5 + 1.5 + 5.5 = 23</a:t>
            </a:r>
          </a:p>
          <a:p>
            <a:endParaRPr lang="en-US" dirty="0" smtClean="0"/>
          </a:p>
          <a:p>
            <a:r>
              <a:rPr lang="en-US" dirty="0" smtClean="0"/>
              <a:t>Step 3: Add up the ranks for Group B, to get T2. T2 = 11 + 9 + 5.5 + 12 + 7.5 + 10 = 55</a:t>
            </a:r>
          </a:p>
          <a:p>
            <a:endParaRPr lang="en-US" dirty="0" smtClean="0"/>
          </a:p>
          <a:p>
            <a:r>
              <a:rPr lang="en-US" dirty="0" smtClean="0"/>
              <a:t>Step 4: Select the larger of these two rank totals, and call it TX. In this case TX is the rank total for Group B, which is 55. </a:t>
            </a:r>
          </a:p>
          <a:p>
            <a:endParaRPr lang="en-US" dirty="0" smtClean="0"/>
          </a:p>
          <a:p>
            <a:endParaRPr lang="en-US" dirty="0"/>
          </a:p>
        </p:txBody>
      </p:sp>
      <p:sp>
        <p:nvSpPr>
          <p:cNvPr id="4" name="Footer Placeholder 3"/>
          <p:cNvSpPr>
            <a:spLocks noGrp="1"/>
          </p:cNvSpPr>
          <p:nvPr>
            <p:ph type="ftr" sz="quarter" idx="11"/>
          </p:nvPr>
        </p:nvSpPr>
        <p:spPr/>
        <p:txBody>
          <a:bodyPr/>
          <a:lstStyle/>
          <a:p>
            <a:r>
              <a:rPr lang="en-US" smtClean="0"/>
              <a:t>Compiled by Dr.T.Kumuthavalli,DLL,BDU</a:t>
            </a:r>
            <a:endParaRPr lang="en-US"/>
          </a:p>
        </p:txBody>
      </p:sp>
      <p:sp>
        <p:nvSpPr>
          <p:cNvPr id="5" name="Slide Number Placeholder 4"/>
          <p:cNvSpPr>
            <a:spLocks noGrp="1"/>
          </p:cNvSpPr>
          <p:nvPr>
            <p:ph type="sldNum" sz="quarter" idx="12"/>
          </p:nvPr>
        </p:nvSpPr>
        <p:spPr/>
        <p:txBody>
          <a:bodyPr/>
          <a:lstStyle/>
          <a:p>
            <a:fld id="{E38FF297-49C6-44A7-BD44-4B71D264FEDE}" type="slidenum">
              <a:rPr lang="en-US" smtClean="0"/>
              <a:pPr/>
              <a:t>10</a:t>
            </a:fld>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471160"/>
          </a:xfrm>
        </p:spPr>
        <p:txBody>
          <a:bodyPr>
            <a:normAutofit/>
          </a:bodyPr>
          <a:lstStyle/>
          <a:p>
            <a:pPr algn="just"/>
            <a:r>
              <a:rPr lang="en-US" sz="3200" dirty="0" smtClean="0"/>
              <a:t>Step 5: Calculate N1, N2 and NX. N1 is the number of people in the group that gave you the T1 rank total (Group A); N2 is the number of people in the group that gave you the T2 rank total (Group B users); and NX is the number of people in the group that gave the larger rank total, TX (in this case, the number of people in the Group B)</a:t>
            </a:r>
            <a:endParaRPr lang="en-US" sz="3200" dirty="0"/>
          </a:p>
        </p:txBody>
      </p:sp>
      <p:sp>
        <p:nvSpPr>
          <p:cNvPr id="2" name="Footer Placeholder 1"/>
          <p:cNvSpPr>
            <a:spLocks noGrp="1"/>
          </p:cNvSpPr>
          <p:nvPr>
            <p:ph type="ftr" sz="quarter" idx="11"/>
          </p:nvPr>
        </p:nvSpPr>
        <p:spPr/>
        <p:txBody>
          <a:bodyPr/>
          <a:lstStyle/>
          <a:p>
            <a:r>
              <a:rPr lang="en-US" smtClean="0"/>
              <a:t>Compiled by Dr.T.Kumuthavalli,DLL,BDU</a:t>
            </a:r>
            <a:endParaRPr lang="en-US"/>
          </a:p>
        </p:txBody>
      </p:sp>
      <p:sp>
        <p:nvSpPr>
          <p:cNvPr id="4" name="Slide Number Placeholder 3"/>
          <p:cNvSpPr>
            <a:spLocks noGrp="1"/>
          </p:cNvSpPr>
          <p:nvPr>
            <p:ph type="sldNum" sz="quarter" idx="12"/>
          </p:nvPr>
        </p:nvSpPr>
        <p:spPr/>
        <p:txBody>
          <a:bodyPr/>
          <a:lstStyle/>
          <a:p>
            <a:fld id="{E38FF297-49C6-44A7-BD44-4B71D264FEDE}" type="slidenum">
              <a:rPr lang="en-US" smtClean="0"/>
              <a:pPr/>
              <a:t>11</a:t>
            </a:fld>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318760"/>
          </a:xfrm>
        </p:spPr>
        <p:txBody>
          <a:bodyPr/>
          <a:lstStyle/>
          <a:p>
            <a:r>
              <a:rPr lang="en-US" dirty="0" smtClean="0"/>
              <a:t>example, these numbers are all the same (6) because we have equal numbers of participants in our two groups. However, this isn't necessarily the case, and so the Mann-Whitney formula takes account of this by getting you to enter N1, N2 and NX separately. </a:t>
            </a:r>
            <a:endParaRPr lang="en-US" dirty="0"/>
          </a:p>
        </p:txBody>
      </p:sp>
      <p:sp>
        <p:nvSpPr>
          <p:cNvPr id="2" name="Footer Placeholder 1"/>
          <p:cNvSpPr>
            <a:spLocks noGrp="1"/>
          </p:cNvSpPr>
          <p:nvPr>
            <p:ph type="ftr" sz="quarter" idx="11"/>
          </p:nvPr>
        </p:nvSpPr>
        <p:spPr/>
        <p:txBody>
          <a:bodyPr/>
          <a:lstStyle/>
          <a:p>
            <a:r>
              <a:rPr lang="en-US" smtClean="0"/>
              <a:t>Compiled by Dr.T.Kumuthavalli,DLL,BDU</a:t>
            </a:r>
            <a:endParaRPr lang="en-US"/>
          </a:p>
        </p:txBody>
      </p:sp>
      <p:sp>
        <p:nvSpPr>
          <p:cNvPr id="4" name="Slide Number Placeholder 3"/>
          <p:cNvSpPr>
            <a:spLocks noGrp="1"/>
          </p:cNvSpPr>
          <p:nvPr>
            <p:ph type="sldNum" sz="quarter" idx="12"/>
          </p:nvPr>
        </p:nvSpPr>
        <p:spPr/>
        <p:txBody>
          <a:bodyPr/>
          <a:lstStyle/>
          <a:p>
            <a:fld id="{E38FF297-49C6-44A7-BD44-4B71D264FEDE}" type="slidenum">
              <a:rPr lang="en-US" smtClean="0"/>
              <a:pPr/>
              <a:t>12</a:t>
            </a:fld>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Step 6: Find U by working through the formula below. Remember that </a:t>
            </a:r>
            <a:r>
              <a:rPr lang="en-US" dirty="0" err="1" smtClean="0"/>
              <a:t>Tx</a:t>
            </a:r>
            <a:r>
              <a:rPr lang="en-US" dirty="0" smtClean="0"/>
              <a:t> is the larger rank total.</a:t>
            </a:r>
          </a:p>
          <a:p>
            <a:r>
              <a:rPr lang="en-US" dirty="0" smtClean="0"/>
              <a:t> U= N1x N2 + NX x (NX +1)</a:t>
            </a:r>
          </a:p>
          <a:p>
            <a:pPr>
              <a:buNone/>
            </a:pPr>
            <a:r>
              <a:rPr lang="en-US" dirty="0" smtClean="0"/>
              <a:t>                                        _______   - TX</a:t>
            </a:r>
          </a:p>
          <a:p>
            <a:pPr lvl="8"/>
            <a:r>
              <a:rPr lang="en-US" dirty="0" smtClean="0"/>
              <a:t>                                           2</a:t>
            </a:r>
          </a:p>
          <a:p>
            <a:r>
              <a:rPr lang="en-US" dirty="0" smtClean="0"/>
              <a:t>U= 6x6+6x (6+1)</a:t>
            </a:r>
          </a:p>
          <a:p>
            <a:r>
              <a:rPr lang="en-US" dirty="0" smtClean="0"/>
              <a:t>                     _____    -55</a:t>
            </a:r>
          </a:p>
          <a:p>
            <a:r>
              <a:rPr lang="en-US" dirty="0" smtClean="0"/>
              <a:t>                       2</a:t>
            </a:r>
          </a:p>
          <a:p>
            <a:endParaRPr lang="en-US" dirty="0"/>
          </a:p>
        </p:txBody>
      </p:sp>
      <p:sp>
        <p:nvSpPr>
          <p:cNvPr id="2" name="Footer Placeholder 1"/>
          <p:cNvSpPr>
            <a:spLocks noGrp="1"/>
          </p:cNvSpPr>
          <p:nvPr>
            <p:ph type="ftr" sz="quarter" idx="11"/>
          </p:nvPr>
        </p:nvSpPr>
        <p:spPr/>
        <p:txBody>
          <a:bodyPr/>
          <a:lstStyle/>
          <a:p>
            <a:r>
              <a:rPr lang="en-US" smtClean="0"/>
              <a:t>Compiled by Dr.T.Kumuthavalli,DLL,BDU</a:t>
            </a:r>
            <a:endParaRPr lang="en-US"/>
          </a:p>
        </p:txBody>
      </p:sp>
      <p:sp>
        <p:nvSpPr>
          <p:cNvPr id="4" name="Slide Number Placeholder 3"/>
          <p:cNvSpPr>
            <a:spLocks noGrp="1"/>
          </p:cNvSpPr>
          <p:nvPr>
            <p:ph type="sldNum" sz="quarter" idx="12"/>
          </p:nvPr>
        </p:nvSpPr>
        <p:spPr/>
        <p:txBody>
          <a:bodyPr/>
          <a:lstStyle/>
          <a:p>
            <a:fld id="{E38FF297-49C6-44A7-BD44-4B71D264FEDE}" type="slidenum">
              <a:rPr lang="en-US" smtClean="0"/>
              <a:pPr/>
              <a:t>13</a:t>
            </a:fld>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endParaRPr lang="en-US" dirty="0" smtClean="0"/>
          </a:p>
          <a:p>
            <a:r>
              <a:rPr lang="en-US" dirty="0" smtClean="0"/>
              <a:t>U = 6x6+6x 7/2 -55</a:t>
            </a:r>
          </a:p>
          <a:p>
            <a:endParaRPr lang="en-US" dirty="0" smtClean="0"/>
          </a:p>
          <a:p>
            <a:r>
              <a:rPr lang="en-US" dirty="0" smtClean="0"/>
              <a:t>U=36+21-55</a:t>
            </a:r>
          </a:p>
          <a:p>
            <a:r>
              <a:rPr lang="en-US" dirty="0" smtClean="0"/>
              <a:t>U=57-55 </a:t>
            </a:r>
          </a:p>
          <a:p>
            <a:r>
              <a:rPr lang="en-US" dirty="0" smtClean="0"/>
              <a:t>U=2</a:t>
            </a:r>
          </a:p>
          <a:p>
            <a:pPr>
              <a:buNone/>
            </a:pPr>
            <a:r>
              <a:rPr lang="en-US" dirty="0" smtClean="0"/>
              <a:t>    For N1 = 6 and N2 = 6, the critical value of U is 5. To be statistically significant, our obtained U has to be equal to or LESS than this critical value. </a:t>
            </a:r>
          </a:p>
          <a:p>
            <a:endParaRPr lang="en-US" dirty="0"/>
          </a:p>
        </p:txBody>
      </p:sp>
      <p:sp>
        <p:nvSpPr>
          <p:cNvPr id="2" name="Footer Placeholder 1"/>
          <p:cNvSpPr>
            <a:spLocks noGrp="1"/>
          </p:cNvSpPr>
          <p:nvPr>
            <p:ph type="ftr" sz="quarter" idx="11"/>
          </p:nvPr>
        </p:nvSpPr>
        <p:spPr/>
        <p:txBody>
          <a:bodyPr/>
          <a:lstStyle/>
          <a:p>
            <a:r>
              <a:rPr lang="en-US" smtClean="0"/>
              <a:t>Compiled by Dr.T.Kumuthavalli,DLL,BDU</a:t>
            </a:r>
            <a:endParaRPr lang="en-US"/>
          </a:p>
        </p:txBody>
      </p:sp>
      <p:sp>
        <p:nvSpPr>
          <p:cNvPr id="4" name="Slide Number Placeholder 3"/>
          <p:cNvSpPr>
            <a:spLocks noGrp="1"/>
          </p:cNvSpPr>
          <p:nvPr>
            <p:ph type="sldNum" sz="quarter" idx="12"/>
          </p:nvPr>
        </p:nvSpPr>
        <p:spPr/>
        <p:txBody>
          <a:bodyPr/>
          <a:lstStyle/>
          <a:p>
            <a:fld id="{E38FF297-49C6-44A7-BD44-4B71D264FEDE}" type="slidenum">
              <a:rPr lang="en-US" smtClean="0"/>
              <a:pPr/>
              <a:t>14</a:t>
            </a:fld>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Our obtained U = 2, which is less than 5. Therefore our obtained value of U is even less likely to occur by chance than the one in the table: we can conclude that the difference that we have found between the ratings for the two </a:t>
            </a:r>
            <a:r>
              <a:rPr lang="en-US" dirty="0" err="1" smtClean="0"/>
              <a:t>goup</a:t>
            </a:r>
            <a:r>
              <a:rPr lang="en-US" dirty="0" smtClean="0"/>
              <a:t>  is unlikely to have occurred by chance.</a:t>
            </a:r>
            <a:endParaRPr lang="en-US" dirty="0"/>
          </a:p>
        </p:txBody>
      </p:sp>
      <p:sp>
        <p:nvSpPr>
          <p:cNvPr id="2" name="Footer Placeholder 1"/>
          <p:cNvSpPr>
            <a:spLocks noGrp="1"/>
          </p:cNvSpPr>
          <p:nvPr>
            <p:ph type="ftr" sz="quarter" idx="11"/>
          </p:nvPr>
        </p:nvSpPr>
        <p:spPr/>
        <p:txBody>
          <a:bodyPr/>
          <a:lstStyle/>
          <a:p>
            <a:r>
              <a:rPr lang="en-US" smtClean="0"/>
              <a:t>Compiled by Dr.T.Kumuthavalli,DLL,BDU</a:t>
            </a:r>
            <a:endParaRPr lang="en-US"/>
          </a:p>
        </p:txBody>
      </p:sp>
      <p:sp>
        <p:nvSpPr>
          <p:cNvPr id="4" name="Slide Number Placeholder 3"/>
          <p:cNvSpPr>
            <a:spLocks noGrp="1"/>
          </p:cNvSpPr>
          <p:nvPr>
            <p:ph type="sldNum" sz="quarter" idx="12"/>
          </p:nvPr>
        </p:nvSpPr>
        <p:spPr/>
        <p:txBody>
          <a:bodyPr/>
          <a:lstStyle/>
          <a:p>
            <a:fld id="{E38FF297-49C6-44A7-BD44-4B71D264FEDE}" type="slidenum">
              <a:rPr lang="en-US" smtClean="0"/>
              <a:pPr/>
              <a:t>15</a:t>
            </a:fld>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None/>
            </a:pPr>
            <a:r>
              <a:rPr lang="en-US" sz="6000" dirty="0" smtClean="0"/>
              <a:t>           </a:t>
            </a:r>
          </a:p>
          <a:p>
            <a:pPr>
              <a:buNone/>
            </a:pPr>
            <a:r>
              <a:rPr lang="en-US" sz="6000" dirty="0" smtClean="0"/>
              <a:t>				</a:t>
            </a:r>
            <a:r>
              <a:rPr lang="en-US" sz="6000" dirty="0" smtClean="0">
                <a:solidFill>
                  <a:srgbClr val="FFFF00"/>
                </a:solidFill>
              </a:rPr>
              <a:t>Thank you</a:t>
            </a:r>
            <a:endParaRPr lang="en-US" sz="6000" dirty="0">
              <a:solidFill>
                <a:srgbClr val="FFFF00"/>
              </a:solidFill>
            </a:endParaRPr>
          </a:p>
        </p:txBody>
      </p:sp>
      <p:sp>
        <p:nvSpPr>
          <p:cNvPr id="2" name="Footer Placeholder 1"/>
          <p:cNvSpPr>
            <a:spLocks noGrp="1"/>
          </p:cNvSpPr>
          <p:nvPr>
            <p:ph type="ftr" sz="quarter" idx="11"/>
          </p:nvPr>
        </p:nvSpPr>
        <p:spPr/>
        <p:txBody>
          <a:bodyPr/>
          <a:lstStyle/>
          <a:p>
            <a:r>
              <a:rPr lang="en-US" smtClean="0"/>
              <a:t>Compiled by Dr.T.Kumuthavalli,DLL,BDU</a:t>
            </a:r>
            <a:endParaRPr lang="en-US"/>
          </a:p>
        </p:txBody>
      </p:sp>
      <p:sp>
        <p:nvSpPr>
          <p:cNvPr id="4" name="Slide Number Placeholder 3"/>
          <p:cNvSpPr>
            <a:spLocks noGrp="1"/>
          </p:cNvSpPr>
          <p:nvPr>
            <p:ph type="sldNum" sz="quarter" idx="12"/>
          </p:nvPr>
        </p:nvSpPr>
        <p:spPr/>
        <p:txBody>
          <a:bodyPr/>
          <a:lstStyle/>
          <a:p>
            <a:fld id="{E38FF297-49C6-44A7-BD44-4B71D264FEDE}" type="slidenum">
              <a:rPr lang="en-US" smtClean="0"/>
              <a:pPr/>
              <a:t>16</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Mann-Whitney U test</a:t>
            </a:r>
            <a:endParaRPr lang="en-US" dirty="0"/>
          </a:p>
        </p:txBody>
      </p:sp>
      <p:sp>
        <p:nvSpPr>
          <p:cNvPr id="3" name="Content Placeholder 2"/>
          <p:cNvSpPr>
            <a:spLocks noGrp="1"/>
          </p:cNvSpPr>
          <p:nvPr>
            <p:ph idx="1"/>
          </p:nvPr>
        </p:nvSpPr>
        <p:spPr/>
        <p:txBody>
          <a:bodyPr/>
          <a:lstStyle/>
          <a:p>
            <a:pPr algn="just"/>
            <a:r>
              <a:rPr lang="en-US" dirty="0"/>
              <a:t>The </a:t>
            </a:r>
            <a:r>
              <a:rPr lang="en-US" dirty="0" smtClean="0"/>
              <a:t>test is </a:t>
            </a:r>
            <a:r>
              <a:rPr lang="en-US" dirty="0"/>
              <a:t>used to compare differences between two independent groups when the dependent variable is either ordinal or continuous, but not normally distributed</a:t>
            </a:r>
            <a:r>
              <a:rPr lang="en-US" dirty="0" smtClean="0"/>
              <a:t>.</a:t>
            </a:r>
          </a:p>
          <a:p>
            <a:pPr algn="just">
              <a:buNone/>
            </a:pPr>
            <a:r>
              <a:rPr lang="en-US" dirty="0"/>
              <a:t> </a:t>
            </a:r>
            <a:endParaRPr lang="en-US" dirty="0" smtClean="0"/>
          </a:p>
          <a:p>
            <a:pPr algn="just"/>
            <a:r>
              <a:rPr lang="en-US" dirty="0" smtClean="0"/>
              <a:t>It is a non-parametric test that is used to compare two population means that come from the same population</a:t>
            </a:r>
            <a:endParaRPr lang="en-US" dirty="0"/>
          </a:p>
        </p:txBody>
      </p:sp>
      <p:sp>
        <p:nvSpPr>
          <p:cNvPr id="4" name="Footer Placeholder 3"/>
          <p:cNvSpPr>
            <a:spLocks noGrp="1"/>
          </p:cNvSpPr>
          <p:nvPr>
            <p:ph type="ftr" sz="quarter" idx="11"/>
          </p:nvPr>
        </p:nvSpPr>
        <p:spPr/>
        <p:txBody>
          <a:bodyPr/>
          <a:lstStyle/>
          <a:p>
            <a:r>
              <a:rPr lang="en-US" smtClean="0"/>
              <a:t>Compiled by Dr.T.Kumuthavalli,DLL,BDU</a:t>
            </a:r>
            <a:endParaRPr lang="en-US"/>
          </a:p>
        </p:txBody>
      </p:sp>
      <p:sp>
        <p:nvSpPr>
          <p:cNvPr id="5" name="Slide Number Placeholder 4"/>
          <p:cNvSpPr>
            <a:spLocks noGrp="1"/>
          </p:cNvSpPr>
          <p:nvPr>
            <p:ph type="sldNum" sz="quarter" idx="12"/>
          </p:nvPr>
        </p:nvSpPr>
        <p:spPr/>
        <p:txBody>
          <a:bodyPr/>
          <a:lstStyle/>
          <a:p>
            <a:fld id="{E38FF297-49C6-44A7-BD44-4B71D264FEDE}" type="slidenum">
              <a:rPr lang="en-US" smtClean="0"/>
              <a:pPr/>
              <a:t>2</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Assumption :1</a:t>
            </a:r>
            <a:endParaRPr lang="en-US" dirty="0"/>
          </a:p>
        </p:txBody>
      </p:sp>
      <p:sp>
        <p:nvSpPr>
          <p:cNvPr id="3" name="Content Placeholder 2"/>
          <p:cNvSpPr>
            <a:spLocks noGrp="1"/>
          </p:cNvSpPr>
          <p:nvPr>
            <p:ph idx="1"/>
          </p:nvPr>
        </p:nvSpPr>
        <p:spPr/>
        <p:txBody>
          <a:bodyPr>
            <a:normAutofit/>
          </a:bodyPr>
          <a:lstStyle/>
          <a:p>
            <a:pPr algn="just"/>
            <a:r>
              <a:rPr lang="en-US" dirty="0" smtClean="0"/>
              <a:t>Your</a:t>
            </a:r>
            <a:r>
              <a:rPr lang="en-US" dirty="0"/>
              <a:t> </a:t>
            </a:r>
            <a:r>
              <a:rPr lang="en-US" b="1" dirty="0"/>
              <a:t>dependent variable</a:t>
            </a:r>
            <a:r>
              <a:rPr lang="en-US" dirty="0"/>
              <a:t> should be measured at the </a:t>
            </a:r>
            <a:r>
              <a:rPr lang="en-US" b="1" dirty="0"/>
              <a:t>ordinal</a:t>
            </a:r>
            <a:r>
              <a:rPr lang="en-US" dirty="0"/>
              <a:t> or </a:t>
            </a:r>
            <a:r>
              <a:rPr lang="en-US" b="1" dirty="0"/>
              <a:t>continuous level</a:t>
            </a:r>
            <a:r>
              <a:rPr lang="en-US" dirty="0"/>
              <a:t>. Examples of </a:t>
            </a:r>
            <a:r>
              <a:rPr lang="en-US" b="1" dirty="0"/>
              <a:t>ordinal </a:t>
            </a:r>
            <a:r>
              <a:rPr lang="en-US" b="1" dirty="0" smtClean="0"/>
              <a:t>variables </a:t>
            </a:r>
            <a:r>
              <a:rPr lang="en-US" dirty="0" smtClean="0"/>
              <a:t>include </a:t>
            </a:r>
            <a:r>
              <a:rPr lang="en-US" dirty="0" err="1"/>
              <a:t>Likert</a:t>
            </a:r>
            <a:r>
              <a:rPr lang="en-US" dirty="0"/>
              <a:t> items (e.g., a 7-point scale from "strongly agree" through to "strongly disagree"), amongst other ways of </a:t>
            </a:r>
            <a:r>
              <a:rPr lang="en-US" dirty="0" smtClean="0"/>
              <a:t>ranking.  Examples </a:t>
            </a:r>
            <a:r>
              <a:rPr lang="en-US" dirty="0"/>
              <a:t>of </a:t>
            </a:r>
            <a:r>
              <a:rPr lang="en-US" b="1" dirty="0" smtClean="0"/>
              <a:t>continuous variables</a:t>
            </a:r>
            <a:r>
              <a:rPr lang="en-US" dirty="0"/>
              <a:t> include revision time (measured in hours), intelligence (measured using IQ score), exam performance (measured from 0 to 100), weight (measured in kg), and so forth. </a:t>
            </a:r>
          </a:p>
        </p:txBody>
      </p:sp>
      <p:sp>
        <p:nvSpPr>
          <p:cNvPr id="4" name="Footer Placeholder 3"/>
          <p:cNvSpPr>
            <a:spLocks noGrp="1"/>
          </p:cNvSpPr>
          <p:nvPr>
            <p:ph type="ftr" sz="quarter" idx="11"/>
          </p:nvPr>
        </p:nvSpPr>
        <p:spPr/>
        <p:txBody>
          <a:bodyPr/>
          <a:lstStyle/>
          <a:p>
            <a:r>
              <a:rPr lang="en-US" smtClean="0"/>
              <a:t>Compiled by Dr.T.Kumuthavalli,DLL,BDU</a:t>
            </a:r>
            <a:endParaRPr lang="en-US"/>
          </a:p>
        </p:txBody>
      </p:sp>
      <p:sp>
        <p:nvSpPr>
          <p:cNvPr id="5" name="Slide Number Placeholder 4"/>
          <p:cNvSpPr>
            <a:spLocks noGrp="1"/>
          </p:cNvSpPr>
          <p:nvPr>
            <p:ph type="sldNum" sz="quarter" idx="12"/>
          </p:nvPr>
        </p:nvSpPr>
        <p:spPr/>
        <p:txBody>
          <a:bodyPr/>
          <a:lstStyle/>
          <a:p>
            <a:fld id="{E38FF297-49C6-44A7-BD44-4B71D264FEDE}" type="slidenum">
              <a:rPr lang="en-US" smtClean="0"/>
              <a:pPr/>
              <a:t>3</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Assumption :2 </a:t>
            </a:r>
            <a:endParaRPr lang="en-US" dirty="0"/>
          </a:p>
        </p:txBody>
      </p:sp>
      <p:sp>
        <p:nvSpPr>
          <p:cNvPr id="3" name="Content Placeholder 2"/>
          <p:cNvSpPr>
            <a:spLocks noGrp="1"/>
          </p:cNvSpPr>
          <p:nvPr>
            <p:ph idx="1"/>
          </p:nvPr>
        </p:nvSpPr>
        <p:spPr/>
        <p:txBody>
          <a:bodyPr/>
          <a:lstStyle/>
          <a:p>
            <a:pPr algn="just"/>
            <a:r>
              <a:rPr lang="en-US" dirty="0" smtClean="0"/>
              <a:t>Your</a:t>
            </a:r>
            <a:r>
              <a:rPr lang="en-US" dirty="0"/>
              <a:t> </a:t>
            </a:r>
            <a:r>
              <a:rPr lang="en-US" b="1" dirty="0"/>
              <a:t>independent variable</a:t>
            </a:r>
            <a:r>
              <a:rPr lang="en-US" dirty="0"/>
              <a:t> should consist of </a:t>
            </a:r>
            <a:r>
              <a:rPr lang="en-US" b="1" dirty="0"/>
              <a:t>two categorical</a:t>
            </a:r>
            <a:r>
              <a:rPr lang="en-US" dirty="0"/>
              <a:t>, </a:t>
            </a:r>
            <a:r>
              <a:rPr lang="en-US" b="1" dirty="0"/>
              <a:t>independent groups</a:t>
            </a:r>
            <a:r>
              <a:rPr lang="en-US" dirty="0"/>
              <a:t>. Example independent variables that meet this criterion include gender (2 groups: male or female), employment status (2 groups: employed or unemployed), smoker (2 groups: yes or no), and so forth.</a:t>
            </a:r>
          </a:p>
          <a:p>
            <a:endParaRPr lang="en-US" dirty="0"/>
          </a:p>
        </p:txBody>
      </p:sp>
      <p:sp>
        <p:nvSpPr>
          <p:cNvPr id="4" name="Footer Placeholder 3"/>
          <p:cNvSpPr>
            <a:spLocks noGrp="1"/>
          </p:cNvSpPr>
          <p:nvPr>
            <p:ph type="ftr" sz="quarter" idx="11"/>
          </p:nvPr>
        </p:nvSpPr>
        <p:spPr/>
        <p:txBody>
          <a:bodyPr/>
          <a:lstStyle/>
          <a:p>
            <a:r>
              <a:rPr lang="en-US" smtClean="0"/>
              <a:t>Compiled by Dr.T.Kumuthavalli,DLL,BDU</a:t>
            </a:r>
            <a:endParaRPr lang="en-US"/>
          </a:p>
        </p:txBody>
      </p:sp>
      <p:sp>
        <p:nvSpPr>
          <p:cNvPr id="5" name="Slide Number Placeholder 4"/>
          <p:cNvSpPr>
            <a:spLocks noGrp="1"/>
          </p:cNvSpPr>
          <p:nvPr>
            <p:ph type="sldNum" sz="quarter" idx="12"/>
          </p:nvPr>
        </p:nvSpPr>
        <p:spPr/>
        <p:txBody>
          <a:bodyPr/>
          <a:lstStyle/>
          <a:p>
            <a:fld id="{E38FF297-49C6-44A7-BD44-4B71D264FEDE}" type="slidenum">
              <a:rPr lang="en-US" smtClean="0"/>
              <a:pPr/>
              <a:t>4</a:t>
            </a:fld>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Assumption :3</a:t>
            </a:r>
            <a:endParaRPr lang="en-US" dirty="0"/>
          </a:p>
        </p:txBody>
      </p:sp>
      <p:sp>
        <p:nvSpPr>
          <p:cNvPr id="3" name="Content Placeholder 2"/>
          <p:cNvSpPr>
            <a:spLocks noGrp="1"/>
          </p:cNvSpPr>
          <p:nvPr>
            <p:ph idx="1"/>
          </p:nvPr>
        </p:nvSpPr>
        <p:spPr/>
        <p:txBody>
          <a:bodyPr>
            <a:normAutofit/>
          </a:bodyPr>
          <a:lstStyle/>
          <a:p>
            <a:pPr algn="just"/>
            <a:r>
              <a:rPr lang="en-US" dirty="0"/>
              <a:t> You should have </a:t>
            </a:r>
            <a:r>
              <a:rPr lang="en-US" b="1" dirty="0"/>
              <a:t>independence of observations</a:t>
            </a:r>
            <a:r>
              <a:rPr lang="en-US" dirty="0"/>
              <a:t>, which means that there is no relationship between the observations in each group or between the groups themselves. For example, there must be different participants in each group with no participant being in more than one group. </a:t>
            </a:r>
          </a:p>
          <a:p>
            <a:endParaRPr lang="en-US" dirty="0"/>
          </a:p>
        </p:txBody>
      </p:sp>
      <p:sp>
        <p:nvSpPr>
          <p:cNvPr id="4" name="Footer Placeholder 3"/>
          <p:cNvSpPr>
            <a:spLocks noGrp="1"/>
          </p:cNvSpPr>
          <p:nvPr>
            <p:ph type="ftr" sz="quarter" idx="11"/>
          </p:nvPr>
        </p:nvSpPr>
        <p:spPr/>
        <p:txBody>
          <a:bodyPr/>
          <a:lstStyle/>
          <a:p>
            <a:r>
              <a:rPr lang="en-US" smtClean="0"/>
              <a:t>Compiled by Dr.T.Kumuthavalli,DLL,BDU</a:t>
            </a:r>
            <a:endParaRPr lang="en-US"/>
          </a:p>
        </p:txBody>
      </p:sp>
      <p:sp>
        <p:nvSpPr>
          <p:cNvPr id="5" name="Slide Number Placeholder 4"/>
          <p:cNvSpPr>
            <a:spLocks noGrp="1"/>
          </p:cNvSpPr>
          <p:nvPr>
            <p:ph type="sldNum" sz="quarter" idx="12"/>
          </p:nvPr>
        </p:nvSpPr>
        <p:spPr/>
        <p:txBody>
          <a:bodyPr/>
          <a:lstStyle/>
          <a:p>
            <a:fld id="{E38FF297-49C6-44A7-BD44-4B71D264FEDE}" type="slidenum">
              <a:rPr lang="en-US" smtClean="0"/>
              <a:pPr/>
              <a:t>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Assumption :4</a:t>
            </a:r>
            <a:endParaRPr lang="en-US" dirty="0"/>
          </a:p>
        </p:txBody>
      </p:sp>
      <p:sp>
        <p:nvSpPr>
          <p:cNvPr id="3" name="Content Placeholder 2"/>
          <p:cNvSpPr>
            <a:spLocks noGrp="1"/>
          </p:cNvSpPr>
          <p:nvPr>
            <p:ph idx="1"/>
          </p:nvPr>
        </p:nvSpPr>
        <p:spPr/>
        <p:txBody>
          <a:bodyPr>
            <a:normAutofit lnSpcReduction="10000"/>
          </a:bodyPr>
          <a:lstStyle/>
          <a:p>
            <a:pPr algn="just"/>
            <a:r>
              <a:rPr lang="en-US" dirty="0" smtClean="0"/>
              <a:t>The test </a:t>
            </a:r>
            <a:r>
              <a:rPr lang="en-US" dirty="0"/>
              <a:t>can be used when your two variables are </a:t>
            </a:r>
            <a:r>
              <a:rPr lang="en-US" b="1" dirty="0"/>
              <a:t>not normally distributed</a:t>
            </a:r>
            <a:r>
              <a:rPr lang="en-US" dirty="0"/>
              <a:t>. However, in order to know how to interpret the results from a Mann-Whitney U test, you have to determine whether your </a:t>
            </a:r>
            <a:r>
              <a:rPr lang="en-US" b="1" dirty="0"/>
              <a:t>two distributions</a:t>
            </a:r>
            <a:r>
              <a:rPr lang="en-US" dirty="0"/>
              <a:t> (i.e., the distribution of scores for both groups of the independent variable; for example, 'males' and 'females' for the independent variable, 'gender') have the </a:t>
            </a:r>
            <a:r>
              <a:rPr lang="en-US" b="1" dirty="0"/>
              <a:t>same shape</a:t>
            </a:r>
            <a:r>
              <a:rPr lang="en-US" dirty="0"/>
              <a:t>. To understand what this means, take a look at the diagram below:</a:t>
            </a:r>
            <a:r>
              <a:rPr lang="en-US" dirty="0" smtClean="0"/>
              <a:t/>
            </a:r>
            <a:br>
              <a:rPr lang="en-US" dirty="0" smtClean="0"/>
            </a:br>
            <a:endParaRPr lang="en-US" dirty="0"/>
          </a:p>
        </p:txBody>
      </p:sp>
      <p:sp>
        <p:nvSpPr>
          <p:cNvPr id="4" name="Footer Placeholder 3"/>
          <p:cNvSpPr>
            <a:spLocks noGrp="1"/>
          </p:cNvSpPr>
          <p:nvPr>
            <p:ph type="ftr" sz="quarter" idx="11"/>
          </p:nvPr>
        </p:nvSpPr>
        <p:spPr/>
        <p:txBody>
          <a:bodyPr/>
          <a:lstStyle/>
          <a:p>
            <a:r>
              <a:rPr lang="en-US" smtClean="0"/>
              <a:t>Compiled by Dr.T.Kumuthavalli,DLL,BDU</a:t>
            </a:r>
            <a:endParaRPr lang="en-US"/>
          </a:p>
        </p:txBody>
      </p:sp>
      <p:sp>
        <p:nvSpPr>
          <p:cNvPr id="5" name="Slide Number Placeholder 4"/>
          <p:cNvSpPr>
            <a:spLocks noGrp="1"/>
          </p:cNvSpPr>
          <p:nvPr>
            <p:ph type="sldNum" sz="quarter" idx="12"/>
          </p:nvPr>
        </p:nvSpPr>
        <p:spPr/>
        <p:txBody>
          <a:bodyPr/>
          <a:lstStyle/>
          <a:p>
            <a:fld id="{E38FF297-49C6-44A7-BD44-4B71D264FEDE}" type="slidenum">
              <a:rPr lang="en-US" smtClean="0"/>
              <a:pPr/>
              <a:t>6</a:t>
            </a:fld>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Calculation</a:t>
            </a:r>
            <a:endParaRPr lang="en-US" dirty="0"/>
          </a:p>
        </p:txBody>
      </p:sp>
      <p:sp>
        <p:nvSpPr>
          <p:cNvPr id="5" name="TextBox 4"/>
          <p:cNvSpPr txBox="1"/>
          <p:nvPr/>
        </p:nvSpPr>
        <p:spPr>
          <a:xfrm>
            <a:off x="304800" y="3733800"/>
            <a:ext cx="7467600" cy="2246769"/>
          </a:xfrm>
          <a:prstGeom prst="rect">
            <a:avLst/>
          </a:prstGeom>
          <a:noFill/>
        </p:spPr>
        <p:txBody>
          <a:bodyPr wrap="square" rtlCol="0">
            <a:spAutoFit/>
          </a:bodyPr>
          <a:lstStyle/>
          <a:p>
            <a:r>
              <a:rPr lang="en-US" sz="2800" dirty="0"/>
              <a:t>Where:</a:t>
            </a:r>
            <a:r>
              <a:rPr lang="en-US" sz="2800" dirty="0" smtClean="0"/>
              <a:t/>
            </a:r>
            <a:br>
              <a:rPr lang="en-US" sz="2800" dirty="0" smtClean="0"/>
            </a:br>
            <a:r>
              <a:rPr lang="en-US" sz="2800" dirty="0"/>
              <a:t>U=Mann-Whitney U test</a:t>
            </a:r>
            <a:r>
              <a:rPr lang="en-US" sz="2800" dirty="0" smtClean="0"/>
              <a:t/>
            </a:r>
            <a:br>
              <a:rPr lang="en-US" sz="2800" dirty="0" smtClean="0"/>
            </a:br>
            <a:r>
              <a:rPr lang="en-US" sz="2800" dirty="0"/>
              <a:t>N</a:t>
            </a:r>
            <a:r>
              <a:rPr lang="en-US" sz="2800" baseline="-25000" dirty="0"/>
              <a:t>1</a:t>
            </a:r>
            <a:r>
              <a:rPr lang="en-US" sz="2800" dirty="0"/>
              <a:t> = sample size one</a:t>
            </a:r>
            <a:r>
              <a:rPr lang="en-US" sz="2800" dirty="0" smtClean="0"/>
              <a:t/>
            </a:r>
            <a:br>
              <a:rPr lang="en-US" sz="2800" dirty="0" smtClean="0"/>
            </a:br>
            <a:r>
              <a:rPr lang="en-US" sz="2800" dirty="0"/>
              <a:t>N2= Sample size two</a:t>
            </a:r>
            <a:r>
              <a:rPr lang="en-US" sz="2800" dirty="0" smtClean="0"/>
              <a:t/>
            </a:r>
            <a:br>
              <a:rPr lang="en-US" sz="2800" dirty="0" smtClean="0"/>
            </a:br>
            <a:r>
              <a:rPr lang="en-US" sz="2800" dirty="0" err="1"/>
              <a:t>R</a:t>
            </a:r>
            <a:r>
              <a:rPr lang="en-US" sz="2800" baseline="-25000" dirty="0" err="1"/>
              <a:t>i</a:t>
            </a:r>
            <a:r>
              <a:rPr lang="en-US" sz="2800" dirty="0"/>
              <a:t> = Rank of the sample size</a:t>
            </a:r>
          </a:p>
        </p:txBody>
      </p:sp>
      <p:sp>
        <p:nvSpPr>
          <p:cNvPr id="7" name="Content Placeholder 6"/>
          <p:cNvSpPr>
            <a:spLocks noGrp="1"/>
          </p:cNvSpPr>
          <p:nvPr>
            <p:ph idx="1"/>
          </p:nvPr>
        </p:nvSpPr>
        <p:spPr/>
        <p:txBody>
          <a:bodyPr/>
          <a:lstStyle/>
          <a:p>
            <a:endParaRPr lang="en-US" dirty="0" smtClean="0"/>
          </a:p>
          <a:p>
            <a:r>
              <a:rPr lang="en-US" dirty="0" smtClean="0"/>
              <a:t>U= N1x N2 + NX x (NX +1)</a:t>
            </a:r>
          </a:p>
          <a:p>
            <a:pPr>
              <a:buNone/>
            </a:pPr>
            <a:r>
              <a:rPr lang="en-US" dirty="0" smtClean="0"/>
              <a:t>                                        _______   - TX</a:t>
            </a:r>
          </a:p>
          <a:p>
            <a:pPr lvl="8"/>
            <a:r>
              <a:rPr lang="en-US" dirty="0" smtClean="0"/>
              <a:t>                                           2</a:t>
            </a:r>
            <a:endParaRPr lang="en-US" dirty="0"/>
          </a:p>
        </p:txBody>
      </p:sp>
      <p:sp>
        <p:nvSpPr>
          <p:cNvPr id="3" name="Footer Placeholder 2"/>
          <p:cNvSpPr>
            <a:spLocks noGrp="1"/>
          </p:cNvSpPr>
          <p:nvPr>
            <p:ph type="ftr" sz="quarter" idx="11"/>
          </p:nvPr>
        </p:nvSpPr>
        <p:spPr/>
        <p:txBody>
          <a:bodyPr/>
          <a:lstStyle/>
          <a:p>
            <a:r>
              <a:rPr lang="en-US" smtClean="0"/>
              <a:t>Compiled by Dr.T.Kumuthavalli,DLL,BDU</a:t>
            </a:r>
            <a:endParaRPr lang="en-US"/>
          </a:p>
        </p:txBody>
      </p:sp>
      <p:sp>
        <p:nvSpPr>
          <p:cNvPr id="4" name="Slide Number Placeholder 3"/>
          <p:cNvSpPr>
            <a:spLocks noGrp="1"/>
          </p:cNvSpPr>
          <p:nvPr>
            <p:ph type="sldNum" sz="quarter" idx="12"/>
          </p:nvPr>
        </p:nvSpPr>
        <p:spPr/>
        <p:txBody>
          <a:bodyPr/>
          <a:lstStyle/>
          <a:p>
            <a:fld id="{E38FF297-49C6-44A7-BD44-4B71D264FEDE}" type="slidenum">
              <a:rPr lang="en-US" smtClean="0"/>
              <a:pPr/>
              <a:t>7</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Step:1</a:t>
            </a:r>
            <a:endParaRPr lang="en-US" dirty="0"/>
          </a:p>
        </p:txBody>
      </p:sp>
      <p:sp>
        <p:nvSpPr>
          <p:cNvPr id="3" name="Content Placeholder 2"/>
          <p:cNvSpPr>
            <a:spLocks noGrp="1"/>
          </p:cNvSpPr>
          <p:nvPr>
            <p:ph idx="1"/>
          </p:nvPr>
        </p:nvSpPr>
        <p:spPr/>
        <p:txBody>
          <a:bodyPr>
            <a:normAutofit/>
          </a:bodyPr>
          <a:lstStyle/>
          <a:p>
            <a:r>
              <a:rPr lang="en-US" dirty="0" smtClean="0"/>
              <a:t> Rank all scores together, ignoring which group they belong to. The lowest score gets a rank of "1", the next lowest gets a rank of "2", and so on. If two or more scores are identical, this is a "tie". They get the average of the ranks that they would have obtained, had they been different from each other. </a:t>
            </a:r>
            <a:endParaRPr lang="en-US" dirty="0"/>
          </a:p>
        </p:txBody>
      </p:sp>
      <p:sp>
        <p:nvSpPr>
          <p:cNvPr id="4" name="Footer Placeholder 3"/>
          <p:cNvSpPr>
            <a:spLocks noGrp="1"/>
          </p:cNvSpPr>
          <p:nvPr>
            <p:ph type="ftr" sz="quarter" idx="11"/>
          </p:nvPr>
        </p:nvSpPr>
        <p:spPr/>
        <p:txBody>
          <a:bodyPr/>
          <a:lstStyle/>
          <a:p>
            <a:r>
              <a:rPr lang="en-US" smtClean="0"/>
              <a:t>Compiled by Dr.T.Kumuthavalli,DLL,BDU</a:t>
            </a:r>
            <a:endParaRPr lang="en-US"/>
          </a:p>
        </p:txBody>
      </p:sp>
      <p:sp>
        <p:nvSpPr>
          <p:cNvPr id="5" name="Slide Number Placeholder 4"/>
          <p:cNvSpPr>
            <a:spLocks noGrp="1"/>
          </p:cNvSpPr>
          <p:nvPr>
            <p:ph type="sldNum" sz="quarter" idx="12"/>
          </p:nvPr>
        </p:nvSpPr>
        <p:spPr/>
        <p:txBody>
          <a:bodyPr/>
          <a:lstStyle/>
          <a:p>
            <a:fld id="{E38FF297-49C6-44A7-BD44-4B71D264FEDE}" type="slidenum">
              <a:rPr lang="en-US" smtClean="0"/>
              <a:pPr/>
              <a:t>8</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Table</a:t>
            </a:r>
            <a:endParaRPr lang="en-US" dirty="0"/>
          </a:p>
        </p:txBody>
      </p:sp>
      <p:graphicFrame>
        <p:nvGraphicFramePr>
          <p:cNvPr id="4" name="Content Placeholder 3"/>
          <p:cNvGraphicFramePr>
            <a:graphicFrameLocks noGrp="1"/>
          </p:cNvGraphicFramePr>
          <p:nvPr>
            <p:ph idx="1"/>
          </p:nvPr>
        </p:nvGraphicFramePr>
        <p:xfrm>
          <a:off x="457200" y="1600200"/>
          <a:ext cx="8229600" cy="4648200"/>
        </p:xfrm>
        <a:graphic>
          <a:graphicData uri="http://schemas.openxmlformats.org/drawingml/2006/table">
            <a:tbl>
              <a:tblPr firstRow="1" bandRow="1">
                <a:tableStyleId>{5C22544A-7EE6-4342-B048-85BDC9FD1C3A}</a:tableStyleId>
              </a:tblPr>
              <a:tblGrid>
                <a:gridCol w="1524000"/>
                <a:gridCol w="1219200"/>
                <a:gridCol w="1371600"/>
                <a:gridCol w="1371600"/>
                <a:gridCol w="1371600"/>
                <a:gridCol w="1371600"/>
              </a:tblGrid>
              <a:tr h="581025">
                <a:tc gridSpan="3">
                  <a:txBody>
                    <a:bodyPr/>
                    <a:lstStyle/>
                    <a:p>
                      <a:r>
                        <a:rPr lang="en-US" dirty="0" smtClean="0"/>
                        <a:t>Group A</a:t>
                      </a:r>
                      <a:endParaRPr lang="en-US" dirty="0"/>
                    </a:p>
                  </a:txBody>
                  <a:tcPr/>
                </a:tc>
                <a:tc hMerge="1">
                  <a:txBody>
                    <a:bodyPr/>
                    <a:lstStyle/>
                    <a:p>
                      <a:endParaRPr lang="en-US" dirty="0"/>
                    </a:p>
                  </a:txBody>
                  <a:tcPr/>
                </a:tc>
                <a:tc hMerge="1">
                  <a:txBody>
                    <a:bodyPr/>
                    <a:lstStyle/>
                    <a:p>
                      <a:endParaRPr lang="en-US" dirty="0"/>
                    </a:p>
                  </a:txBody>
                  <a:tcPr/>
                </a:tc>
                <a:tc gridSpan="3">
                  <a:txBody>
                    <a:bodyPr/>
                    <a:lstStyle/>
                    <a:p>
                      <a:r>
                        <a:rPr lang="en-US" dirty="0" smtClean="0"/>
                        <a:t>Group B</a:t>
                      </a:r>
                      <a:endParaRPr lang="en-US" dirty="0"/>
                    </a:p>
                  </a:txBody>
                  <a:tcPr/>
                </a:tc>
                <a:tc hMerge="1">
                  <a:txBody>
                    <a:bodyPr/>
                    <a:lstStyle/>
                    <a:p>
                      <a:endParaRPr lang="en-US"/>
                    </a:p>
                  </a:txBody>
                  <a:tcPr/>
                </a:tc>
                <a:tc hMerge="1">
                  <a:txBody>
                    <a:bodyPr/>
                    <a:lstStyle/>
                    <a:p>
                      <a:endParaRPr lang="en-US" dirty="0"/>
                    </a:p>
                  </a:txBody>
                  <a:tcPr/>
                </a:tc>
              </a:tr>
              <a:tr h="581025">
                <a:tc>
                  <a:txBody>
                    <a:bodyPr/>
                    <a:lstStyle/>
                    <a:p>
                      <a:r>
                        <a:rPr lang="en-US" dirty="0" smtClean="0"/>
                        <a:t>Participant</a:t>
                      </a:r>
                      <a:endParaRPr lang="en-US" dirty="0"/>
                    </a:p>
                  </a:txBody>
                  <a:tcPr/>
                </a:tc>
                <a:tc>
                  <a:txBody>
                    <a:bodyPr/>
                    <a:lstStyle/>
                    <a:p>
                      <a:r>
                        <a:rPr lang="en-US" dirty="0" smtClean="0"/>
                        <a:t>Rating</a:t>
                      </a:r>
                      <a:endParaRPr lang="en-US" dirty="0"/>
                    </a:p>
                  </a:txBody>
                  <a:tcPr/>
                </a:tc>
                <a:tc>
                  <a:txBody>
                    <a:bodyPr/>
                    <a:lstStyle/>
                    <a:p>
                      <a:r>
                        <a:rPr lang="en-US" dirty="0" smtClean="0"/>
                        <a:t>Rank</a:t>
                      </a:r>
                      <a:endParaRPr lang="en-US" dirty="0"/>
                    </a:p>
                  </a:txBody>
                  <a:tcPr/>
                </a:tc>
                <a:tc>
                  <a:txBody>
                    <a:bodyPr/>
                    <a:lstStyle/>
                    <a:p>
                      <a:r>
                        <a:rPr lang="en-US" dirty="0" smtClean="0"/>
                        <a:t>Participant</a:t>
                      </a:r>
                      <a:endParaRPr lang="en-US" dirty="0"/>
                    </a:p>
                  </a:txBody>
                  <a:tcPr/>
                </a:tc>
                <a:tc>
                  <a:txBody>
                    <a:bodyPr/>
                    <a:lstStyle/>
                    <a:p>
                      <a:r>
                        <a:rPr lang="en-US" dirty="0" smtClean="0"/>
                        <a:t>Rating</a:t>
                      </a:r>
                      <a:endParaRPr lang="en-US" dirty="0"/>
                    </a:p>
                  </a:txBody>
                  <a:tcPr/>
                </a:tc>
                <a:tc>
                  <a:txBody>
                    <a:bodyPr/>
                    <a:lstStyle/>
                    <a:p>
                      <a:r>
                        <a:rPr lang="en-US" dirty="0" smtClean="0"/>
                        <a:t>Rank1</a:t>
                      </a:r>
                      <a:endParaRPr lang="en-US" dirty="0"/>
                    </a:p>
                  </a:txBody>
                  <a:tcPr/>
                </a:tc>
              </a:tr>
              <a:tr h="581025">
                <a:tc>
                  <a:txBody>
                    <a:bodyPr/>
                    <a:lstStyle/>
                    <a:p>
                      <a:pPr algn="ctr"/>
                      <a:r>
                        <a:rPr lang="en-US" dirty="0" smtClean="0"/>
                        <a:t>1</a:t>
                      </a:r>
                      <a:endParaRPr lang="en-US" dirty="0"/>
                    </a:p>
                  </a:txBody>
                  <a:tcPr/>
                </a:tc>
                <a:tc>
                  <a:txBody>
                    <a:bodyPr/>
                    <a:lstStyle/>
                    <a:p>
                      <a:pPr algn="ctr"/>
                      <a:r>
                        <a:rPr lang="en-US" dirty="0" smtClean="0"/>
                        <a:t>3</a:t>
                      </a:r>
                      <a:endParaRPr lang="en-US" dirty="0"/>
                    </a:p>
                  </a:txBody>
                  <a:tcPr/>
                </a:tc>
                <a:tc>
                  <a:txBody>
                    <a:bodyPr/>
                    <a:lstStyle/>
                    <a:p>
                      <a:pPr algn="ctr"/>
                      <a:r>
                        <a:rPr lang="en-US" dirty="0" smtClean="0"/>
                        <a:t>3</a:t>
                      </a:r>
                      <a:endParaRPr lang="en-US" dirty="0"/>
                    </a:p>
                  </a:txBody>
                  <a:tcPr/>
                </a:tc>
                <a:tc>
                  <a:txBody>
                    <a:bodyPr/>
                    <a:lstStyle/>
                    <a:p>
                      <a:pPr algn="ctr"/>
                      <a:r>
                        <a:rPr lang="en-US" dirty="0" smtClean="0"/>
                        <a:t>1</a:t>
                      </a:r>
                      <a:endParaRPr lang="en-US" dirty="0"/>
                    </a:p>
                  </a:txBody>
                  <a:tcPr/>
                </a:tc>
                <a:tc>
                  <a:txBody>
                    <a:bodyPr/>
                    <a:lstStyle/>
                    <a:p>
                      <a:pPr algn="ctr"/>
                      <a:r>
                        <a:rPr lang="en-US" dirty="0" smtClean="0"/>
                        <a:t>9</a:t>
                      </a:r>
                      <a:endParaRPr lang="en-US" dirty="0"/>
                    </a:p>
                  </a:txBody>
                  <a:tcPr/>
                </a:tc>
                <a:tc>
                  <a:txBody>
                    <a:bodyPr/>
                    <a:lstStyle/>
                    <a:p>
                      <a:pPr algn="ctr"/>
                      <a:r>
                        <a:rPr lang="en-US" dirty="0" smtClean="0"/>
                        <a:t>11</a:t>
                      </a:r>
                      <a:endParaRPr lang="en-US" dirty="0"/>
                    </a:p>
                  </a:txBody>
                  <a:tcPr/>
                </a:tc>
              </a:tr>
              <a:tr h="581025">
                <a:tc>
                  <a:txBody>
                    <a:bodyPr/>
                    <a:lstStyle/>
                    <a:p>
                      <a:pPr algn="ctr"/>
                      <a:r>
                        <a:rPr lang="en-US" dirty="0" smtClean="0"/>
                        <a:t>2</a:t>
                      </a:r>
                      <a:endParaRPr lang="en-US" dirty="0"/>
                    </a:p>
                  </a:txBody>
                  <a:tcPr/>
                </a:tc>
                <a:tc>
                  <a:txBody>
                    <a:bodyPr/>
                    <a:lstStyle/>
                    <a:p>
                      <a:pPr algn="ctr"/>
                      <a:r>
                        <a:rPr lang="en-US" dirty="0" smtClean="0"/>
                        <a:t>4</a:t>
                      </a:r>
                      <a:endParaRPr lang="en-US" dirty="0"/>
                    </a:p>
                  </a:txBody>
                  <a:tcPr/>
                </a:tc>
                <a:tc>
                  <a:txBody>
                    <a:bodyPr/>
                    <a:lstStyle/>
                    <a:p>
                      <a:pPr algn="ctr"/>
                      <a:r>
                        <a:rPr lang="en-US" dirty="0" smtClean="0"/>
                        <a:t>4</a:t>
                      </a:r>
                      <a:endParaRPr lang="en-US" dirty="0"/>
                    </a:p>
                  </a:txBody>
                  <a:tcPr/>
                </a:tc>
                <a:tc>
                  <a:txBody>
                    <a:bodyPr/>
                    <a:lstStyle/>
                    <a:p>
                      <a:pPr algn="ctr"/>
                      <a:r>
                        <a:rPr lang="en-US" dirty="0" smtClean="0"/>
                        <a:t>2</a:t>
                      </a:r>
                      <a:endParaRPr lang="en-US" dirty="0"/>
                    </a:p>
                  </a:txBody>
                  <a:tcPr/>
                </a:tc>
                <a:tc>
                  <a:txBody>
                    <a:bodyPr/>
                    <a:lstStyle/>
                    <a:p>
                      <a:pPr algn="ctr"/>
                      <a:r>
                        <a:rPr lang="en-US" dirty="0" smtClean="0"/>
                        <a:t>7</a:t>
                      </a:r>
                      <a:endParaRPr lang="en-US" dirty="0"/>
                    </a:p>
                  </a:txBody>
                  <a:tcPr/>
                </a:tc>
                <a:tc>
                  <a:txBody>
                    <a:bodyPr/>
                    <a:lstStyle/>
                    <a:p>
                      <a:pPr algn="ctr"/>
                      <a:r>
                        <a:rPr lang="en-US" dirty="0" smtClean="0"/>
                        <a:t>9</a:t>
                      </a:r>
                      <a:endParaRPr lang="en-US" dirty="0"/>
                    </a:p>
                  </a:txBody>
                  <a:tcPr/>
                </a:tc>
              </a:tr>
              <a:tr h="581025">
                <a:tc>
                  <a:txBody>
                    <a:bodyPr/>
                    <a:lstStyle/>
                    <a:p>
                      <a:pPr algn="ctr"/>
                      <a:r>
                        <a:rPr lang="en-US" dirty="0" smtClean="0"/>
                        <a:t>3</a:t>
                      </a:r>
                      <a:endParaRPr lang="en-US" dirty="0"/>
                    </a:p>
                  </a:txBody>
                  <a:tcPr/>
                </a:tc>
                <a:tc>
                  <a:txBody>
                    <a:bodyPr/>
                    <a:lstStyle/>
                    <a:p>
                      <a:pPr algn="ctr"/>
                      <a:r>
                        <a:rPr lang="en-US" dirty="0" smtClean="0"/>
                        <a:t>2</a:t>
                      </a:r>
                      <a:endParaRPr lang="en-US" dirty="0"/>
                    </a:p>
                  </a:txBody>
                  <a:tcPr/>
                </a:tc>
                <a:tc>
                  <a:txBody>
                    <a:bodyPr/>
                    <a:lstStyle/>
                    <a:p>
                      <a:pPr algn="ctr"/>
                      <a:r>
                        <a:rPr lang="en-US" dirty="0" smtClean="0"/>
                        <a:t>1.5</a:t>
                      </a:r>
                      <a:endParaRPr lang="en-US" dirty="0"/>
                    </a:p>
                  </a:txBody>
                  <a:tcPr/>
                </a:tc>
                <a:tc>
                  <a:txBody>
                    <a:bodyPr/>
                    <a:lstStyle/>
                    <a:p>
                      <a:pPr algn="ctr"/>
                      <a:r>
                        <a:rPr lang="en-US" dirty="0" smtClean="0"/>
                        <a:t>3</a:t>
                      </a:r>
                      <a:endParaRPr lang="en-US" dirty="0"/>
                    </a:p>
                  </a:txBody>
                  <a:tcPr/>
                </a:tc>
                <a:tc>
                  <a:txBody>
                    <a:bodyPr/>
                    <a:lstStyle/>
                    <a:p>
                      <a:pPr algn="ctr"/>
                      <a:r>
                        <a:rPr lang="en-US" dirty="0" smtClean="0"/>
                        <a:t>5</a:t>
                      </a:r>
                      <a:endParaRPr lang="en-US" dirty="0"/>
                    </a:p>
                  </a:txBody>
                  <a:tcPr/>
                </a:tc>
                <a:tc>
                  <a:txBody>
                    <a:bodyPr/>
                    <a:lstStyle/>
                    <a:p>
                      <a:pPr algn="ctr"/>
                      <a:r>
                        <a:rPr lang="en-US" dirty="0" smtClean="0"/>
                        <a:t>5.5</a:t>
                      </a:r>
                      <a:endParaRPr lang="en-US" dirty="0"/>
                    </a:p>
                  </a:txBody>
                  <a:tcPr/>
                </a:tc>
              </a:tr>
              <a:tr h="581025">
                <a:tc>
                  <a:txBody>
                    <a:bodyPr/>
                    <a:lstStyle/>
                    <a:p>
                      <a:pPr algn="ctr"/>
                      <a:r>
                        <a:rPr lang="en-US" dirty="0" smtClean="0"/>
                        <a:t>4</a:t>
                      </a:r>
                      <a:endParaRPr lang="en-US" dirty="0"/>
                    </a:p>
                  </a:txBody>
                  <a:tcPr/>
                </a:tc>
                <a:tc>
                  <a:txBody>
                    <a:bodyPr/>
                    <a:lstStyle/>
                    <a:p>
                      <a:pPr algn="ctr"/>
                      <a:r>
                        <a:rPr lang="en-US" dirty="0" smtClean="0"/>
                        <a:t>6</a:t>
                      </a:r>
                      <a:endParaRPr lang="en-US" dirty="0"/>
                    </a:p>
                  </a:txBody>
                  <a:tcPr/>
                </a:tc>
                <a:tc>
                  <a:txBody>
                    <a:bodyPr/>
                    <a:lstStyle/>
                    <a:p>
                      <a:pPr algn="ctr"/>
                      <a:r>
                        <a:rPr lang="en-US" dirty="0" smtClean="0"/>
                        <a:t>7.5</a:t>
                      </a:r>
                      <a:endParaRPr lang="en-US" dirty="0"/>
                    </a:p>
                  </a:txBody>
                  <a:tcPr/>
                </a:tc>
                <a:tc>
                  <a:txBody>
                    <a:bodyPr/>
                    <a:lstStyle/>
                    <a:p>
                      <a:pPr algn="ctr"/>
                      <a:r>
                        <a:rPr lang="en-US" dirty="0" smtClean="0"/>
                        <a:t>4</a:t>
                      </a:r>
                      <a:endParaRPr lang="en-US" dirty="0"/>
                    </a:p>
                  </a:txBody>
                  <a:tcPr/>
                </a:tc>
                <a:tc>
                  <a:txBody>
                    <a:bodyPr/>
                    <a:lstStyle/>
                    <a:p>
                      <a:pPr algn="ctr"/>
                      <a:r>
                        <a:rPr lang="en-US" dirty="0" smtClean="0"/>
                        <a:t>10</a:t>
                      </a:r>
                      <a:endParaRPr lang="en-US" dirty="0"/>
                    </a:p>
                  </a:txBody>
                  <a:tcPr/>
                </a:tc>
                <a:tc>
                  <a:txBody>
                    <a:bodyPr/>
                    <a:lstStyle/>
                    <a:p>
                      <a:pPr algn="ctr"/>
                      <a:r>
                        <a:rPr lang="en-US" dirty="0" smtClean="0"/>
                        <a:t>12</a:t>
                      </a:r>
                      <a:endParaRPr lang="en-US" dirty="0"/>
                    </a:p>
                  </a:txBody>
                  <a:tcPr/>
                </a:tc>
              </a:tr>
              <a:tr h="581025">
                <a:tc>
                  <a:txBody>
                    <a:bodyPr/>
                    <a:lstStyle/>
                    <a:p>
                      <a:pPr algn="ctr"/>
                      <a:r>
                        <a:rPr lang="en-US" dirty="0" smtClean="0"/>
                        <a:t>5</a:t>
                      </a:r>
                      <a:endParaRPr lang="en-US" dirty="0"/>
                    </a:p>
                  </a:txBody>
                  <a:tcPr/>
                </a:tc>
                <a:tc>
                  <a:txBody>
                    <a:bodyPr/>
                    <a:lstStyle/>
                    <a:p>
                      <a:pPr algn="ctr"/>
                      <a:r>
                        <a:rPr lang="en-US" dirty="0" smtClean="0"/>
                        <a:t>2</a:t>
                      </a:r>
                      <a:endParaRPr lang="en-US" dirty="0"/>
                    </a:p>
                  </a:txBody>
                  <a:tcPr/>
                </a:tc>
                <a:tc>
                  <a:txBody>
                    <a:bodyPr/>
                    <a:lstStyle/>
                    <a:p>
                      <a:pPr algn="ctr"/>
                      <a:r>
                        <a:rPr lang="en-US" dirty="0" smtClean="0"/>
                        <a:t>1.5</a:t>
                      </a:r>
                      <a:endParaRPr lang="en-US" dirty="0"/>
                    </a:p>
                  </a:txBody>
                  <a:tcPr/>
                </a:tc>
                <a:tc>
                  <a:txBody>
                    <a:bodyPr/>
                    <a:lstStyle/>
                    <a:p>
                      <a:pPr algn="ctr"/>
                      <a:r>
                        <a:rPr lang="en-US" dirty="0" smtClean="0"/>
                        <a:t>5</a:t>
                      </a:r>
                      <a:endParaRPr lang="en-US" dirty="0"/>
                    </a:p>
                  </a:txBody>
                  <a:tcPr/>
                </a:tc>
                <a:tc>
                  <a:txBody>
                    <a:bodyPr/>
                    <a:lstStyle/>
                    <a:p>
                      <a:pPr algn="ctr"/>
                      <a:r>
                        <a:rPr lang="en-US" dirty="0" smtClean="0"/>
                        <a:t>6</a:t>
                      </a:r>
                      <a:endParaRPr lang="en-US" dirty="0"/>
                    </a:p>
                  </a:txBody>
                  <a:tcPr/>
                </a:tc>
                <a:tc>
                  <a:txBody>
                    <a:bodyPr/>
                    <a:lstStyle/>
                    <a:p>
                      <a:pPr algn="ctr"/>
                      <a:r>
                        <a:rPr lang="en-US" dirty="0" smtClean="0"/>
                        <a:t>7.5</a:t>
                      </a:r>
                      <a:endParaRPr lang="en-US" dirty="0"/>
                    </a:p>
                  </a:txBody>
                  <a:tcPr/>
                </a:tc>
              </a:tr>
              <a:tr h="581025">
                <a:tc>
                  <a:txBody>
                    <a:bodyPr/>
                    <a:lstStyle/>
                    <a:p>
                      <a:pPr algn="ctr"/>
                      <a:r>
                        <a:rPr lang="en-US" dirty="0" smtClean="0"/>
                        <a:t>6</a:t>
                      </a:r>
                      <a:endParaRPr lang="en-US" dirty="0"/>
                    </a:p>
                  </a:txBody>
                  <a:tcPr/>
                </a:tc>
                <a:tc>
                  <a:txBody>
                    <a:bodyPr/>
                    <a:lstStyle/>
                    <a:p>
                      <a:pPr algn="ctr"/>
                      <a:r>
                        <a:rPr lang="en-US" dirty="0" smtClean="0"/>
                        <a:t>5</a:t>
                      </a:r>
                      <a:endParaRPr lang="en-US" dirty="0"/>
                    </a:p>
                  </a:txBody>
                  <a:tcPr/>
                </a:tc>
                <a:tc>
                  <a:txBody>
                    <a:bodyPr/>
                    <a:lstStyle/>
                    <a:p>
                      <a:pPr algn="ctr"/>
                      <a:r>
                        <a:rPr lang="en-US" dirty="0" smtClean="0"/>
                        <a:t>5.5</a:t>
                      </a:r>
                      <a:endParaRPr lang="en-US" dirty="0"/>
                    </a:p>
                  </a:txBody>
                  <a:tcPr/>
                </a:tc>
                <a:tc>
                  <a:txBody>
                    <a:bodyPr/>
                    <a:lstStyle/>
                    <a:p>
                      <a:pPr algn="ctr"/>
                      <a:r>
                        <a:rPr lang="en-US" dirty="0" smtClean="0"/>
                        <a:t>6</a:t>
                      </a:r>
                      <a:endParaRPr lang="en-US" dirty="0"/>
                    </a:p>
                  </a:txBody>
                  <a:tcPr/>
                </a:tc>
                <a:tc>
                  <a:txBody>
                    <a:bodyPr/>
                    <a:lstStyle/>
                    <a:p>
                      <a:pPr algn="ctr"/>
                      <a:r>
                        <a:rPr lang="en-US" dirty="0" smtClean="0"/>
                        <a:t>8</a:t>
                      </a:r>
                      <a:endParaRPr lang="en-US" dirty="0"/>
                    </a:p>
                  </a:txBody>
                  <a:tcPr/>
                </a:tc>
                <a:tc>
                  <a:txBody>
                    <a:bodyPr/>
                    <a:lstStyle/>
                    <a:p>
                      <a:pPr algn="ctr"/>
                      <a:r>
                        <a:rPr lang="en-US" dirty="0" smtClean="0"/>
                        <a:t>10</a:t>
                      </a:r>
                      <a:endParaRPr lang="en-US" dirty="0"/>
                    </a:p>
                  </a:txBody>
                  <a:tcPr/>
                </a:tc>
              </a:tr>
            </a:tbl>
          </a:graphicData>
        </a:graphic>
      </p:graphicFrame>
      <p:sp>
        <p:nvSpPr>
          <p:cNvPr id="3" name="Footer Placeholder 2"/>
          <p:cNvSpPr>
            <a:spLocks noGrp="1"/>
          </p:cNvSpPr>
          <p:nvPr>
            <p:ph type="ftr" sz="quarter" idx="11"/>
          </p:nvPr>
        </p:nvSpPr>
        <p:spPr/>
        <p:txBody>
          <a:bodyPr/>
          <a:lstStyle/>
          <a:p>
            <a:r>
              <a:rPr lang="en-US" smtClean="0"/>
              <a:t>Compiled by Dr.T.Kumuthavalli,DLL,BDU</a:t>
            </a:r>
            <a:endParaRPr lang="en-US"/>
          </a:p>
        </p:txBody>
      </p:sp>
      <p:sp>
        <p:nvSpPr>
          <p:cNvPr id="5" name="Slide Number Placeholder 4"/>
          <p:cNvSpPr>
            <a:spLocks noGrp="1"/>
          </p:cNvSpPr>
          <p:nvPr>
            <p:ph type="sldNum" sz="quarter" idx="12"/>
          </p:nvPr>
        </p:nvSpPr>
        <p:spPr/>
        <p:txBody>
          <a:bodyPr/>
          <a:lstStyle/>
          <a:p>
            <a:fld id="{E38FF297-49C6-44A7-BD44-4B71D264FEDE}" type="slidenum">
              <a:rPr lang="en-US" smtClean="0"/>
              <a:pPr/>
              <a:t>9</a:t>
            </a:fld>
            <a:endParaRPr lang="en-US"/>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319</TotalTime>
  <Words>647</Words>
  <Application>Microsoft Office PowerPoint</Application>
  <PresentationFormat>On-screen Show (4:3)</PresentationFormat>
  <Paragraphs>122</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Apex</vt:lpstr>
      <vt:lpstr>Mann- Whitney U test</vt:lpstr>
      <vt:lpstr>Mann-Whitney U test</vt:lpstr>
      <vt:lpstr>Assumption :1</vt:lpstr>
      <vt:lpstr>Assumption :2 </vt:lpstr>
      <vt:lpstr>Assumption :3</vt:lpstr>
      <vt:lpstr>Assumption :4</vt:lpstr>
      <vt:lpstr>Calculation</vt:lpstr>
      <vt:lpstr>Step:1</vt:lpstr>
      <vt:lpstr>Table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Mann- Whitney U test</dc:title>
  <dc:creator>DELL</dc:creator>
  <cp:lastModifiedBy>ADMIN</cp:lastModifiedBy>
  <cp:revision>30</cp:revision>
  <dcterms:created xsi:type="dcterms:W3CDTF">2016-02-01T08:42:27Z</dcterms:created>
  <dcterms:modified xsi:type="dcterms:W3CDTF">2023-07-06T07:42:59Z</dcterms:modified>
</cp:coreProperties>
</file>