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5" r:id="rId6"/>
    <p:sldId id="262" r:id="rId7"/>
    <p:sldId id="263" r:id="rId8"/>
    <p:sldId id="273" r:id="rId9"/>
    <p:sldId id="264" r:id="rId10"/>
    <p:sldId id="260" r:id="rId11"/>
    <p:sldId id="261" r:id="rId12"/>
    <p:sldId id="266" r:id="rId13"/>
    <p:sldId id="267" r:id="rId14"/>
    <p:sldId id="268" r:id="rId15"/>
    <p:sldId id="269" r:id="rId16"/>
    <p:sldId id="270" r:id="rId17"/>
    <p:sldId id="271" r:id="rId18"/>
    <p:sldId id="272" r:id="rId19"/>
    <p:sldId id="274" r:id="rId20"/>
    <p:sldId id="275" r:id="rId21"/>
    <p:sldId id="277" r:id="rId22"/>
    <p:sldId id="280" r:id="rId23"/>
    <p:sldId id="281" r:id="rId24"/>
    <p:sldId id="278" r:id="rId25"/>
    <p:sldId id="276" r:id="rId26"/>
    <p:sldId id="283" r:id="rId27"/>
    <p:sldId id="284" r:id="rId28"/>
    <p:sldId id="286" r:id="rId29"/>
    <p:sldId id="285" r:id="rId30"/>
    <p:sldId id="288" r:id="rId31"/>
    <p:sldId id="289"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F26FD-BA99-4E4C-8B6C-32AB00803D4C}" type="datetimeFigureOut">
              <a:rPr lang="en-US" smtClean="0"/>
              <a:t>06-Jul-23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351DDF-A797-4B8D-BF3D-AC3B36B5735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A1596E-3E24-427B-BB00-7CE697F4F1EF}" type="datetime1">
              <a:rPr lang="en-US" smtClean="0"/>
              <a:t>06-Jul-23</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
        <p:nvSpPr>
          <p:cNvPr id="6" name="Slide Number Placeholder 5"/>
          <p:cNvSpPr>
            <a:spLocks noGrp="1"/>
          </p:cNvSpPr>
          <p:nvPr>
            <p:ph type="sldNum" sz="quarter" idx="12"/>
          </p:nvPr>
        </p:nvSpPr>
        <p:spPr/>
        <p:txBody>
          <a:bodyPr/>
          <a:lstStyle/>
          <a:p>
            <a:fld id="{F7B68B1B-4940-4A8E-BAD2-EB2A1FCFBB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68492-1CC8-4747-A001-BF909182A186}" type="datetime1">
              <a:rPr lang="en-US" smtClean="0"/>
              <a:t>06-Jul-23</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
        <p:nvSpPr>
          <p:cNvPr id="6" name="Slide Number Placeholder 5"/>
          <p:cNvSpPr>
            <a:spLocks noGrp="1"/>
          </p:cNvSpPr>
          <p:nvPr>
            <p:ph type="sldNum" sz="quarter" idx="12"/>
          </p:nvPr>
        </p:nvSpPr>
        <p:spPr/>
        <p:txBody>
          <a:bodyPr/>
          <a:lstStyle/>
          <a:p>
            <a:fld id="{F7B68B1B-4940-4A8E-BAD2-EB2A1FCFBB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21A361-6D1F-41C0-842B-50CD48AD0BE4}" type="datetime1">
              <a:rPr lang="en-US" smtClean="0"/>
              <a:t>06-Jul-23</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
        <p:nvSpPr>
          <p:cNvPr id="6" name="Slide Number Placeholder 5"/>
          <p:cNvSpPr>
            <a:spLocks noGrp="1"/>
          </p:cNvSpPr>
          <p:nvPr>
            <p:ph type="sldNum" sz="quarter" idx="12"/>
          </p:nvPr>
        </p:nvSpPr>
        <p:spPr/>
        <p:txBody>
          <a:bodyPr/>
          <a:lstStyle/>
          <a:p>
            <a:fld id="{F7B68B1B-4940-4A8E-BAD2-EB2A1FCFBB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A3F88-C8AA-4DA2-9FCC-A3C0DFACEEEF}" type="datetime1">
              <a:rPr lang="en-US" smtClean="0"/>
              <a:t>06-Jul-23</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
        <p:nvSpPr>
          <p:cNvPr id="6" name="Slide Number Placeholder 5"/>
          <p:cNvSpPr>
            <a:spLocks noGrp="1"/>
          </p:cNvSpPr>
          <p:nvPr>
            <p:ph type="sldNum" sz="quarter" idx="12"/>
          </p:nvPr>
        </p:nvSpPr>
        <p:spPr/>
        <p:txBody>
          <a:bodyPr/>
          <a:lstStyle/>
          <a:p>
            <a:fld id="{F7B68B1B-4940-4A8E-BAD2-EB2A1FCFBB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B64A8-C54C-4212-B7E7-AE41EE79D504}" type="datetime1">
              <a:rPr lang="en-US" smtClean="0"/>
              <a:t>06-Jul-23</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
        <p:nvSpPr>
          <p:cNvPr id="6" name="Slide Number Placeholder 5"/>
          <p:cNvSpPr>
            <a:spLocks noGrp="1"/>
          </p:cNvSpPr>
          <p:nvPr>
            <p:ph type="sldNum" sz="quarter" idx="12"/>
          </p:nvPr>
        </p:nvSpPr>
        <p:spPr/>
        <p:txBody>
          <a:bodyPr/>
          <a:lstStyle/>
          <a:p>
            <a:fld id="{F7B68B1B-4940-4A8E-BAD2-EB2A1FCFBB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0E337F-0C92-402C-9822-119D47CCD698}" type="datetime1">
              <a:rPr lang="en-US" smtClean="0"/>
              <a:t>06-Jul-23</a:t>
            </a:fld>
            <a:endParaRPr lang="en-US"/>
          </a:p>
        </p:txBody>
      </p:sp>
      <p:sp>
        <p:nvSpPr>
          <p:cNvPr id="6" name="Footer Placeholder 5"/>
          <p:cNvSpPr>
            <a:spLocks noGrp="1"/>
          </p:cNvSpPr>
          <p:nvPr>
            <p:ph type="ftr" sz="quarter" idx="11"/>
          </p:nvPr>
        </p:nvSpPr>
        <p:spPr/>
        <p:txBody>
          <a:bodyPr/>
          <a:lstStyle/>
          <a:p>
            <a:r>
              <a:rPr lang="en-US" smtClean="0"/>
              <a:t>Compiled by Dr.T.Kumuthavalli, DLL, BDU</a:t>
            </a:r>
            <a:endParaRPr lang="en-US"/>
          </a:p>
        </p:txBody>
      </p:sp>
      <p:sp>
        <p:nvSpPr>
          <p:cNvPr id="7" name="Slide Number Placeholder 6"/>
          <p:cNvSpPr>
            <a:spLocks noGrp="1"/>
          </p:cNvSpPr>
          <p:nvPr>
            <p:ph type="sldNum" sz="quarter" idx="12"/>
          </p:nvPr>
        </p:nvSpPr>
        <p:spPr/>
        <p:txBody>
          <a:bodyPr/>
          <a:lstStyle/>
          <a:p>
            <a:fld id="{F7B68B1B-4940-4A8E-BAD2-EB2A1FCFBB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218CC7-FF8C-4AC3-9A86-A1538BF9C7AE}" type="datetime1">
              <a:rPr lang="en-US" smtClean="0"/>
              <a:t>06-Jul-23</a:t>
            </a:fld>
            <a:endParaRPr lang="en-US"/>
          </a:p>
        </p:txBody>
      </p:sp>
      <p:sp>
        <p:nvSpPr>
          <p:cNvPr id="8" name="Footer Placeholder 7"/>
          <p:cNvSpPr>
            <a:spLocks noGrp="1"/>
          </p:cNvSpPr>
          <p:nvPr>
            <p:ph type="ftr" sz="quarter" idx="11"/>
          </p:nvPr>
        </p:nvSpPr>
        <p:spPr/>
        <p:txBody>
          <a:bodyPr/>
          <a:lstStyle/>
          <a:p>
            <a:r>
              <a:rPr lang="en-US" smtClean="0"/>
              <a:t>Compiled by Dr.T.Kumuthavalli, DLL, BDU</a:t>
            </a:r>
            <a:endParaRPr lang="en-US"/>
          </a:p>
        </p:txBody>
      </p:sp>
      <p:sp>
        <p:nvSpPr>
          <p:cNvPr id="9" name="Slide Number Placeholder 8"/>
          <p:cNvSpPr>
            <a:spLocks noGrp="1"/>
          </p:cNvSpPr>
          <p:nvPr>
            <p:ph type="sldNum" sz="quarter" idx="12"/>
          </p:nvPr>
        </p:nvSpPr>
        <p:spPr/>
        <p:txBody>
          <a:bodyPr/>
          <a:lstStyle/>
          <a:p>
            <a:fld id="{F7B68B1B-4940-4A8E-BAD2-EB2A1FCFBB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18F73-BDF8-4355-A026-88DC6C3D9CDB}" type="datetime1">
              <a:rPr lang="en-US" smtClean="0"/>
              <a:t>06-Jul-23</a:t>
            </a:fld>
            <a:endParaRPr lang="en-US"/>
          </a:p>
        </p:txBody>
      </p:sp>
      <p:sp>
        <p:nvSpPr>
          <p:cNvPr id="4" name="Footer Placeholder 3"/>
          <p:cNvSpPr>
            <a:spLocks noGrp="1"/>
          </p:cNvSpPr>
          <p:nvPr>
            <p:ph type="ftr" sz="quarter" idx="11"/>
          </p:nvPr>
        </p:nvSpPr>
        <p:spPr/>
        <p:txBody>
          <a:bodyPr/>
          <a:lstStyle/>
          <a:p>
            <a:r>
              <a:rPr lang="en-US" smtClean="0"/>
              <a:t>Compiled by Dr.T.Kumuthavalli, DLL, BDU</a:t>
            </a:r>
            <a:endParaRPr lang="en-US"/>
          </a:p>
        </p:txBody>
      </p:sp>
      <p:sp>
        <p:nvSpPr>
          <p:cNvPr id="5" name="Slide Number Placeholder 4"/>
          <p:cNvSpPr>
            <a:spLocks noGrp="1"/>
          </p:cNvSpPr>
          <p:nvPr>
            <p:ph type="sldNum" sz="quarter" idx="12"/>
          </p:nvPr>
        </p:nvSpPr>
        <p:spPr/>
        <p:txBody>
          <a:bodyPr/>
          <a:lstStyle/>
          <a:p>
            <a:fld id="{F7B68B1B-4940-4A8E-BAD2-EB2A1FCFBB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3B733-1FB1-45F5-98A0-FA6D3BE5381B}" type="datetime1">
              <a:rPr lang="en-US" smtClean="0"/>
              <a:t>06-Jul-23</a:t>
            </a:fld>
            <a:endParaRPr lang="en-US"/>
          </a:p>
        </p:txBody>
      </p:sp>
      <p:sp>
        <p:nvSpPr>
          <p:cNvPr id="3" name="Footer Placeholder 2"/>
          <p:cNvSpPr>
            <a:spLocks noGrp="1"/>
          </p:cNvSpPr>
          <p:nvPr>
            <p:ph type="ftr" sz="quarter" idx="11"/>
          </p:nvPr>
        </p:nvSpPr>
        <p:spPr/>
        <p:txBody>
          <a:bodyPr/>
          <a:lstStyle/>
          <a:p>
            <a:r>
              <a:rPr lang="en-US" smtClean="0"/>
              <a:t>Compiled by Dr.T.Kumuthavalli, DLL, BDU</a:t>
            </a:r>
            <a:endParaRPr lang="en-US"/>
          </a:p>
        </p:txBody>
      </p:sp>
      <p:sp>
        <p:nvSpPr>
          <p:cNvPr id="4" name="Slide Number Placeholder 3"/>
          <p:cNvSpPr>
            <a:spLocks noGrp="1"/>
          </p:cNvSpPr>
          <p:nvPr>
            <p:ph type="sldNum" sz="quarter" idx="12"/>
          </p:nvPr>
        </p:nvSpPr>
        <p:spPr/>
        <p:txBody>
          <a:bodyPr/>
          <a:lstStyle/>
          <a:p>
            <a:fld id="{F7B68B1B-4940-4A8E-BAD2-EB2A1FCFBB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43950-6F7B-47BA-A09E-6A052868F560}" type="datetime1">
              <a:rPr lang="en-US" smtClean="0"/>
              <a:t>06-Jul-23</a:t>
            </a:fld>
            <a:endParaRPr lang="en-US"/>
          </a:p>
        </p:txBody>
      </p:sp>
      <p:sp>
        <p:nvSpPr>
          <p:cNvPr id="6" name="Footer Placeholder 5"/>
          <p:cNvSpPr>
            <a:spLocks noGrp="1"/>
          </p:cNvSpPr>
          <p:nvPr>
            <p:ph type="ftr" sz="quarter" idx="11"/>
          </p:nvPr>
        </p:nvSpPr>
        <p:spPr/>
        <p:txBody>
          <a:bodyPr/>
          <a:lstStyle/>
          <a:p>
            <a:r>
              <a:rPr lang="en-US" smtClean="0"/>
              <a:t>Compiled by Dr.T.Kumuthavalli, DLL, BDU</a:t>
            </a:r>
            <a:endParaRPr lang="en-US"/>
          </a:p>
        </p:txBody>
      </p:sp>
      <p:sp>
        <p:nvSpPr>
          <p:cNvPr id="7" name="Slide Number Placeholder 6"/>
          <p:cNvSpPr>
            <a:spLocks noGrp="1"/>
          </p:cNvSpPr>
          <p:nvPr>
            <p:ph type="sldNum" sz="quarter" idx="12"/>
          </p:nvPr>
        </p:nvSpPr>
        <p:spPr/>
        <p:txBody>
          <a:bodyPr/>
          <a:lstStyle/>
          <a:p>
            <a:fld id="{F7B68B1B-4940-4A8E-BAD2-EB2A1FCFBB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8DDE7-47BC-48F2-BBD3-9655602E8FE0}" type="datetime1">
              <a:rPr lang="en-US" smtClean="0"/>
              <a:t>06-Jul-23</a:t>
            </a:fld>
            <a:endParaRPr lang="en-US"/>
          </a:p>
        </p:txBody>
      </p:sp>
      <p:sp>
        <p:nvSpPr>
          <p:cNvPr id="6" name="Footer Placeholder 5"/>
          <p:cNvSpPr>
            <a:spLocks noGrp="1"/>
          </p:cNvSpPr>
          <p:nvPr>
            <p:ph type="ftr" sz="quarter" idx="11"/>
          </p:nvPr>
        </p:nvSpPr>
        <p:spPr/>
        <p:txBody>
          <a:bodyPr/>
          <a:lstStyle/>
          <a:p>
            <a:r>
              <a:rPr lang="en-US" smtClean="0"/>
              <a:t>Compiled by Dr.T.Kumuthavalli, DLL, BDU</a:t>
            </a:r>
            <a:endParaRPr lang="en-US"/>
          </a:p>
        </p:txBody>
      </p:sp>
      <p:sp>
        <p:nvSpPr>
          <p:cNvPr id="7" name="Slide Number Placeholder 6"/>
          <p:cNvSpPr>
            <a:spLocks noGrp="1"/>
          </p:cNvSpPr>
          <p:nvPr>
            <p:ph type="sldNum" sz="quarter" idx="12"/>
          </p:nvPr>
        </p:nvSpPr>
        <p:spPr/>
        <p:txBody>
          <a:bodyPr/>
          <a:lstStyle/>
          <a:p>
            <a:fld id="{F7B68B1B-4940-4A8E-BAD2-EB2A1FCFBB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CC043-B23C-4102-AAA5-0235C0E97564}" type="datetime1">
              <a:rPr lang="en-US" smtClean="0"/>
              <a:t>06-Jul-23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Compiled by Dr.T.Kumuthavalli, DLL, BDU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68B1B-4940-4A8E-BAD2-EB2A1FCFBB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x-none" b="1" smtClean="0"/>
              <a:t>UNIT – I</a:t>
            </a:r>
            <a:r>
              <a:rPr lang="en-US" b="1" dirty="0" smtClean="0"/>
              <a:t> - </a:t>
            </a:r>
            <a:r>
              <a:rPr lang="x-none" b="1" smtClean="0"/>
              <a:t>Introduction to KM</a:t>
            </a:r>
            <a:r>
              <a:rPr lang="en-US" b="1" i="1" dirty="0" smtClean="0"/>
              <a:t/>
            </a:r>
            <a:br>
              <a:rPr lang="en-US" b="1" i="1" dirty="0" smtClean="0"/>
            </a:b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solidFill>
                  <a:srgbClr val="C00000"/>
                </a:solidFill>
              </a:rPr>
              <a:t>Meaning </a:t>
            </a:r>
            <a:r>
              <a:rPr lang="en-US" dirty="0">
                <a:solidFill>
                  <a:srgbClr val="C00000"/>
                </a:solidFill>
              </a:rPr>
              <a:t>and Concept of KM Knowledge-Knowledge continuum - Knowledge society- Knowledge access and Knowledge Mapping- The foundations of knowledge management - Data, information, knowledge, wisdom- KM-Intellectual capital and KM-KM advantages  Key Challenges for KM, Ethics for Knowledge Management.</a:t>
            </a:r>
          </a:p>
          <a:p>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a:t>
            </a:r>
            <a:r>
              <a:rPr lang="en-US" b="1" dirty="0" smtClean="0">
                <a:solidFill>
                  <a:srgbClr val="C00000"/>
                </a:solidFill>
              </a:rPr>
              <a:t>ontinuum</a:t>
            </a:r>
            <a:endParaRPr lang="en-US" b="1" dirty="0">
              <a:solidFill>
                <a:srgbClr val="C00000"/>
              </a:solidFill>
            </a:endParaRPr>
          </a:p>
        </p:txBody>
      </p:sp>
      <p:sp>
        <p:nvSpPr>
          <p:cNvPr id="3" name="Content Placeholder 2"/>
          <p:cNvSpPr>
            <a:spLocks noGrp="1"/>
          </p:cNvSpPr>
          <p:nvPr>
            <p:ph idx="1"/>
          </p:nvPr>
        </p:nvSpPr>
        <p:spPr/>
        <p:txBody>
          <a:bodyPr/>
          <a:lstStyle/>
          <a:p>
            <a:pPr algn="just"/>
            <a:r>
              <a:rPr lang="en-US" dirty="0" smtClean="0"/>
              <a:t>a continuous sequence in which adjacent elements are not perceptibly different from each other, but the extremes are quite distinct</a:t>
            </a:r>
          </a:p>
          <a:p>
            <a:pPr algn="just"/>
            <a:r>
              <a:rPr lang="en-US" dirty="0" smtClean="0"/>
              <a:t>An example of a continuum is </a:t>
            </a:r>
            <a:r>
              <a:rPr lang="en-US" b="1" dirty="0" smtClean="0"/>
              <a:t>a range of temperatures from freezing to boiling</a:t>
            </a:r>
            <a:r>
              <a:rPr lang="en-US" dirty="0" smtClean="0"/>
              <a:t>.</a:t>
            </a:r>
          </a:p>
          <a:p>
            <a:pPr algn="just"/>
            <a:r>
              <a:rPr lang="en-US" dirty="0" smtClean="0"/>
              <a:t>A </a:t>
            </a:r>
            <a:r>
              <a:rPr lang="en-US" i="1" dirty="0" smtClean="0"/>
              <a:t>continuum</a:t>
            </a:r>
            <a:r>
              <a:rPr lang="en-US" dirty="0" smtClean="0"/>
              <a:t> is something that keeps on going, changing slowly over time, like the </a:t>
            </a:r>
            <a:r>
              <a:rPr lang="en-US" i="1" dirty="0" smtClean="0"/>
              <a:t>continuum</a:t>
            </a:r>
            <a:r>
              <a:rPr lang="en-US" dirty="0" smtClean="0"/>
              <a:t> of the seasons.</a:t>
            </a:r>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Knowledge continuum</a:t>
            </a:r>
          </a:p>
        </p:txBody>
      </p:sp>
      <p:sp>
        <p:nvSpPr>
          <p:cNvPr id="3" name="Content Placeholder 2"/>
          <p:cNvSpPr>
            <a:spLocks noGrp="1"/>
          </p:cNvSpPr>
          <p:nvPr>
            <p:ph idx="1"/>
          </p:nvPr>
        </p:nvSpPr>
        <p:spPr/>
        <p:txBody>
          <a:bodyPr/>
          <a:lstStyle/>
          <a:p>
            <a:r>
              <a:rPr lang="en-US" dirty="0" smtClean="0"/>
              <a:t>DIKW Continuum also knows as the  DIKW(Data, Information, Knowledge &amp; Wisdom) hierarchy, wisdom hierarchy, knowledge hierarchy, information hierarchy, and the data continuum. DIKW Continuum that represents how data provides the foundation of the upper levels</a:t>
            </a:r>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srcRect/>
          <a:stretch>
            <a:fillRect/>
          </a:stretch>
        </p:blipFill>
        <p:spPr bwMode="auto">
          <a:xfrm>
            <a:off x="228600" y="457200"/>
            <a:ext cx="8763000" cy="5867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7B68B1B-4940-4A8E-BAD2-EB2A1FCFBB0C}"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Knowledge </a:t>
            </a:r>
            <a:r>
              <a:rPr lang="en-US" b="1" dirty="0" smtClean="0">
                <a:solidFill>
                  <a:srgbClr val="C00000"/>
                </a:solidFill>
              </a:rPr>
              <a:t>Society KS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It is </a:t>
            </a:r>
            <a:r>
              <a:rPr lang="en-US" b="1" dirty="0" smtClean="0"/>
              <a:t>a society where the production, diffusion, and utilization of the knowledge are significant economic, cultural, political and social activities</a:t>
            </a:r>
            <a:r>
              <a:rPr lang="en-US" dirty="0" smtClean="0"/>
              <a:t>. In these societies, knowledge is recognized as the driver of social, cultural and economic growth. It is a society that enables people to develop without limits.</a:t>
            </a:r>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a:t>
            </a:r>
            <a:r>
              <a:rPr lang="en-US" b="1" dirty="0" smtClean="0">
                <a:solidFill>
                  <a:srgbClr val="C00000"/>
                </a:solidFill>
              </a:rPr>
              <a:t>our pillars of KS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Knowledge societies must build on four pillars: </a:t>
            </a:r>
            <a:r>
              <a:rPr lang="en-US" b="1" dirty="0" smtClean="0"/>
              <a:t>freedom of expression; universal access to information and knowledge; respect for cultural and linguistic diversity; and quality education for all</a:t>
            </a:r>
            <a:r>
              <a:rPr lang="en-US" dirty="0" smtClean="0"/>
              <a:t>.</a:t>
            </a:r>
          </a:p>
          <a:p>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F</a:t>
            </a:r>
            <a:r>
              <a:rPr lang="en-US" b="1" dirty="0" smtClean="0">
                <a:solidFill>
                  <a:srgbClr val="C00000"/>
                </a:solidFill>
              </a:rPr>
              <a:t>actors contributing to KS</a:t>
            </a:r>
            <a:endParaRPr lang="en-US" b="1" dirty="0">
              <a:solidFill>
                <a:srgbClr val="C00000"/>
              </a:solidFill>
            </a:endParaRPr>
          </a:p>
        </p:txBody>
      </p:sp>
      <p:sp>
        <p:nvSpPr>
          <p:cNvPr id="3" name="Content Placeholder 2"/>
          <p:cNvSpPr>
            <a:spLocks noGrp="1"/>
          </p:cNvSpPr>
          <p:nvPr>
            <p:ph idx="1"/>
          </p:nvPr>
        </p:nvSpPr>
        <p:spPr/>
        <p:txBody>
          <a:bodyPr/>
          <a:lstStyle/>
          <a:p>
            <a:pPr algn="just"/>
            <a:r>
              <a:rPr lang="en-US" b="1" dirty="0" smtClean="0"/>
              <a:t>Technological progress,</a:t>
            </a:r>
          </a:p>
          <a:p>
            <a:pPr algn="just"/>
            <a:r>
              <a:rPr lang="en-US" b="1" dirty="0" err="1" smtClean="0"/>
              <a:t>globalisation</a:t>
            </a:r>
            <a:r>
              <a:rPr lang="en-US" b="1" dirty="0" smtClean="0"/>
              <a:t> of the world economy, </a:t>
            </a:r>
          </a:p>
          <a:p>
            <a:pPr algn="just"/>
            <a:r>
              <a:rPr lang="en-US" b="1" dirty="0" smtClean="0"/>
              <a:t>increased importance of </a:t>
            </a:r>
            <a:r>
              <a:rPr lang="en-US" b="1" dirty="0" err="1" smtClean="0"/>
              <a:t>specialised</a:t>
            </a:r>
            <a:r>
              <a:rPr lang="en-US" b="1" dirty="0" smtClean="0"/>
              <a:t> knowledge,</a:t>
            </a:r>
          </a:p>
          <a:p>
            <a:pPr algn="just"/>
            <a:r>
              <a:rPr lang="en-US" b="1" dirty="0" smtClean="0"/>
              <a:t>increased awareness of the importance of knowledge for country´s economic development and creation of new jobs</a:t>
            </a:r>
            <a:r>
              <a:rPr lang="en-US" dirty="0" smtClean="0"/>
              <a:t>.</a:t>
            </a:r>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a:srcRect/>
          <a:stretch>
            <a:fillRect/>
          </a:stretch>
        </p:blipFill>
        <p:spPr bwMode="auto">
          <a:xfrm>
            <a:off x="152400" y="152400"/>
            <a:ext cx="8701271" cy="6477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7B68B1B-4940-4A8E-BAD2-EB2A1FCFBB0C}"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srcRect/>
          <a:stretch>
            <a:fillRect/>
          </a:stretch>
        </p:blipFill>
        <p:spPr bwMode="auto">
          <a:xfrm>
            <a:off x="533400" y="304800"/>
            <a:ext cx="8077200" cy="6172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7B68B1B-4940-4A8E-BAD2-EB2A1FCFBB0C}"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Knowledge </a:t>
            </a:r>
            <a:r>
              <a:rPr lang="en-US" b="1" dirty="0" smtClean="0">
                <a:solidFill>
                  <a:srgbClr val="C00000"/>
                </a:solidFill>
              </a:rPr>
              <a:t>Mapping</a:t>
            </a:r>
            <a:endParaRPr lang="en-US" b="1" dirty="0">
              <a:solidFill>
                <a:srgbClr val="C00000"/>
              </a:solidFill>
            </a:endParaRPr>
          </a:p>
        </p:txBody>
      </p:sp>
      <p:sp>
        <p:nvSpPr>
          <p:cNvPr id="3" name="Content Placeholder 2"/>
          <p:cNvSpPr>
            <a:spLocks noGrp="1"/>
          </p:cNvSpPr>
          <p:nvPr>
            <p:ph idx="1"/>
          </p:nvPr>
        </p:nvSpPr>
        <p:spPr/>
        <p:txBody>
          <a:bodyPr/>
          <a:lstStyle/>
          <a:p>
            <a:pPr algn="just"/>
            <a:r>
              <a:rPr lang="en-US" dirty="0" smtClean="0"/>
              <a:t>A knowledge map is </a:t>
            </a:r>
            <a:r>
              <a:rPr lang="en-US" b="1" dirty="0" smtClean="0"/>
              <a:t>a visual aid that shows where knowledge can be found within a group or organization, and how to find those with the most expertise</a:t>
            </a:r>
            <a:r>
              <a:rPr lang="en-US" dirty="0" smtClean="0"/>
              <a:t>. Often referred to as an “inventory of knowledge”.</a:t>
            </a:r>
          </a:p>
          <a:p>
            <a:pPr algn="just"/>
            <a:endParaRPr lang="en-US" dirty="0" smtClean="0"/>
          </a:p>
          <a:p>
            <a:pPr algn="just"/>
            <a:r>
              <a:rPr lang="en-US" dirty="0" smtClean="0"/>
              <a:t>A knowledge map is </a:t>
            </a:r>
            <a:r>
              <a:rPr lang="en-US" b="1" dirty="0" smtClean="0"/>
              <a:t>a visual representation of the organization's intellectual capital</a:t>
            </a:r>
            <a:r>
              <a:rPr lang="en-US" dirty="0" smtClean="0"/>
              <a:t>.</a:t>
            </a:r>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27650" name="AutoShape 2" descr="file:///C:/Users/selvam/Desktop/1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https://focus.meisterlabs.com/wp-content/uploads/2016/11/Social-Media-Knowledge-Map-Examp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4" name="AutoShape 6" descr="Open Knowledge Maps - A visual interface to the world's scientific knowled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5" name="Picture 7"/>
          <p:cNvPicPr>
            <a:picLocks noChangeAspect="1" noChangeArrowheads="1"/>
          </p:cNvPicPr>
          <p:nvPr/>
        </p:nvPicPr>
        <p:blipFill>
          <a:blip r:embed="rId2"/>
          <a:srcRect/>
          <a:stretch>
            <a:fillRect/>
          </a:stretch>
        </p:blipFill>
        <p:spPr bwMode="auto">
          <a:xfrm>
            <a:off x="152399" y="152400"/>
            <a:ext cx="8563429" cy="61722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F7B68B1B-4940-4A8E-BAD2-EB2A1FCFBB0C}" type="slidenum">
              <a:rPr lang="en-US" smtClean="0"/>
              <a:pPr/>
              <a:t>19</a:t>
            </a:fld>
            <a:endParaRPr lang="en-US"/>
          </a:p>
        </p:txBody>
      </p:sp>
      <p:sp>
        <p:nvSpPr>
          <p:cNvPr id="9" name="Footer Placeholder 8"/>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Meaning and Concept of KM</a:t>
            </a:r>
            <a:endParaRPr lang="en-US" dirty="0"/>
          </a:p>
        </p:txBody>
      </p:sp>
      <p:sp>
        <p:nvSpPr>
          <p:cNvPr id="3" name="Content Placeholder 2"/>
          <p:cNvSpPr>
            <a:spLocks noGrp="1"/>
          </p:cNvSpPr>
          <p:nvPr>
            <p:ph idx="1"/>
          </p:nvPr>
        </p:nvSpPr>
        <p:spPr/>
        <p:txBody>
          <a:bodyPr/>
          <a:lstStyle/>
          <a:p>
            <a:pPr algn="just"/>
            <a:r>
              <a:rPr lang="en-US" dirty="0" smtClean="0"/>
              <a:t>Knowledge management (KM) is </a:t>
            </a:r>
            <a:r>
              <a:rPr lang="en-US" b="1" dirty="0" smtClean="0"/>
              <a:t>the collection of methods relating to creating, sharing, using and managing the knowledge and information of an organization</a:t>
            </a:r>
            <a:r>
              <a:rPr lang="en-US" dirty="0" smtClean="0"/>
              <a:t>. It refers to a multidisciplinary approach to achieve </a:t>
            </a:r>
            <a:r>
              <a:rPr lang="en-US" dirty="0" err="1" smtClean="0"/>
              <a:t>organisational</a:t>
            </a:r>
            <a:r>
              <a:rPr lang="en-US" dirty="0" smtClean="0"/>
              <a:t> objectives by making the best use of knowledge.</a:t>
            </a:r>
          </a:p>
        </p:txBody>
      </p:sp>
      <p:sp>
        <p:nvSpPr>
          <p:cNvPr id="4" name="Slide Number Placeholder 3"/>
          <p:cNvSpPr>
            <a:spLocks noGrp="1"/>
          </p:cNvSpPr>
          <p:nvPr>
            <p:ph type="sldNum" sz="quarter" idx="12"/>
          </p:nvPr>
        </p:nvSpPr>
        <p:spPr/>
        <p:txBody>
          <a:bodyPr/>
          <a:lstStyle/>
          <a:p>
            <a:fld id="{F7B68B1B-4940-4A8E-BAD2-EB2A1FCFBB0C}"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26626" name="AutoShape 2" descr="file:///C:/Users/selvam/Desktop/1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7" name="Picture 3"/>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7B68B1B-4940-4A8E-BAD2-EB2A1FCFBB0C}" type="slidenum">
              <a:rPr lang="en-US" smtClean="0"/>
              <a:pPr/>
              <a:t>20</a:t>
            </a:fld>
            <a:endParaRPr lang="en-US"/>
          </a:p>
        </p:txBody>
      </p:sp>
      <p:sp>
        <p:nvSpPr>
          <p:cNvPr id="7" name="Footer Placeholder 6"/>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The foundations of </a:t>
            </a:r>
            <a:r>
              <a:rPr lang="en-US" b="1" dirty="0" smtClean="0">
                <a:solidFill>
                  <a:srgbClr val="C00000"/>
                </a:solidFill>
              </a:rPr>
              <a:t>KM</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b="1" dirty="0" smtClean="0"/>
              <a:t>people, processes, technology, structure and culture</a:t>
            </a:r>
            <a:r>
              <a:rPr lang="en-US" dirty="0" smtClean="0"/>
              <a:t>.</a:t>
            </a:r>
          </a:p>
          <a:p>
            <a:r>
              <a:rPr lang="en-US" dirty="0"/>
              <a:t>Data, information, knowledge, </a:t>
            </a:r>
            <a:r>
              <a:rPr lang="en-US" dirty="0" smtClean="0"/>
              <a:t>wisdom</a:t>
            </a:r>
          </a:p>
          <a:p>
            <a:r>
              <a:rPr lang="en-US" dirty="0" smtClean="0">
                <a:solidFill>
                  <a:srgbClr val="C00000"/>
                </a:solidFill>
              </a:rPr>
              <a:t>Data</a:t>
            </a:r>
            <a:r>
              <a:rPr lang="en-US" dirty="0" smtClean="0"/>
              <a:t> is numbers and facts.</a:t>
            </a:r>
          </a:p>
          <a:p>
            <a:r>
              <a:rPr lang="en-US" dirty="0" smtClean="0"/>
              <a:t>The data is what it all starts with, it is undeniable and deprived of the context. The data doesn’t make much sense on its own. Look at the following DIKW examples with the rainy </a:t>
            </a:r>
            <a:r>
              <a:rPr lang="en-US" dirty="0" err="1" smtClean="0"/>
              <a:t>weath</a:t>
            </a:r>
            <a:endParaRPr lang="en-US" dirty="0" smtClean="0"/>
          </a:p>
          <a:p>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foundations of KM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C00000"/>
                </a:solidFill>
              </a:rPr>
              <a:t>Information</a:t>
            </a:r>
            <a:r>
              <a:rPr lang="en-US" dirty="0" smtClean="0"/>
              <a:t> is the data enhanced with context, the purpose of analysis and analytical methods.</a:t>
            </a:r>
          </a:p>
          <a:p>
            <a:r>
              <a:rPr lang="en-US" dirty="0" smtClean="0"/>
              <a:t>Think of stock exchanges’ quotes tables. The numbers alone show as much as nothing, right? However, if you know units and reporting time frames, you’ll probably be able to make some calculations and draw conclusions about biddings:</a:t>
            </a:r>
          </a:p>
          <a:p>
            <a:r>
              <a:rPr lang="en-US" dirty="0" smtClean="0"/>
              <a:t>who lead the stock market</a:t>
            </a:r>
          </a:p>
          <a:p>
            <a:r>
              <a:rPr lang="en-US" dirty="0" smtClean="0"/>
              <a:t>who was the market outsider</a:t>
            </a:r>
          </a:p>
          <a:p>
            <a:r>
              <a:rPr lang="en-US" dirty="0" smtClean="0"/>
              <a:t>who had the highest growth ratio</a:t>
            </a:r>
          </a:p>
          <a:p>
            <a:r>
              <a:rPr lang="en-US" dirty="0" smtClean="0"/>
              <a:t>and who stagnated.</a:t>
            </a:r>
          </a:p>
          <a:p>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foundations of KM</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solidFill>
                  <a:srgbClr val="C00000"/>
                </a:solidFill>
              </a:rPr>
              <a:t>Knowledg</a:t>
            </a:r>
            <a:r>
              <a:rPr lang="en-US" dirty="0" smtClean="0"/>
              <a:t>e comes up from the information that has been accumulated over time. These are axioms, theories, concepts, or definitions.</a:t>
            </a:r>
          </a:p>
          <a:p>
            <a:r>
              <a:rPr lang="en-US" dirty="0" smtClean="0"/>
              <a:t>such as the supply-and-demand model</a:t>
            </a:r>
          </a:p>
          <a:p>
            <a:endParaRPr lang="en-US" dirty="0" smtClean="0"/>
          </a:p>
          <a:p>
            <a:r>
              <a:rPr lang="en-US" dirty="0" smtClean="0">
                <a:solidFill>
                  <a:srgbClr val="C00000"/>
                </a:solidFill>
              </a:rPr>
              <a:t>Wisdom</a:t>
            </a:r>
            <a:r>
              <a:rPr lang="en-US" dirty="0" smtClean="0"/>
              <a:t> is what the subject eventually comes to after having worked with information for a long time and having received a sufficient amount of knowledge. </a:t>
            </a:r>
          </a:p>
          <a:p>
            <a:r>
              <a:rPr lang="en-US" dirty="0" smtClean="0"/>
              <a:t>Being aware of, comprehensive, mindful – these are all synonyms of being wise. Wisdom gives an ability to predict some events’ scenarios, based on past experience. Referring to the example with the stock exchange: outstanding investors, like Warren Buffett or Peter Lynch, turned out to be more successful thanks to both the colossal experience and bidding wisdom, in a sense.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a:srcRect/>
          <a:stretch>
            <a:fillRect/>
          </a:stretch>
        </p:blipFill>
        <p:spPr bwMode="auto">
          <a:xfrm>
            <a:off x="152399" y="152400"/>
            <a:ext cx="9044459" cy="6400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7B68B1B-4940-4A8E-BAD2-EB2A1FCFBB0C}"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25602" name="AutoShape 2" descr="https://focus.meisterlabs.com/wp-content/uploads/2016/11/Social-Media-Knowledge-Map-Examp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https://focus.meisterlabs.com/wp-content/uploads/2016/11/Social-Media-Knowledge-Map-Examp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file:///C:/Users/selvam/Desktop/1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7" name="Picture 7"/>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F7B68B1B-4940-4A8E-BAD2-EB2A1FCFBB0C}" type="slidenum">
              <a:rPr lang="en-US" smtClean="0"/>
              <a:pPr/>
              <a:t>25</a:t>
            </a:fld>
            <a:endParaRPr lang="en-US"/>
          </a:p>
        </p:txBody>
      </p:sp>
      <p:sp>
        <p:nvSpPr>
          <p:cNvPr id="9" name="Footer Placeholder 8"/>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Intellectual capital and KM</a:t>
            </a:r>
          </a:p>
        </p:txBody>
      </p:sp>
      <p:sp>
        <p:nvSpPr>
          <p:cNvPr id="3" name="Content Placeholder 2"/>
          <p:cNvSpPr>
            <a:spLocks noGrp="1"/>
          </p:cNvSpPr>
          <p:nvPr>
            <p:ph idx="1"/>
          </p:nvPr>
        </p:nvSpPr>
        <p:spPr/>
        <p:txBody>
          <a:bodyPr>
            <a:normAutofit lnSpcReduction="10000"/>
          </a:bodyPr>
          <a:lstStyle/>
          <a:p>
            <a:r>
              <a:rPr lang="en-US" b="1" dirty="0" smtClean="0"/>
              <a:t>Intellectual capital is considered the next step in knowledge management</a:t>
            </a:r>
            <a:r>
              <a:rPr lang="en-US" dirty="0" smtClean="0"/>
              <a:t>. IC is the organizational value added when the organization's knowledge assets are leveraged. It is considered the stock of the available knowledge assets (</a:t>
            </a:r>
            <a:r>
              <a:rPr lang="en-US" dirty="0" err="1" smtClean="0"/>
              <a:t>Seleim</a:t>
            </a:r>
            <a:r>
              <a:rPr lang="en-US" dirty="0" smtClean="0"/>
              <a:t> &amp; </a:t>
            </a:r>
            <a:r>
              <a:rPr lang="en-US" dirty="0" err="1" smtClean="0"/>
              <a:t>Khalil</a:t>
            </a:r>
            <a:r>
              <a:rPr lang="en-US" dirty="0" smtClean="0"/>
              <a:t>, 2011)</a:t>
            </a:r>
          </a:p>
          <a:p>
            <a:r>
              <a:rPr lang="en-US" b="1" dirty="0" smtClean="0"/>
              <a:t>Intellectual capital has a positive effect on knowledge management</a:t>
            </a:r>
            <a:r>
              <a:rPr lang="en-US" dirty="0" smtClean="0"/>
              <a:t>. S</a:t>
            </a:r>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p:cNvPicPr>
            <a:picLocks noChangeAspect="1" noChangeArrowheads="1"/>
          </p:cNvPicPr>
          <p:nvPr/>
        </p:nvPicPr>
        <p:blipFill>
          <a:blip r:embed="rId2"/>
          <a:srcRect/>
          <a:stretch>
            <a:fillRect/>
          </a:stretch>
        </p:blipFill>
        <p:spPr bwMode="auto">
          <a:xfrm>
            <a:off x="914400" y="304800"/>
            <a:ext cx="7086600" cy="640537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7B68B1B-4940-4A8E-BAD2-EB2A1FCFBB0C}"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KM advantages </a:t>
            </a:r>
          </a:p>
        </p:txBody>
      </p:sp>
      <p:sp>
        <p:nvSpPr>
          <p:cNvPr id="3" name="Content Placeholder 2"/>
          <p:cNvSpPr>
            <a:spLocks noGrp="1"/>
          </p:cNvSpPr>
          <p:nvPr>
            <p:ph idx="1"/>
          </p:nvPr>
        </p:nvSpPr>
        <p:spPr/>
        <p:txBody>
          <a:bodyPr>
            <a:normAutofit fontScale="92500"/>
          </a:bodyPr>
          <a:lstStyle/>
          <a:p>
            <a:r>
              <a:rPr lang="en-US" dirty="0" smtClean="0"/>
              <a:t>improved </a:t>
            </a:r>
            <a:r>
              <a:rPr lang="en-US" dirty="0" err="1" smtClean="0"/>
              <a:t>organisational</a:t>
            </a:r>
            <a:r>
              <a:rPr lang="en-US" dirty="0" smtClean="0"/>
              <a:t> agility.</a:t>
            </a:r>
          </a:p>
          <a:p>
            <a:r>
              <a:rPr lang="en-US" dirty="0" smtClean="0"/>
              <a:t>better and faster decision making.</a:t>
            </a:r>
          </a:p>
          <a:p>
            <a:r>
              <a:rPr lang="en-US" dirty="0" smtClean="0"/>
              <a:t>quicker problem-solving.</a:t>
            </a:r>
          </a:p>
          <a:p>
            <a:r>
              <a:rPr lang="en-US" dirty="0" smtClean="0"/>
              <a:t>increased rate of innovation.</a:t>
            </a:r>
          </a:p>
          <a:p>
            <a:r>
              <a:rPr lang="en-US" dirty="0" smtClean="0"/>
              <a:t>supported employee growth and development.</a:t>
            </a:r>
          </a:p>
          <a:p>
            <a:r>
              <a:rPr lang="en-US" dirty="0" smtClean="0"/>
              <a:t>sharing of specialist expertise.</a:t>
            </a:r>
          </a:p>
          <a:p>
            <a:r>
              <a:rPr lang="en-US" dirty="0" smtClean="0"/>
              <a:t>better communication.</a:t>
            </a:r>
          </a:p>
          <a:p>
            <a:r>
              <a:rPr lang="en-US" dirty="0" smtClean="0"/>
              <a:t>improved business processes.</a:t>
            </a:r>
          </a:p>
          <a:p>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36866" name="AutoShape 2" descr="file:///C:/Users/selvam/Desktop/Banner-KM-Benefits-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file:///C:/Users/selvam/Desktop/Banner-KM-Benefits-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file:///C:/Users/selvam/Desktop/Banner-KM-Benefits-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2" name="Picture 8" descr="What are the benefits of Knowledge Management"/>
          <p:cNvPicPr>
            <a:picLocks noChangeAspect="1" noChangeArrowheads="1"/>
          </p:cNvPicPr>
          <p:nvPr/>
        </p:nvPicPr>
        <p:blipFill>
          <a:blip r:embed="rId2"/>
          <a:srcRect/>
          <a:stretch>
            <a:fillRect/>
          </a:stretch>
        </p:blipFill>
        <p:spPr bwMode="auto">
          <a:xfrm>
            <a:off x="304800" y="228600"/>
            <a:ext cx="8610600" cy="6457950"/>
          </a:xfrm>
          <a:prstGeom prst="rect">
            <a:avLst/>
          </a:prstGeom>
          <a:noFill/>
        </p:spPr>
      </p:pic>
      <p:sp>
        <p:nvSpPr>
          <p:cNvPr id="8" name="Slide Number Placeholder 7"/>
          <p:cNvSpPr>
            <a:spLocks noGrp="1"/>
          </p:cNvSpPr>
          <p:nvPr>
            <p:ph type="sldNum" sz="quarter" idx="12"/>
          </p:nvPr>
        </p:nvSpPr>
        <p:spPr/>
        <p:txBody>
          <a:bodyPr/>
          <a:lstStyle/>
          <a:p>
            <a:fld id="{F7B68B1B-4940-4A8E-BAD2-EB2A1FCFBB0C}" type="slidenum">
              <a:rPr lang="en-US" smtClean="0"/>
              <a:pPr/>
              <a:t>29</a:t>
            </a:fld>
            <a:endParaRPr lang="en-US"/>
          </a:p>
        </p:txBody>
      </p:sp>
      <p:sp>
        <p:nvSpPr>
          <p:cNvPr id="9" name="Footer Placeholder 8"/>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Meaning and Concept of KM</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What are the concepts of knowledge management?</a:t>
            </a:r>
          </a:p>
          <a:p>
            <a:pPr algn="just"/>
            <a:r>
              <a:rPr lang="en-US" dirty="0" smtClean="0"/>
              <a:t>Knowledge management is </a:t>
            </a:r>
            <a:r>
              <a:rPr lang="en-US" b="1" dirty="0" smtClean="0"/>
              <a:t>the conscious process of defining, structuring, retaining, and sharing the knowledge and experience of employees within an organization</a:t>
            </a:r>
            <a:r>
              <a:rPr lang="en-US" dirty="0" smtClean="0"/>
              <a:t>.</a:t>
            </a:r>
            <a:br>
              <a:rPr lang="en-US" dirty="0" smtClean="0"/>
            </a:br>
            <a:r>
              <a:rPr lang="en-US" dirty="0" smtClean="0"/>
              <a:t>...</a:t>
            </a:r>
            <a:br>
              <a:rPr lang="en-US" dirty="0" smtClean="0"/>
            </a:br>
            <a:r>
              <a:rPr lang="en-US" b="1" dirty="0" smtClean="0"/>
              <a:t>Knowledge management can be separated into three main areas:</a:t>
            </a:r>
            <a:endParaRPr lang="en-US" dirty="0" smtClean="0"/>
          </a:p>
          <a:p>
            <a:r>
              <a:rPr lang="en-US" dirty="0" smtClean="0"/>
              <a:t>Accumulating knowledge.</a:t>
            </a:r>
          </a:p>
          <a:p>
            <a:r>
              <a:rPr lang="en-US" dirty="0" smtClean="0"/>
              <a:t>Storing knowledge.</a:t>
            </a:r>
          </a:p>
          <a:p>
            <a:r>
              <a:rPr lang="en-US" dirty="0" smtClean="0"/>
              <a:t>Sharing knowledge.</a:t>
            </a:r>
          </a:p>
          <a:p>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Key Challenges for </a:t>
            </a:r>
            <a:r>
              <a:rPr lang="en-US" b="1" dirty="0" smtClean="0">
                <a:solidFill>
                  <a:srgbClr val="C00000"/>
                </a:solidFill>
              </a:rPr>
              <a:t>KM</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Getting and Keeping People Motivated. ... </a:t>
            </a:r>
          </a:p>
          <a:p>
            <a:r>
              <a:rPr lang="en-US" dirty="0" smtClean="0"/>
              <a:t>Keeping up with Ever-Changing Technology. ... </a:t>
            </a:r>
          </a:p>
          <a:p>
            <a:r>
              <a:rPr lang="en-US" dirty="0" smtClean="0"/>
              <a:t>Measuring Knowledge Contribution. ... </a:t>
            </a:r>
          </a:p>
          <a:p>
            <a:r>
              <a:rPr lang="en-US" dirty="0" smtClean="0"/>
              <a:t>Security. ... </a:t>
            </a:r>
          </a:p>
          <a:p>
            <a:r>
              <a:rPr lang="en-US" dirty="0" smtClean="0"/>
              <a:t>Keeping Shared Information up to Date and Accurate. ... </a:t>
            </a:r>
          </a:p>
          <a:p>
            <a:r>
              <a:rPr lang="en-US" dirty="0" smtClean="0"/>
              <a:t>Interpreting Data Effectively. ... </a:t>
            </a:r>
          </a:p>
          <a:p>
            <a:r>
              <a:rPr lang="en-US" dirty="0" smtClean="0"/>
              <a:t>Ensuring Relevancy. ... </a:t>
            </a:r>
          </a:p>
          <a:p>
            <a:r>
              <a:rPr lang="en-US" dirty="0" smtClean="0"/>
              <a:t>Rewarding Active Users.</a:t>
            </a:r>
          </a:p>
          <a:p>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p:cNvPicPr>
            <a:picLocks noChangeAspect="1" noChangeArrowheads="1"/>
          </p:cNvPicPr>
          <p:nvPr/>
        </p:nvPicPr>
        <p:blipFill>
          <a:blip r:embed="rId2"/>
          <a:srcRect/>
          <a:stretch>
            <a:fillRect/>
          </a:stretch>
        </p:blipFill>
        <p:spPr bwMode="auto">
          <a:xfrm>
            <a:off x="457200" y="228600"/>
            <a:ext cx="8229600" cy="6324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7B68B1B-4940-4A8E-BAD2-EB2A1FCFBB0C}"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p:cNvPicPr>
            <a:picLocks noChangeAspect="1" noChangeArrowheads="1"/>
          </p:cNvPicPr>
          <p:nvPr/>
        </p:nvPicPr>
        <p:blipFill>
          <a:blip r:embed="rId2"/>
          <a:srcRect/>
          <a:stretch>
            <a:fillRect/>
          </a:stretch>
        </p:blipFill>
        <p:spPr bwMode="auto">
          <a:xfrm>
            <a:off x="-304799" y="-114300"/>
            <a:ext cx="9336322" cy="66675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7B68B1B-4940-4A8E-BAD2-EB2A1FCFBB0C}"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Ethics for Knowledge Management</a:t>
            </a:r>
          </a:p>
        </p:txBody>
      </p:sp>
      <p:sp>
        <p:nvSpPr>
          <p:cNvPr id="3" name="Content Placeholder 2"/>
          <p:cNvSpPr>
            <a:spLocks noGrp="1"/>
          </p:cNvSpPr>
          <p:nvPr>
            <p:ph idx="1"/>
          </p:nvPr>
        </p:nvSpPr>
        <p:spPr/>
        <p:txBody>
          <a:bodyPr/>
          <a:lstStyle/>
          <a:p>
            <a:pPr algn="just"/>
            <a:r>
              <a:rPr lang="en-US" dirty="0" smtClean="0"/>
              <a:t>The ethical approach </a:t>
            </a:r>
            <a:r>
              <a:rPr lang="en-US" b="1" dirty="0" smtClean="0"/>
              <a:t>aims to decrease the sharing of certain information, protect privacy, protect employee power/intellectual capital and avoid applying knowledge to the detriment of any stakeholders</a:t>
            </a:r>
            <a:r>
              <a:rPr lang="en-US" dirty="0" smtClean="0"/>
              <a:t>.</a:t>
            </a:r>
          </a:p>
          <a:p>
            <a:pPr algn="just"/>
            <a:r>
              <a:rPr lang="en-US" b="1" dirty="0" smtClean="0"/>
              <a:t>freedom of information, privacy of data, and the protection of intellectual property of the individual</a:t>
            </a:r>
            <a:r>
              <a:rPr lang="en-US" dirty="0" smtClean="0"/>
              <a:t>. </a:t>
            </a:r>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p:cNvPicPr>
            <a:picLocks noChangeAspect="1" noChangeArrowheads="1"/>
          </p:cNvPicPr>
          <p:nvPr/>
        </p:nvPicPr>
        <p:blipFill>
          <a:blip r:embed="rId2"/>
          <a:srcRect/>
          <a:stretch>
            <a:fillRect/>
          </a:stretch>
        </p:blipFill>
        <p:spPr bwMode="auto">
          <a:xfrm>
            <a:off x="0" y="0"/>
            <a:ext cx="9582150" cy="699135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7B68B1B-4940-4A8E-BAD2-EB2A1FCFBB0C}"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C00000"/>
                </a:solidFill>
              </a:rPr>
              <a:t>? &amp; doubts </a:t>
            </a:r>
          </a:p>
          <a:p>
            <a:r>
              <a:rPr lang="en-US" b="1" dirty="0" smtClean="0">
                <a:solidFill>
                  <a:srgbClr val="C00000"/>
                </a:solidFill>
              </a:rPr>
              <a:t>Thank you</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F7B68B1B-4940-4A8E-BAD2-EB2A1FCFBB0C}"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Definition of KM</a:t>
            </a:r>
            <a:endParaRPr lang="en-US" b="1" dirty="0">
              <a:solidFill>
                <a:srgbClr val="C00000"/>
              </a:solidFill>
            </a:endParaRPr>
          </a:p>
        </p:txBody>
      </p:sp>
      <p:sp>
        <p:nvSpPr>
          <p:cNvPr id="3" name="Content Placeholder 2"/>
          <p:cNvSpPr>
            <a:spLocks noGrp="1"/>
          </p:cNvSpPr>
          <p:nvPr>
            <p:ph idx="1"/>
          </p:nvPr>
        </p:nvSpPr>
        <p:spPr>
          <a:xfrm>
            <a:off x="457200" y="1600200"/>
            <a:ext cx="8229600" cy="5105400"/>
          </a:xfrm>
        </p:spPr>
        <p:txBody>
          <a:bodyPr>
            <a:normAutofit fontScale="92500"/>
          </a:bodyPr>
          <a:lstStyle/>
          <a:p>
            <a:pPr algn="just"/>
            <a:r>
              <a:rPr lang="en-US" dirty="0" smtClean="0"/>
              <a:t>Knowledge management is the creation, transfer, and exchange of organizational knowledge to achieve a [competitive] advantage.</a:t>
            </a:r>
          </a:p>
          <a:p>
            <a:pPr algn="r"/>
            <a:r>
              <a:rPr lang="en-US" dirty="0" smtClean="0">
                <a:solidFill>
                  <a:srgbClr val="C00000"/>
                </a:solidFill>
              </a:rPr>
              <a:t>John Girard &amp; </a:t>
            </a:r>
            <a:r>
              <a:rPr lang="en-US" dirty="0" err="1" smtClean="0">
                <a:solidFill>
                  <a:srgbClr val="C00000"/>
                </a:solidFill>
              </a:rPr>
              <a:t>JoAnn</a:t>
            </a:r>
            <a:r>
              <a:rPr lang="en-US" dirty="0" smtClean="0">
                <a:solidFill>
                  <a:srgbClr val="C00000"/>
                </a:solidFill>
              </a:rPr>
              <a:t> Girard</a:t>
            </a:r>
          </a:p>
          <a:p>
            <a:r>
              <a:rPr lang="en-US" dirty="0" smtClean="0"/>
              <a:t>Knowledge management is the </a:t>
            </a:r>
            <a:r>
              <a:rPr lang="en-US" b="1" i="1" dirty="0" smtClean="0"/>
              <a:t>explicit</a:t>
            </a:r>
            <a:r>
              <a:rPr lang="en-US" dirty="0" smtClean="0"/>
              <a:t> and </a:t>
            </a:r>
            <a:r>
              <a:rPr lang="en-US" b="1" i="1" dirty="0" smtClean="0"/>
              <a:t>systematic</a:t>
            </a:r>
            <a:r>
              <a:rPr lang="en-US" dirty="0" smtClean="0"/>
              <a:t> management of </a:t>
            </a:r>
            <a:r>
              <a:rPr lang="en-US" b="1" i="1" dirty="0" smtClean="0"/>
              <a:t>vital knowledge</a:t>
            </a:r>
            <a:r>
              <a:rPr lang="en-US" dirty="0" smtClean="0"/>
              <a:t> and its associated </a:t>
            </a:r>
            <a:r>
              <a:rPr lang="en-US" b="1" i="1" dirty="0" smtClean="0"/>
              <a:t>processes</a:t>
            </a:r>
            <a:r>
              <a:rPr lang="en-US" dirty="0" smtClean="0"/>
              <a:t> of creating, gathering, organizing, diffusion, use and exploitation.</a:t>
            </a:r>
          </a:p>
          <a:p>
            <a:pPr algn="r"/>
            <a:r>
              <a:rPr lang="en-US" dirty="0" smtClean="0">
                <a:solidFill>
                  <a:srgbClr val="C00000"/>
                </a:solidFill>
              </a:rPr>
              <a:t>David </a:t>
            </a:r>
            <a:r>
              <a:rPr lang="en-US" dirty="0" err="1" smtClean="0">
                <a:solidFill>
                  <a:srgbClr val="C00000"/>
                </a:solidFill>
              </a:rPr>
              <a:t>Skyrme</a:t>
            </a:r>
            <a:endParaRPr lang="en-US" dirty="0" smtClean="0">
              <a:solidFill>
                <a:srgbClr val="C00000"/>
              </a:solidFill>
            </a:endParaRPr>
          </a:p>
          <a:p>
            <a:pPr algn="r">
              <a:buNone/>
            </a:pPr>
            <a:endParaRPr lang="en-US" dirty="0">
              <a:solidFill>
                <a:srgbClr val="C00000"/>
              </a:solidFill>
            </a:endParaRPr>
          </a:p>
        </p:txBody>
      </p:sp>
      <p:sp>
        <p:nvSpPr>
          <p:cNvPr id="4" name="Slide Number Placeholder 3"/>
          <p:cNvSpPr>
            <a:spLocks noGrp="1"/>
          </p:cNvSpPr>
          <p:nvPr>
            <p:ph type="sldNum" sz="quarter" idx="12"/>
          </p:nvPr>
        </p:nvSpPr>
        <p:spPr/>
        <p:txBody>
          <a:bodyPr/>
          <a:lstStyle/>
          <a:p>
            <a:fld id="{F7B68B1B-4940-4A8E-BAD2-EB2A1FCFBB0C}"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Definition of KM</a:t>
            </a:r>
            <a:endParaRPr lang="en-US" dirty="0"/>
          </a:p>
        </p:txBody>
      </p:sp>
      <p:sp>
        <p:nvSpPr>
          <p:cNvPr id="3" name="Content Placeholder 2"/>
          <p:cNvSpPr>
            <a:spLocks noGrp="1"/>
          </p:cNvSpPr>
          <p:nvPr>
            <p:ph idx="1"/>
          </p:nvPr>
        </p:nvSpPr>
        <p:spPr/>
        <p:txBody>
          <a:bodyPr/>
          <a:lstStyle/>
          <a:p>
            <a:r>
              <a:rPr lang="en-US" dirty="0" smtClean="0"/>
              <a:t>"If only HP knew what it knows it would make three times more profit tomorrow" </a:t>
            </a:r>
          </a:p>
          <a:p>
            <a:pPr algn="r"/>
            <a:r>
              <a:rPr lang="en-US" dirty="0" smtClean="0">
                <a:solidFill>
                  <a:srgbClr val="C00000"/>
                </a:solidFill>
              </a:rPr>
              <a:t>Lew Platt, ex CEO Hewlett Packard</a:t>
            </a:r>
          </a:p>
          <a:p>
            <a:r>
              <a:rPr lang="en-US" dirty="0" smtClean="0"/>
              <a:t>The process of connecting people to people and people to information to create a competitive advantage.</a:t>
            </a:r>
          </a:p>
          <a:p>
            <a:pPr algn="r"/>
            <a:r>
              <a:rPr lang="en-US" dirty="0" smtClean="0">
                <a:solidFill>
                  <a:srgbClr val="C00000"/>
                </a:solidFill>
              </a:rPr>
              <a:t> Jae K. Shim, Joel G. Siegel</a:t>
            </a:r>
          </a:p>
          <a:p>
            <a:pPr algn="r"/>
            <a:r>
              <a:rPr lang="en-US" dirty="0" smtClean="0">
                <a:solidFill>
                  <a:srgbClr val="C00000"/>
                </a:solidFill>
              </a:rPr>
              <a:t>s </a:t>
            </a:r>
          </a:p>
          <a:p>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3074" name="AutoShape 2" descr="What is a knowledge management system? | monday.com B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srcRect/>
          <a:stretch>
            <a:fillRect/>
          </a:stretch>
        </p:blipFill>
        <p:spPr bwMode="auto">
          <a:xfrm>
            <a:off x="0" y="0"/>
            <a:ext cx="11430000" cy="76200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7B68B1B-4940-4A8E-BAD2-EB2A1FCFBB0C}"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KMS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A knowledge management system (KMS) is a platform that helps you get the right knowledge to the right people, at the right time. Knowledge management is a complete practice that involves categorizing information to achieve specific goals — and knowledge management systems help you do it more efficiently</a:t>
            </a:r>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Important benefits of KMS </a:t>
            </a:r>
            <a:endParaRPr lang="en-US" b="1"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algn="just"/>
            <a:r>
              <a:rPr lang="en-US" b="1" dirty="0" smtClean="0"/>
              <a:t>Improve your organization’s efficiency: </a:t>
            </a:r>
            <a:r>
              <a:rPr lang="en-US" dirty="0" smtClean="0"/>
              <a:t>save time and money by helping your team find solutions by themselves</a:t>
            </a:r>
          </a:p>
          <a:p>
            <a:pPr algn="just"/>
            <a:r>
              <a:rPr lang="en-US" b="1" dirty="0" smtClean="0"/>
              <a:t>Make smarter decisions: </a:t>
            </a:r>
            <a:r>
              <a:rPr lang="en-US" dirty="0" smtClean="0"/>
              <a:t>with knowledge at your disposal, you’re able to make decisions faster and better</a:t>
            </a:r>
          </a:p>
          <a:p>
            <a:pPr algn="just"/>
            <a:r>
              <a:rPr lang="en-US" b="1" dirty="0" smtClean="0"/>
              <a:t>Foster innovation: </a:t>
            </a:r>
            <a:r>
              <a:rPr lang="en-US" dirty="0" smtClean="0"/>
              <a:t>invite your team members and stakeholders to contribute and build a culture of innovation</a:t>
            </a:r>
          </a:p>
          <a:p>
            <a:pPr algn="just"/>
            <a:r>
              <a:rPr lang="en-US" b="1" dirty="0" smtClean="0"/>
              <a:t>Help your employees grow: </a:t>
            </a:r>
            <a:r>
              <a:rPr lang="en-US" dirty="0" smtClean="0"/>
              <a:t>train your employees and help them develop their skills in a standardized way</a:t>
            </a:r>
          </a:p>
          <a:p>
            <a:pPr algn="just"/>
            <a:r>
              <a:rPr lang="en-US" b="1" dirty="0" smtClean="0"/>
              <a:t>Improve customer satisfaction:</a:t>
            </a:r>
            <a:r>
              <a:rPr lang="en-US" dirty="0" smtClean="0"/>
              <a:t> build a better product or service with a more trained team</a:t>
            </a:r>
          </a:p>
          <a:p>
            <a:pPr algn="just"/>
            <a:r>
              <a:rPr lang="en-US" b="1" dirty="0" smtClean="0"/>
              <a:t>Communicate better: </a:t>
            </a:r>
            <a:r>
              <a:rPr lang="en-US" dirty="0" smtClean="0"/>
              <a:t>keep everyone informed and on the same page</a:t>
            </a:r>
          </a:p>
          <a:p>
            <a:pPr algn="just"/>
            <a:r>
              <a:rPr lang="en-US" b="1" dirty="0" smtClean="0"/>
              <a:t>Improve your workflows and processes: </a:t>
            </a:r>
            <a:r>
              <a:rPr lang="en-US" dirty="0" smtClean="0"/>
              <a:t>streamline your workflows and improve operational efficiency</a:t>
            </a:r>
          </a:p>
          <a:p>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Different perspectives</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smtClean="0"/>
              <a:t> KM is about systems and technologies </a:t>
            </a:r>
          </a:p>
          <a:p>
            <a:pPr algn="just"/>
            <a:r>
              <a:rPr lang="en-US" dirty="0" smtClean="0"/>
              <a:t> KM is about people and learning </a:t>
            </a:r>
            <a:r>
              <a:rPr lang="en-US" dirty="0" err="1" smtClean="0"/>
              <a:t>organisations</a:t>
            </a:r>
            <a:r>
              <a:rPr lang="en-US" dirty="0" smtClean="0"/>
              <a:t> </a:t>
            </a:r>
          </a:p>
          <a:p>
            <a:pPr algn="just"/>
            <a:r>
              <a:rPr lang="en-US" dirty="0" smtClean="0"/>
              <a:t> KM is about processes, methods and techniques </a:t>
            </a:r>
          </a:p>
          <a:p>
            <a:pPr algn="just"/>
            <a:r>
              <a:rPr lang="en-US" dirty="0" smtClean="0"/>
              <a:t> KM is about managing knowledge assets </a:t>
            </a:r>
          </a:p>
          <a:p>
            <a:pPr algn="just"/>
            <a:r>
              <a:rPr lang="en-US" dirty="0" smtClean="0"/>
              <a:t> KM is a holistic initiative across the entire </a:t>
            </a:r>
            <a:r>
              <a:rPr lang="en-US" dirty="0" err="1" smtClean="0"/>
              <a:t>organisation</a:t>
            </a:r>
            <a:r>
              <a:rPr lang="en-US" dirty="0" smtClean="0"/>
              <a:t> </a:t>
            </a:r>
          </a:p>
          <a:p>
            <a:pPr algn="just"/>
            <a:r>
              <a:rPr lang="en-US" dirty="0" smtClean="0"/>
              <a:t>KM is not a discipline, as such, and should be an integral part of every knowledge workers daily responsibilities </a:t>
            </a:r>
          </a:p>
          <a:p>
            <a:endParaRPr lang="en-US" dirty="0"/>
          </a:p>
        </p:txBody>
      </p:sp>
      <p:sp>
        <p:nvSpPr>
          <p:cNvPr id="4" name="Slide Number Placeholder 3"/>
          <p:cNvSpPr>
            <a:spLocks noGrp="1"/>
          </p:cNvSpPr>
          <p:nvPr>
            <p:ph type="sldNum" sz="quarter" idx="12"/>
          </p:nvPr>
        </p:nvSpPr>
        <p:spPr/>
        <p:txBody>
          <a:bodyPr/>
          <a:lstStyle/>
          <a:p>
            <a:fld id="{F7B68B1B-4940-4A8E-BAD2-EB2A1FCFBB0C}"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Compiled by Dr.T.Kumuthavalli, DLL, BDU</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1377</Words>
  <Application>Microsoft Office PowerPoint</Application>
  <PresentationFormat>On-screen Show (4:3)</PresentationFormat>
  <Paragraphs>171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UNIT – I - Introduction to KM </vt:lpstr>
      <vt:lpstr>Meaning and Concept of KM</vt:lpstr>
      <vt:lpstr>Meaning and Concept of KM</vt:lpstr>
      <vt:lpstr>Definition of KM</vt:lpstr>
      <vt:lpstr>Definition of KM</vt:lpstr>
      <vt:lpstr>Slide 6</vt:lpstr>
      <vt:lpstr>KMS</vt:lpstr>
      <vt:lpstr>Important benefits of KMS </vt:lpstr>
      <vt:lpstr>Different perspectives</vt:lpstr>
      <vt:lpstr>Continuum</vt:lpstr>
      <vt:lpstr>Knowledge continuum</vt:lpstr>
      <vt:lpstr>Slide 12</vt:lpstr>
      <vt:lpstr>Knowledge Society KS</vt:lpstr>
      <vt:lpstr>Four pillars of KS</vt:lpstr>
      <vt:lpstr>Factors contributing to KS</vt:lpstr>
      <vt:lpstr>Slide 16</vt:lpstr>
      <vt:lpstr>Slide 17</vt:lpstr>
      <vt:lpstr>Knowledge Mapping</vt:lpstr>
      <vt:lpstr>Slide 19</vt:lpstr>
      <vt:lpstr>Slide 20</vt:lpstr>
      <vt:lpstr>The foundations of KM</vt:lpstr>
      <vt:lpstr>The foundations of KM</vt:lpstr>
      <vt:lpstr>The foundations of KM</vt:lpstr>
      <vt:lpstr>Slide 24</vt:lpstr>
      <vt:lpstr>Slide 25</vt:lpstr>
      <vt:lpstr>Intellectual capital and KM</vt:lpstr>
      <vt:lpstr>Slide 27</vt:lpstr>
      <vt:lpstr>KM advantages </vt:lpstr>
      <vt:lpstr>Slide 29</vt:lpstr>
      <vt:lpstr>Key Challenges for KM</vt:lpstr>
      <vt:lpstr>Slide 31</vt:lpstr>
      <vt:lpstr>Slide 32</vt:lpstr>
      <vt:lpstr>Ethics for Knowledge Management</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I - Introduction to KM </dc:title>
  <dc:creator>selvam</dc:creator>
  <cp:lastModifiedBy>selvam</cp:lastModifiedBy>
  <cp:revision>35</cp:revision>
  <dcterms:created xsi:type="dcterms:W3CDTF">2022-05-01T12:48:27Z</dcterms:created>
  <dcterms:modified xsi:type="dcterms:W3CDTF">2023-07-06T04:13:00Z</dcterms:modified>
</cp:coreProperties>
</file>