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66" r:id="rId4"/>
    <p:sldId id="267" r:id="rId5"/>
    <p:sldId id="262" r:id="rId6"/>
    <p:sldId id="263" r:id="rId7"/>
    <p:sldId id="264" r:id="rId8"/>
    <p:sldId id="275" r:id="rId9"/>
    <p:sldId id="276" r:id="rId10"/>
    <p:sldId id="277" r:id="rId11"/>
    <p:sldId id="259" r:id="rId12"/>
    <p:sldId id="274" r:id="rId13"/>
    <p:sldId id="270" r:id="rId14"/>
    <p:sldId id="260" r:id="rId15"/>
    <p:sldId id="278" r:id="rId16"/>
    <p:sldId id="281" r:id="rId17"/>
    <p:sldId id="282" r:id="rId18"/>
    <p:sldId id="283" r:id="rId19"/>
    <p:sldId id="279" r:id="rId20"/>
    <p:sldId id="280" r:id="rId21"/>
    <p:sldId id="284" r:id="rId22"/>
    <p:sldId id="285" r:id="rId23"/>
    <p:sldId id="286" r:id="rId24"/>
    <p:sldId id="287" r:id="rId25"/>
    <p:sldId id="289" r:id="rId26"/>
    <p:sldId id="29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CC"/>
    <a:srgbClr val="FFCCFF"/>
    <a:srgbClr val="CC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F63CFA-18C3-47DB-9E1C-ED0DC0FA8A84}" type="datetimeFigureOut">
              <a:rPr lang="en-US" smtClean="0"/>
              <a:pPr/>
              <a:t>06-Jul-23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9A53C5-C449-47FD-90B9-9F86130747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54A88B-9B54-4063-937A-3BEBEFBE1D26}"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842816-6692-4097-94C0-AD431246AFE4}"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CDDC16-754F-4BC5-BD8A-BDF722FEECE8}"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3C9E84-4298-458B-B5EB-C8340E8C58DA}"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F92E28-B07B-4227-A190-B148262FB362}"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A102E8-08C5-4034-A8C8-2189A3B4B6AC}" type="datetime1">
              <a:rPr lang="en-US" smtClean="0"/>
              <a:t>06-Jul-23</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
        <p:nvSpPr>
          <p:cNvPr id="7" name="Slide Number Placeholder 6"/>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8AB5CB2-57A7-4D32-9BDE-4771639840CE}" type="datetime1">
              <a:rPr lang="en-US" smtClean="0"/>
              <a:t>06-Jul-23</a:t>
            </a:fld>
            <a:endParaRPr lang="en-US"/>
          </a:p>
        </p:txBody>
      </p:sp>
      <p:sp>
        <p:nvSpPr>
          <p:cNvPr id="8" name="Footer Placeholder 7"/>
          <p:cNvSpPr>
            <a:spLocks noGrp="1"/>
          </p:cNvSpPr>
          <p:nvPr>
            <p:ph type="ftr" sz="quarter" idx="11"/>
          </p:nvPr>
        </p:nvSpPr>
        <p:spPr/>
        <p:txBody>
          <a:bodyPr/>
          <a:lstStyle/>
          <a:p>
            <a:r>
              <a:rPr lang="en-US" smtClean="0"/>
              <a:t>Compiled by Dr.T.Kumuthavalli, DLL, BDU</a:t>
            </a:r>
            <a:endParaRPr lang="en-US"/>
          </a:p>
        </p:txBody>
      </p:sp>
      <p:sp>
        <p:nvSpPr>
          <p:cNvPr id="9" name="Slide Number Placeholder 8"/>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0D2925-7FEA-4DBC-9C69-2571B37CE0E5}" type="datetime1">
              <a:rPr lang="en-US" smtClean="0"/>
              <a:t>06-Jul-23</a:t>
            </a:fld>
            <a:endParaRPr lang="en-US"/>
          </a:p>
        </p:txBody>
      </p:sp>
      <p:sp>
        <p:nvSpPr>
          <p:cNvPr id="4" name="Footer Placeholder 3"/>
          <p:cNvSpPr>
            <a:spLocks noGrp="1"/>
          </p:cNvSpPr>
          <p:nvPr>
            <p:ph type="ftr" sz="quarter" idx="11"/>
          </p:nvPr>
        </p:nvSpPr>
        <p:spPr/>
        <p:txBody>
          <a:bodyPr/>
          <a:lstStyle/>
          <a:p>
            <a:r>
              <a:rPr lang="en-US" smtClean="0"/>
              <a:t>Compiled by Dr.T.Kumuthavalli, DLL, BDU</a:t>
            </a:r>
            <a:endParaRPr lang="en-US"/>
          </a:p>
        </p:txBody>
      </p:sp>
      <p:sp>
        <p:nvSpPr>
          <p:cNvPr id="5" name="Slide Number Placeholder 4"/>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038942-0499-460F-AAAE-D3AA90594C82}" type="datetime1">
              <a:rPr lang="en-US" smtClean="0"/>
              <a:t>06-Jul-23</a:t>
            </a:fld>
            <a:endParaRPr lang="en-US"/>
          </a:p>
        </p:txBody>
      </p:sp>
      <p:sp>
        <p:nvSpPr>
          <p:cNvPr id="3" name="Footer Placeholder 2"/>
          <p:cNvSpPr>
            <a:spLocks noGrp="1"/>
          </p:cNvSpPr>
          <p:nvPr>
            <p:ph type="ftr" sz="quarter" idx="11"/>
          </p:nvPr>
        </p:nvSpPr>
        <p:spPr/>
        <p:txBody>
          <a:bodyPr/>
          <a:lstStyle/>
          <a:p>
            <a:r>
              <a:rPr lang="en-US" smtClean="0"/>
              <a:t>Compiled by Dr.T.Kumuthavalli, DLL, BDU</a:t>
            </a:r>
            <a:endParaRPr lang="en-US"/>
          </a:p>
        </p:txBody>
      </p:sp>
      <p:sp>
        <p:nvSpPr>
          <p:cNvPr id="4" name="Slide Number Placeholder 3"/>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ECA00F-75B0-4D94-8292-487340B43C8C}" type="datetime1">
              <a:rPr lang="en-US" smtClean="0"/>
              <a:t>06-Jul-23</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
        <p:nvSpPr>
          <p:cNvPr id="7" name="Slide Number Placeholder 6"/>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9BFBF5-3430-44E7-B623-5A29A300858B}" type="datetime1">
              <a:rPr lang="en-US" smtClean="0"/>
              <a:t>06-Jul-23</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
        <p:nvSpPr>
          <p:cNvPr id="7" name="Slide Number Placeholder 6"/>
          <p:cNvSpPr>
            <a:spLocks noGrp="1"/>
          </p:cNvSpPr>
          <p:nvPr>
            <p:ph type="sldNum" sz="quarter" idx="12"/>
          </p:nvPr>
        </p:nvSpPr>
        <p:spPr/>
        <p:txBody>
          <a:bodyPr/>
          <a:lstStyle/>
          <a:p>
            <a:fld id="{6B3CC3F1-1A0A-493F-B10F-1282BE609B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8BA91-76EF-44D8-9832-F2AE0754EDA3}" type="datetime1">
              <a:rPr lang="en-US" smtClean="0"/>
              <a:t>06-Jul-23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Compiled by Dr.T.Kumuthavalli, DLL, BDU</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3CC3F1-1A0A-493F-B10F-1282BE609B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clearias.com/sardar-vallabhbhai-pate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economictimes.indiatimes.com/news/economy/policy/govt-introduces-labour-code-on-industrial-relations-bill-in-lok-sabha/articleshow/72273873.cm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066800"/>
            <a:ext cx="7772400" cy="1470025"/>
          </a:xfrm>
        </p:spPr>
        <p:txBody>
          <a:bodyPr>
            <a:noAutofit/>
          </a:bodyPr>
          <a:lstStyle/>
          <a:p>
            <a:r>
              <a:rPr lang="en-US" sz="3200" b="1" dirty="0" smtClean="0">
                <a:solidFill>
                  <a:srgbClr val="C00000"/>
                </a:solidFill>
              </a:rPr>
              <a:t>22HRM2CC6 -(Core Course</a:t>
            </a:r>
            <a:r>
              <a:rPr lang="en-US" sz="3200" dirty="0" smtClean="0">
                <a:solidFill>
                  <a:srgbClr val="C00000"/>
                </a:solidFill>
              </a:rPr>
              <a:t>)</a:t>
            </a:r>
            <a:br>
              <a:rPr lang="en-US" sz="3200" dirty="0" smtClean="0">
                <a:solidFill>
                  <a:srgbClr val="C00000"/>
                </a:solidFill>
              </a:rPr>
            </a:br>
            <a:r>
              <a:rPr lang="en-US" sz="3200" b="1" u="sng" dirty="0"/>
              <a:t/>
            </a:r>
            <a:br>
              <a:rPr lang="en-US" sz="3200" b="1" u="sng" dirty="0"/>
            </a:br>
            <a:r>
              <a:rPr lang="en-US" sz="3200" b="1" dirty="0">
                <a:solidFill>
                  <a:srgbClr val="C00000"/>
                </a:solidFill>
              </a:rPr>
              <a:t>INDUSTRIAL RELATIONS AND COLLECTIVE BARGAINING</a:t>
            </a:r>
            <a:r>
              <a:rPr lang="en-US" sz="3200" b="1" u="sng" dirty="0"/>
              <a:t/>
            </a:r>
            <a:br>
              <a:rPr lang="en-US" sz="3200" b="1" u="sng" dirty="0"/>
            </a:br>
            <a:endParaRPr lang="en-US" sz="3200" dirty="0"/>
          </a:p>
        </p:txBody>
      </p:sp>
      <p:sp>
        <p:nvSpPr>
          <p:cNvPr id="3" name="Subtitle 2"/>
          <p:cNvSpPr>
            <a:spLocks noGrp="1"/>
          </p:cNvSpPr>
          <p:nvPr>
            <p:ph type="subTitle" idx="1"/>
          </p:nvPr>
        </p:nvSpPr>
        <p:spPr>
          <a:xfrm>
            <a:off x="609600" y="3124200"/>
            <a:ext cx="8001000" cy="3429000"/>
          </a:xfrm>
        </p:spPr>
        <p:txBody>
          <a:bodyPr>
            <a:normAutofit/>
          </a:bodyPr>
          <a:lstStyle/>
          <a:p>
            <a:r>
              <a:rPr lang="en-US" sz="2800" b="1" dirty="0" smtClean="0">
                <a:solidFill>
                  <a:srgbClr val="C00000"/>
                </a:solidFill>
              </a:rPr>
              <a:t>UNIT – II   : Trade Unions in India</a:t>
            </a:r>
            <a:endParaRPr lang="en-US" sz="2800" dirty="0" smtClean="0">
              <a:solidFill>
                <a:srgbClr val="C00000"/>
              </a:solidFill>
            </a:endParaRPr>
          </a:p>
          <a:p>
            <a:r>
              <a:rPr lang="en-US" sz="2800" b="1" dirty="0" smtClean="0">
                <a:solidFill>
                  <a:srgbClr val="C00000"/>
                </a:solidFill>
              </a:rPr>
              <a:t> </a:t>
            </a:r>
            <a:endParaRPr lang="en-US" sz="2800" dirty="0" smtClean="0">
              <a:solidFill>
                <a:srgbClr val="C00000"/>
              </a:solidFill>
            </a:endParaRPr>
          </a:p>
          <a:p>
            <a:r>
              <a:rPr lang="en-US" sz="2800" dirty="0" smtClean="0">
                <a:solidFill>
                  <a:srgbClr val="C00000"/>
                </a:solidFill>
              </a:rPr>
              <a:t>History and growth of trade Union-purpose and functions-Trade Unions and Economic Developments-Pitfalls and suggestions to improve- Indian Trade Union Act, 1926.</a:t>
            </a:r>
          </a:p>
          <a:p>
            <a:endParaRPr lang="en-US" sz="8000" dirty="0" smtClean="0"/>
          </a:p>
          <a:p>
            <a:pPr algn="just"/>
            <a:endParaRPr lang="en-US" sz="8000" dirty="0" smtClean="0">
              <a:solidFill>
                <a:srgbClr val="C00000"/>
              </a:solidFill>
            </a:endParaRPr>
          </a:p>
          <a:p>
            <a:pPr algn="just"/>
            <a:endParaRPr lang="en-US" sz="6000" dirty="0" smtClean="0">
              <a:solidFill>
                <a:srgbClr val="C00000"/>
              </a:solidFill>
            </a:endParaRP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fontScale="90000"/>
          </a:bodyPr>
          <a:lstStyle/>
          <a:p>
            <a:r>
              <a:rPr lang="en-US" b="1" dirty="0" smtClean="0"/>
              <a:t>1947-present: Post-independence trade unionism</a:t>
            </a:r>
            <a:endParaRPr lang="en-US" b="1" dirty="0"/>
          </a:p>
        </p:txBody>
      </p:sp>
      <p:sp>
        <p:nvSpPr>
          <p:cNvPr id="3" name="Content Placeholder 2"/>
          <p:cNvSpPr>
            <a:spLocks noGrp="1"/>
          </p:cNvSpPr>
          <p:nvPr>
            <p:ph idx="1"/>
          </p:nvPr>
        </p:nvSpPr>
        <p:spPr>
          <a:xfrm>
            <a:off x="457200" y="2057401"/>
            <a:ext cx="8229600" cy="4191000"/>
          </a:xfrm>
          <a:solidFill>
            <a:srgbClr val="FFFF00"/>
          </a:solidFill>
        </p:spPr>
        <p:txBody>
          <a:bodyPr/>
          <a:lstStyle/>
          <a:p>
            <a:r>
              <a:rPr lang="en-US" b="1" dirty="0" smtClean="0"/>
              <a:t>INTUC</a:t>
            </a:r>
            <a:r>
              <a:rPr lang="en-US" dirty="0" smtClean="0"/>
              <a:t> was formed in May </a:t>
            </a:r>
            <a:r>
              <a:rPr lang="en-US" b="1" dirty="0" smtClean="0"/>
              <a:t>1947</a:t>
            </a:r>
            <a:r>
              <a:rPr lang="en-US" dirty="0" smtClean="0"/>
              <a:t> under the aegis of </a:t>
            </a:r>
            <a:r>
              <a:rPr lang="en-US" u="sng" dirty="0" err="1" smtClean="0">
                <a:hlinkClick r:id="rId2"/>
              </a:rPr>
              <a:t>Sardar</a:t>
            </a:r>
            <a:r>
              <a:rPr lang="en-US" u="sng" dirty="0" smtClean="0">
                <a:hlinkClick r:id="rId2"/>
              </a:rPr>
              <a:t> </a:t>
            </a:r>
            <a:r>
              <a:rPr lang="en-US" u="sng" dirty="0" err="1" smtClean="0">
                <a:hlinkClick r:id="rId2"/>
              </a:rPr>
              <a:t>Vallabhbhai</a:t>
            </a:r>
            <a:r>
              <a:rPr lang="en-US" u="sng" dirty="0" smtClean="0">
                <a:hlinkClick r:id="rId2"/>
              </a:rPr>
              <a:t> Patel</a:t>
            </a:r>
            <a:r>
              <a:rPr lang="en-US" dirty="0" smtClean="0"/>
              <a:t>. </a:t>
            </a:r>
          </a:p>
          <a:p>
            <a:r>
              <a:rPr lang="en-US" dirty="0" smtClean="0"/>
              <a:t>the crippling railway strike of 1974 </a:t>
            </a:r>
          </a:p>
          <a:p>
            <a:r>
              <a:rPr lang="en-US" dirty="0" smtClean="0"/>
              <a:t>Great Bombay textile strike, 1982.</a:t>
            </a:r>
          </a:p>
          <a:p>
            <a:r>
              <a:rPr lang="en-US" dirty="0" smtClean="0"/>
              <a:t>However, such strikes are seen to get less public support post-1991.</a:t>
            </a: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CFFFF"/>
          </a:solidFill>
        </p:spPr>
        <p:txBody>
          <a:bodyPr>
            <a:normAutofit fontScale="90000"/>
          </a:bodyPr>
          <a:lstStyle/>
          <a:p>
            <a:r>
              <a:rPr lang="en-US" dirty="0" smtClean="0">
                <a:solidFill>
                  <a:srgbClr val="C00000"/>
                </a:solidFill>
              </a:rPr>
              <a:t>Trade Unions in India</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a:xfrm>
            <a:off x="457200" y="1219200"/>
            <a:ext cx="8229600" cy="4906963"/>
          </a:xfrm>
          <a:solidFill>
            <a:srgbClr val="CCFFFF"/>
          </a:solidFill>
        </p:spPr>
        <p:txBody>
          <a:bodyPr>
            <a:normAutofit fontScale="92500" lnSpcReduction="10000"/>
          </a:bodyPr>
          <a:lstStyle/>
          <a:p>
            <a:pPr algn="just"/>
            <a:r>
              <a:rPr lang="en-US" dirty="0" smtClean="0"/>
              <a:t>The Indian workforce consists of 430 million workers, growing 2% annually. The Indian </a:t>
            </a:r>
            <a:r>
              <a:rPr lang="en-US" dirty="0" err="1" smtClean="0"/>
              <a:t>labour</a:t>
            </a:r>
            <a:r>
              <a:rPr lang="en-US" dirty="0" smtClean="0"/>
              <a:t> markets consist of three sectors:</a:t>
            </a:r>
          </a:p>
          <a:p>
            <a:pPr algn="just"/>
            <a:r>
              <a:rPr lang="en-US" dirty="0" smtClean="0"/>
              <a:t>The </a:t>
            </a:r>
            <a:r>
              <a:rPr lang="en-US" dirty="0" smtClean="0">
                <a:solidFill>
                  <a:srgbClr val="C00000"/>
                </a:solidFill>
              </a:rPr>
              <a:t>rural workers</a:t>
            </a:r>
            <a:r>
              <a:rPr lang="en-US" dirty="0" smtClean="0"/>
              <a:t>, who constitute about 60 per cent of the workforce.</a:t>
            </a:r>
          </a:p>
          <a:p>
            <a:pPr algn="just"/>
            <a:r>
              <a:rPr lang="en-US" dirty="0" smtClean="0">
                <a:solidFill>
                  <a:srgbClr val="C00000"/>
                </a:solidFill>
              </a:rPr>
              <a:t>Organized sector</a:t>
            </a:r>
            <a:r>
              <a:rPr lang="en-US" dirty="0" smtClean="0"/>
              <a:t>, which employs 8 per cent of workforce, and</a:t>
            </a:r>
          </a:p>
          <a:p>
            <a:pPr algn="just"/>
            <a:r>
              <a:rPr lang="en-US" dirty="0" smtClean="0"/>
              <a:t>The </a:t>
            </a:r>
            <a:r>
              <a:rPr lang="en-US" dirty="0" smtClean="0">
                <a:solidFill>
                  <a:srgbClr val="C00000"/>
                </a:solidFill>
              </a:rPr>
              <a:t>urban informal sector </a:t>
            </a:r>
            <a:r>
              <a:rPr lang="en-US" dirty="0" smtClean="0"/>
              <a:t>(which includes the growing software industry and other services, not included in the formal sector) which constitutes the rest 32 per cent of the workforce.</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a:solidFill>
            <a:srgbClr val="92D050"/>
          </a:solidFill>
        </p:spPr>
        <p:txBody>
          <a:bodyPr>
            <a:normAutofit/>
          </a:bodyPr>
          <a:lstStyle/>
          <a:p>
            <a:r>
              <a:rPr lang="en-US" sz="3600" b="1" dirty="0" smtClean="0">
                <a:solidFill>
                  <a:srgbClr val="FF0000"/>
                </a:solidFill>
              </a:rPr>
              <a:t>Problems faced by the </a:t>
            </a:r>
            <a:r>
              <a:rPr lang="en-US" sz="3600" b="1" dirty="0" err="1" smtClean="0">
                <a:solidFill>
                  <a:srgbClr val="FF0000"/>
                </a:solidFill>
              </a:rPr>
              <a:t>labour</a:t>
            </a:r>
            <a:r>
              <a:rPr lang="en-US" sz="3600" b="1" dirty="0" smtClean="0">
                <a:solidFill>
                  <a:srgbClr val="FF0000"/>
                </a:solidFill>
              </a:rPr>
              <a:t> movements</a:t>
            </a:r>
            <a:endParaRPr lang="en-US" sz="3600" dirty="0">
              <a:solidFill>
                <a:srgbClr val="FF0000"/>
              </a:solidFill>
            </a:endParaRPr>
          </a:p>
        </p:txBody>
      </p:sp>
      <p:sp>
        <p:nvSpPr>
          <p:cNvPr id="3" name="Content Placeholder 2"/>
          <p:cNvSpPr>
            <a:spLocks noGrp="1"/>
          </p:cNvSpPr>
          <p:nvPr>
            <p:ph idx="1"/>
          </p:nvPr>
        </p:nvSpPr>
        <p:spPr>
          <a:xfrm>
            <a:off x="457200" y="990600"/>
            <a:ext cx="8229600" cy="5638800"/>
          </a:xfrm>
          <a:solidFill>
            <a:srgbClr val="92D050"/>
          </a:solidFill>
        </p:spPr>
        <p:txBody>
          <a:bodyPr>
            <a:noAutofit/>
          </a:bodyPr>
          <a:lstStyle/>
          <a:p>
            <a:r>
              <a:rPr lang="en-US" sz="1600" b="1" dirty="0" smtClean="0">
                <a:solidFill>
                  <a:srgbClr val="FF0000"/>
                </a:solidFill>
              </a:rPr>
              <a:t>Uneven growth:</a:t>
            </a:r>
            <a:r>
              <a:rPr lang="en-US" sz="1600" dirty="0" smtClean="0">
                <a:solidFill>
                  <a:srgbClr val="FF0000"/>
                </a:solidFill>
              </a:rPr>
              <a:t> </a:t>
            </a:r>
            <a:r>
              <a:rPr lang="en-US" sz="1600" dirty="0" smtClean="0"/>
              <a:t>They are concentrated in the metropolises, largely catering to </a:t>
            </a:r>
            <a:r>
              <a:rPr lang="en-US" sz="1600" dirty="0" err="1" smtClean="0"/>
              <a:t>organised</a:t>
            </a:r>
            <a:r>
              <a:rPr lang="en-US" sz="1600" dirty="0" smtClean="0"/>
              <a:t> sector. Rural Agricultural </a:t>
            </a:r>
            <a:r>
              <a:rPr lang="en-US" sz="1600" dirty="0" err="1" smtClean="0"/>
              <a:t>labour</a:t>
            </a:r>
            <a:r>
              <a:rPr lang="en-US" sz="1600" dirty="0" smtClean="0"/>
              <a:t> and small scale </a:t>
            </a:r>
            <a:r>
              <a:rPr lang="en-US" sz="1600" dirty="0" err="1" smtClean="0"/>
              <a:t>labour</a:t>
            </a:r>
            <a:r>
              <a:rPr lang="en-US" sz="1600" dirty="0" smtClean="0"/>
              <a:t> are grossly underrepresented.</a:t>
            </a:r>
          </a:p>
          <a:p>
            <a:r>
              <a:rPr lang="en-US" sz="1600" b="1" dirty="0" smtClean="0">
                <a:solidFill>
                  <a:srgbClr val="FF0000"/>
                </a:solidFill>
              </a:rPr>
              <a:t>Low membership:</a:t>
            </a:r>
            <a:r>
              <a:rPr lang="en-US" sz="1600" dirty="0" smtClean="0"/>
              <a:t> Trade union membership is growing, but the vast majority of India’s </a:t>
            </a:r>
            <a:r>
              <a:rPr lang="en-US" sz="1600" dirty="0" err="1" smtClean="0"/>
              <a:t>labour</a:t>
            </a:r>
            <a:r>
              <a:rPr lang="en-US" sz="1600" dirty="0" smtClean="0"/>
              <a:t> is not part of any trade unions. This reduces their collective bargaining power.</a:t>
            </a:r>
          </a:p>
          <a:p>
            <a:r>
              <a:rPr lang="en-US" sz="1600" b="1" dirty="0" smtClean="0">
                <a:solidFill>
                  <a:srgbClr val="FF0000"/>
                </a:solidFill>
              </a:rPr>
              <a:t>Weak financial position</a:t>
            </a:r>
            <a:r>
              <a:rPr lang="en-US" sz="1600" dirty="0" smtClean="0">
                <a:solidFill>
                  <a:srgbClr val="FF0000"/>
                </a:solidFill>
              </a:rPr>
              <a:t>: </a:t>
            </a:r>
            <a:r>
              <a:rPr lang="en-US" sz="1600" dirty="0" smtClean="0"/>
              <a:t>Membership fees are set too low (25 </a:t>
            </a:r>
            <a:r>
              <a:rPr lang="en-US" sz="1600" dirty="0" err="1" smtClean="0"/>
              <a:t>paise</a:t>
            </a:r>
            <a:r>
              <a:rPr lang="en-US" sz="1600" dirty="0" smtClean="0"/>
              <a:t>) by the Trade Union Act, 1926. They are particularly disadvantaged against corporate lobbying groups that are flush with cash.</a:t>
            </a:r>
          </a:p>
          <a:p>
            <a:r>
              <a:rPr lang="en-US" sz="1600" b="1" dirty="0" smtClean="0">
                <a:solidFill>
                  <a:srgbClr val="FF0000"/>
                </a:solidFill>
              </a:rPr>
              <a:t>Political leadership:</a:t>
            </a:r>
            <a:r>
              <a:rPr lang="en-US" sz="1600" dirty="0" smtClean="0">
                <a:solidFill>
                  <a:srgbClr val="FF0000"/>
                </a:solidFill>
              </a:rPr>
              <a:t> </a:t>
            </a:r>
            <a:r>
              <a:rPr lang="en-US" sz="1600" dirty="0" smtClean="0"/>
              <a:t>Careerist politicians and vested political agenda mean that worker interests are sidelined. Since the leadership may not be from the </a:t>
            </a:r>
            <a:r>
              <a:rPr lang="en-US" sz="1600" dirty="0" err="1" smtClean="0"/>
              <a:t>labour</a:t>
            </a:r>
            <a:r>
              <a:rPr lang="en-US" sz="1600" dirty="0" smtClean="0"/>
              <a:t> force, they are held captive to party politics. This lead to further exploitation.</a:t>
            </a:r>
          </a:p>
          <a:p>
            <a:r>
              <a:rPr lang="en-US" sz="1600" b="1" dirty="0" smtClean="0">
                <a:solidFill>
                  <a:srgbClr val="FF0000"/>
                </a:solidFill>
              </a:rPr>
              <a:t>The multiplicity of unions:</a:t>
            </a:r>
            <a:r>
              <a:rPr lang="en-US" sz="1600" dirty="0" smtClean="0"/>
              <a:t> Bargaining power is diluted and it is easy for employers to divert the attention of the </a:t>
            </a:r>
            <a:r>
              <a:rPr lang="en-US" sz="1600" dirty="0" err="1" smtClean="0"/>
              <a:t>labour</a:t>
            </a:r>
            <a:r>
              <a:rPr lang="en-US" sz="1600" dirty="0" smtClean="0"/>
              <a:t>.</a:t>
            </a:r>
          </a:p>
          <a:p>
            <a:r>
              <a:rPr lang="en-US" sz="1600" b="1" dirty="0" smtClean="0">
                <a:solidFill>
                  <a:srgbClr val="FF0000"/>
                </a:solidFill>
              </a:rPr>
              <a:t>Inter-union rivalry:</a:t>
            </a:r>
            <a:r>
              <a:rPr lang="en-US" sz="1600" dirty="0" smtClean="0">
                <a:solidFill>
                  <a:srgbClr val="FF0000"/>
                </a:solidFill>
              </a:rPr>
              <a:t> </a:t>
            </a:r>
            <a:r>
              <a:rPr lang="en-US" sz="1600" dirty="0" smtClean="0"/>
              <a:t>There are conflicts of interest and party politics between the unions.</a:t>
            </a:r>
          </a:p>
          <a:p>
            <a:r>
              <a:rPr lang="en-US" sz="1600" b="1" dirty="0" smtClean="0">
                <a:solidFill>
                  <a:srgbClr val="FF0000"/>
                </a:solidFill>
              </a:rPr>
              <a:t>The problem of recognition:</a:t>
            </a:r>
            <a:r>
              <a:rPr lang="en-US" sz="1600" dirty="0" smtClean="0"/>
              <a:t> Employers are under no obligation to give them recognition. This means that docile unions get recognition and genuine ones may be sidelined.</a:t>
            </a:r>
          </a:p>
          <a:p>
            <a:r>
              <a:rPr lang="en-US" sz="1600" b="1" dirty="0" smtClean="0">
                <a:solidFill>
                  <a:srgbClr val="FF0000"/>
                </a:solidFill>
              </a:rPr>
              <a:t>Diverse nature of </a:t>
            </a:r>
            <a:r>
              <a:rPr lang="en-US" sz="1600" b="1" dirty="0" err="1" smtClean="0">
                <a:solidFill>
                  <a:srgbClr val="FF0000"/>
                </a:solidFill>
              </a:rPr>
              <a:t>labour</a:t>
            </a:r>
            <a:r>
              <a:rPr lang="en-US" sz="1600" b="1" dirty="0" smtClean="0">
                <a:solidFill>
                  <a:srgbClr val="FF0000"/>
                </a:solidFill>
              </a:rPr>
              <a:t>:</a:t>
            </a:r>
            <a:r>
              <a:rPr lang="en-US" sz="1600" dirty="0" smtClean="0">
                <a:solidFill>
                  <a:srgbClr val="FF0000"/>
                </a:solidFill>
              </a:rPr>
              <a:t> </a:t>
            </a:r>
            <a:r>
              <a:rPr lang="en-US" sz="1600" dirty="0" smtClean="0"/>
              <a:t>Most unions don’t have properly differentiated </a:t>
            </a:r>
            <a:r>
              <a:rPr lang="en-US" sz="1600" dirty="0" err="1" smtClean="0"/>
              <a:t>organisational</a:t>
            </a:r>
            <a:r>
              <a:rPr lang="en-US" sz="1600" dirty="0" smtClean="0"/>
              <a:t> structure to cater to different classes of </a:t>
            </a:r>
            <a:r>
              <a:rPr lang="en-US" sz="1600" dirty="0" err="1" smtClean="0"/>
              <a:t>labour</a:t>
            </a:r>
            <a:r>
              <a:rPr lang="en-US" sz="1600" dirty="0" smtClean="0"/>
              <a:t>. </a:t>
            </a:r>
            <a:r>
              <a:rPr lang="en-US" sz="1600" dirty="0" err="1" smtClean="0"/>
              <a:t>Eg</a:t>
            </a:r>
            <a:r>
              <a:rPr lang="en-US" sz="1600" dirty="0" smtClean="0"/>
              <a:t>: Differences between agricultural, formal and informal </a:t>
            </a:r>
            <a:r>
              <a:rPr lang="en-US" sz="1600" dirty="0" err="1" smtClean="0"/>
              <a:t>labour</a:t>
            </a:r>
            <a:r>
              <a:rPr lang="en-US" sz="1600" dirty="0" smtClean="0"/>
              <a:t>.</a:t>
            </a:r>
          </a:p>
          <a:p>
            <a:r>
              <a:rPr lang="en-US" sz="1600" b="1" dirty="0" smtClean="0">
                <a:solidFill>
                  <a:srgbClr val="FF0000"/>
                </a:solidFill>
              </a:rPr>
              <a:t>Lack of public support:</a:t>
            </a:r>
            <a:r>
              <a:rPr lang="en-US" sz="1600" dirty="0" smtClean="0">
                <a:solidFill>
                  <a:srgbClr val="FF0000"/>
                </a:solidFill>
              </a:rPr>
              <a:t> </a:t>
            </a:r>
            <a:r>
              <a:rPr lang="en-US" sz="1600" dirty="0" smtClean="0"/>
              <a:t>Especially post 1991, trade unionism is looked down as an impediment to growth and development. This has led to a general ebbing of the movement across the country.</a:t>
            </a:r>
            <a:endParaRPr lang="en-US" sz="1600"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00200"/>
          </a:xfrm>
          <a:solidFill>
            <a:srgbClr val="FFFF00"/>
          </a:solidFill>
        </p:spPr>
        <p:txBody>
          <a:bodyPr>
            <a:noAutofit/>
          </a:bodyPr>
          <a:lstStyle/>
          <a:p>
            <a:r>
              <a:rPr lang="en-US" sz="3200" b="1" dirty="0" smtClean="0"/>
              <a:t>Major </a:t>
            </a:r>
            <a:r>
              <a:rPr lang="en-US" sz="3200" b="1" dirty="0" err="1" smtClean="0"/>
              <a:t>Labour</a:t>
            </a:r>
            <a:r>
              <a:rPr lang="en-US" sz="3200" b="1" dirty="0" smtClean="0"/>
              <a:t> Unions and their Political Affiliation</a:t>
            </a:r>
            <a:br>
              <a:rPr lang="en-US" sz="3200" b="1" dirty="0" smtClean="0"/>
            </a:br>
            <a:endParaRPr lang="en-US" sz="3200" dirty="0"/>
          </a:p>
        </p:txBody>
      </p:sp>
      <p:sp>
        <p:nvSpPr>
          <p:cNvPr id="3" name="Content Placeholder 2"/>
          <p:cNvSpPr>
            <a:spLocks noGrp="1"/>
          </p:cNvSpPr>
          <p:nvPr>
            <p:ph idx="1"/>
          </p:nvPr>
        </p:nvSpPr>
        <p:spPr>
          <a:solidFill>
            <a:srgbClr val="FFFF00"/>
          </a:solidFill>
        </p:spPr>
        <p:txBody>
          <a:bodyPr>
            <a:normAutofit/>
          </a:bodyPr>
          <a:lstStyle/>
          <a:p>
            <a:pPr algn="just"/>
            <a:r>
              <a:rPr lang="en-US" dirty="0" smtClean="0"/>
              <a:t>All India Trade Union Congress – Communist Party of India.CPI</a:t>
            </a:r>
          </a:p>
          <a:p>
            <a:pPr algn="just"/>
            <a:r>
              <a:rPr lang="en-US" dirty="0" smtClean="0"/>
              <a:t>Indian National Trade Union Congress – Indian National Congress.</a:t>
            </a:r>
          </a:p>
          <a:p>
            <a:pPr algn="just"/>
            <a:r>
              <a:rPr lang="en-US" dirty="0" err="1" smtClean="0"/>
              <a:t>Bhartiya</a:t>
            </a:r>
            <a:r>
              <a:rPr lang="en-US" dirty="0" smtClean="0"/>
              <a:t> </a:t>
            </a:r>
            <a:r>
              <a:rPr lang="en-US" dirty="0" err="1" smtClean="0"/>
              <a:t>Mazdoor</a:t>
            </a:r>
            <a:r>
              <a:rPr lang="en-US" dirty="0" smtClean="0"/>
              <a:t> </a:t>
            </a:r>
            <a:r>
              <a:rPr lang="en-US" dirty="0" err="1" smtClean="0"/>
              <a:t>Sangh</a:t>
            </a:r>
            <a:r>
              <a:rPr lang="en-US" dirty="0" smtClean="0"/>
              <a:t> – </a:t>
            </a:r>
            <a:r>
              <a:rPr lang="en-US" dirty="0" err="1" smtClean="0"/>
              <a:t>Bharatiya</a:t>
            </a:r>
            <a:r>
              <a:rPr lang="en-US" dirty="0" smtClean="0"/>
              <a:t> </a:t>
            </a:r>
            <a:r>
              <a:rPr lang="en-US" dirty="0" err="1" smtClean="0"/>
              <a:t>Janata</a:t>
            </a:r>
            <a:r>
              <a:rPr lang="en-US" dirty="0" smtClean="0"/>
              <a:t> Party.</a:t>
            </a:r>
          </a:p>
          <a:p>
            <a:pPr algn="just"/>
            <a:r>
              <a:rPr lang="en-US" dirty="0" smtClean="0"/>
              <a:t>Centre for Indian Trade Unions – CPM.</a:t>
            </a:r>
          </a:p>
          <a:p>
            <a:pPr algn="just"/>
            <a:r>
              <a:rPr lang="en-US" dirty="0" smtClean="0"/>
              <a:t>Hind </a:t>
            </a:r>
            <a:r>
              <a:rPr lang="en-US" dirty="0" err="1" smtClean="0"/>
              <a:t>Mazdoor</a:t>
            </a:r>
            <a:r>
              <a:rPr lang="en-US" dirty="0" smtClean="0"/>
              <a:t> </a:t>
            </a:r>
            <a:r>
              <a:rPr lang="en-US" dirty="0" err="1" smtClean="0"/>
              <a:t>Sabha</a:t>
            </a:r>
            <a:r>
              <a:rPr lang="en-US" dirty="0" smtClean="0"/>
              <a:t> – </a:t>
            </a:r>
            <a:r>
              <a:rPr lang="en-US" dirty="0" err="1" smtClean="0"/>
              <a:t>Samajwadi</a:t>
            </a:r>
            <a:r>
              <a:rPr lang="en-US" dirty="0" smtClean="0"/>
              <a:t> Party.</a:t>
            </a:r>
          </a:p>
          <a:p>
            <a:pPr algn="just"/>
            <a:endParaRPr lang="en-US" dirty="0" smtClean="0"/>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rgbClr val="FFC000"/>
          </a:solidFill>
        </p:spPr>
        <p:txBody>
          <a:bodyPr>
            <a:normAutofit fontScale="90000"/>
          </a:bodyPr>
          <a:lstStyle/>
          <a:p>
            <a:r>
              <a:rPr lang="en-US" b="1" dirty="0" smtClean="0"/>
              <a:t>Current Unions </a:t>
            </a:r>
            <a:r>
              <a:rPr lang="en-US" dirty="0" smtClean="0"/>
              <a:t/>
            </a:r>
            <a:br>
              <a:rPr lang="en-US" dirty="0" smtClean="0"/>
            </a:br>
            <a:endParaRPr lang="en-US" dirty="0"/>
          </a:p>
        </p:txBody>
      </p:sp>
      <p:sp>
        <p:nvSpPr>
          <p:cNvPr id="3" name="Content Placeholder 2"/>
          <p:cNvSpPr>
            <a:spLocks noGrp="1"/>
          </p:cNvSpPr>
          <p:nvPr>
            <p:ph idx="1"/>
          </p:nvPr>
        </p:nvSpPr>
        <p:spPr>
          <a:xfrm>
            <a:off x="457200" y="914400"/>
            <a:ext cx="8229600" cy="5943600"/>
          </a:xfrm>
          <a:solidFill>
            <a:srgbClr val="FFC000"/>
          </a:solidFill>
        </p:spPr>
        <p:txBody>
          <a:bodyPr>
            <a:normAutofit fontScale="92500" lnSpcReduction="20000"/>
          </a:bodyPr>
          <a:lstStyle/>
          <a:p>
            <a:pPr fontAlgn="t"/>
            <a:r>
              <a:rPr lang="en-US" dirty="0" smtClean="0"/>
              <a:t>All India Trade Union Congress (AITUC)</a:t>
            </a:r>
          </a:p>
          <a:p>
            <a:pPr fontAlgn="t"/>
            <a:r>
              <a:rPr lang="en-US" dirty="0" err="1" smtClean="0"/>
              <a:t>Bharatiya</a:t>
            </a:r>
            <a:r>
              <a:rPr lang="en-US" dirty="0" smtClean="0"/>
              <a:t> </a:t>
            </a:r>
            <a:r>
              <a:rPr lang="en-US" dirty="0" err="1" smtClean="0"/>
              <a:t>Mazdoor</a:t>
            </a:r>
            <a:r>
              <a:rPr lang="en-US" dirty="0" smtClean="0"/>
              <a:t> </a:t>
            </a:r>
            <a:r>
              <a:rPr lang="en-US" dirty="0" err="1" smtClean="0"/>
              <a:t>Sangh</a:t>
            </a:r>
            <a:r>
              <a:rPr lang="en-US" dirty="0" smtClean="0"/>
              <a:t> (BMS)</a:t>
            </a:r>
          </a:p>
          <a:p>
            <a:pPr fontAlgn="t"/>
            <a:r>
              <a:rPr lang="en-US" dirty="0" smtClean="0"/>
              <a:t>Centre of Indian Trade Unions (CITU)</a:t>
            </a:r>
          </a:p>
          <a:p>
            <a:pPr fontAlgn="t"/>
            <a:r>
              <a:rPr lang="en-US" dirty="0" smtClean="0"/>
              <a:t>Hind </a:t>
            </a:r>
            <a:r>
              <a:rPr lang="en-US" dirty="0" err="1" smtClean="0"/>
              <a:t>Mazdoor</a:t>
            </a:r>
            <a:r>
              <a:rPr lang="en-US" dirty="0" smtClean="0"/>
              <a:t> </a:t>
            </a:r>
            <a:r>
              <a:rPr lang="en-US" dirty="0" err="1" smtClean="0"/>
              <a:t>Kisan</a:t>
            </a:r>
            <a:r>
              <a:rPr lang="en-US" dirty="0" smtClean="0"/>
              <a:t> </a:t>
            </a:r>
            <a:r>
              <a:rPr lang="en-US" dirty="0" err="1" smtClean="0"/>
              <a:t>Panchayat</a:t>
            </a:r>
            <a:r>
              <a:rPr lang="en-US" dirty="0" smtClean="0"/>
              <a:t> (HMKP)</a:t>
            </a:r>
          </a:p>
          <a:p>
            <a:pPr fontAlgn="t"/>
            <a:r>
              <a:rPr lang="en-US" dirty="0" smtClean="0"/>
              <a:t>Hind </a:t>
            </a:r>
            <a:r>
              <a:rPr lang="en-US" dirty="0" err="1" smtClean="0"/>
              <a:t>Mazdoor</a:t>
            </a:r>
            <a:r>
              <a:rPr lang="en-US" dirty="0" smtClean="0"/>
              <a:t> </a:t>
            </a:r>
            <a:r>
              <a:rPr lang="en-US" dirty="0" err="1" smtClean="0"/>
              <a:t>Sabha</a:t>
            </a:r>
            <a:r>
              <a:rPr lang="en-US" dirty="0" smtClean="0"/>
              <a:t> (HMS)</a:t>
            </a:r>
          </a:p>
          <a:p>
            <a:pPr fontAlgn="t"/>
            <a:r>
              <a:rPr lang="en-US" dirty="0" smtClean="0"/>
              <a:t>Indian Federation of Free Trade Unions (IFFTU)</a:t>
            </a:r>
          </a:p>
          <a:p>
            <a:pPr fontAlgn="t"/>
            <a:r>
              <a:rPr lang="en-US" dirty="0" smtClean="0"/>
              <a:t>Indian National Trade Union Congress (INTUC)</a:t>
            </a:r>
          </a:p>
          <a:p>
            <a:pPr fontAlgn="t"/>
            <a:r>
              <a:rPr lang="en-US" dirty="0" smtClean="0"/>
              <a:t>National Front of Indian Trade Unions (NFITU)</a:t>
            </a:r>
          </a:p>
          <a:p>
            <a:pPr fontAlgn="t"/>
            <a:r>
              <a:rPr lang="en-US" dirty="0" smtClean="0"/>
              <a:t>National Labor Organization (NLO)</a:t>
            </a:r>
          </a:p>
          <a:p>
            <a:pPr fontAlgn="t"/>
            <a:r>
              <a:rPr lang="en-US" dirty="0" smtClean="0"/>
              <a:t>Trade Unions Co-ordination Centre (TUCC)</a:t>
            </a:r>
          </a:p>
          <a:p>
            <a:pPr fontAlgn="t"/>
            <a:r>
              <a:rPr lang="en-US" dirty="0" smtClean="0"/>
              <a:t>United Trade Union Congress (UTUC) and</a:t>
            </a:r>
          </a:p>
          <a:p>
            <a:pPr fontAlgn="t"/>
            <a:r>
              <a:rPr lang="en-US" dirty="0" smtClean="0"/>
              <a:t>United Trade Union Congress - Lenin </a:t>
            </a:r>
            <a:r>
              <a:rPr lang="en-US" dirty="0" err="1" smtClean="0"/>
              <a:t>Sarani</a:t>
            </a:r>
            <a:r>
              <a:rPr lang="en-US" dirty="0" smtClean="0"/>
              <a:t> (UTUC - LS)</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C00000"/>
                </a:solidFill>
              </a:rPr>
              <a:t>Trade Union-functions</a:t>
            </a:r>
            <a:endParaRPr lang="en-US" b="1" dirty="0"/>
          </a:p>
        </p:txBody>
      </p:sp>
      <p:sp>
        <p:nvSpPr>
          <p:cNvPr id="3" name="Content Placeholder 2"/>
          <p:cNvSpPr>
            <a:spLocks noGrp="1"/>
          </p:cNvSpPr>
          <p:nvPr>
            <p:ph idx="1"/>
          </p:nvPr>
        </p:nvSpPr>
        <p:spPr/>
        <p:txBody>
          <a:bodyPr/>
          <a:lstStyle/>
          <a:p>
            <a:r>
              <a:rPr lang="en-US" dirty="0" smtClean="0"/>
              <a:t>Increasing Co-operation and Well-being among Workers</a:t>
            </a:r>
          </a:p>
          <a:p>
            <a:r>
              <a:rPr lang="en-US" dirty="0" smtClean="0"/>
              <a:t>Securing Facilities for Workers</a:t>
            </a:r>
          </a:p>
          <a:p>
            <a:r>
              <a:rPr lang="en-US" dirty="0" smtClean="0"/>
              <a:t>Establishing Contacts between the Workers and the Employers</a:t>
            </a:r>
          </a:p>
          <a:p>
            <a:r>
              <a:rPr lang="en-US" dirty="0" smtClean="0"/>
              <a:t>Progress of the Employees</a:t>
            </a:r>
          </a:p>
          <a:p>
            <a:r>
              <a:rPr lang="en-US" dirty="0" smtClean="0"/>
              <a:t>Safeguarding the Interests of the Workers</a:t>
            </a:r>
          </a:p>
          <a:p>
            <a:endParaRPr lang="en-US" dirty="0" smtClean="0"/>
          </a:p>
          <a:p>
            <a:endParaRPr lang="en-US" b="1" dirty="0" smtClean="0"/>
          </a:p>
          <a:p>
            <a:endParaRPr lang="en-US" b="1" dirty="0" smtClean="0"/>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Trade Union-functions</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smtClean="0"/>
              <a:t>1. Members</a:t>
            </a:r>
          </a:p>
          <a:p>
            <a:pPr algn="just"/>
            <a:r>
              <a:rPr lang="en-US" dirty="0" smtClean="0"/>
              <a:t>Safeguard the workers’ rights and privileges from management encroachment.</a:t>
            </a:r>
          </a:p>
          <a:p>
            <a:pPr algn="just"/>
            <a:r>
              <a:rPr lang="en-US" dirty="0" smtClean="0"/>
              <a:t>Ensure a healthy and sound working environment.</a:t>
            </a:r>
          </a:p>
          <a:p>
            <a:pPr algn="just"/>
            <a:r>
              <a:rPr lang="en-US" dirty="0" smtClean="0"/>
              <a:t>Fight for the performance-linked bonus for workers.</a:t>
            </a:r>
          </a:p>
          <a:p>
            <a:pPr algn="just"/>
            <a:r>
              <a:rPr lang="en-US" dirty="0" smtClean="0"/>
              <a:t>Negotiate for insurance, housing, healthcare, education, and cooperative societies for the workers from the management.</a:t>
            </a:r>
          </a:p>
          <a:p>
            <a:pPr algn="just"/>
            <a:r>
              <a:rPr lang="en-US" dirty="0" smtClean="0"/>
              <a:t>To help workers financially in times of emergency through union funds and management corpus.</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Trade Union-functions</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b="1" dirty="0" smtClean="0"/>
              <a:t>2. Organization</a:t>
            </a:r>
          </a:p>
          <a:p>
            <a:pPr algn="just"/>
            <a:r>
              <a:rPr lang="en-US" dirty="0" smtClean="0"/>
              <a:t>To improve the production and worker efficiency as per the requirement of the firm through discussions with the management.</a:t>
            </a:r>
          </a:p>
          <a:p>
            <a:pPr algn="just"/>
            <a:r>
              <a:rPr lang="en-US" dirty="0" smtClean="0"/>
              <a:t>To act as a bridge between the worker and the management for all types of communication.</a:t>
            </a:r>
          </a:p>
          <a:p>
            <a:pPr algn="just"/>
            <a:r>
              <a:rPr lang="en-US" dirty="0" smtClean="0"/>
              <a:t>To convince management to act as a motivator and not as punitive toward workers.</a:t>
            </a:r>
          </a:p>
          <a:p>
            <a:pPr algn="just"/>
            <a:r>
              <a:rPr lang="en-US" dirty="0" smtClean="0"/>
              <a:t>To guide management in formulating and implementing employees’ welfare schemes and activities.</a:t>
            </a:r>
          </a:p>
          <a:p>
            <a:pPr algn="just"/>
            <a:r>
              <a:rPr lang="en-US" dirty="0" smtClean="0"/>
              <a:t>Impress the management with pressure tactics to avoid illegal termination and punishment, and treat every worker justly.</a:t>
            </a:r>
          </a:p>
          <a:p>
            <a:pPr algn="just"/>
            <a:r>
              <a:rPr lang="en-US" dirty="0" smtClean="0"/>
              <a:t>To conduct elections for various posts of the union.</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Trade Union-functions</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b="1" dirty="0" smtClean="0"/>
              <a:t>3. Union Activities</a:t>
            </a:r>
          </a:p>
          <a:p>
            <a:pPr algn="just"/>
            <a:r>
              <a:rPr lang="en-US" dirty="0" smtClean="0"/>
              <a:t>To maintain records of all the worker members of the union</a:t>
            </a:r>
          </a:p>
          <a:p>
            <a:pPr algn="just"/>
            <a:r>
              <a:rPr lang="en-US" dirty="0" smtClean="0"/>
              <a:t>To organize various events to promote unity amongst members</a:t>
            </a:r>
          </a:p>
          <a:p>
            <a:pPr algn="just"/>
            <a:r>
              <a:rPr lang="en-US" dirty="0" smtClean="0"/>
              <a:t>Act as a mediator between the aggrieved worker and the member superior.</a:t>
            </a:r>
          </a:p>
          <a:p>
            <a:pPr algn="just"/>
            <a:r>
              <a:rPr lang="en-US" dirty="0" smtClean="0"/>
              <a:t>To collect funds for strengthening the union.</a:t>
            </a:r>
          </a:p>
          <a:p>
            <a:pPr algn="just"/>
            <a:r>
              <a:rPr lang="en-US" dirty="0" smtClean="0"/>
              <a:t>To bring a culture of leadership amongst the members</a:t>
            </a:r>
          </a:p>
          <a:p>
            <a:pPr algn="just"/>
            <a:r>
              <a:rPr lang="en-US" dirty="0" smtClean="0"/>
              <a:t>To help new members of the organization and the union to settle down easily.</a:t>
            </a:r>
          </a:p>
          <a:p>
            <a:pPr algn="just"/>
            <a:r>
              <a:rPr lang="en-US" b="1" dirty="0" smtClean="0"/>
              <a:t>4. Society</a:t>
            </a:r>
          </a:p>
          <a:p>
            <a:pPr algn="just"/>
            <a:r>
              <a:rPr lang="en-US" dirty="0" smtClean="0"/>
              <a:t>To undertake social </a:t>
            </a:r>
            <a:r>
              <a:rPr lang="en-US" dirty="0" err="1" smtClean="0"/>
              <a:t>upliftment</a:t>
            </a:r>
            <a:r>
              <a:rPr lang="en-US" dirty="0" smtClean="0"/>
              <a:t> works for the poor like free books, rations, and scholarships to needy students.</a:t>
            </a:r>
          </a:p>
          <a:p>
            <a:pPr algn="just"/>
            <a:r>
              <a:rPr lang="en-US" dirty="0" smtClean="0"/>
              <a:t>To raise voices against anti-social policies of the government and management of the related sector by the trade unionist.</a:t>
            </a:r>
          </a:p>
          <a:p>
            <a:pPr algn="just"/>
            <a:r>
              <a:rPr lang="en-US" dirty="0" smtClean="0"/>
              <a:t>To be a role model for society in terms of social work.</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C00000"/>
                </a:solidFill>
              </a:rPr>
              <a:t>Trade Union-purpose</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Improving working conditions for workers</a:t>
            </a:r>
          </a:p>
          <a:p>
            <a:pPr algn="just"/>
            <a:r>
              <a:rPr lang="en-US" dirty="0" smtClean="0"/>
              <a:t>Improving the economic status of workers</a:t>
            </a:r>
          </a:p>
          <a:p>
            <a:pPr algn="just"/>
            <a:r>
              <a:rPr lang="en-US" dirty="0" smtClean="0"/>
              <a:t>Provide bonuses to employees out of </a:t>
            </a:r>
            <a:r>
              <a:rPr lang="en-US" dirty="0" smtClean="0">
                <a:solidFill>
                  <a:srgbClr val="C00000"/>
                </a:solidFill>
              </a:rPr>
              <a:t>company/organization profits</a:t>
            </a:r>
            <a:r>
              <a:rPr lang="en-US" dirty="0" smtClean="0"/>
              <a:t>.</a:t>
            </a:r>
          </a:p>
          <a:p>
            <a:pPr algn="just"/>
            <a:r>
              <a:rPr lang="en-US" dirty="0" smtClean="0">
                <a:solidFill>
                  <a:srgbClr val="C00000"/>
                </a:solidFill>
              </a:rPr>
              <a:t>Oppose management plans </a:t>
            </a:r>
            <a:r>
              <a:rPr lang="en-US" dirty="0" smtClean="0"/>
              <a:t>that make aim at unstable employment of workers and limit employment opportunities.</a:t>
            </a:r>
          </a:p>
          <a:p>
            <a:r>
              <a:rPr lang="en-US" dirty="0" smtClean="0"/>
              <a:t>Legal assistance to workers </a:t>
            </a:r>
          </a:p>
          <a:p>
            <a:r>
              <a:rPr lang="en-US" dirty="0" smtClean="0"/>
              <a:t>To protect workers from employment cuts, layoffs, etcetera. </a:t>
            </a:r>
          </a:p>
          <a:p>
            <a:r>
              <a:rPr lang="en-US" dirty="0" smtClean="0"/>
              <a:t>To ensure that workers receive subsidies, pensions, and other benefits in accordance with regulations.</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19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b="1" dirty="0" smtClean="0">
                <a:solidFill>
                  <a:srgbClr val="C00000"/>
                </a:solidFill>
              </a:rPr>
              <a:t>Trade Unions are:</a:t>
            </a:r>
          </a:p>
          <a:p>
            <a:pPr algn="just"/>
            <a:r>
              <a:rPr lang="en-US" dirty="0" smtClean="0"/>
              <a:t>A trade union can be defined as an </a:t>
            </a:r>
            <a:r>
              <a:rPr lang="en-US" dirty="0" err="1" smtClean="0"/>
              <a:t>organised</a:t>
            </a:r>
            <a:r>
              <a:rPr lang="en-US" dirty="0" smtClean="0"/>
              <a:t> association of workers in a trade or profession, formed to further their rights and interests. In India, Trade Unions in India are registered under the </a:t>
            </a:r>
            <a:r>
              <a:rPr lang="en-US" b="1" dirty="0" smtClean="0"/>
              <a:t>Trade Union Act (1926)</a:t>
            </a:r>
            <a:r>
              <a:rPr lang="en-US" dirty="0" smtClean="0"/>
              <a:t>.</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Trade Union-purpose</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algn="just"/>
            <a:r>
              <a:rPr lang="en-US" dirty="0" smtClean="0"/>
              <a:t>Provide workers with better safety and health care systems</a:t>
            </a:r>
          </a:p>
          <a:p>
            <a:pPr algn="just"/>
            <a:r>
              <a:rPr lang="en-US" dirty="0" smtClean="0"/>
              <a:t>Ensure employee participation in corporate governance</a:t>
            </a:r>
          </a:p>
          <a:p>
            <a:pPr algn="just"/>
            <a:r>
              <a:rPr lang="en-US" dirty="0" smtClean="0"/>
              <a:t>To instill discipline, self-respect, and dignity in workers.</a:t>
            </a:r>
          </a:p>
          <a:p>
            <a:pPr algn="just"/>
            <a:r>
              <a:rPr lang="en-US" dirty="0" smtClean="0"/>
              <a:t>To secure promotion and training opportunities.</a:t>
            </a:r>
          </a:p>
          <a:p>
            <a:pPr algn="just"/>
            <a:r>
              <a:rPr lang="en-US" dirty="0" smtClean="0"/>
              <a:t>Ensure organizational efficiency and high productivity.</a:t>
            </a:r>
          </a:p>
          <a:p>
            <a:pPr algn="just"/>
            <a:r>
              <a:rPr lang="en-US" dirty="0" smtClean="0"/>
              <a:t>Ensuring stable employment of workers and resisting employers’ incentives to replace them with automated machines.</a:t>
            </a:r>
          </a:p>
          <a:p>
            <a:pPr algn="just"/>
            <a:r>
              <a:rPr lang="en-US" dirty="0" smtClean="0"/>
              <a:t>To give employees the opportunity to participate in the management of the company and to oppose decisions that adversely affect them</a:t>
            </a: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TU and ED</a:t>
            </a:r>
            <a:endParaRPr lang="en-US" b="1"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pPr fontAlgn="base"/>
            <a:r>
              <a:rPr lang="en-US" dirty="0" smtClean="0"/>
              <a:t>During a lockout or strike or in medical need, Trade unions also help in providing financial and non-financial aid to workers.</a:t>
            </a:r>
            <a:br>
              <a:rPr lang="en-US" dirty="0" smtClean="0"/>
            </a:br>
            <a:r>
              <a:rPr lang="en-US" dirty="0" smtClean="0"/>
              <a:t> </a:t>
            </a:r>
          </a:p>
          <a:p>
            <a:pPr fontAlgn="base"/>
            <a:r>
              <a:rPr lang="en-US" dirty="0" smtClean="0"/>
              <a:t>Trade unions play an imperative role in increasing the wages of workers. </a:t>
            </a:r>
          </a:p>
          <a:p>
            <a:pPr fontAlgn="base"/>
            <a:r>
              <a:rPr lang="en-US" dirty="0" smtClean="0"/>
              <a:t>Bargaining, Utilization of Power, and Stopping the supply of </a:t>
            </a:r>
            <a:r>
              <a:rPr lang="en-US" dirty="0" err="1" smtClean="0"/>
              <a:t>labour</a:t>
            </a:r>
            <a:r>
              <a:rPr lang="en-US" dirty="0" smtClean="0"/>
              <a:t> are some of the methods used by Trade unions in increasing the wages of the workers.</a:t>
            </a:r>
            <a:br>
              <a:rPr lang="en-US" dirty="0" smtClean="0"/>
            </a:br>
            <a:r>
              <a:rPr lang="en-US" dirty="0" smtClean="0"/>
              <a:t> </a:t>
            </a:r>
          </a:p>
          <a:p>
            <a:pPr fontAlgn="base"/>
            <a:r>
              <a:rPr lang="en-US" dirty="0" smtClean="0"/>
              <a:t>Trade unions provide job security to workers through peaceful measures. </a:t>
            </a:r>
          </a:p>
          <a:p>
            <a:pPr fontAlgn="base"/>
            <a:r>
              <a:rPr lang="en-US" dirty="0" smtClean="0"/>
              <a:t>They also protect workers from hikes in wages.</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21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C00000"/>
                </a:solidFill>
              </a:rPr>
              <a:t>Pitfalls of Indian Trade Unions</a:t>
            </a:r>
            <a:endParaRPr lang="en-US" b="1" dirty="0">
              <a:solidFill>
                <a:srgbClr val="C00000"/>
              </a:solidFill>
            </a:endParaRPr>
          </a:p>
        </p:txBody>
      </p:sp>
      <p:sp>
        <p:nvSpPr>
          <p:cNvPr id="3" name="Content Placeholder 2"/>
          <p:cNvSpPr>
            <a:spLocks noGrp="1"/>
          </p:cNvSpPr>
          <p:nvPr>
            <p:ph idx="1"/>
          </p:nvPr>
        </p:nvSpPr>
        <p:spPr/>
        <p:txBody>
          <a:bodyPr>
            <a:normAutofit fontScale="62500" lnSpcReduction="20000"/>
          </a:bodyPr>
          <a:lstStyle/>
          <a:p>
            <a:r>
              <a:rPr lang="en-US" dirty="0" smtClean="0"/>
              <a:t>The evil effects of outside leadership</a:t>
            </a:r>
          </a:p>
          <a:p>
            <a:r>
              <a:rPr lang="en-US" dirty="0" smtClean="0"/>
              <a:t>Most of the leaders cannot understand the worker’ problems e leadership</a:t>
            </a:r>
          </a:p>
          <a:p>
            <a:r>
              <a:rPr lang="en-US" dirty="0" smtClean="0"/>
              <a:t>Internal leadership has not been developed fully</a:t>
            </a:r>
          </a:p>
          <a:p>
            <a:r>
              <a:rPr lang="en-US" dirty="0" smtClean="0"/>
              <a:t>slow growth of Trade Unions</a:t>
            </a:r>
          </a:p>
          <a:p>
            <a:r>
              <a:rPr lang="en-US" dirty="0" smtClean="0"/>
              <a:t>Attitude and policies of the management,</a:t>
            </a:r>
          </a:p>
          <a:p>
            <a:r>
              <a:rPr lang="en-US" dirty="0" smtClean="0"/>
              <a:t>Multiple unions</a:t>
            </a:r>
          </a:p>
          <a:p>
            <a:r>
              <a:rPr lang="en-US" dirty="0" smtClean="0"/>
              <a:t>Union Rivalry</a:t>
            </a:r>
          </a:p>
          <a:p>
            <a:r>
              <a:rPr lang="en-US" dirty="0" smtClean="0"/>
              <a:t>Finance</a:t>
            </a:r>
          </a:p>
          <a:p>
            <a:r>
              <a:rPr lang="en-US" dirty="0" smtClean="0"/>
              <a:t>Low membership</a:t>
            </a:r>
          </a:p>
          <a:p>
            <a:r>
              <a:rPr lang="en-US" dirty="0" smtClean="0"/>
              <a:t>Heterogeneous nature of </a:t>
            </a:r>
            <a:r>
              <a:rPr lang="en-US" dirty="0" err="1" smtClean="0"/>
              <a:t>labour</a:t>
            </a:r>
            <a:endParaRPr lang="en-US" dirty="0" smtClean="0"/>
          </a:p>
          <a:p>
            <a:r>
              <a:rPr lang="en-US" dirty="0" smtClean="0"/>
              <a:t>Lack of Interest</a:t>
            </a:r>
          </a:p>
          <a:p>
            <a:r>
              <a:rPr lang="en-US" dirty="0" smtClean="0"/>
              <a:t>Absence of paid office bearers</a:t>
            </a:r>
          </a:p>
          <a:p>
            <a:r>
              <a:rPr lang="en-US" dirty="0" smtClean="0"/>
              <a:t>Illiteracy</a:t>
            </a: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22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suggestions to improve-Indian Trade Unions</a:t>
            </a:r>
            <a:endParaRPr lang="en-US" dirty="0"/>
          </a:p>
        </p:txBody>
      </p:sp>
      <p:sp>
        <p:nvSpPr>
          <p:cNvPr id="3" name="Content Placeholder 2"/>
          <p:cNvSpPr>
            <a:spLocks noGrp="1"/>
          </p:cNvSpPr>
          <p:nvPr>
            <p:ph idx="1"/>
          </p:nvPr>
        </p:nvSpPr>
        <p:spPr/>
        <p:txBody>
          <a:bodyPr>
            <a:normAutofit lnSpcReduction="10000"/>
          </a:bodyPr>
          <a:lstStyle/>
          <a:p>
            <a:r>
              <a:rPr lang="en-US" dirty="0" smtClean="0"/>
              <a:t>Management should assure that the </a:t>
            </a:r>
            <a:r>
              <a:rPr lang="en-US" dirty="0" err="1" smtClean="0"/>
              <a:t>victimisation</a:t>
            </a:r>
            <a:r>
              <a:rPr lang="en-US" dirty="0" smtClean="0"/>
              <a:t> will be at zero level, even if the</a:t>
            </a:r>
          </a:p>
          <a:p>
            <a:r>
              <a:rPr lang="en-US" dirty="0" smtClean="0"/>
              <a:t>trade unions are led by insiders;</a:t>
            </a:r>
          </a:p>
          <a:p>
            <a:r>
              <a:rPr lang="en-US" dirty="0" smtClean="0"/>
              <a:t>Extensive training facilities in the areas of leadership skills, management</a:t>
            </a:r>
          </a:p>
          <a:p>
            <a:r>
              <a:rPr lang="en-US" dirty="0" smtClean="0"/>
              <a:t>techniques and </a:t>
            </a:r>
            <a:r>
              <a:rPr lang="en-US" dirty="0" err="1" smtClean="0"/>
              <a:t>programmes</a:t>
            </a:r>
            <a:r>
              <a:rPr lang="en-US" dirty="0" smtClean="0"/>
              <a:t> should be provided to the workers;</a:t>
            </a:r>
          </a:p>
          <a:p>
            <a:r>
              <a:rPr lang="en-US" dirty="0" smtClean="0"/>
              <a:t>Special leave should be sanctioned to the office bearers.</a:t>
            </a: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Indian Trade Union Act, 1926</a:t>
            </a:r>
            <a:endParaRPr lang="en-US" b="1" dirty="0"/>
          </a:p>
        </p:txBody>
      </p:sp>
      <p:sp>
        <p:nvSpPr>
          <p:cNvPr id="3" name="Content Placeholder 2"/>
          <p:cNvSpPr>
            <a:spLocks noGrp="1"/>
          </p:cNvSpPr>
          <p:nvPr>
            <p:ph idx="1"/>
          </p:nvPr>
        </p:nvSpPr>
        <p:spPr/>
        <p:txBody>
          <a:bodyPr/>
          <a:lstStyle/>
          <a:p>
            <a:endParaRPr lang="en-US" dirty="0"/>
          </a:p>
        </p:txBody>
      </p:sp>
      <p:pic>
        <p:nvPicPr>
          <p:cNvPr id="1026" name="Picture 2" descr="https://lh3.googleusercontent.com/3Jd8KXLe9Vctg39zP10ehbxq1jhlBvfooHkTs5Lu3ouCphwu5m1hkNlD6p4CHP6JumE79tGNatd782ohtXLDGXxQkNeN1S5Xj8HLmeOcsn-G45ABKSb2derpf8mSbl0eZg=w1280"/>
          <p:cNvPicPr>
            <a:picLocks noChangeAspect="1" noChangeArrowheads="1"/>
          </p:cNvPicPr>
          <p:nvPr/>
        </p:nvPicPr>
        <p:blipFill>
          <a:blip r:embed="rId2"/>
          <a:srcRect/>
          <a:stretch>
            <a:fillRect/>
          </a:stretch>
        </p:blipFill>
        <p:spPr bwMode="auto">
          <a:xfrm>
            <a:off x="304800" y="1524000"/>
            <a:ext cx="8534400" cy="12826061"/>
          </a:xfrm>
          <a:prstGeom prst="rect">
            <a:avLst/>
          </a:prstGeom>
          <a:noFill/>
        </p:spPr>
      </p:pic>
      <p:sp>
        <p:nvSpPr>
          <p:cNvPr id="5" name="Slide Number Placeholder 4"/>
          <p:cNvSpPr>
            <a:spLocks noGrp="1"/>
          </p:cNvSpPr>
          <p:nvPr>
            <p:ph type="sldNum" sz="quarter" idx="12"/>
          </p:nvPr>
        </p:nvSpPr>
        <p:spPr/>
        <p:txBody>
          <a:bodyPr/>
          <a:lstStyle/>
          <a:p>
            <a:fld id="{6B3CC3F1-1A0A-493F-B10F-1282BE609B5A}" type="slidenum">
              <a:rPr lang="en-US" smtClean="0"/>
              <a:pPr/>
              <a:t>24</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rgbClr val="00FFCC"/>
          </a:solidFill>
        </p:spPr>
        <p:txBody>
          <a:bodyPr>
            <a:normAutofit fontScale="90000"/>
          </a:bodyPr>
          <a:lstStyle/>
          <a:p>
            <a:r>
              <a:rPr lang="en-US" b="1" dirty="0" smtClean="0">
                <a:solidFill>
                  <a:srgbClr val="C00000"/>
                </a:solidFill>
              </a:rPr>
              <a:t>4 </a:t>
            </a:r>
            <a:r>
              <a:rPr lang="en-US" b="1" dirty="0" err="1" smtClean="0">
                <a:solidFill>
                  <a:srgbClr val="C00000"/>
                </a:solidFill>
              </a:rPr>
              <a:t>Labour</a:t>
            </a:r>
            <a:r>
              <a:rPr lang="en-US" b="1" dirty="0" smtClean="0">
                <a:solidFill>
                  <a:srgbClr val="C00000"/>
                </a:solidFill>
              </a:rPr>
              <a:t> code</a:t>
            </a:r>
            <a:endParaRPr lang="en-US" b="1" dirty="0">
              <a:solidFill>
                <a:srgbClr val="C00000"/>
              </a:solidFill>
            </a:endParaRPr>
          </a:p>
        </p:txBody>
      </p:sp>
      <p:sp>
        <p:nvSpPr>
          <p:cNvPr id="3" name="Content Placeholder 2"/>
          <p:cNvSpPr>
            <a:spLocks noGrp="1"/>
          </p:cNvSpPr>
          <p:nvPr>
            <p:ph idx="1"/>
          </p:nvPr>
        </p:nvSpPr>
        <p:spPr>
          <a:xfrm>
            <a:off x="457200" y="914400"/>
            <a:ext cx="8229600" cy="5943600"/>
          </a:xfrm>
          <a:solidFill>
            <a:srgbClr val="00FFCC"/>
          </a:solidFill>
        </p:spPr>
        <p:txBody>
          <a:bodyPr>
            <a:normAutofit fontScale="55000" lnSpcReduction="20000"/>
          </a:bodyPr>
          <a:lstStyle/>
          <a:p>
            <a:pPr algn="just"/>
            <a:r>
              <a:rPr lang="en-US" b="1" dirty="0" smtClean="0">
                <a:solidFill>
                  <a:srgbClr val="C00000"/>
                </a:solidFill>
              </a:rPr>
              <a:t>The new 4 codes will deal with wages, social security, industrial safety and welfare, and industrial relations. 44 </a:t>
            </a:r>
            <a:r>
              <a:rPr lang="en-US" b="1" dirty="0" err="1" smtClean="0">
                <a:solidFill>
                  <a:srgbClr val="C00000"/>
                </a:solidFill>
              </a:rPr>
              <a:t>labour</a:t>
            </a:r>
            <a:r>
              <a:rPr lang="en-US" b="1" dirty="0" smtClean="0">
                <a:solidFill>
                  <a:srgbClr val="C00000"/>
                </a:solidFill>
              </a:rPr>
              <a:t> laws into four </a:t>
            </a:r>
            <a:r>
              <a:rPr lang="en-US" b="1" dirty="0" err="1" smtClean="0">
                <a:solidFill>
                  <a:srgbClr val="C00000"/>
                </a:solidFill>
              </a:rPr>
              <a:t>labour</a:t>
            </a:r>
            <a:r>
              <a:rPr lang="en-US" b="1" dirty="0" smtClean="0">
                <a:solidFill>
                  <a:srgbClr val="C00000"/>
                </a:solidFill>
              </a:rPr>
              <a:t> codes </a:t>
            </a:r>
          </a:p>
          <a:p>
            <a:pPr algn="just"/>
            <a:endParaRPr lang="en-US" b="1" dirty="0" smtClean="0">
              <a:solidFill>
                <a:srgbClr val="C00000"/>
              </a:solidFill>
            </a:endParaRPr>
          </a:p>
          <a:p>
            <a:pPr algn="just"/>
            <a:r>
              <a:rPr lang="en-US" sz="3400" b="1" dirty="0" err="1" smtClean="0"/>
              <a:t>Labour</a:t>
            </a:r>
            <a:r>
              <a:rPr lang="en-US" sz="3400" b="1" dirty="0" smtClean="0"/>
              <a:t> Code on wages</a:t>
            </a:r>
          </a:p>
          <a:p>
            <a:pPr algn="just"/>
            <a:r>
              <a:rPr lang="en-US" sz="3400" dirty="0" smtClean="0"/>
              <a:t>Code on wages will subsume legislations like The Minimum Wages Act, the Payment of Wages Act, the Payment of Bonus Act, the Equal Remuneration Act. It aims to provide a national floor for minimum wage. It also has provisions to consider regional variations like geography, economy etc.</a:t>
            </a:r>
          </a:p>
          <a:p>
            <a:pPr algn="just"/>
            <a:r>
              <a:rPr lang="en-US" sz="3400" b="1" dirty="0" err="1" smtClean="0"/>
              <a:t>Labour</a:t>
            </a:r>
            <a:r>
              <a:rPr lang="en-US" sz="3400" b="1" dirty="0" smtClean="0"/>
              <a:t> Code on Occupational Safety, Health and Working Conditions</a:t>
            </a:r>
          </a:p>
          <a:p>
            <a:pPr algn="just"/>
            <a:r>
              <a:rPr lang="en-US" sz="3400" dirty="0" smtClean="0"/>
              <a:t>Code on Industrial safety and welfare will replace legislations like the Factories Act, the Mines Act and the Dock Workers (Safety, Health and Welfare) Act. This will put in place a uniform regime across the nation to ensure industrial safety.</a:t>
            </a:r>
          </a:p>
          <a:p>
            <a:pPr algn="just"/>
            <a:r>
              <a:rPr lang="en-US" sz="3400" b="1" dirty="0" err="1" smtClean="0"/>
              <a:t>Labour</a:t>
            </a:r>
            <a:r>
              <a:rPr lang="en-US" sz="3400" b="1" dirty="0" smtClean="0"/>
              <a:t> Code on Industrial Relations</a:t>
            </a:r>
          </a:p>
          <a:p>
            <a:pPr algn="just"/>
            <a:r>
              <a:rPr lang="en-US" sz="3400" dirty="0" smtClean="0"/>
              <a:t>The </a:t>
            </a:r>
            <a:r>
              <a:rPr lang="en-US" sz="3400" dirty="0" err="1" smtClean="0"/>
              <a:t>Labour</a:t>
            </a:r>
            <a:r>
              <a:rPr lang="en-US" sz="3400" dirty="0" smtClean="0"/>
              <a:t> Code on </a:t>
            </a:r>
            <a:r>
              <a:rPr lang="en-US" sz="3400" u="sng" dirty="0" smtClean="0">
                <a:hlinkClick r:id="rId2"/>
              </a:rPr>
              <a:t>In</a:t>
            </a:r>
            <a:r>
              <a:rPr lang="en-US" sz="3400" u="sng" dirty="0" smtClean="0"/>
              <a:t>dustrial Relations</a:t>
            </a:r>
            <a:r>
              <a:rPr lang="en-US" sz="3400" dirty="0" smtClean="0"/>
              <a:t> will combine the Trade Unions Act, 1926, the Industrial Employment (Standing Orders) Act, 1946, and the Industrial Disputes Act, 1947. The focus here is to set the stage for the way </a:t>
            </a:r>
            <a:r>
              <a:rPr lang="en-US" sz="3400" dirty="0" err="1" smtClean="0"/>
              <a:t>labour</a:t>
            </a:r>
            <a:r>
              <a:rPr lang="en-US" sz="3400" dirty="0" smtClean="0"/>
              <a:t> unions can protect </a:t>
            </a:r>
            <a:r>
              <a:rPr lang="en-US" sz="3400" dirty="0" err="1" smtClean="0"/>
              <a:t>labour</a:t>
            </a:r>
            <a:r>
              <a:rPr lang="en-US" sz="3400" dirty="0" smtClean="0"/>
              <a:t> interests. It also seeks to abolish deadlocks and promote worker welfare while promoting investment.</a:t>
            </a:r>
          </a:p>
          <a:p>
            <a:pPr algn="just"/>
            <a:r>
              <a:rPr lang="en-US" sz="3400" b="1" dirty="0" err="1" smtClean="0"/>
              <a:t>Labour</a:t>
            </a:r>
            <a:r>
              <a:rPr lang="en-US" sz="3400" b="1" dirty="0" smtClean="0"/>
              <a:t> Code on social security</a:t>
            </a:r>
          </a:p>
          <a:p>
            <a:pPr algn="just"/>
            <a:r>
              <a:rPr lang="en-US" sz="3400" dirty="0" smtClean="0"/>
              <a:t>Code on social security will merge important legislations like Employees’ Provident Fund and Miscellaneous Provisions Act, Employees’ State Insurance Corporation Act, Maternity Benefits Act, Building and Other Construction Workers Act and the Employees’ Compensation Act</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smtClean="0">
                <a:solidFill>
                  <a:srgbClr val="FF0000"/>
                </a:solidFill>
              </a:rPr>
              <a:t>Thank you</a:t>
            </a:r>
          </a:p>
          <a:p>
            <a:r>
              <a:rPr lang="en-US" b="1" dirty="0" smtClean="0">
                <a:solidFill>
                  <a:srgbClr val="FF0000"/>
                </a:solidFill>
              </a:rPr>
              <a:t>Doubts and Questions</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6B3CC3F1-1A0A-493F-B10F-1282BE609B5A}" type="slidenum">
              <a:rPr lang="en-US" smtClean="0"/>
              <a:pPr/>
              <a:t>26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Trade Unions are:</a:t>
            </a:r>
            <a:br>
              <a:rPr lang="en-US" b="1" dirty="0" smtClean="0">
                <a:solidFill>
                  <a:srgbClr val="C00000"/>
                </a:solidFill>
              </a:rPr>
            </a:br>
            <a:endParaRPr lang="en-US" dirty="0"/>
          </a:p>
        </p:txBody>
      </p:sp>
      <p:sp>
        <p:nvSpPr>
          <p:cNvPr id="3" name="Content Placeholder 2"/>
          <p:cNvSpPr>
            <a:spLocks noGrp="1"/>
          </p:cNvSpPr>
          <p:nvPr>
            <p:ph idx="1"/>
          </p:nvPr>
        </p:nvSpPr>
        <p:spPr/>
        <p:txBody>
          <a:bodyPr/>
          <a:lstStyle/>
          <a:p>
            <a:pPr algn="just"/>
            <a:r>
              <a:rPr lang="en-US" dirty="0" smtClean="0"/>
              <a:t>Trade unions are interested in the economic and social welfare of the workers. </a:t>
            </a:r>
            <a:r>
              <a:rPr lang="en-US" dirty="0" err="1" smtClean="0"/>
              <a:t>Labour</a:t>
            </a:r>
            <a:r>
              <a:rPr lang="en-US" dirty="0" smtClean="0"/>
              <a:t> unions may also have political interests in the larger society.</a:t>
            </a:r>
          </a:p>
          <a:p>
            <a:pPr algn="just"/>
            <a:endParaRPr lang="en-US" dirty="0" smtClean="0"/>
          </a:p>
          <a:p>
            <a:pPr algn="just"/>
            <a:r>
              <a:rPr lang="en-US" dirty="0" smtClean="0"/>
              <a:t>In India, now there are more than 16,000 trade unions with a collective membership of around 1 </a:t>
            </a:r>
            <a:r>
              <a:rPr lang="en-US" dirty="0" err="1" smtClean="0"/>
              <a:t>crore</a:t>
            </a:r>
            <a:r>
              <a:rPr lang="en-US" dirty="0" smtClean="0"/>
              <a:t> (10 million) </a:t>
            </a:r>
            <a:r>
              <a:rPr lang="en-US" dirty="0" err="1" smtClean="0"/>
              <a:t>labourers</a:t>
            </a:r>
            <a:r>
              <a:rPr lang="en-US" dirty="0" smtClean="0"/>
              <a:t>.</a:t>
            </a:r>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a:solidFill>
            <a:srgbClr val="FFFF00"/>
          </a:solidFill>
        </p:spPr>
        <p:txBody>
          <a:bodyPr>
            <a:normAutofit fontScale="90000"/>
          </a:bodyPr>
          <a:lstStyle/>
          <a:p>
            <a:r>
              <a:rPr lang="en-US" b="1" dirty="0" smtClean="0">
                <a:solidFill>
                  <a:srgbClr val="C00000"/>
                </a:solidFill>
              </a:rPr>
              <a:t>Pre-1918: The genesis of the </a:t>
            </a:r>
            <a:r>
              <a:rPr lang="en-US" b="1" dirty="0" err="1" smtClean="0">
                <a:solidFill>
                  <a:srgbClr val="C00000"/>
                </a:solidFill>
              </a:rPr>
              <a:t>labour</a:t>
            </a:r>
            <a:r>
              <a:rPr lang="en-US" b="1" dirty="0" smtClean="0">
                <a:solidFill>
                  <a:srgbClr val="C00000"/>
                </a:solidFill>
              </a:rPr>
              <a:t> movement in India</a:t>
            </a:r>
            <a:endParaRPr lang="en-US" dirty="0"/>
          </a:p>
        </p:txBody>
      </p:sp>
      <p:sp>
        <p:nvSpPr>
          <p:cNvPr id="3" name="Content Placeholder 2"/>
          <p:cNvSpPr>
            <a:spLocks noGrp="1"/>
          </p:cNvSpPr>
          <p:nvPr>
            <p:ph idx="1"/>
          </p:nvPr>
        </p:nvSpPr>
        <p:spPr>
          <a:xfrm>
            <a:off x="457200" y="1371600"/>
            <a:ext cx="8229600" cy="5135563"/>
          </a:xfrm>
          <a:solidFill>
            <a:srgbClr val="FFFF00"/>
          </a:solidFill>
        </p:spPr>
        <p:txBody>
          <a:bodyPr>
            <a:normAutofit fontScale="70000" lnSpcReduction="20000"/>
          </a:bodyPr>
          <a:lstStyle/>
          <a:p>
            <a:pPr algn="just"/>
            <a:r>
              <a:rPr lang="en-US" dirty="0" smtClean="0"/>
              <a:t>After the setting up of textile and jute mills coupled with the laying of railways in the 1850s, worker atrocities started to come to light.</a:t>
            </a:r>
          </a:p>
          <a:p>
            <a:pPr algn="just"/>
            <a:endParaRPr lang="en-US" dirty="0" smtClean="0"/>
          </a:p>
          <a:p>
            <a:pPr algn="just"/>
            <a:r>
              <a:rPr lang="en-US" dirty="0" smtClean="0"/>
              <a:t>Though the origin of </a:t>
            </a:r>
            <a:r>
              <a:rPr lang="en-US" dirty="0" err="1" smtClean="0"/>
              <a:t>labour</a:t>
            </a:r>
            <a:r>
              <a:rPr lang="en-US" dirty="0" smtClean="0"/>
              <a:t> movements was traced in the year 1860s, first </a:t>
            </a:r>
            <a:r>
              <a:rPr lang="en-US" dirty="0" err="1" smtClean="0"/>
              <a:t>labour</a:t>
            </a:r>
            <a:r>
              <a:rPr lang="en-US" dirty="0" smtClean="0"/>
              <a:t> agitation in the history of India occurred in Bombay, 1875. It was </a:t>
            </a:r>
            <a:r>
              <a:rPr lang="en-US" dirty="0" err="1" smtClean="0"/>
              <a:t>organised</a:t>
            </a:r>
            <a:r>
              <a:rPr lang="en-US" dirty="0" smtClean="0"/>
              <a:t> under the leadership of S.S </a:t>
            </a:r>
            <a:r>
              <a:rPr lang="en-US" dirty="0" err="1" smtClean="0"/>
              <a:t>Bengalee</a:t>
            </a:r>
            <a:r>
              <a:rPr lang="en-US" dirty="0" smtClean="0"/>
              <a:t>. </a:t>
            </a:r>
          </a:p>
          <a:p>
            <a:pPr algn="just"/>
            <a:endParaRPr lang="en-US" dirty="0" smtClean="0"/>
          </a:p>
          <a:p>
            <a:pPr algn="just"/>
            <a:r>
              <a:rPr lang="en-US" dirty="0" smtClean="0"/>
              <a:t>It concentrated on the plight of workers, especially women and children. This led to the appointment of the first Factory commission, 1875. Consequently, the first factories act was passed in 1881.</a:t>
            </a:r>
          </a:p>
          <a:p>
            <a:pPr algn="just"/>
            <a:endParaRPr lang="en-US" dirty="0" smtClean="0"/>
          </a:p>
          <a:p>
            <a:pPr algn="just"/>
            <a:r>
              <a:rPr lang="en-US" dirty="0" smtClean="0"/>
              <a:t>In 1890, M.N </a:t>
            </a:r>
            <a:r>
              <a:rPr lang="en-US" dirty="0" err="1" smtClean="0"/>
              <a:t>Lokhande</a:t>
            </a:r>
            <a:r>
              <a:rPr lang="en-US" dirty="0" smtClean="0"/>
              <a:t> established </a:t>
            </a:r>
            <a:r>
              <a:rPr lang="en-US" b="1" dirty="0" smtClean="0"/>
              <a:t>Bombay Mill Hands Association</a:t>
            </a:r>
            <a:r>
              <a:rPr lang="en-US" dirty="0" smtClean="0"/>
              <a:t>. This was the </a:t>
            </a:r>
            <a:r>
              <a:rPr lang="en-US" b="1" dirty="0" smtClean="0"/>
              <a:t>first </a:t>
            </a:r>
            <a:r>
              <a:rPr lang="en-US" b="1" dirty="0" err="1" smtClean="0"/>
              <a:t>organised</a:t>
            </a:r>
            <a:r>
              <a:rPr lang="en-US" b="1" dirty="0" smtClean="0"/>
              <a:t> </a:t>
            </a:r>
            <a:r>
              <a:rPr lang="en-US" b="1" dirty="0" err="1" smtClean="0"/>
              <a:t>labour</a:t>
            </a:r>
            <a:r>
              <a:rPr lang="en-US" b="1" dirty="0" smtClean="0"/>
              <a:t> union in India</a:t>
            </a:r>
            <a:r>
              <a:rPr lang="en-US" dirty="0" smtClean="0"/>
              <a:t>.</a:t>
            </a:r>
          </a:p>
          <a:p>
            <a:pPr algn="just"/>
            <a:endParaRPr lang="en-US" dirty="0" smtClean="0"/>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FFCC"/>
          </a:solidFill>
        </p:spPr>
        <p:txBody>
          <a:bodyPr>
            <a:normAutofit fontScale="90000"/>
          </a:bodyPr>
          <a:lstStyle/>
          <a:p>
            <a:r>
              <a:rPr lang="en-US" b="1" dirty="0" smtClean="0"/>
              <a:t>1918-1924: The early trade union phase</a:t>
            </a:r>
            <a:endParaRPr lang="en-US" dirty="0"/>
          </a:p>
        </p:txBody>
      </p:sp>
      <p:sp>
        <p:nvSpPr>
          <p:cNvPr id="3" name="Content Placeholder 2"/>
          <p:cNvSpPr>
            <a:spLocks noGrp="1"/>
          </p:cNvSpPr>
          <p:nvPr>
            <p:ph idx="1"/>
          </p:nvPr>
        </p:nvSpPr>
        <p:spPr>
          <a:xfrm>
            <a:off x="457200" y="1600200"/>
            <a:ext cx="8229600" cy="5029200"/>
          </a:xfrm>
          <a:solidFill>
            <a:srgbClr val="00FFCC"/>
          </a:solidFill>
        </p:spPr>
        <p:txBody>
          <a:bodyPr>
            <a:normAutofit fontScale="70000" lnSpcReduction="20000"/>
          </a:bodyPr>
          <a:lstStyle/>
          <a:p>
            <a:pPr algn="just"/>
            <a:r>
              <a:rPr lang="en-US" dirty="0" smtClean="0"/>
              <a:t>This period marked the birth of true trade union movement in India. </a:t>
            </a:r>
          </a:p>
          <a:p>
            <a:pPr algn="just"/>
            <a:r>
              <a:rPr lang="en-US" dirty="0" smtClean="0"/>
              <a:t>It was </a:t>
            </a:r>
            <a:r>
              <a:rPr lang="en-US" dirty="0" err="1" smtClean="0"/>
              <a:t>organised</a:t>
            </a:r>
            <a:r>
              <a:rPr lang="en-US" dirty="0" smtClean="0"/>
              <a:t> along the lines of unions in the </a:t>
            </a:r>
            <a:r>
              <a:rPr lang="en-US" dirty="0" err="1" smtClean="0"/>
              <a:t>industrialised</a:t>
            </a:r>
            <a:r>
              <a:rPr lang="en-US" dirty="0" smtClean="0"/>
              <a:t> world.</a:t>
            </a:r>
          </a:p>
          <a:p>
            <a:pPr algn="just"/>
            <a:r>
              <a:rPr lang="en-US" dirty="0" smtClean="0"/>
              <a:t>The deteriorated living conditions caused by </a:t>
            </a:r>
            <a:r>
              <a:rPr lang="en-US" u="sng" dirty="0" smtClean="0"/>
              <a:t>the first world war</a:t>
            </a:r>
            <a:r>
              <a:rPr lang="en-US" dirty="0" smtClean="0"/>
              <a:t> and the exposure with the outside world resulted in heightened class consciousness amongst the workers. This provided fertile ground to the development of the movement. This period is known as the early trade union period.</a:t>
            </a:r>
          </a:p>
          <a:p>
            <a:pPr algn="just"/>
            <a:r>
              <a:rPr lang="en-US" dirty="0" smtClean="0"/>
              <a:t>Important unions: </a:t>
            </a:r>
            <a:r>
              <a:rPr lang="en-US" dirty="0" err="1" smtClean="0"/>
              <a:t>Ahmedabad</a:t>
            </a:r>
            <a:r>
              <a:rPr lang="en-US" dirty="0" smtClean="0"/>
              <a:t> Textile </a:t>
            </a:r>
            <a:r>
              <a:rPr lang="en-US" dirty="0" err="1" smtClean="0"/>
              <a:t>Labour</a:t>
            </a:r>
            <a:r>
              <a:rPr lang="en-US" dirty="0" smtClean="0"/>
              <a:t> Association (1917) led by Smt. </a:t>
            </a:r>
            <a:r>
              <a:rPr lang="en-US" dirty="0" err="1" smtClean="0"/>
              <a:t>Anasuyaben</a:t>
            </a:r>
            <a:r>
              <a:rPr lang="en-US" dirty="0" smtClean="0"/>
              <a:t> Sarabhai, All India Postal and RMS Association, Madras </a:t>
            </a:r>
            <a:r>
              <a:rPr lang="en-US" dirty="0" err="1" smtClean="0"/>
              <a:t>Labour</a:t>
            </a:r>
            <a:r>
              <a:rPr lang="en-US" dirty="0" smtClean="0"/>
              <a:t> Union led by B.P </a:t>
            </a:r>
            <a:r>
              <a:rPr lang="en-US" dirty="0" err="1" smtClean="0"/>
              <a:t>Wadia</a:t>
            </a:r>
            <a:r>
              <a:rPr lang="en-US" dirty="0" smtClean="0"/>
              <a:t> etc.</a:t>
            </a:r>
          </a:p>
          <a:p>
            <a:pPr algn="just"/>
            <a:r>
              <a:rPr lang="en-US" b="1" dirty="0" smtClean="0"/>
              <a:t>AITUC</a:t>
            </a:r>
            <a:r>
              <a:rPr lang="en-US" dirty="0" smtClean="0"/>
              <a:t>, the oldest trade union federation in India was set up in </a:t>
            </a:r>
            <a:r>
              <a:rPr lang="en-US" b="1" dirty="0" smtClean="0"/>
              <a:t>1920</a:t>
            </a:r>
            <a:r>
              <a:rPr lang="en-US" dirty="0" smtClean="0"/>
              <a:t>. It was founded by </a:t>
            </a:r>
            <a:r>
              <a:rPr lang="en-US" dirty="0" err="1" smtClean="0"/>
              <a:t>Lala</a:t>
            </a:r>
            <a:r>
              <a:rPr lang="en-US" dirty="0" smtClean="0"/>
              <a:t> </a:t>
            </a:r>
            <a:r>
              <a:rPr lang="en-US" dirty="0" err="1" smtClean="0"/>
              <a:t>Lajpat</a:t>
            </a:r>
            <a:r>
              <a:rPr lang="en-US" dirty="0" smtClean="0"/>
              <a:t> </a:t>
            </a:r>
            <a:r>
              <a:rPr lang="en-US" dirty="0" err="1" smtClean="0"/>
              <a:t>Rai</a:t>
            </a:r>
            <a:r>
              <a:rPr lang="en-US" dirty="0" smtClean="0"/>
              <a:t>, Joseph </a:t>
            </a:r>
            <a:r>
              <a:rPr lang="en-US" dirty="0" err="1" smtClean="0"/>
              <a:t>Baptista</a:t>
            </a:r>
            <a:r>
              <a:rPr lang="en-US" dirty="0" smtClean="0"/>
              <a:t>, N.M Joshi and </a:t>
            </a:r>
            <a:r>
              <a:rPr lang="en-US" dirty="0" err="1" smtClean="0"/>
              <a:t>Diwan</a:t>
            </a:r>
            <a:r>
              <a:rPr lang="en-US" dirty="0" smtClean="0"/>
              <a:t> </a:t>
            </a:r>
            <a:r>
              <a:rPr lang="en-US" dirty="0" err="1" smtClean="0"/>
              <a:t>Chaman</a:t>
            </a:r>
            <a:r>
              <a:rPr lang="en-US" dirty="0" smtClean="0"/>
              <a:t> </a:t>
            </a:r>
            <a:r>
              <a:rPr lang="en-US" dirty="0" err="1" smtClean="0"/>
              <a:t>Lall</a:t>
            </a:r>
            <a:r>
              <a:rPr lang="en-US" dirty="0" smtClean="0"/>
              <a:t>. </a:t>
            </a:r>
            <a:r>
              <a:rPr lang="en-US" dirty="0" err="1" smtClean="0"/>
              <a:t>Lajpat</a:t>
            </a:r>
            <a:r>
              <a:rPr lang="en-US" dirty="0" smtClean="0"/>
              <a:t> </a:t>
            </a:r>
            <a:r>
              <a:rPr lang="en-US" dirty="0" err="1" smtClean="0"/>
              <a:t>Rai</a:t>
            </a:r>
            <a:r>
              <a:rPr lang="en-US" dirty="0" smtClean="0"/>
              <a:t> was elected the first president of AITUC.</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FFCC"/>
          </a:solidFill>
        </p:spPr>
        <p:txBody>
          <a:bodyPr>
            <a:normAutofit fontScale="90000"/>
          </a:bodyPr>
          <a:lstStyle/>
          <a:p>
            <a:r>
              <a:rPr lang="en-US" b="1" dirty="0" smtClean="0"/>
              <a:t>Factors that influenced the growth of the movement:</a:t>
            </a:r>
            <a:endParaRPr lang="en-US" b="1" dirty="0"/>
          </a:p>
        </p:txBody>
      </p:sp>
      <p:sp>
        <p:nvSpPr>
          <p:cNvPr id="3" name="Content Placeholder 2"/>
          <p:cNvSpPr>
            <a:spLocks noGrp="1"/>
          </p:cNvSpPr>
          <p:nvPr>
            <p:ph idx="1"/>
          </p:nvPr>
        </p:nvSpPr>
        <p:spPr>
          <a:solidFill>
            <a:srgbClr val="00FFCC"/>
          </a:solidFill>
        </p:spPr>
        <p:txBody>
          <a:bodyPr>
            <a:normAutofit fontScale="77500" lnSpcReduction="20000"/>
          </a:bodyPr>
          <a:lstStyle/>
          <a:p>
            <a:pPr algn="just"/>
            <a:r>
              <a:rPr lang="en-US" dirty="0" err="1" smtClean="0">
                <a:solidFill>
                  <a:srgbClr val="FF0000"/>
                </a:solidFill>
              </a:rPr>
              <a:t>Spiralling</a:t>
            </a:r>
            <a:r>
              <a:rPr lang="en-US" dirty="0" smtClean="0">
                <a:solidFill>
                  <a:srgbClr val="FF0000"/>
                </a:solidFill>
              </a:rPr>
              <a:t> prices </a:t>
            </a:r>
            <a:r>
              <a:rPr lang="en-US" dirty="0" smtClean="0"/>
              <a:t>during War and the mass </a:t>
            </a:r>
            <a:r>
              <a:rPr lang="en-US" dirty="0" smtClean="0">
                <a:solidFill>
                  <a:srgbClr val="FF0000"/>
                </a:solidFill>
              </a:rPr>
              <a:t>entrenchment of workers </a:t>
            </a:r>
            <a:r>
              <a:rPr lang="en-US" dirty="0" smtClean="0"/>
              <a:t>that followed it led to </a:t>
            </a:r>
            <a:r>
              <a:rPr lang="en-US" dirty="0" smtClean="0">
                <a:solidFill>
                  <a:srgbClr val="FF0000"/>
                </a:solidFill>
              </a:rPr>
              <a:t>low living standards</a:t>
            </a:r>
            <a:r>
              <a:rPr lang="en-US" dirty="0" smtClean="0"/>
              <a:t>. Also, the </a:t>
            </a:r>
            <a:r>
              <a:rPr lang="en-US" dirty="0" smtClean="0">
                <a:solidFill>
                  <a:srgbClr val="FF0000"/>
                </a:solidFill>
              </a:rPr>
              <a:t>wretched working conditions </a:t>
            </a:r>
            <a:r>
              <a:rPr lang="en-US" dirty="0" smtClean="0"/>
              <a:t>added to their woes. Hence, they sought collective bargaining power through </a:t>
            </a:r>
            <a:r>
              <a:rPr lang="en-US" dirty="0" err="1" smtClean="0"/>
              <a:t>unionisation</a:t>
            </a:r>
            <a:r>
              <a:rPr lang="en-US" dirty="0" smtClean="0"/>
              <a:t>.</a:t>
            </a:r>
          </a:p>
          <a:p>
            <a:pPr algn="just"/>
            <a:r>
              <a:rPr lang="en-US" dirty="0" smtClean="0"/>
              <a:t>Development of Home Rule, the emergence of </a:t>
            </a:r>
            <a:r>
              <a:rPr lang="en-US" dirty="0" err="1" smtClean="0">
                <a:solidFill>
                  <a:srgbClr val="FF0000"/>
                </a:solidFill>
              </a:rPr>
              <a:t>Gandhian</a:t>
            </a:r>
            <a:r>
              <a:rPr lang="en-US" dirty="0" smtClean="0">
                <a:solidFill>
                  <a:srgbClr val="FF0000"/>
                </a:solidFill>
              </a:rPr>
              <a:t> leadership and the socio-political conditions </a:t>
            </a:r>
            <a:r>
              <a:rPr lang="en-US" dirty="0" smtClean="0"/>
              <a:t>led to the nationalist leadership taking interest in the worker’s plight. Workers, in turn, was </a:t>
            </a:r>
            <a:r>
              <a:rPr lang="en-US" dirty="0" smtClean="0">
                <a:solidFill>
                  <a:srgbClr val="FF0000"/>
                </a:solidFill>
              </a:rPr>
              <a:t>looking for professional leadership and guidance.</a:t>
            </a:r>
          </a:p>
          <a:p>
            <a:pPr algn="just"/>
            <a:r>
              <a:rPr lang="en-US" dirty="0" smtClean="0">
                <a:solidFill>
                  <a:srgbClr val="FF0000"/>
                </a:solidFill>
              </a:rPr>
              <a:t>Russian revolution and other international developments </a:t>
            </a:r>
            <a:r>
              <a:rPr lang="en-US" dirty="0" smtClean="0"/>
              <a:t>(like setting up of </a:t>
            </a:r>
            <a:r>
              <a:rPr lang="en-US" dirty="0" smtClean="0">
                <a:solidFill>
                  <a:srgbClr val="FF0000"/>
                </a:solidFill>
              </a:rPr>
              <a:t>International </a:t>
            </a:r>
            <a:r>
              <a:rPr lang="en-US" dirty="0" err="1" smtClean="0">
                <a:solidFill>
                  <a:srgbClr val="FF0000"/>
                </a:solidFill>
              </a:rPr>
              <a:t>Labour</a:t>
            </a:r>
            <a:r>
              <a:rPr lang="en-US" dirty="0" smtClean="0">
                <a:solidFill>
                  <a:srgbClr val="FF0000"/>
                </a:solidFill>
              </a:rPr>
              <a:t> </a:t>
            </a:r>
            <a:r>
              <a:rPr lang="en-US" dirty="0" err="1" smtClean="0">
                <a:solidFill>
                  <a:srgbClr val="FF0000"/>
                </a:solidFill>
              </a:rPr>
              <a:t>Organisation</a:t>
            </a:r>
            <a:r>
              <a:rPr lang="en-US" dirty="0" smtClean="0">
                <a:solidFill>
                  <a:srgbClr val="FF0000"/>
                </a:solidFill>
              </a:rPr>
              <a:t> in 1919)</a:t>
            </a:r>
            <a:r>
              <a:rPr lang="en-US" dirty="0" smtClean="0"/>
              <a:t> boosted their morale.</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F0"/>
          </a:solidFill>
        </p:spPr>
        <p:txBody>
          <a:bodyPr>
            <a:normAutofit fontScale="90000"/>
          </a:bodyPr>
          <a:lstStyle/>
          <a:p>
            <a:r>
              <a:rPr lang="en-US" b="1" dirty="0" smtClean="0">
                <a:solidFill>
                  <a:srgbClr val="FFFF00"/>
                </a:solidFill>
              </a:rPr>
              <a:t>1925-1934: Period of left-wing trade unionism</a:t>
            </a:r>
            <a:endParaRPr lang="en-US" dirty="0">
              <a:solidFill>
                <a:srgbClr val="FFFF00"/>
              </a:solidFill>
            </a:endParaRPr>
          </a:p>
        </p:txBody>
      </p:sp>
      <p:sp>
        <p:nvSpPr>
          <p:cNvPr id="3" name="Content Placeholder 2"/>
          <p:cNvSpPr>
            <a:spLocks noGrp="1"/>
          </p:cNvSpPr>
          <p:nvPr>
            <p:ph idx="1"/>
          </p:nvPr>
        </p:nvSpPr>
        <p:spPr>
          <a:xfrm>
            <a:off x="457200" y="1600200"/>
            <a:ext cx="8229600" cy="4800600"/>
          </a:xfrm>
          <a:solidFill>
            <a:srgbClr val="00B0F0"/>
          </a:solidFill>
        </p:spPr>
        <p:txBody>
          <a:bodyPr>
            <a:normAutofit fontScale="70000" lnSpcReduction="20000"/>
          </a:bodyPr>
          <a:lstStyle/>
          <a:p>
            <a:pPr algn="just"/>
            <a:r>
              <a:rPr lang="en-US" dirty="0" smtClean="0"/>
              <a:t>This era was marked by increasing </a:t>
            </a:r>
            <a:r>
              <a:rPr lang="en-US" dirty="0" smtClean="0">
                <a:solidFill>
                  <a:srgbClr val="FFFF00"/>
                </a:solidFill>
              </a:rPr>
              <a:t>militancy and a revolutionary approach</a:t>
            </a:r>
            <a:r>
              <a:rPr lang="en-US" dirty="0" smtClean="0"/>
              <a:t>. It also saw multiple split-ups in the movement. </a:t>
            </a:r>
          </a:p>
          <a:p>
            <a:pPr algn="just"/>
            <a:r>
              <a:rPr lang="en-US" dirty="0" smtClean="0"/>
              <a:t>Leaders like </a:t>
            </a:r>
            <a:r>
              <a:rPr lang="en-US" dirty="0" smtClean="0">
                <a:solidFill>
                  <a:srgbClr val="FFFF00"/>
                </a:solidFill>
              </a:rPr>
              <a:t>N.M Joshi and V.V </a:t>
            </a:r>
            <a:r>
              <a:rPr lang="en-US" dirty="0" err="1" smtClean="0">
                <a:solidFill>
                  <a:srgbClr val="FFFF00"/>
                </a:solidFill>
              </a:rPr>
              <a:t>Giri</a:t>
            </a:r>
            <a:r>
              <a:rPr lang="en-US" dirty="0" smtClean="0"/>
              <a:t> was instrumental in </a:t>
            </a:r>
            <a:r>
              <a:rPr lang="en-US" dirty="0" smtClean="0">
                <a:solidFill>
                  <a:srgbClr val="FFFF00"/>
                </a:solidFill>
              </a:rPr>
              <a:t>moderating the movement </a:t>
            </a:r>
            <a:r>
              <a:rPr lang="en-US" dirty="0" smtClean="0"/>
              <a:t>and further integrating it with the nationalist mainstream.</a:t>
            </a:r>
          </a:p>
          <a:p>
            <a:pPr algn="just"/>
            <a:r>
              <a:rPr lang="en-US" dirty="0" smtClean="0">
                <a:solidFill>
                  <a:srgbClr val="FFFF00"/>
                </a:solidFill>
              </a:rPr>
              <a:t>AITUC</a:t>
            </a:r>
            <a:r>
              <a:rPr lang="en-US" dirty="0" smtClean="0"/>
              <a:t> split up multiple times paving way for the formation of </a:t>
            </a:r>
            <a:r>
              <a:rPr lang="en-US" dirty="0" err="1" smtClean="0"/>
              <a:t>organisations</a:t>
            </a:r>
            <a:r>
              <a:rPr lang="en-US" dirty="0" smtClean="0"/>
              <a:t> like </a:t>
            </a:r>
            <a:r>
              <a:rPr lang="en-US" dirty="0" smtClean="0">
                <a:solidFill>
                  <a:srgbClr val="FFFF00"/>
                </a:solidFill>
              </a:rPr>
              <a:t>National Trade Union Federation (NTUF) and All India Red Trade Union Congress (AIRTUC</a:t>
            </a:r>
            <a:r>
              <a:rPr lang="en-US" dirty="0" smtClean="0"/>
              <a:t>). However, the need for unity was felt and they all merged with the AITUC in the next phase.</a:t>
            </a:r>
          </a:p>
          <a:p>
            <a:pPr algn="just"/>
            <a:r>
              <a:rPr lang="en-US" dirty="0" smtClean="0"/>
              <a:t>The government was also receptive to the trade union movement. Legislations like the </a:t>
            </a:r>
            <a:r>
              <a:rPr lang="en-US" b="1" dirty="0" smtClean="0">
                <a:solidFill>
                  <a:srgbClr val="FFFF00"/>
                </a:solidFill>
              </a:rPr>
              <a:t>Trade Unions Act, 1926</a:t>
            </a:r>
            <a:r>
              <a:rPr lang="en-US" dirty="0" smtClean="0">
                <a:solidFill>
                  <a:srgbClr val="FFFF00"/>
                </a:solidFill>
              </a:rPr>
              <a:t> </a:t>
            </a:r>
            <a:r>
              <a:rPr lang="en-US" dirty="0" smtClean="0"/>
              <a:t>and the </a:t>
            </a:r>
            <a:r>
              <a:rPr lang="en-US" b="1" dirty="0" smtClean="0">
                <a:solidFill>
                  <a:srgbClr val="FFFF00"/>
                </a:solidFill>
              </a:rPr>
              <a:t>Trade Disputes Act, 1929</a:t>
            </a:r>
            <a:r>
              <a:rPr lang="en-US" dirty="0" smtClean="0">
                <a:solidFill>
                  <a:srgbClr val="FFFF00"/>
                </a:solidFill>
              </a:rPr>
              <a:t> </a:t>
            </a:r>
            <a:r>
              <a:rPr lang="en-US" dirty="0" smtClean="0"/>
              <a:t>gave a fillip to its growth. It bestowed many rights to the unions in return for certain obligations. </a:t>
            </a:r>
          </a:p>
          <a:p>
            <a:pPr algn="just"/>
            <a:r>
              <a:rPr lang="en-US" dirty="0" smtClean="0"/>
              <a:t>This period was marked by the dominance of the left. Hence, it may be referred to as the period of </a:t>
            </a:r>
            <a:r>
              <a:rPr lang="en-US" b="1" dirty="0" smtClean="0">
                <a:solidFill>
                  <a:srgbClr val="FFFF00"/>
                </a:solidFill>
              </a:rPr>
              <a:t>left-wing trade unionism</a:t>
            </a:r>
            <a:r>
              <a:rPr lang="en-US" dirty="0" smtClean="0"/>
              <a:t>.</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normAutofit fontScale="90000"/>
          </a:bodyPr>
          <a:lstStyle/>
          <a:p>
            <a:r>
              <a:rPr lang="en-US" b="1" dirty="0" smtClean="0"/>
              <a:t>1935-1938: The Congress interregnum</a:t>
            </a:r>
            <a:br>
              <a:rPr lang="en-US" b="1" dirty="0" smtClean="0"/>
            </a:br>
            <a:endParaRPr lang="en-US" dirty="0"/>
          </a:p>
        </p:txBody>
      </p:sp>
      <p:sp>
        <p:nvSpPr>
          <p:cNvPr id="3" name="Content Placeholder 2"/>
          <p:cNvSpPr>
            <a:spLocks noGrp="1"/>
          </p:cNvSpPr>
          <p:nvPr>
            <p:ph idx="1"/>
          </p:nvPr>
        </p:nvSpPr>
        <p:spPr>
          <a:xfrm>
            <a:off x="457200" y="1066800"/>
            <a:ext cx="8229600" cy="5410200"/>
          </a:xfrm>
          <a:solidFill>
            <a:srgbClr val="92D050"/>
          </a:solidFill>
        </p:spPr>
        <p:txBody>
          <a:bodyPr>
            <a:normAutofit fontScale="70000" lnSpcReduction="20000"/>
          </a:bodyPr>
          <a:lstStyle/>
          <a:p>
            <a:r>
              <a:rPr lang="en-US" dirty="0" smtClean="0"/>
              <a:t>This phase was marked by greater unity between different unions. </a:t>
            </a:r>
          </a:p>
          <a:p>
            <a:r>
              <a:rPr lang="en-US" dirty="0" smtClean="0">
                <a:solidFill>
                  <a:srgbClr val="FF0000"/>
                </a:solidFill>
              </a:rPr>
              <a:t>Indian National Congress </a:t>
            </a:r>
            <a:r>
              <a:rPr lang="en-US" dirty="0" smtClean="0"/>
              <a:t>was in power in most of the provinces by 1937. </a:t>
            </a:r>
          </a:p>
          <a:p>
            <a:r>
              <a:rPr lang="en-US" dirty="0" smtClean="0"/>
              <a:t>This led to more and more unions coming forward and getting involved with the </a:t>
            </a:r>
            <a:r>
              <a:rPr lang="en-US" dirty="0" smtClean="0">
                <a:solidFill>
                  <a:srgbClr val="FF0000"/>
                </a:solidFill>
              </a:rPr>
              <a:t>nationalist movement</a:t>
            </a:r>
            <a:r>
              <a:rPr lang="en-US" dirty="0" smtClean="0"/>
              <a:t>.</a:t>
            </a:r>
          </a:p>
          <a:p>
            <a:r>
              <a:rPr lang="en-US" dirty="0" smtClean="0"/>
              <a:t> In 1935, </a:t>
            </a:r>
            <a:r>
              <a:rPr lang="en-US" dirty="0" smtClean="0">
                <a:solidFill>
                  <a:srgbClr val="FF0000"/>
                </a:solidFill>
              </a:rPr>
              <a:t>AIRTUC merged with AITUC</a:t>
            </a:r>
            <a:r>
              <a:rPr lang="en-US" dirty="0" smtClean="0"/>
              <a:t>.</a:t>
            </a:r>
          </a:p>
          <a:p>
            <a:r>
              <a:rPr lang="en-US" dirty="0" smtClean="0">
                <a:solidFill>
                  <a:srgbClr val="FF0000"/>
                </a:solidFill>
              </a:rPr>
              <a:t>Different legislations </a:t>
            </a:r>
            <a:r>
              <a:rPr lang="en-US" dirty="0" smtClean="0"/>
              <a:t>were passed by provincial governments that gave more power and recognition to the trade unions.</a:t>
            </a:r>
          </a:p>
          <a:p>
            <a:r>
              <a:rPr lang="en-US" dirty="0" smtClean="0"/>
              <a:t>The </a:t>
            </a:r>
            <a:r>
              <a:rPr lang="en-US" dirty="0" smtClean="0">
                <a:solidFill>
                  <a:srgbClr val="FF0000"/>
                </a:solidFill>
              </a:rPr>
              <a:t>approach of Congress ministries </a:t>
            </a:r>
            <a:r>
              <a:rPr lang="en-US" dirty="0" smtClean="0"/>
              <a:t>was that of promoting worker interests while protecting industrial peace.</a:t>
            </a:r>
          </a:p>
          <a:p>
            <a:r>
              <a:rPr lang="en-US" dirty="0" smtClean="0"/>
              <a:t>Reconciliation of </a:t>
            </a:r>
            <a:r>
              <a:rPr lang="en-US" dirty="0" err="1" smtClean="0"/>
              <a:t>labour</a:t>
            </a:r>
            <a:r>
              <a:rPr lang="en-US" dirty="0" smtClean="0"/>
              <a:t> with capital was seen as an aim, with </a:t>
            </a:r>
            <a:r>
              <a:rPr lang="en-US" dirty="0" smtClean="0">
                <a:solidFill>
                  <a:srgbClr val="FF0000"/>
                </a:solidFill>
              </a:rPr>
              <a:t>ministries</a:t>
            </a:r>
            <a:r>
              <a:rPr lang="en-US" dirty="0" smtClean="0"/>
              <a:t> working towards </a:t>
            </a:r>
            <a:r>
              <a:rPr lang="en-US" dirty="0" smtClean="0">
                <a:solidFill>
                  <a:srgbClr val="FF0000"/>
                </a:solidFill>
              </a:rPr>
              <a:t>securing wage rise and better living conditions. </a:t>
            </a:r>
          </a:p>
          <a:p>
            <a:r>
              <a:rPr lang="en-US" dirty="0" smtClean="0"/>
              <a:t>However, </a:t>
            </a:r>
            <a:r>
              <a:rPr lang="en-US" dirty="0" smtClean="0">
                <a:solidFill>
                  <a:srgbClr val="FF0000"/>
                </a:solidFill>
              </a:rPr>
              <a:t>many ministries treated strikes</a:t>
            </a:r>
            <a:r>
              <a:rPr lang="en-US" dirty="0" smtClean="0"/>
              <a:t> as law and order issues. They used colonial machinery to suppress it. </a:t>
            </a:r>
          </a:p>
          <a:p>
            <a:r>
              <a:rPr lang="en-US" dirty="0" smtClean="0"/>
              <a:t>This led to considerable </a:t>
            </a:r>
            <a:r>
              <a:rPr lang="en-US" dirty="0" smtClean="0">
                <a:solidFill>
                  <a:srgbClr val="FF0000"/>
                </a:solidFill>
              </a:rPr>
              <a:t>resentment</a:t>
            </a:r>
            <a:r>
              <a:rPr lang="en-US" dirty="0" smtClean="0"/>
              <a:t> from the unions.</a:t>
            </a:r>
          </a:p>
          <a:p>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a:solidFill>
            <a:srgbClr val="FFCCFF"/>
          </a:solidFill>
        </p:spPr>
        <p:txBody>
          <a:bodyPr>
            <a:normAutofit fontScale="90000"/>
          </a:bodyPr>
          <a:lstStyle/>
          <a:p>
            <a:r>
              <a:rPr lang="en-US" b="1" dirty="0" smtClean="0"/>
              <a:t>1939-1946: Period of </a:t>
            </a:r>
            <a:r>
              <a:rPr lang="en-US" b="1" dirty="0" err="1" smtClean="0"/>
              <a:t>labour</a:t>
            </a:r>
            <a:r>
              <a:rPr lang="en-US" b="1" dirty="0" smtClean="0"/>
              <a:t> activism</a:t>
            </a:r>
            <a:br>
              <a:rPr lang="en-US" b="1" dirty="0" smtClean="0"/>
            </a:br>
            <a:endParaRPr lang="en-US" dirty="0"/>
          </a:p>
        </p:txBody>
      </p:sp>
      <p:sp>
        <p:nvSpPr>
          <p:cNvPr id="3" name="Content Placeholder 2"/>
          <p:cNvSpPr>
            <a:spLocks noGrp="1"/>
          </p:cNvSpPr>
          <p:nvPr>
            <p:ph idx="1"/>
          </p:nvPr>
        </p:nvSpPr>
        <p:spPr>
          <a:xfrm>
            <a:off x="457200" y="1143000"/>
            <a:ext cx="8229600" cy="5715000"/>
          </a:xfrm>
          <a:solidFill>
            <a:srgbClr val="FFCCFF"/>
          </a:solidFill>
        </p:spPr>
        <p:txBody>
          <a:bodyPr>
            <a:normAutofit fontScale="77500" lnSpcReduction="20000"/>
          </a:bodyPr>
          <a:lstStyle/>
          <a:p>
            <a:pPr algn="just"/>
            <a:r>
              <a:rPr lang="en-US" dirty="0" smtClean="0"/>
              <a:t>The </a:t>
            </a:r>
            <a:r>
              <a:rPr lang="en-US" dirty="0" smtClean="0">
                <a:solidFill>
                  <a:srgbClr val="FF0000"/>
                </a:solidFill>
              </a:rPr>
              <a:t>Second World War</a:t>
            </a:r>
            <a:r>
              <a:rPr lang="en-US" dirty="0" smtClean="0"/>
              <a:t> lowered standard of living for the workers further and this led to the strengthening of the movement. </a:t>
            </a:r>
          </a:p>
          <a:p>
            <a:pPr algn="just"/>
            <a:r>
              <a:rPr lang="en-US" dirty="0" smtClean="0"/>
              <a:t>The question of </a:t>
            </a:r>
            <a:r>
              <a:rPr lang="en-US" dirty="0" smtClean="0">
                <a:solidFill>
                  <a:srgbClr val="FF0000"/>
                </a:solidFill>
              </a:rPr>
              <a:t>war effort </a:t>
            </a:r>
            <a:r>
              <a:rPr lang="en-US" dirty="0" smtClean="0"/>
              <a:t>created a rift between the Communists and the Congress. </a:t>
            </a:r>
          </a:p>
          <a:p>
            <a:pPr algn="just"/>
            <a:r>
              <a:rPr lang="en-US" dirty="0" smtClean="0"/>
              <a:t>This, coupled with other issues, led to further </a:t>
            </a:r>
            <a:r>
              <a:rPr lang="en-US" dirty="0" smtClean="0">
                <a:solidFill>
                  <a:srgbClr val="FF0000"/>
                </a:solidFill>
              </a:rPr>
              <a:t>split in the movement. </a:t>
            </a:r>
          </a:p>
          <a:p>
            <a:pPr algn="just"/>
            <a:r>
              <a:rPr lang="en-US" dirty="0" smtClean="0"/>
              <a:t>However, the movement as a whole got stronger due to the compounding issues. This included mass </a:t>
            </a:r>
            <a:r>
              <a:rPr lang="en-US" dirty="0" smtClean="0">
                <a:solidFill>
                  <a:srgbClr val="FF0000"/>
                </a:solidFill>
              </a:rPr>
              <a:t>entrenchment post-war and the massive price rise </a:t>
            </a:r>
            <a:r>
              <a:rPr lang="en-US" dirty="0" smtClean="0"/>
              <a:t>that accompanied it.</a:t>
            </a:r>
          </a:p>
          <a:p>
            <a:pPr algn="just"/>
            <a:r>
              <a:rPr lang="en-US" dirty="0" smtClean="0"/>
              <a:t>Legislations like </a:t>
            </a:r>
            <a:r>
              <a:rPr lang="en-US" b="1" dirty="0" smtClean="0">
                <a:solidFill>
                  <a:srgbClr val="FF0000"/>
                </a:solidFill>
              </a:rPr>
              <a:t>Industrial Employment Act, 1946</a:t>
            </a:r>
            <a:r>
              <a:rPr lang="en-US" dirty="0" smtClean="0">
                <a:solidFill>
                  <a:srgbClr val="FF0000"/>
                </a:solidFill>
              </a:rPr>
              <a:t> and </a:t>
            </a:r>
            <a:r>
              <a:rPr lang="en-US" b="1" dirty="0" smtClean="0">
                <a:solidFill>
                  <a:srgbClr val="FF0000"/>
                </a:solidFill>
              </a:rPr>
              <a:t>Bombay Industrial Relations Act, 1946</a:t>
            </a:r>
            <a:r>
              <a:rPr lang="en-US" dirty="0" smtClean="0"/>
              <a:t> contributed to strengthening the trade union movement. </a:t>
            </a:r>
          </a:p>
          <a:p>
            <a:pPr algn="just"/>
            <a:r>
              <a:rPr lang="en-US" dirty="0" smtClean="0"/>
              <a:t>In general, the movements got more vocal and involved in the national movement.</a:t>
            </a:r>
          </a:p>
          <a:p>
            <a:pPr algn="just"/>
            <a:endParaRPr lang="en-US" dirty="0"/>
          </a:p>
        </p:txBody>
      </p:sp>
      <p:sp>
        <p:nvSpPr>
          <p:cNvPr id="4" name="Slide Number Placeholder 3"/>
          <p:cNvSpPr>
            <a:spLocks noGrp="1"/>
          </p:cNvSpPr>
          <p:nvPr>
            <p:ph type="sldNum" sz="quarter" idx="12"/>
          </p:nvPr>
        </p:nvSpPr>
        <p:spPr/>
        <p:txBody>
          <a:bodyPr/>
          <a:lstStyle/>
          <a:p>
            <a:fld id="{6B3CC3F1-1A0A-493F-B10F-1282BE609B5A}"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15841793</TotalTime>
  <Words>1709</Words>
  <Application>Microsoft Office PowerPoint</Application>
  <PresentationFormat>On-screen Show (4:3)</PresentationFormat>
  <Paragraphs>235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22HRM2CC6 -(Core Course)  INDUSTRIAL RELATIONS AND COLLECTIVE BARGAINING </vt:lpstr>
      <vt:lpstr>Slide 2</vt:lpstr>
      <vt:lpstr>Trade Unions are: </vt:lpstr>
      <vt:lpstr>Pre-1918: The genesis of the labour movement in India</vt:lpstr>
      <vt:lpstr>1918-1924: The early trade union phase</vt:lpstr>
      <vt:lpstr>Factors that influenced the growth of the movement:</vt:lpstr>
      <vt:lpstr>1925-1934: Period of left-wing trade unionism</vt:lpstr>
      <vt:lpstr>1935-1938: The Congress interregnum </vt:lpstr>
      <vt:lpstr>1939-1946: Period of labour activism </vt:lpstr>
      <vt:lpstr>1947-present: Post-independence trade unionism</vt:lpstr>
      <vt:lpstr>Trade Unions in India </vt:lpstr>
      <vt:lpstr>Problems faced by the labour movements</vt:lpstr>
      <vt:lpstr>Major Labour Unions and their Political Affiliation </vt:lpstr>
      <vt:lpstr>Current Unions  </vt:lpstr>
      <vt:lpstr>Trade Union-functions</vt:lpstr>
      <vt:lpstr>Trade Union-functions</vt:lpstr>
      <vt:lpstr>Trade Union-functions</vt:lpstr>
      <vt:lpstr>Trade Union-functions</vt:lpstr>
      <vt:lpstr>Trade Union-purpose</vt:lpstr>
      <vt:lpstr>Trade Union-purpose</vt:lpstr>
      <vt:lpstr>TU and ED</vt:lpstr>
      <vt:lpstr>Pitfalls of Indian Trade Unions</vt:lpstr>
      <vt:lpstr>suggestions to improve-Indian Trade Unions</vt:lpstr>
      <vt:lpstr>Indian Trade Union Act, 1926</vt:lpstr>
      <vt:lpstr>4 Labour code</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ELECTIVE COURSE –PAPER – IV (Optional)  INDUSTRIAL RELATIONS AND COLLECTIVE BARGAINING</dc:title>
  <dc:creator>T K</dc:creator>
  <cp:lastModifiedBy>selvam</cp:lastModifiedBy>
  <cp:revision>337</cp:revision>
  <dcterms:created xsi:type="dcterms:W3CDTF">2014-12-16T22:37:01Z</dcterms:created>
  <dcterms:modified xsi:type="dcterms:W3CDTF">2023-07-06T04:04:57Z</dcterms:modified>
</cp:coreProperties>
</file>